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70" r:id="rId13"/>
    <p:sldId id="269" r:id="rId14"/>
    <p:sldId id="273" r:id="rId15"/>
    <p:sldId id="277" r:id="rId16"/>
    <p:sldId id="278"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7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9/2/2024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9/2/2024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latin typeface="Times New Roman" pitchFamily="18" charset="0"/>
                <a:cs typeface="Times New Roman" pitchFamily="18" charset="0"/>
              </a:rPr>
              <a:t>Physiology of lactation and its management</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1066800" y="4114800"/>
            <a:ext cx="7321296" cy="866336"/>
          </a:xfrm>
        </p:spPr>
        <p:txBody>
          <a:bodyPr>
            <a:normAutofit fontScale="70000" lnSpcReduction="20000"/>
          </a:bodyPr>
          <a:lstStyle/>
          <a:p>
            <a:r>
              <a:rPr lang="en-US" dirty="0" smtClean="0"/>
              <a:t>Mrs. Preeti Bahuguna</a:t>
            </a:r>
          </a:p>
          <a:p>
            <a:r>
              <a:rPr lang="en-US" dirty="0" smtClean="0"/>
              <a:t>Assistant Professor</a:t>
            </a:r>
          </a:p>
          <a:p>
            <a:r>
              <a:rPr lang="en-US" dirty="0" smtClean="0"/>
              <a:t>Rohilkhand college of nursing</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INTRODUCTION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Breastfeeding depends on the  interplay of hormones, reflexes and learned behavior of the mother and newborn. Successful lactation is the end result of numerous interacting factors including the maturity and anatomy of the newborn , the health and nutrition of the mother, and the development of the mammary glands. </a:t>
            </a:r>
          </a:p>
          <a:p>
            <a:pPr marL="0" indent="0">
              <a:buNone/>
            </a:pPr>
            <a:endParaRPr lang="en-US" dirty="0"/>
          </a:p>
        </p:txBody>
      </p:sp>
      <p:pic>
        <p:nvPicPr>
          <p:cNvPr id="1026" name="Picture 2" descr="C:\Users\hp\Desktop\No title(76).jpg"/>
          <p:cNvPicPr>
            <a:picLocks noChangeAspect="1" noChangeArrowheads="1"/>
          </p:cNvPicPr>
          <p:nvPr/>
        </p:nvPicPr>
        <p:blipFill>
          <a:blip r:embed="rId2"/>
          <a:srcRect/>
          <a:stretch>
            <a:fillRect/>
          </a:stretch>
        </p:blipFill>
        <p:spPr bwMode="auto">
          <a:xfrm>
            <a:off x="4648200" y="4419600"/>
            <a:ext cx="4495800" cy="2438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COLOSTRUM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is deep yellow serous fluid , alkaline in reaction. It has got a higher specific gravity; a high protein , vitamin A sodium and chloride content but has got lower carbohydrate fat and potassium than breast milk. It contain  antibody (</a:t>
            </a:r>
            <a:r>
              <a:rPr lang="en-US" dirty="0" err="1" smtClean="0">
                <a:latin typeface="Times New Roman" pitchFamily="18" charset="0"/>
                <a:cs typeface="Times New Roman" pitchFamily="18" charset="0"/>
              </a:rPr>
              <a:t>IgA</a:t>
            </a:r>
            <a:r>
              <a:rPr lang="en-US" dirty="0" smtClean="0">
                <a:latin typeface="Times New Roman" pitchFamily="18" charset="0"/>
                <a:cs typeface="Times New Roman" pitchFamily="18" charset="0"/>
              </a:rPr>
              <a:t>) produced locally.</a:t>
            </a:r>
          </a:p>
          <a:p>
            <a:pPr>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b="1" dirty="0" smtClean="0">
                <a:latin typeface="Times New Roman" pitchFamily="18" charset="0"/>
                <a:cs typeface="Times New Roman" pitchFamily="18" charset="0"/>
              </a:rPr>
              <a:t>COMPOSITION</a:t>
            </a:r>
            <a:endParaRPr lang="en-US"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935161"/>
          <a:ext cx="8229600" cy="43894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1463146">
                <a:tc>
                  <a:txBody>
                    <a:bodyPr/>
                    <a:lstStyle/>
                    <a:p>
                      <a:endParaRPr lang="en-US" sz="24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Protein</a:t>
                      </a:r>
                    </a:p>
                    <a:p>
                      <a:endParaRPr lang="en-US" sz="2400" dirty="0"/>
                    </a:p>
                  </a:txBody>
                  <a:tcPr/>
                </a:tc>
                <a:tc>
                  <a:txBody>
                    <a:bodyPr/>
                    <a:lstStyle/>
                    <a:p>
                      <a:r>
                        <a:rPr lang="en-US" sz="2400" dirty="0" smtClean="0"/>
                        <a:t>Fat</a:t>
                      </a:r>
                      <a:endParaRPr lang="en-US" sz="2400" dirty="0"/>
                    </a:p>
                  </a:txBody>
                  <a:tcPr/>
                </a:tc>
                <a:tc>
                  <a:txBody>
                    <a:bodyPr/>
                    <a:lstStyle/>
                    <a:p>
                      <a:r>
                        <a:rPr lang="en-US" sz="2400" dirty="0" smtClean="0"/>
                        <a:t>CHO</a:t>
                      </a:r>
                      <a:endParaRPr lang="en-US" sz="2400" dirty="0"/>
                    </a:p>
                  </a:txBody>
                  <a:tcPr/>
                </a:tc>
                <a:tc>
                  <a:txBody>
                    <a:bodyPr/>
                    <a:lstStyle/>
                    <a:p>
                      <a:r>
                        <a:rPr lang="en-US" sz="2400" dirty="0" smtClean="0"/>
                        <a:t>Water</a:t>
                      </a:r>
                      <a:endParaRPr lang="en-US" sz="2400" dirty="0"/>
                    </a:p>
                  </a:txBody>
                  <a:tcPr/>
                </a:tc>
                <a:extLst>
                  <a:ext uri="{0D108BD9-81ED-4DB2-BD59-A6C34878D82A}">
                    <a16:rowId xmlns:a16="http://schemas.microsoft.com/office/drawing/2014/main" val="10000"/>
                  </a:ext>
                </a:extLst>
              </a:tr>
              <a:tr h="1463146">
                <a:tc>
                  <a:txBody>
                    <a:bodyPr/>
                    <a:lstStyle/>
                    <a:p>
                      <a:r>
                        <a:rPr lang="en-US" sz="2400" dirty="0" err="1" smtClean="0"/>
                        <a:t>Colostrum</a:t>
                      </a:r>
                      <a:endParaRPr lang="en-US" sz="2400" dirty="0"/>
                    </a:p>
                  </a:txBody>
                  <a:tcPr/>
                </a:tc>
                <a:tc>
                  <a:txBody>
                    <a:bodyPr/>
                    <a:lstStyle/>
                    <a:p>
                      <a:r>
                        <a:rPr lang="en-US" sz="2400" dirty="0" smtClean="0"/>
                        <a:t>8.6</a:t>
                      </a:r>
                      <a:endParaRPr lang="en-US" sz="2400" dirty="0"/>
                    </a:p>
                  </a:txBody>
                  <a:tcPr/>
                </a:tc>
                <a:tc>
                  <a:txBody>
                    <a:bodyPr/>
                    <a:lstStyle/>
                    <a:p>
                      <a:r>
                        <a:rPr lang="en-US" sz="2400" dirty="0" smtClean="0"/>
                        <a:t>2.3</a:t>
                      </a:r>
                      <a:endParaRPr lang="en-US" sz="2400" dirty="0"/>
                    </a:p>
                  </a:txBody>
                  <a:tcPr/>
                </a:tc>
                <a:tc>
                  <a:txBody>
                    <a:bodyPr/>
                    <a:lstStyle/>
                    <a:p>
                      <a:r>
                        <a:rPr lang="en-US" sz="2400" dirty="0" smtClean="0"/>
                        <a:t>3.2</a:t>
                      </a:r>
                      <a:endParaRPr lang="en-US" sz="2400" dirty="0"/>
                    </a:p>
                  </a:txBody>
                  <a:tcPr/>
                </a:tc>
                <a:tc>
                  <a:txBody>
                    <a:bodyPr/>
                    <a:lstStyle/>
                    <a:p>
                      <a:r>
                        <a:rPr lang="en-US" sz="2400" dirty="0" smtClean="0"/>
                        <a:t>86</a:t>
                      </a:r>
                      <a:endParaRPr lang="en-US" sz="2400" dirty="0"/>
                    </a:p>
                  </a:txBody>
                  <a:tcPr/>
                </a:tc>
                <a:extLst>
                  <a:ext uri="{0D108BD9-81ED-4DB2-BD59-A6C34878D82A}">
                    <a16:rowId xmlns:a16="http://schemas.microsoft.com/office/drawing/2014/main" val="10001"/>
                  </a:ext>
                </a:extLst>
              </a:tr>
              <a:tr h="1463146">
                <a:tc>
                  <a:txBody>
                    <a:bodyPr/>
                    <a:lstStyle/>
                    <a:p>
                      <a:r>
                        <a:rPr lang="en-US" sz="2400" dirty="0" smtClean="0"/>
                        <a:t>Breast milk</a:t>
                      </a:r>
                      <a:endParaRPr lang="en-US" sz="2400" dirty="0"/>
                    </a:p>
                  </a:txBody>
                  <a:tcPr/>
                </a:tc>
                <a:tc>
                  <a:txBody>
                    <a:bodyPr/>
                    <a:lstStyle/>
                    <a:p>
                      <a:r>
                        <a:rPr lang="en-US" sz="2400" dirty="0" smtClean="0"/>
                        <a:t>1.2</a:t>
                      </a:r>
                      <a:endParaRPr lang="en-US" sz="2400" dirty="0"/>
                    </a:p>
                  </a:txBody>
                  <a:tcPr/>
                </a:tc>
                <a:tc>
                  <a:txBody>
                    <a:bodyPr/>
                    <a:lstStyle/>
                    <a:p>
                      <a:r>
                        <a:rPr lang="en-US" sz="2400" dirty="0" smtClean="0"/>
                        <a:t>3.2</a:t>
                      </a:r>
                      <a:endParaRPr lang="en-US" sz="2400" dirty="0"/>
                    </a:p>
                  </a:txBody>
                  <a:tcPr/>
                </a:tc>
                <a:tc>
                  <a:txBody>
                    <a:bodyPr/>
                    <a:lstStyle/>
                    <a:p>
                      <a:r>
                        <a:rPr lang="en-US" sz="2400" dirty="0" smtClean="0"/>
                        <a:t>7.5</a:t>
                      </a:r>
                      <a:endParaRPr lang="en-US" sz="2400" dirty="0"/>
                    </a:p>
                  </a:txBody>
                  <a:tcPr/>
                </a:tc>
                <a:tc>
                  <a:txBody>
                    <a:bodyPr/>
                    <a:lstStyle/>
                    <a:p>
                      <a:r>
                        <a:rPr lang="en-US" sz="2400" dirty="0" smtClean="0"/>
                        <a:t>87</a:t>
                      </a:r>
                      <a:endParaRPr lang="en-US" sz="2400" dirty="0"/>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66088"/>
          </a:xfrm>
        </p:spPr>
        <p:txBody>
          <a:bodyPr>
            <a:normAutofit fontScale="90000"/>
          </a:bodyPr>
          <a:lstStyle/>
          <a:p>
            <a:r>
              <a:rPr lang="en-US" b="1" dirty="0" smtClean="0">
                <a:latin typeface="Times New Roman" pitchFamily="18" charset="0"/>
                <a:cs typeface="Times New Roman" pitchFamily="18" charset="0"/>
              </a:rPr>
              <a:t>PHYSIOLOGY OF LACTATION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Lactation starts following delivery under the control of numerous endocrine glands particularly the pituitary  hormones </a:t>
            </a:r>
            <a:r>
              <a:rPr lang="en-US" dirty="0" err="1" smtClean="0">
                <a:latin typeface="Times New Roman" pitchFamily="18" charset="0"/>
                <a:cs typeface="Times New Roman" pitchFamily="18" charset="0"/>
              </a:rPr>
              <a:t>prolactin</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oxytocin</a:t>
            </a:r>
            <a:r>
              <a:rPr lang="en-US" dirty="0" smtClean="0">
                <a:latin typeface="Times New Roman" pitchFamily="18" charset="0"/>
                <a:cs typeface="Times New Roman" pitchFamily="18" charset="0"/>
              </a:rPr>
              <a:t>. It is influenced by the suckling process and by maternal emotion</a:t>
            </a: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STAGES OF LACTATION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
            </a:pPr>
            <a:r>
              <a:rPr lang="en-US" dirty="0" smtClean="0"/>
              <a:t> </a:t>
            </a:r>
            <a:r>
              <a:rPr lang="en-US" sz="3600" dirty="0" err="1" smtClean="0">
                <a:latin typeface="Times New Roman" pitchFamily="18" charset="0"/>
                <a:cs typeface="Times New Roman" pitchFamily="18" charset="0"/>
              </a:rPr>
              <a:t>Mammogenesis</a:t>
            </a:r>
            <a:endParaRPr lang="en-US" sz="3600" dirty="0" smtClean="0">
              <a:latin typeface="Times New Roman" pitchFamily="18" charset="0"/>
              <a:cs typeface="Times New Roman" pitchFamily="18" charset="0"/>
            </a:endParaRPr>
          </a:p>
          <a:p>
            <a:pPr lvl="0"/>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Lactogenesis</a:t>
            </a:r>
            <a:endParaRPr lang="en-US" sz="3600" dirty="0" smtClean="0">
              <a:latin typeface="Times New Roman" pitchFamily="18" charset="0"/>
              <a:cs typeface="Times New Roman" pitchFamily="18" charset="0"/>
            </a:endParaRPr>
          </a:p>
          <a:p>
            <a:pPr lvl="0"/>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Galactokinesis</a:t>
            </a:r>
            <a:endParaRPr lang="en-US" sz="3600" dirty="0" smtClean="0">
              <a:latin typeface="Times New Roman" pitchFamily="18" charset="0"/>
              <a:cs typeface="Times New Roman" pitchFamily="18" charset="0"/>
            </a:endParaRPr>
          </a:p>
          <a:p>
            <a:pPr lvl="0"/>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Galactopoiesis</a:t>
            </a:r>
            <a:endParaRPr lang="en-US" sz="3600" dirty="0" smtClean="0">
              <a:latin typeface="Times New Roman" pitchFamily="18" charset="0"/>
              <a:cs typeface="Times New Roman" pitchFamily="18" charset="0"/>
            </a:endParaRP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latin typeface="Times New Roman" pitchFamily="18" charset="0"/>
                <a:cs typeface="Times New Roman" pitchFamily="18" charset="0"/>
              </a:rPr>
              <a:t>MATERNAL BREAST FEEDING REFLEXES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latin typeface="Times New Roman" pitchFamily="18" charset="0"/>
                <a:cs typeface="Times New Roman" pitchFamily="18" charset="0"/>
              </a:rPr>
              <a:t>PROLACTIN REFLEX:</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1026" name="Picture 2" descr="C:\Users\hp\Desktop\No title(87).jpg"/>
          <p:cNvPicPr>
            <a:picLocks noChangeAspect="1" noChangeArrowheads="1"/>
          </p:cNvPicPr>
          <p:nvPr/>
        </p:nvPicPr>
        <p:blipFill>
          <a:blip r:embed="rId2"/>
          <a:srcRect/>
          <a:stretch>
            <a:fillRect/>
          </a:stretch>
        </p:blipFill>
        <p:spPr bwMode="auto">
          <a:xfrm>
            <a:off x="762000" y="2286000"/>
            <a:ext cx="7772400" cy="457199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NIPPLE ERECTION REFLEX</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Stimulation of the breast nipple by the infant’s mouth leads to nipple erection. The stimulation makes the nipples more prominent . This assists in the propulsion of milk through the lactiferous sinuses to the nipple pores.</a:t>
            </a: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MILK PRODUCTION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 the first postpartum week, the total amount of milk yield in 24 hours is calculated to be 60 multiplied by the number of postpartum days and is expressed in terms of milliliters. </a:t>
            </a:r>
          </a:p>
          <a:p>
            <a:r>
              <a:rPr lang="en-US" dirty="0" smtClean="0">
                <a:latin typeface="Times New Roman" pitchFamily="18" charset="0"/>
                <a:cs typeface="Times New Roman" pitchFamily="18" charset="0"/>
              </a:rPr>
              <a:t>Thus the milk yield on the  4</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day is about 60*4=240ml . A milk yield of 120-180 ml per feeding is usual by the end of second week.</a:t>
            </a:r>
          </a:p>
          <a:p>
            <a:pPr>
              <a:buNone/>
            </a:pP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STIMULATION OF LACTATION</a:t>
            </a:r>
            <a:endParaRPr lang="en-US" b="1" dirty="0">
              <a:latin typeface="Times New Roman" pitchFamily="18" charset="0"/>
              <a:cs typeface="Times New Roman" pitchFamily="18" charset="0"/>
            </a:endParaRPr>
          </a:p>
        </p:txBody>
      </p:sp>
      <p:pic>
        <p:nvPicPr>
          <p:cNvPr id="7169" name="Picture 1" descr="C:\Users\hp\Desktop\No title(100).jpg"/>
          <p:cNvPicPr>
            <a:picLocks noGrp="1" noChangeAspect="1" noChangeArrowheads="1"/>
          </p:cNvPicPr>
          <p:nvPr>
            <p:ph idx="1"/>
          </p:nvPr>
        </p:nvPicPr>
        <p:blipFill>
          <a:blip r:embed="rId2"/>
          <a:stretch>
            <a:fillRect/>
          </a:stretch>
        </p:blipFill>
        <p:spPr bwMode="auto">
          <a:xfrm>
            <a:off x="670278" y="2011363"/>
            <a:ext cx="7803444" cy="438943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DURING DELIVERY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en-US" dirty="0" smtClean="0">
                <a:latin typeface="Times New Roman" pitchFamily="18" charset="0"/>
                <a:cs typeface="Times New Roman" pitchFamily="18" charset="0"/>
              </a:rPr>
              <a:t>To improve the maternal instinct to nurse the baby mentioning the advantages  of breastfeeding.</a:t>
            </a:r>
          </a:p>
          <a:p>
            <a:pPr lvl="0"/>
            <a:r>
              <a:rPr lang="en-US" dirty="0" smtClean="0">
                <a:latin typeface="Times New Roman" pitchFamily="18" charset="0"/>
                <a:cs typeface="Times New Roman" pitchFamily="18" charset="0"/>
              </a:rPr>
              <a:t>Care and preparation of the nipples including teaching the patient as to how to express out the colostrums and to take care of the crust formed on the nipples.</a:t>
            </a:r>
          </a:p>
          <a:p>
            <a:pPr>
              <a:buNone/>
            </a:pPr>
            <a:r>
              <a:rPr lang="en-US"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FOLLOWING DELIVERY</a:t>
            </a:r>
            <a:endParaRPr lang="en-US" b="1" dirty="0">
              <a:latin typeface="Times New Roman" pitchFamily="18" charset="0"/>
              <a:cs typeface="Times New Roman" pitchFamily="18" charset="0"/>
            </a:endParaRPr>
          </a:p>
        </p:txBody>
      </p:sp>
      <p:pic>
        <p:nvPicPr>
          <p:cNvPr id="28674" name="Picture 2" descr="C:\Users\hp\Desktop\No title(101).jpg"/>
          <p:cNvPicPr>
            <a:picLocks noGrp="1" noChangeAspect="1" noChangeArrowheads="1"/>
          </p:cNvPicPr>
          <p:nvPr>
            <p:ph idx="1"/>
          </p:nvPr>
        </p:nvPicPr>
        <p:blipFill>
          <a:blip r:embed="rId2"/>
          <a:srcRect/>
          <a:stretch>
            <a:fillRect/>
          </a:stretch>
        </p:blipFill>
        <p:spPr bwMode="auto">
          <a:xfrm>
            <a:off x="381000" y="1219200"/>
            <a:ext cx="8305800" cy="5486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en-US" b="1" dirty="0" smtClean="0">
                <a:latin typeface="Times New Roman" pitchFamily="18" charset="0"/>
                <a:cs typeface="Times New Roman" pitchFamily="18" charset="0"/>
              </a:rPr>
              <a:t>To put</a:t>
            </a:r>
            <a:r>
              <a:rPr lang="en-US" dirty="0" smtClean="0">
                <a:latin typeface="Times New Roman" pitchFamily="18" charset="0"/>
                <a:cs typeface="Times New Roman" pitchFamily="18" charset="0"/>
              </a:rPr>
              <a:t> the baby to the breast immediately intervals for 3 minutes from the first day, If the condition permits /demand feeding.</a:t>
            </a:r>
          </a:p>
          <a:p>
            <a:pPr lvl="0"/>
            <a:r>
              <a:rPr lang="en-US" dirty="0" smtClean="0">
                <a:latin typeface="Times New Roman" pitchFamily="18" charset="0"/>
                <a:cs typeface="Times New Roman" pitchFamily="18" charset="0"/>
              </a:rPr>
              <a:t>Plenty of fluids to drink.</a:t>
            </a:r>
          </a:p>
          <a:p>
            <a:pPr lvl="0"/>
            <a:r>
              <a:rPr lang="en-US" dirty="0" smtClean="0">
                <a:latin typeface="Times New Roman" pitchFamily="18" charset="0"/>
                <a:cs typeface="Times New Roman" pitchFamily="18" charset="0"/>
              </a:rPr>
              <a:t>To avoid engorgement and trapping of milk, manual expression prior to the  nursing is done.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LACTATION FAILURE</a:t>
            </a:r>
            <a:endParaRPr lang="en-US"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4800600" cy="5105400"/>
          </a:xfrm>
        </p:spPr>
        <p:txBody>
          <a:bodyPr/>
          <a:lstStyle/>
          <a:p>
            <a:r>
              <a:rPr lang="en-US" dirty="0" smtClean="0">
                <a:latin typeface="Times New Roman" pitchFamily="18" charset="0"/>
                <a:cs typeface="Times New Roman" pitchFamily="18" charset="0"/>
              </a:rPr>
              <a:t>It may be due to infrequent suckling or due to the </a:t>
            </a:r>
            <a:r>
              <a:rPr lang="en-US" dirty="0" err="1" smtClean="0">
                <a:latin typeface="Times New Roman" pitchFamily="18" charset="0"/>
                <a:cs typeface="Times New Roman" pitchFamily="18" charset="0"/>
              </a:rPr>
              <a:t>endogeneous</a:t>
            </a:r>
            <a:r>
              <a:rPr lang="en-US" dirty="0" smtClean="0">
                <a:latin typeface="Times New Roman" pitchFamily="18" charset="0"/>
                <a:cs typeface="Times New Roman" pitchFamily="18" charset="0"/>
              </a:rPr>
              <a:t>  suppression of </a:t>
            </a:r>
            <a:r>
              <a:rPr lang="en-US" dirty="0" err="1" smtClean="0">
                <a:latin typeface="Times New Roman" pitchFamily="18" charset="0"/>
                <a:cs typeface="Times New Roman" pitchFamily="18" charset="0"/>
              </a:rPr>
              <a:t>prolactin</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Pain anxiety and insecurity  May be the hidden reasons. Unrestricted feeding at short intervals (2-3 hours ) is helpful.</a:t>
            </a:r>
          </a:p>
          <a:p>
            <a:pPr>
              <a:buNone/>
            </a:pP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p>
        </p:txBody>
      </p:sp>
      <p:pic>
        <p:nvPicPr>
          <p:cNvPr id="29698" name="Picture 2" descr="C:\Users\hp\Desktop\No title(103).jpg"/>
          <p:cNvPicPr>
            <a:picLocks noGrp="1" noChangeAspect="1" noChangeArrowheads="1"/>
          </p:cNvPicPr>
          <p:nvPr>
            <p:ph sz="half" idx="2"/>
          </p:nvPr>
        </p:nvPicPr>
        <p:blipFill>
          <a:blip r:embed="rId2"/>
          <a:stretch>
            <a:fillRect/>
          </a:stretch>
        </p:blipFill>
        <p:spPr bwMode="auto">
          <a:xfrm>
            <a:off x="4762500" y="2867819"/>
            <a:ext cx="3810000" cy="2540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DRUGS TO IMPROVE MILK PRODUCTION</a:t>
            </a:r>
            <a:endParaRPr lang="en-US"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0" y="1600200"/>
            <a:ext cx="5105400" cy="5257800"/>
          </a:xfrm>
        </p:spPr>
        <p:txBody>
          <a:bodyPr/>
          <a:lstStyle/>
          <a:p>
            <a:pPr>
              <a:buFont typeface="Wingdings" pitchFamily="2" charset="2"/>
              <a:buChar char="§"/>
            </a:pPr>
            <a:endParaRPr lang="en-US" b="1" dirty="0" smtClean="0">
              <a:latin typeface="Times New Roman" pitchFamily="18" charset="0"/>
              <a:cs typeface="Times New Roman" pitchFamily="18" charset="0"/>
            </a:endParaRPr>
          </a:p>
          <a:p>
            <a:pPr>
              <a:buFont typeface="Wingdings" pitchFamily="2" charset="2"/>
              <a:buChar char="§"/>
            </a:pPr>
            <a:r>
              <a:rPr lang="en-US" b="1" dirty="0" err="1" smtClean="0">
                <a:latin typeface="Times New Roman" pitchFamily="18" charset="0"/>
                <a:cs typeface="Times New Roman" pitchFamily="18" charset="0"/>
              </a:rPr>
              <a:t>Metaclopramide</a:t>
            </a:r>
            <a:r>
              <a:rPr lang="en-US" dirty="0" smtClean="0">
                <a:latin typeface="Times New Roman" pitchFamily="18" charset="0"/>
                <a:cs typeface="Times New Roman" pitchFamily="18" charset="0"/>
              </a:rPr>
              <a:t> (10mg thrice daily ) increases milk volume by increasing  </a:t>
            </a:r>
            <a:r>
              <a:rPr lang="en-US" dirty="0" err="1" smtClean="0">
                <a:latin typeface="Times New Roman" pitchFamily="18" charset="0"/>
                <a:cs typeface="Times New Roman" pitchFamily="18" charset="0"/>
              </a:rPr>
              <a:t>prolactin</a:t>
            </a:r>
            <a:r>
              <a:rPr lang="en-US" dirty="0" smtClean="0">
                <a:latin typeface="Times New Roman" pitchFamily="18" charset="0"/>
                <a:cs typeface="Times New Roman" pitchFamily="18" charset="0"/>
              </a:rPr>
              <a:t>  levels.</a:t>
            </a:r>
          </a:p>
          <a:p>
            <a:pPr>
              <a:buFont typeface="Wingdings" pitchFamily="2" charset="2"/>
              <a:buChar char="§"/>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Sulpuride</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has also been found effective . </a:t>
            </a:r>
          </a:p>
          <a:p>
            <a:pPr>
              <a:buFont typeface="Wingdings" pitchFamily="2" charset="2"/>
              <a:buChar char="§"/>
            </a:pPr>
            <a:r>
              <a:rPr lang="en-US" b="1" dirty="0" smtClean="0">
                <a:latin typeface="Times New Roman" pitchFamily="18" charset="0"/>
                <a:cs typeface="Times New Roman" pitchFamily="18" charset="0"/>
              </a:rPr>
              <a:t>Intranasal </a:t>
            </a:r>
            <a:r>
              <a:rPr lang="en-US" b="1" dirty="0" err="1" smtClean="0">
                <a:latin typeface="Times New Roman" pitchFamily="18" charset="0"/>
                <a:cs typeface="Times New Roman" pitchFamily="18" charset="0"/>
              </a:rPr>
              <a:t>oxytocin</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contracts </a:t>
            </a:r>
            <a:r>
              <a:rPr lang="en-US" dirty="0" err="1" smtClean="0">
                <a:latin typeface="Times New Roman" pitchFamily="18" charset="0"/>
                <a:cs typeface="Times New Roman" pitchFamily="18" charset="0"/>
              </a:rPr>
              <a:t>myoepithelial</a:t>
            </a:r>
            <a:r>
              <a:rPr lang="en-US" dirty="0" smtClean="0">
                <a:latin typeface="Times New Roman" pitchFamily="18" charset="0"/>
                <a:cs typeface="Times New Roman" pitchFamily="18" charset="0"/>
              </a:rPr>
              <a:t> cells and causes milk let down.</a:t>
            </a:r>
          </a:p>
          <a:p>
            <a:pPr>
              <a:buNone/>
            </a:pPr>
            <a:r>
              <a:rPr lang="en-US" dirty="0" smtClean="0">
                <a:latin typeface="Times New Roman" pitchFamily="18" charset="0"/>
                <a:cs typeface="Times New Roman" pitchFamily="18" charset="0"/>
              </a:rPr>
              <a:t> </a:t>
            </a:r>
          </a:p>
          <a:p>
            <a:endParaRPr lang="en-US" dirty="0"/>
          </a:p>
        </p:txBody>
      </p:sp>
      <p:pic>
        <p:nvPicPr>
          <p:cNvPr id="30722" name="Picture 2" descr="C:\Users\hp\Desktop\No title(102).jpg"/>
          <p:cNvPicPr>
            <a:picLocks noGrp="1" noChangeAspect="1" noChangeArrowheads="1"/>
          </p:cNvPicPr>
          <p:nvPr>
            <p:ph sz="half" idx="2"/>
          </p:nvPr>
        </p:nvPicPr>
        <p:blipFill>
          <a:blip r:embed="rId2"/>
          <a:stretch>
            <a:fillRect/>
          </a:stretch>
        </p:blipFill>
        <p:spPr bwMode="auto">
          <a:xfrm>
            <a:off x="4648200" y="2874128"/>
            <a:ext cx="4038600" cy="252738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LACTATION SUPRESSION</a:t>
            </a:r>
            <a:endParaRPr lang="en-US"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0" y="1600200"/>
            <a:ext cx="4953000" cy="5257800"/>
          </a:xfrm>
        </p:spPr>
        <p:txBody>
          <a:bodyPr>
            <a:normAutofit/>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This becomes necessary if the baby is born dead or dies in the neonatal period or when patient does not like to breastfeed her baby or if breastfeeding is contraindicated. This can be effective , either by using hormones or by mechanical means.</a:t>
            </a:r>
          </a:p>
          <a:p>
            <a:endParaRPr lang="en-US" dirty="0">
              <a:latin typeface="Times New Roman" pitchFamily="18" charset="0"/>
              <a:cs typeface="Times New Roman" pitchFamily="18" charset="0"/>
            </a:endParaRPr>
          </a:p>
        </p:txBody>
      </p:sp>
      <p:pic>
        <p:nvPicPr>
          <p:cNvPr id="31746" name="Picture 2" descr="C:\Users\hp\Desktop\No title(104).jpg"/>
          <p:cNvPicPr>
            <a:picLocks noGrp="1" noChangeAspect="1" noChangeArrowheads="1"/>
          </p:cNvPicPr>
          <p:nvPr>
            <p:ph sz="half" idx="2"/>
          </p:nvPr>
        </p:nvPicPr>
        <p:blipFill>
          <a:blip r:embed="rId2"/>
          <a:stretch>
            <a:fillRect/>
          </a:stretch>
        </p:blipFill>
        <p:spPr bwMode="auto">
          <a:xfrm>
            <a:off x="4648200" y="2811348"/>
            <a:ext cx="4038600" cy="265294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COMMON USED METHOD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en-US" dirty="0" smtClean="0">
                <a:latin typeface="Times New Roman" pitchFamily="18" charset="0"/>
                <a:cs typeface="Times New Roman" pitchFamily="18" charset="0"/>
              </a:rPr>
              <a:t>To stop breastfeeding</a:t>
            </a:r>
          </a:p>
          <a:p>
            <a:pPr lvl="0"/>
            <a:r>
              <a:rPr lang="en-US" dirty="0" smtClean="0">
                <a:latin typeface="Times New Roman" pitchFamily="18" charset="0"/>
                <a:cs typeface="Times New Roman" pitchFamily="18" charset="0"/>
              </a:rPr>
              <a:t>To avoid pumping or milk expression</a:t>
            </a:r>
          </a:p>
          <a:p>
            <a:pPr lvl="0"/>
            <a:r>
              <a:rPr lang="en-US" dirty="0" smtClean="0">
                <a:latin typeface="Times New Roman" pitchFamily="18" charset="0"/>
                <a:cs typeface="Times New Roman" pitchFamily="18" charset="0"/>
              </a:rPr>
              <a:t> To wear breast support</a:t>
            </a:r>
          </a:p>
          <a:p>
            <a:pPr lvl="0"/>
            <a:r>
              <a:rPr lang="en-US" dirty="0" smtClean="0">
                <a:latin typeface="Times New Roman" pitchFamily="18" charset="0"/>
                <a:cs typeface="Times New Roman" pitchFamily="18" charset="0"/>
              </a:rPr>
              <a:t>Ice packs to </a:t>
            </a:r>
            <a:r>
              <a:rPr lang="en-US" smtClean="0">
                <a:latin typeface="Times New Roman" pitchFamily="18" charset="0"/>
                <a:cs typeface="Times New Roman" pitchFamily="18" charset="0"/>
              </a:rPr>
              <a:t>prevent engorgement</a:t>
            </a:r>
            <a:endParaRPr lang="en-US" dirty="0" smtClean="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 Analgesics to relieve pain </a:t>
            </a:r>
          </a:p>
          <a:p>
            <a:pPr lvl="0"/>
            <a:r>
              <a:rPr lang="en-US" dirty="0" smtClean="0">
                <a:latin typeface="Times New Roman" pitchFamily="18" charset="0"/>
                <a:cs typeface="Times New Roman" pitchFamily="18" charset="0"/>
              </a:rPr>
              <a:t>A tight compression bandage is applied for 2-3 days.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DRUGS USED IN LACTATION SUPPRESSION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Combination of testosterone and </a:t>
            </a:r>
            <a:r>
              <a:rPr lang="en-US" dirty="0" err="1" smtClean="0"/>
              <a:t>oestrogen</a:t>
            </a:r>
            <a:r>
              <a:rPr lang="en-US" dirty="0" smtClean="0"/>
              <a:t> preparation(</a:t>
            </a:r>
            <a:r>
              <a:rPr lang="en-US" dirty="0" err="1" smtClean="0"/>
              <a:t>mixogen</a:t>
            </a:r>
            <a:r>
              <a:rPr lang="en-US" dirty="0" smtClean="0"/>
              <a:t>)-2 ampoules intramuscularly .</a:t>
            </a:r>
          </a:p>
          <a:p>
            <a:r>
              <a:rPr lang="en-US" dirty="0" smtClean="0"/>
              <a:t>The risk of using </a:t>
            </a:r>
            <a:r>
              <a:rPr lang="en-US" dirty="0" err="1" smtClean="0"/>
              <a:t>oestrogenic</a:t>
            </a:r>
            <a:r>
              <a:rPr lang="en-US" dirty="0" smtClean="0"/>
              <a:t> preparation in </a:t>
            </a:r>
            <a:r>
              <a:rPr lang="en-US" dirty="0" err="1" smtClean="0"/>
              <a:t>puerperium</a:t>
            </a:r>
            <a:r>
              <a:rPr lang="en-US" dirty="0" smtClean="0"/>
              <a:t>  includes </a:t>
            </a:r>
            <a:r>
              <a:rPr lang="en-US" dirty="0" err="1" smtClean="0"/>
              <a:t>thromboembolic</a:t>
            </a:r>
            <a:r>
              <a:rPr lang="en-US" dirty="0" smtClean="0"/>
              <a:t> manifestation or late postpartum blood loss.</a:t>
            </a:r>
          </a:p>
          <a:p>
            <a:pPr>
              <a:buNone/>
            </a:pPr>
            <a:r>
              <a:rPr lang="en-US" b="1" dirty="0" smtClean="0"/>
              <a: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CULTURE ASPECT OF LACTATION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To promote lactation and provide proper assistance to a new mother , nurses should consider cultural beliefs :</a:t>
            </a:r>
          </a:p>
          <a:p>
            <a:r>
              <a:rPr lang="en-US" dirty="0" smtClean="0">
                <a:latin typeface="Times New Roman" pitchFamily="18" charset="0"/>
                <a:cs typeface="Times New Roman" pitchFamily="18" charset="0"/>
              </a:rPr>
              <a:t>In the Philippines if the mother’s milk does not flow regularly , a meal of chicken and green papaya boiled in coconut milk is suggested.</a:t>
            </a:r>
          </a:p>
          <a:p>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phillippines</a:t>
            </a:r>
            <a:r>
              <a:rPr lang="en-US" dirty="0" smtClean="0">
                <a:latin typeface="Times New Roman" pitchFamily="18" charset="0"/>
                <a:cs typeface="Times New Roman" pitchFamily="18" charset="0"/>
              </a:rPr>
              <a:t> mother may be </a:t>
            </a:r>
            <a:r>
              <a:rPr lang="en-US" dirty="0" err="1" smtClean="0">
                <a:latin typeface="Times New Roman" pitchFamily="18" charset="0"/>
                <a:cs typeface="Times New Roman" pitchFamily="18" charset="0"/>
              </a:rPr>
              <a:t>adviced</a:t>
            </a:r>
            <a:r>
              <a:rPr lang="en-US" dirty="0" smtClean="0">
                <a:latin typeface="Times New Roman" pitchFamily="18" charset="0"/>
                <a:cs typeface="Times New Roman" pitchFamily="18" charset="0"/>
              </a:rPr>
              <a:t> to eat a soup of boiled clams and ginger. Some </a:t>
            </a:r>
            <a:r>
              <a:rPr lang="en-US" dirty="0" err="1" smtClean="0">
                <a:latin typeface="Times New Roman" pitchFamily="18" charset="0"/>
                <a:cs typeface="Times New Roman" pitchFamily="18" charset="0"/>
              </a:rPr>
              <a:t>phillippines</a:t>
            </a:r>
            <a:r>
              <a:rPr lang="en-US" dirty="0" smtClean="0">
                <a:latin typeface="Times New Roman" pitchFamily="18" charset="0"/>
                <a:cs typeface="Times New Roman" pitchFamily="18" charset="0"/>
              </a:rPr>
              <a:t> mother use hot application  of special medicinal </a:t>
            </a:r>
            <a:r>
              <a:rPr lang="en-US" dirty="0" err="1" smtClean="0">
                <a:latin typeface="Times New Roman" pitchFamily="18" charset="0"/>
                <a:cs typeface="Times New Roman" pitchFamily="18" charset="0"/>
              </a:rPr>
              <a:t>preparartion</a:t>
            </a:r>
            <a:r>
              <a:rPr lang="en-US" dirty="0" smtClean="0">
                <a:latin typeface="Times New Roman" pitchFamily="18" charset="0"/>
                <a:cs typeface="Times New Roman" pitchFamily="18" charset="0"/>
              </a:rPr>
              <a:t> to stimulate lactation.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sz="2800" dirty="0" smtClean="0">
                <a:latin typeface="Times New Roman" pitchFamily="18" charset="0"/>
                <a:cs typeface="Times New Roman" pitchFamily="18" charset="0"/>
              </a:rPr>
              <a:t>Korean mothers eat sea weeds soup with rice to increase milk production.</a:t>
            </a:r>
          </a:p>
          <a:p>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Curner</a:t>
            </a:r>
            <a:r>
              <a:rPr lang="en-US" sz="2800" dirty="0" smtClean="0">
                <a:latin typeface="Times New Roman" pitchFamily="18" charset="0"/>
                <a:cs typeface="Times New Roman" pitchFamily="18" charset="0"/>
              </a:rPr>
              <a:t>  1978 reported that Hispanic Americans believe that exposing mothers to cold diminishes the flow of milk.</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Filipinas ,Mexicans Americans and some Nigerians typically don’t give colostrums to their infants . These mothers begin breastfeeding after their  milk has come in. </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Some Korean women don’t begin breastfeeding until 3 days after the birth , whereas others begins breast feeding immediately  and offer the breast every time the infant cries.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Times New Roman" pitchFamily="18" charset="0"/>
                <a:cs typeface="Times New Roman" pitchFamily="18" charset="0"/>
              </a:rPr>
              <a:t>MINOR DISCOMFORTS OF PUERPERIUM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b="1" dirty="0" smtClean="0">
                <a:latin typeface="Times New Roman" pitchFamily="18" charset="0"/>
                <a:cs typeface="Times New Roman" pitchFamily="18" charset="0"/>
              </a:rPr>
              <a:t>There are certain ailments which occurs during the puerperium:-</a:t>
            </a:r>
          </a:p>
          <a:p>
            <a:pPr marL="514350" indent="-514350">
              <a:buFont typeface="+mj-lt"/>
              <a:buAutoNum type="arabicPeriod"/>
            </a:pPr>
            <a:r>
              <a:rPr lang="en-US" dirty="0" smtClean="0">
                <a:latin typeface="Times New Roman" pitchFamily="18" charset="0"/>
                <a:cs typeface="Times New Roman" pitchFamily="18" charset="0"/>
              </a:rPr>
              <a:t>After pains</a:t>
            </a:r>
          </a:p>
          <a:p>
            <a:pPr marL="514350" indent="-514350">
              <a:buFont typeface="+mj-lt"/>
              <a:buAutoNum type="arabicPeriod"/>
            </a:pPr>
            <a:r>
              <a:rPr lang="en-US" dirty="0" smtClean="0">
                <a:latin typeface="Times New Roman" pitchFamily="18" charset="0"/>
                <a:cs typeface="Times New Roman" pitchFamily="18" charset="0"/>
              </a:rPr>
              <a:t>Pains in the perineum</a:t>
            </a:r>
          </a:p>
          <a:p>
            <a:pPr marL="514350" indent="-514350">
              <a:buFont typeface="+mj-lt"/>
              <a:buAutoNum type="arabicPeriod"/>
            </a:pPr>
            <a:r>
              <a:rPr lang="en-US" dirty="0" smtClean="0">
                <a:latin typeface="Times New Roman" pitchFamily="18" charset="0"/>
                <a:cs typeface="Times New Roman" pitchFamily="18" charset="0"/>
              </a:rPr>
              <a:t>Constipation</a:t>
            </a:r>
          </a:p>
          <a:p>
            <a:pPr marL="514350" indent="-514350">
              <a:buFont typeface="+mj-lt"/>
              <a:buAutoNum type="arabicPeriod"/>
            </a:pPr>
            <a:r>
              <a:rPr lang="en-US" dirty="0" smtClean="0">
                <a:latin typeface="Times New Roman" pitchFamily="18" charset="0"/>
                <a:cs typeface="Times New Roman" pitchFamily="18" charset="0"/>
              </a:rPr>
              <a:t>Fatigue</a:t>
            </a:r>
          </a:p>
          <a:p>
            <a:pPr marL="514350" indent="-514350">
              <a:buFont typeface="+mj-lt"/>
              <a:buAutoNum type="arabicPeriod"/>
            </a:pPr>
            <a:r>
              <a:rPr lang="en-US" dirty="0" smtClean="0">
                <a:latin typeface="Times New Roman" pitchFamily="18" charset="0"/>
                <a:cs typeface="Times New Roman" pitchFamily="18" charset="0"/>
              </a:rPr>
              <a:t>Post partum diuresis</a:t>
            </a:r>
          </a:p>
          <a:p>
            <a:pPr marL="514350" indent="-514350">
              <a:buFont typeface="+mj-lt"/>
              <a:buAutoNum type="arabicPeriod"/>
            </a:pPr>
            <a:r>
              <a:rPr lang="en-US" dirty="0" smtClean="0">
                <a:latin typeface="Times New Roman" pitchFamily="18" charset="0"/>
                <a:cs typeface="Times New Roman" pitchFamily="18" charset="0"/>
              </a:rPr>
              <a:t>Disturbed daily living activity</a:t>
            </a:r>
          </a:p>
          <a:p>
            <a:pPr marL="514350" indent="-51435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51473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AFTER PAINS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is a spasmodic, colicky pain in the lower abdomen during the early postpartum days due to vigorous contraction of the uterus . It is more common &amp; more severe in multiparous  due to weak muscle tone.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252630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CHARACTERISTICS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latin typeface="Times New Roman" pitchFamily="18" charset="0"/>
                <a:cs typeface="Times New Roman" pitchFamily="18" charset="0"/>
              </a:rPr>
              <a:t>After pain occurs during the first 2-3 days of Puerperium</a:t>
            </a:r>
          </a:p>
          <a:p>
            <a:r>
              <a:rPr lang="en-US" dirty="0" smtClean="0">
                <a:latin typeface="Times New Roman" pitchFamily="18" charset="0"/>
                <a:cs typeface="Times New Roman" pitchFamily="18" charset="0"/>
              </a:rPr>
              <a:t>Abdominal pains (like cramps ) and back pain.</a:t>
            </a:r>
          </a:p>
          <a:p>
            <a:r>
              <a:rPr lang="en-US" dirty="0" smtClean="0">
                <a:latin typeface="Times New Roman" pitchFamily="18" charset="0"/>
                <a:cs typeface="Times New Roman" pitchFamily="18" charset="0"/>
              </a:rPr>
              <a:t>Strong regular &amp; Co-ordinate.</a:t>
            </a:r>
          </a:p>
          <a:p>
            <a:r>
              <a:rPr lang="en-US" dirty="0" smtClean="0">
                <a:latin typeface="Times New Roman" pitchFamily="18" charset="0"/>
                <a:cs typeface="Times New Roman" pitchFamily="18" charset="0"/>
              </a:rPr>
              <a:t>The intensity frequency and regularity of contraction decrease after the 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postpartum day.</a:t>
            </a:r>
          </a:p>
          <a:p>
            <a:r>
              <a:rPr lang="en-US" dirty="0">
                <a:latin typeface="Times New Roman" pitchFamily="18" charset="0"/>
                <a:cs typeface="Times New Roman" pitchFamily="18" charset="0"/>
              </a:rPr>
              <a:t>More severe when breast-feeding in both </a:t>
            </a:r>
            <a:r>
              <a:rPr lang="en-US" dirty="0" err="1">
                <a:latin typeface="Times New Roman" pitchFamily="18" charset="0"/>
                <a:cs typeface="Times New Roman" pitchFamily="18" charset="0"/>
              </a:rPr>
              <a:t>primipara</a:t>
            </a:r>
            <a:r>
              <a:rPr lang="en-US" dirty="0">
                <a:latin typeface="Times New Roman" pitchFamily="18" charset="0"/>
                <a:cs typeface="Times New Roman" pitchFamily="18" charset="0"/>
              </a:rPr>
              <a:t> &amp; multipara.</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251310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Predisposing Factors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Presence of blood clot , piece of membranes or placental tissue.</a:t>
            </a:r>
          </a:p>
          <a:p>
            <a:r>
              <a:rPr lang="en-US" dirty="0" smtClean="0">
                <a:latin typeface="Times New Roman" pitchFamily="18" charset="0"/>
                <a:cs typeface="Times New Roman" pitchFamily="18" charset="0"/>
              </a:rPr>
              <a:t>Breast-Feeding increases after pains.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72845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CAUSES</a:t>
            </a:r>
            <a:endParaRPr lang="en-US" b="1" dirty="0"/>
          </a:p>
        </p:txBody>
      </p:sp>
      <p:sp>
        <p:nvSpPr>
          <p:cNvPr id="3" name="Content Placeholder 2"/>
          <p:cNvSpPr>
            <a:spLocks noGrp="1"/>
          </p:cNvSpPr>
          <p:nvPr>
            <p:ph idx="1"/>
          </p:nvPr>
        </p:nvSpPr>
        <p:spPr/>
        <p:txBody>
          <a:bodyPr/>
          <a:lstStyle/>
          <a:p>
            <a:r>
              <a:rPr lang="en-US" dirty="0" smtClean="0"/>
              <a:t>Uterine contraction</a:t>
            </a:r>
          </a:p>
          <a:p>
            <a:r>
              <a:rPr lang="en-US" dirty="0" smtClean="0"/>
              <a:t>Lactation</a:t>
            </a:r>
          </a:p>
          <a:p>
            <a:r>
              <a:rPr lang="en-US" dirty="0" smtClean="0"/>
              <a:t>Lochia discharge</a:t>
            </a:r>
          </a:p>
          <a:p>
            <a:r>
              <a:rPr lang="en-US" dirty="0" smtClean="0"/>
              <a:t>infection</a:t>
            </a:r>
            <a:endParaRPr lang="en-US" dirty="0"/>
          </a:p>
        </p:txBody>
      </p:sp>
    </p:spTree>
    <p:extLst>
      <p:ext uri="{BB962C8B-B14F-4D97-AF65-F5344CB8AC3E}">
        <p14:creationId xmlns:p14="http://schemas.microsoft.com/office/powerpoint/2010/main" val="4664646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MANAGEMENT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Use relaxation &amp; breathing technique used during labour.</a:t>
            </a:r>
          </a:p>
          <a:p>
            <a:r>
              <a:rPr lang="en-US" dirty="0" smtClean="0">
                <a:latin typeface="Times New Roman" pitchFamily="18" charset="0"/>
                <a:cs typeface="Times New Roman" pitchFamily="18" charset="0"/>
              </a:rPr>
              <a:t>Start walking after  soon after delivery.</a:t>
            </a:r>
          </a:p>
          <a:p>
            <a:r>
              <a:rPr lang="en-US" dirty="0" smtClean="0">
                <a:latin typeface="Times New Roman" pitchFamily="18" charset="0"/>
                <a:cs typeface="Times New Roman" pitchFamily="18" charset="0"/>
              </a:rPr>
              <a:t>Keep your bladder empty.</a:t>
            </a:r>
          </a:p>
          <a:p>
            <a:r>
              <a:rPr lang="en-US" dirty="0" smtClean="0">
                <a:latin typeface="Times New Roman" pitchFamily="18" charset="0"/>
                <a:cs typeface="Times New Roman" pitchFamily="18" charset="0"/>
              </a:rPr>
              <a:t>Frequent breastfeeding ,starting immediately after birth,can also alleviate after pains.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213878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Massage the uterus &amp; with expulsion of clot administer analgesic (ibuprofen) And antispasmodic.</a:t>
            </a:r>
          </a:p>
          <a:p>
            <a:r>
              <a:rPr lang="en-US" dirty="0" smtClean="0">
                <a:latin typeface="Times New Roman" pitchFamily="18" charset="0"/>
                <a:cs typeface="Times New Roman" pitchFamily="18" charset="0"/>
              </a:rPr>
              <a:t>Encourage mother for warm and liquid diet.</a:t>
            </a:r>
          </a:p>
          <a:p>
            <a:r>
              <a:rPr lang="en-US" dirty="0" smtClean="0">
                <a:latin typeface="Times New Roman" pitchFamily="18" charset="0"/>
                <a:cs typeface="Times New Roman" pitchFamily="18" charset="0"/>
              </a:rPr>
              <a:t>Encourage mother for vulval hygiene.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59160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PAIN IN PERINEUM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It is normal in the area between the vagina and anus (perineum) to feel sore and uncomfortable for a while after the birth. </a:t>
            </a:r>
          </a:p>
          <a:p>
            <a:r>
              <a:rPr lang="en-US" dirty="0" smtClean="0">
                <a:latin typeface="Times New Roman" pitchFamily="18" charset="0"/>
                <a:cs typeface="Times New Roman" pitchFamily="18" charset="0"/>
              </a:rPr>
              <a:t>This area will have stretched a lot as baby’s </a:t>
            </a:r>
            <a:r>
              <a:rPr lang="en-US" smtClean="0">
                <a:latin typeface="Times New Roman" pitchFamily="18" charset="0"/>
                <a:cs typeface="Times New Roman" pitchFamily="18" charset="0"/>
              </a:rPr>
              <a:t>head entered.</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Some degree of pain is felt in the stitches ,abnormal pain should be investigated to diagnose vulvus –vaginal  hematoma or infection is developing.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523133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MANAGEMENT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Lie down ,so that pressure is taken off to the bottom.</a:t>
            </a:r>
          </a:p>
          <a:p>
            <a:r>
              <a:rPr lang="en-US" dirty="0" smtClean="0">
                <a:latin typeface="Times New Roman" pitchFamily="18" charset="0"/>
                <a:cs typeface="Times New Roman" pitchFamily="18" charset="0"/>
              </a:rPr>
              <a:t>Put a cold gel pad or frozen pack of peas ,wrapped in a clean flannel on your perineum.</a:t>
            </a:r>
          </a:p>
          <a:p>
            <a:r>
              <a:rPr lang="en-US" dirty="0" smtClean="0">
                <a:latin typeface="Times New Roman" pitchFamily="18" charset="0"/>
                <a:cs typeface="Times New Roman" pitchFamily="18" charset="0"/>
              </a:rPr>
              <a:t>Have a warm bath.</a:t>
            </a:r>
          </a:p>
          <a:p>
            <a:r>
              <a:rPr lang="en-US" dirty="0" smtClean="0">
                <a:latin typeface="Times New Roman" pitchFamily="18" charset="0"/>
                <a:cs typeface="Times New Roman" pitchFamily="18" charset="0"/>
              </a:rPr>
              <a:t>Keep doing the pelvic floor exercise.</a:t>
            </a:r>
          </a:p>
          <a:p>
            <a:r>
              <a:rPr lang="en-US" dirty="0" smtClean="0">
                <a:latin typeface="Times New Roman" pitchFamily="18" charset="0"/>
                <a:cs typeface="Times New Roman" pitchFamily="18" charset="0"/>
              </a:rPr>
              <a:t>Keep the wound clean and have a shower or bath daily.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40236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Contact to the doctor if fever is there.</a:t>
            </a:r>
          </a:p>
          <a:p>
            <a:r>
              <a:rPr lang="en-US" dirty="0" smtClean="0">
                <a:latin typeface="Times New Roman" pitchFamily="18" charset="0"/>
                <a:cs typeface="Times New Roman" pitchFamily="18" charset="0"/>
              </a:rPr>
              <a:t>Take analgesics prescribed by the doctor.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842959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Care of perineal stitches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Clean &amp; dress the perineal area daily &amp; cover with sterile pad.</a:t>
            </a:r>
          </a:p>
          <a:p>
            <a:r>
              <a:rPr lang="en-US" dirty="0" smtClean="0">
                <a:latin typeface="Times New Roman" pitchFamily="18" charset="0"/>
                <a:cs typeface="Times New Roman" pitchFamily="18" charset="0"/>
              </a:rPr>
              <a:t>Advice the mother to use topical anesthetic spray or ointment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656289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CONSTIPATION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problem is much less because of early ambulation and liberalization of diary intake .</a:t>
            </a:r>
          </a:p>
          <a:p>
            <a:r>
              <a:rPr lang="en-US" dirty="0" smtClean="0">
                <a:latin typeface="Times New Roman" pitchFamily="18" charset="0"/>
                <a:cs typeface="Times New Roman" pitchFamily="18" charset="0"/>
              </a:rPr>
              <a:t>At least 20% of the mothers constipated after giving birth, intake of prenatal medication may change bowel movement.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938918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CAUSES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latin typeface="Times New Roman" pitchFamily="18" charset="0"/>
                <a:cs typeface="Times New Roman" pitchFamily="18" charset="0"/>
              </a:rPr>
              <a:t>Internal causes:-</a:t>
            </a:r>
          </a:p>
          <a:p>
            <a:r>
              <a:rPr lang="en-US" dirty="0" smtClean="0">
                <a:latin typeface="Times New Roman" pitchFamily="18" charset="0"/>
                <a:cs typeface="Times New Roman" pitchFamily="18" charset="0"/>
              </a:rPr>
              <a:t>Numbness  of area around the anus vagina and nerve inside .</a:t>
            </a:r>
          </a:p>
          <a:p>
            <a:r>
              <a:rPr lang="en-US" dirty="0" smtClean="0">
                <a:latin typeface="Times New Roman" pitchFamily="18" charset="0"/>
                <a:cs typeface="Times New Roman" pitchFamily="18" charset="0"/>
              </a:rPr>
              <a:t>Intake of prenatal Vitamin.</a:t>
            </a:r>
          </a:p>
          <a:p>
            <a:r>
              <a:rPr lang="en-US" dirty="0" smtClean="0">
                <a:latin typeface="Times New Roman" pitchFamily="18" charset="0"/>
                <a:cs typeface="Times New Roman" pitchFamily="18" charset="0"/>
              </a:rPr>
              <a:t>Anxiety</a:t>
            </a:r>
          </a:p>
          <a:p>
            <a:r>
              <a:rPr lang="en-US" dirty="0" smtClean="0">
                <a:latin typeface="Times New Roman" pitchFamily="18" charset="0"/>
                <a:cs typeface="Times New Roman" pitchFamily="18" charset="0"/>
              </a:rPr>
              <a:t>High level of progesterone.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635772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1" dirty="0" smtClean="0">
                <a:latin typeface="Times New Roman" pitchFamily="18" charset="0"/>
                <a:cs typeface="Times New Roman" pitchFamily="18" charset="0"/>
              </a:rPr>
              <a:t>External causes:-</a:t>
            </a:r>
          </a:p>
          <a:p>
            <a:r>
              <a:rPr lang="en-US" dirty="0" smtClean="0">
                <a:latin typeface="Times New Roman" pitchFamily="18" charset="0"/>
                <a:cs typeface="Times New Roman" pitchFamily="18" charset="0"/>
              </a:rPr>
              <a:t>The stitches and bruising of skin during delivery.</a:t>
            </a:r>
          </a:p>
          <a:p>
            <a:r>
              <a:rPr lang="en-US" dirty="0" smtClean="0">
                <a:latin typeface="Times New Roman" pitchFamily="18" charset="0"/>
                <a:cs typeface="Times New Roman" pitchFamily="18" charset="0"/>
              </a:rPr>
              <a:t>Painkillers like pethidine or diamorphine.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957678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MANAGEMENT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b="1" dirty="0" smtClean="0">
                <a:latin typeface="Times New Roman" pitchFamily="18" charset="0"/>
                <a:cs typeface="Times New Roman" pitchFamily="18" charset="0"/>
              </a:rPr>
              <a:t>Treatment through diet:-</a:t>
            </a:r>
          </a:p>
          <a:p>
            <a:pPr>
              <a:buFont typeface="Wingdings" pitchFamily="2" charset="2"/>
              <a:buChar char="ü"/>
            </a:pPr>
            <a:r>
              <a:rPr lang="en-US" dirty="0" smtClean="0">
                <a:latin typeface="Times New Roman" pitchFamily="18" charset="0"/>
                <a:cs typeface="Times New Roman" pitchFamily="18" charset="0"/>
              </a:rPr>
              <a:t> Drink plenty of water.</a:t>
            </a:r>
          </a:p>
          <a:p>
            <a:pPr>
              <a:buFont typeface="Wingdings" pitchFamily="2" charset="2"/>
              <a:buChar char="ü"/>
            </a:pPr>
            <a:r>
              <a:rPr lang="en-US" dirty="0" smtClean="0">
                <a:latin typeface="Times New Roman" pitchFamily="18" charset="0"/>
                <a:cs typeface="Times New Roman" pitchFamily="18" charset="0"/>
              </a:rPr>
              <a:t>Drink copious quantity of fruit juice.</a:t>
            </a:r>
          </a:p>
          <a:p>
            <a:pPr>
              <a:buFont typeface="Wingdings" pitchFamily="2" charset="2"/>
              <a:buChar char="ü"/>
            </a:pPr>
            <a:r>
              <a:rPr lang="en-US" dirty="0" smtClean="0">
                <a:latin typeface="Times New Roman" pitchFamily="18" charset="0"/>
                <a:cs typeface="Times New Roman" pitchFamily="18" charset="0"/>
              </a:rPr>
              <a:t>Drink a cup of warm water after waking up.</a:t>
            </a:r>
          </a:p>
          <a:p>
            <a:pPr>
              <a:buFont typeface="Wingdings" pitchFamily="2" charset="2"/>
              <a:buChar char="ü"/>
            </a:pPr>
            <a:r>
              <a:rPr lang="en-US" dirty="0" smtClean="0">
                <a:latin typeface="Times New Roman" pitchFamily="18" charset="0"/>
                <a:cs typeface="Times New Roman" pitchFamily="18" charset="0"/>
              </a:rPr>
              <a:t>High fibre diet.</a:t>
            </a:r>
          </a:p>
          <a:p>
            <a:pPr>
              <a:buFont typeface="Wingdings" pitchFamily="2" charset="2"/>
              <a:buChar char="ü"/>
            </a:pPr>
            <a:r>
              <a:rPr lang="en-US" dirty="0" smtClean="0">
                <a:latin typeface="Times New Roman" pitchFamily="18" charset="0"/>
                <a:cs typeface="Times New Roman" pitchFamily="18" charset="0"/>
              </a:rPr>
              <a:t>Avoid refined food.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557412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a:buNone/>
            </a:pPr>
            <a:r>
              <a:rPr lang="en-US" b="1" dirty="0" smtClean="0">
                <a:latin typeface="Times New Roman" pitchFamily="18" charset="0"/>
                <a:cs typeface="Times New Roman" pitchFamily="18" charset="0"/>
              </a:rPr>
              <a:t>Treatment through life style changes:-</a:t>
            </a:r>
          </a:p>
          <a:p>
            <a:pPr>
              <a:buFont typeface="Wingdings" pitchFamily="2" charset="2"/>
              <a:buChar char="ü"/>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Don’t ignore any bowel movement for the fear of pain.</a:t>
            </a:r>
          </a:p>
          <a:p>
            <a:pPr>
              <a:buFont typeface="Wingdings" pitchFamily="2" charset="2"/>
              <a:buChar char="ü"/>
            </a:pPr>
            <a:r>
              <a:rPr lang="en-US" dirty="0" smtClean="0">
                <a:latin typeface="Times New Roman" pitchFamily="18" charset="0"/>
                <a:cs typeface="Times New Roman" pitchFamily="18" charset="0"/>
              </a:rPr>
              <a:t>Increasing your activity by moving around a bit.</a:t>
            </a:r>
          </a:p>
          <a:p>
            <a:pPr>
              <a:buFont typeface="Wingdings" pitchFamily="2" charset="2"/>
              <a:buChar char="ü"/>
            </a:pPr>
            <a:r>
              <a:rPr lang="en-US" dirty="0" smtClean="0">
                <a:latin typeface="Times New Roman" pitchFamily="18" charset="0"/>
                <a:cs typeface="Times New Roman" pitchFamily="18" charset="0"/>
              </a:rPr>
              <a:t>Instead of sitting down straight after a meal , walk around a bit.</a:t>
            </a:r>
          </a:p>
          <a:p>
            <a:pPr>
              <a:buFont typeface="Wingdings" pitchFamily="2" charset="2"/>
              <a:buChar char="ü"/>
            </a:pPr>
            <a:r>
              <a:rPr lang="en-US" dirty="0" smtClean="0">
                <a:latin typeface="Times New Roman" pitchFamily="18" charset="0"/>
                <a:cs typeface="Times New Roman" pitchFamily="18" charset="0"/>
              </a:rPr>
              <a:t>Consult with your doctor.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144307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Postpartum fatigue</a:t>
            </a:r>
            <a:endParaRPr lang="en-US" b="1" dirty="0"/>
          </a:p>
        </p:txBody>
      </p:sp>
      <p:sp>
        <p:nvSpPr>
          <p:cNvPr id="3" name="Content Placeholder 2"/>
          <p:cNvSpPr>
            <a:spLocks noGrp="1"/>
          </p:cNvSpPr>
          <p:nvPr>
            <p:ph idx="1"/>
          </p:nvPr>
        </p:nvSpPr>
        <p:spPr/>
        <p:txBody>
          <a:bodyPr/>
          <a:lstStyle/>
          <a:p>
            <a:r>
              <a:rPr lang="en-US" dirty="0" smtClean="0"/>
              <a:t>It is the physical and emotional exhaustion expect in the weeks following delivery. Every women experience postpartum fatigue. </a:t>
            </a:r>
            <a:endParaRPr lang="en-US" dirty="0"/>
          </a:p>
        </p:txBody>
      </p:sp>
    </p:spTree>
    <p:extLst>
      <p:ext uri="{BB962C8B-B14F-4D97-AF65-F5344CB8AC3E}">
        <p14:creationId xmlns:p14="http://schemas.microsoft.com/office/powerpoint/2010/main" val="41387274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CAUSES</a:t>
            </a:r>
            <a:endParaRPr lang="en-US" b="1" dirty="0"/>
          </a:p>
        </p:txBody>
      </p:sp>
      <p:sp>
        <p:nvSpPr>
          <p:cNvPr id="3" name="Content Placeholder 2"/>
          <p:cNvSpPr>
            <a:spLocks noGrp="1"/>
          </p:cNvSpPr>
          <p:nvPr>
            <p:ph idx="1"/>
          </p:nvPr>
        </p:nvSpPr>
        <p:spPr/>
        <p:txBody>
          <a:bodyPr/>
          <a:lstStyle/>
          <a:p>
            <a:r>
              <a:rPr lang="en-US" dirty="0" smtClean="0"/>
              <a:t>Rigors of labour and delivery.</a:t>
            </a:r>
          </a:p>
          <a:p>
            <a:r>
              <a:rPr lang="en-US" dirty="0" smtClean="0"/>
              <a:t>Too little sleep.</a:t>
            </a:r>
          </a:p>
          <a:p>
            <a:r>
              <a:rPr lang="en-US" dirty="0" smtClean="0"/>
              <a:t>Stress of caring newborn.</a:t>
            </a:r>
          </a:p>
          <a:p>
            <a:r>
              <a:rPr lang="en-US" dirty="0" smtClean="0"/>
              <a:t>Excessive blood loss.</a:t>
            </a:r>
            <a:endParaRPr lang="en-US" dirty="0"/>
          </a:p>
        </p:txBody>
      </p:sp>
    </p:spTree>
    <p:extLst>
      <p:ext uri="{BB962C8B-B14F-4D97-AF65-F5344CB8AC3E}">
        <p14:creationId xmlns:p14="http://schemas.microsoft.com/office/powerpoint/2010/main" val="6624440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endParaRPr lang="en-US" b="1" dirty="0"/>
          </a:p>
        </p:txBody>
      </p:sp>
      <p:sp>
        <p:nvSpPr>
          <p:cNvPr id="3" name="Content Placeholder 2"/>
          <p:cNvSpPr>
            <a:spLocks noGrp="1"/>
          </p:cNvSpPr>
          <p:nvPr>
            <p:ph idx="1"/>
          </p:nvPr>
        </p:nvSpPr>
        <p:spPr/>
        <p:txBody>
          <a:bodyPr>
            <a:normAutofit/>
          </a:bodyPr>
          <a:lstStyle/>
          <a:p>
            <a:r>
              <a:rPr lang="en-US" dirty="0" smtClean="0"/>
              <a:t>Take rest, sleep when the baby sleeps.</a:t>
            </a:r>
          </a:p>
          <a:p>
            <a:r>
              <a:rPr lang="en-US" dirty="0" smtClean="0"/>
              <a:t>Ask your partner to help in daily living activities as well as in care of baby.</a:t>
            </a:r>
          </a:p>
          <a:p>
            <a:r>
              <a:rPr lang="en-US" dirty="0" smtClean="0"/>
              <a:t>If fatigue seems excessive check with your practitioner to make sure it does not have a hidden physiological cause.</a:t>
            </a:r>
          </a:p>
          <a:p>
            <a:r>
              <a:rPr lang="en-US" dirty="0" smtClean="0"/>
              <a:t>Advice mother to eat healthy diet, drink plenty of water because dehydration leads to more fatigue , take naps.</a:t>
            </a:r>
            <a:endParaRPr lang="en-US" dirty="0"/>
          </a:p>
        </p:txBody>
      </p:sp>
    </p:spTree>
    <p:extLst>
      <p:ext uri="{BB962C8B-B14F-4D97-AF65-F5344CB8AC3E}">
        <p14:creationId xmlns:p14="http://schemas.microsoft.com/office/powerpoint/2010/main" val="18967167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POST-PARTUM DIURESIS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With in 12 hours of birth the women begins to loose excess fluid accumulated during pregnancy.</a:t>
            </a:r>
          </a:p>
          <a:p>
            <a:r>
              <a:rPr lang="en-US" dirty="0" smtClean="0">
                <a:latin typeface="Times New Roman" pitchFamily="18" charset="0"/>
                <a:cs typeface="Times New Roman" pitchFamily="18" charset="0"/>
              </a:rPr>
              <a:t>The profuse diaphoresis occurs especially at night for the first 2-3 days after child birth.</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396501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Causes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Decreased estrogen level</a:t>
            </a:r>
          </a:p>
          <a:p>
            <a:r>
              <a:rPr lang="en-US" dirty="0" smtClean="0">
                <a:latin typeface="Times New Roman" pitchFamily="18" charset="0"/>
                <a:cs typeface="Times New Roman" pitchFamily="18" charset="0"/>
              </a:rPr>
              <a:t>Removal of increased venous pressure in the lower extremities.</a:t>
            </a:r>
          </a:p>
          <a:p>
            <a:r>
              <a:rPr lang="en-US" dirty="0" smtClean="0">
                <a:latin typeface="Times New Roman" pitchFamily="18" charset="0"/>
                <a:cs typeface="Times New Roman" pitchFamily="18" charset="0"/>
              </a:rPr>
              <a:t>Loss of remaining pregnancy induced increase in blood volume.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899913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MANAGEMENT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Keep the mother clean and dry.</a:t>
            </a:r>
          </a:p>
          <a:p>
            <a:r>
              <a:rPr lang="en-US" dirty="0" smtClean="0">
                <a:latin typeface="Times New Roman" pitchFamily="18" charset="0"/>
                <a:cs typeface="Times New Roman" pitchFamily="18" charset="0"/>
              </a:rPr>
              <a:t>Change the dress frequently.</a:t>
            </a:r>
          </a:p>
          <a:p>
            <a:r>
              <a:rPr lang="en-US" dirty="0" smtClean="0">
                <a:latin typeface="Times New Roman" pitchFamily="18" charset="0"/>
                <a:cs typeface="Times New Roman" pitchFamily="18" charset="0"/>
              </a:rPr>
              <a:t>Changes the bed sheet frequently.</a:t>
            </a:r>
          </a:p>
          <a:p>
            <a:r>
              <a:rPr lang="en-US" dirty="0" smtClean="0">
                <a:latin typeface="Times New Roman" pitchFamily="18" charset="0"/>
                <a:cs typeface="Times New Roman" pitchFamily="18" charset="0"/>
              </a:rPr>
              <a:t>Care must be taken to ensure that the mother is well hydrated.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332855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9600" b="1" dirty="0" smtClean="0">
                <a:solidFill>
                  <a:srgbClr val="FF0000"/>
                </a:solidFill>
              </a:rPr>
              <a:t>Thank u</a:t>
            </a:r>
            <a:endParaRPr lang="en-US" sz="9600" b="1" dirty="0">
              <a:solidFill>
                <a:srgbClr val="FF0000"/>
              </a:solidFill>
            </a:endParaRPr>
          </a:p>
        </p:txBody>
      </p:sp>
    </p:spTree>
    <p:extLst>
      <p:ext uri="{BB962C8B-B14F-4D97-AF65-F5344CB8AC3E}">
        <p14:creationId xmlns:p14="http://schemas.microsoft.com/office/powerpoint/2010/main" val="1322943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179</TotalTime>
  <Words>1502</Words>
  <Application>Microsoft Office PowerPoint</Application>
  <PresentationFormat>On-screen Show (4:3)</PresentationFormat>
  <Paragraphs>182</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Calibri</vt:lpstr>
      <vt:lpstr>Constantia</vt:lpstr>
      <vt:lpstr>Times New Roman</vt:lpstr>
      <vt:lpstr>Wingdings</vt:lpstr>
      <vt:lpstr>Wingdings 2</vt:lpstr>
      <vt:lpstr>Flow</vt:lpstr>
      <vt:lpstr>Physiology of lactation and its management</vt:lpstr>
      <vt:lpstr>INTRODUCTION</vt:lpstr>
      <vt:lpstr>COLOSTRUM</vt:lpstr>
      <vt:lpstr>COMPOSITION</vt:lpstr>
      <vt:lpstr>PHYSIOLOGY OF LACTATION</vt:lpstr>
      <vt:lpstr>STAGES OF LACTATION</vt:lpstr>
      <vt:lpstr> MATERNAL BREAST FEEDING REFLEXES  </vt:lpstr>
      <vt:lpstr>NIPPLE ERECTION REFLEX</vt:lpstr>
      <vt:lpstr>MILK PRODUCTION</vt:lpstr>
      <vt:lpstr>STIMULATION OF LACTATION</vt:lpstr>
      <vt:lpstr>DURING DELIVERY</vt:lpstr>
      <vt:lpstr>FOLLOWING DELIVERY</vt:lpstr>
      <vt:lpstr>Cont……</vt:lpstr>
      <vt:lpstr>LACTATION FAILURE</vt:lpstr>
      <vt:lpstr>DRUGS TO IMPROVE MILK PRODUCTION</vt:lpstr>
      <vt:lpstr>LACTATION SUPRESSION</vt:lpstr>
      <vt:lpstr>COMMON USED METHOD</vt:lpstr>
      <vt:lpstr>DRUGS USED IN LACTATION SUPPRESSION</vt:lpstr>
      <vt:lpstr>CULTURE ASPECT OF LACTATION</vt:lpstr>
      <vt:lpstr>CONT……</vt:lpstr>
      <vt:lpstr>MINOR DISCOMFORTS OF PUERPERIUM</vt:lpstr>
      <vt:lpstr>AFTER PAINS</vt:lpstr>
      <vt:lpstr>CHARACTERISTICS</vt:lpstr>
      <vt:lpstr>Predisposing Factors</vt:lpstr>
      <vt:lpstr>CAUSES</vt:lpstr>
      <vt:lpstr>MANAGEMENT</vt:lpstr>
      <vt:lpstr>PowerPoint Presentation</vt:lpstr>
      <vt:lpstr>PAIN IN PERINEUM</vt:lpstr>
      <vt:lpstr>MANAGEMENT</vt:lpstr>
      <vt:lpstr>Cont….</vt:lpstr>
      <vt:lpstr>Care of perineal stitches</vt:lpstr>
      <vt:lpstr>CONSTIPATION</vt:lpstr>
      <vt:lpstr>CAUSES</vt:lpstr>
      <vt:lpstr>PowerPoint Presentation</vt:lpstr>
      <vt:lpstr>MANAGEMENT</vt:lpstr>
      <vt:lpstr>PowerPoint Presentation</vt:lpstr>
      <vt:lpstr>Postpartum fatigue</vt:lpstr>
      <vt:lpstr>CAUSES</vt:lpstr>
      <vt:lpstr>MANAGEMENT</vt:lpstr>
      <vt:lpstr>POST-PARTUM DIURESIS</vt:lpstr>
      <vt:lpstr>Causes</vt:lpstr>
      <vt:lpstr>MANAGEMENT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Windows User</cp:lastModifiedBy>
  <cp:revision>75</cp:revision>
  <dcterms:created xsi:type="dcterms:W3CDTF">2006-08-16T00:00:00Z</dcterms:created>
  <dcterms:modified xsi:type="dcterms:W3CDTF">2024-09-02T09:02:53Z</dcterms:modified>
</cp:coreProperties>
</file>