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7" r:id="rId2"/>
    <p:sldId id="260" r:id="rId3"/>
    <p:sldId id="261" r:id="rId4"/>
    <p:sldId id="262" r:id="rId5"/>
    <p:sldId id="263" r:id="rId6"/>
    <p:sldId id="284" r:id="rId7"/>
    <p:sldId id="276" r:id="rId8"/>
    <p:sldId id="277" r:id="rId9"/>
    <p:sldId id="279" r:id="rId10"/>
    <p:sldId id="278" r:id="rId11"/>
    <p:sldId id="280" r:id="rId12"/>
    <p:sldId id="285" r:id="rId13"/>
    <p:sldId id="282" r:id="rId14"/>
    <p:sldId id="283" r:id="rId15"/>
    <p:sldId id="27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72" autoAdjust="0"/>
    <p:restoredTop sz="94660"/>
  </p:normalViewPr>
  <p:slideViewPr>
    <p:cSldViewPr snapToGrid="0">
      <p:cViewPr varScale="1">
        <p:scale>
          <a:sx n="62" d="100"/>
          <a:sy n="62" d="100"/>
        </p:scale>
        <p:origin x="84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E5DA82-10A8-4FB7-9992-39220CD68DFD}" type="datetimeFigureOut">
              <a:rPr lang="en-IN" smtClean="0"/>
              <a:t>03-04-2024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0C33B2-FD45-4CE2-84BF-8F3480722784}" type="slidenum">
              <a:rPr lang="en-IN" smtClean="0"/>
              <a:t>‹#›</a:t>
            </a:fld>
            <a:endParaRPr lang="en-IN"/>
          </a:p>
        </p:txBody>
      </p:sp>
    </p:spTree>
    <p:extLst>
      <p:ext uri="{BB962C8B-B14F-4D97-AF65-F5344CB8AC3E}">
        <p14:creationId xmlns:p14="http://schemas.microsoft.com/office/powerpoint/2010/main" val="2286381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68315-5BBE-3161-851B-DAB2D58A10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D0A7213A-4DF4-A627-E623-B921BF2F1E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C1726FB-ABB1-3AF4-D1DA-47A894002439}"/>
              </a:ext>
            </a:extLst>
          </p:cNvPr>
          <p:cNvSpPr>
            <a:spLocks noGrp="1"/>
          </p:cNvSpPr>
          <p:nvPr>
            <p:ph type="dt" sz="half" idx="10"/>
          </p:nvPr>
        </p:nvSpPr>
        <p:spPr/>
        <p:txBody>
          <a:bodyPr/>
          <a:lstStyle/>
          <a:p>
            <a:fld id="{3281BB11-F558-4131-A66C-ACF16DEE9AC1}" type="datetime1">
              <a:rPr lang="en-IN" smtClean="0"/>
              <a:t>03-04-2024</a:t>
            </a:fld>
            <a:endParaRPr lang="en-IN"/>
          </a:p>
        </p:txBody>
      </p:sp>
      <p:sp>
        <p:nvSpPr>
          <p:cNvPr id="5" name="Footer Placeholder 4">
            <a:extLst>
              <a:ext uri="{FF2B5EF4-FFF2-40B4-BE49-F238E27FC236}">
                <a16:creationId xmlns:a16="http://schemas.microsoft.com/office/drawing/2014/main" id="{EA7A791A-99B2-3FD0-4FA4-A76E24A4A160}"/>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8E422C13-0574-2F39-CE93-D22DDE8DC702}"/>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3847111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0FE68-C05A-AFC6-B459-146A6E47AE8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1181A7-A114-0016-B3E1-50122ACF5D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F56CB99-8C90-8FA0-C08D-BFD9EDC99FE4}"/>
              </a:ext>
            </a:extLst>
          </p:cNvPr>
          <p:cNvSpPr>
            <a:spLocks noGrp="1"/>
          </p:cNvSpPr>
          <p:nvPr>
            <p:ph type="dt" sz="half" idx="10"/>
          </p:nvPr>
        </p:nvSpPr>
        <p:spPr/>
        <p:txBody>
          <a:bodyPr/>
          <a:lstStyle/>
          <a:p>
            <a:fld id="{40B6A878-4231-4EF8-9B2F-6983D4C80AB8}" type="datetime1">
              <a:rPr lang="en-IN" smtClean="0"/>
              <a:t>03-04-2024</a:t>
            </a:fld>
            <a:endParaRPr lang="en-IN"/>
          </a:p>
        </p:txBody>
      </p:sp>
      <p:sp>
        <p:nvSpPr>
          <p:cNvPr id="5" name="Footer Placeholder 4">
            <a:extLst>
              <a:ext uri="{FF2B5EF4-FFF2-40B4-BE49-F238E27FC236}">
                <a16:creationId xmlns:a16="http://schemas.microsoft.com/office/drawing/2014/main" id="{29C37653-56C3-FEA7-CF73-87A29077B7A7}"/>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87468F6B-2E9F-9947-9C97-41ACE3EC8A1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257185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41965-E125-AD6B-ABD8-65E99D8C80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F78CC77B-8424-6F57-3078-0C01B6EF1B2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E3C0FD4-E5EF-FE0A-A6F1-14D694BFE186}"/>
              </a:ext>
            </a:extLst>
          </p:cNvPr>
          <p:cNvSpPr>
            <a:spLocks noGrp="1"/>
          </p:cNvSpPr>
          <p:nvPr>
            <p:ph type="dt" sz="half" idx="10"/>
          </p:nvPr>
        </p:nvSpPr>
        <p:spPr/>
        <p:txBody>
          <a:bodyPr/>
          <a:lstStyle/>
          <a:p>
            <a:fld id="{8068692A-9AD6-45A1-A652-3725649C048C}" type="datetime1">
              <a:rPr lang="en-IN" smtClean="0"/>
              <a:t>03-04-2024</a:t>
            </a:fld>
            <a:endParaRPr lang="en-IN"/>
          </a:p>
        </p:txBody>
      </p:sp>
      <p:sp>
        <p:nvSpPr>
          <p:cNvPr id="5" name="Footer Placeholder 4">
            <a:extLst>
              <a:ext uri="{FF2B5EF4-FFF2-40B4-BE49-F238E27FC236}">
                <a16:creationId xmlns:a16="http://schemas.microsoft.com/office/drawing/2014/main" id="{AB720858-BDEC-68F2-71EA-79AAE69B8365}"/>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C62F8F5C-958A-DBB9-F7A0-636A4243F7E0}"/>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15831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B9C01-8B02-4639-FE03-0B63329D63C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79460E2-35D0-BF12-8975-3142E1B496B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EA49F8E5-645E-3F0B-0288-4A434D7ACC9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28A2B98F-FF19-E66B-6A42-E839211198D3}"/>
              </a:ext>
            </a:extLst>
          </p:cNvPr>
          <p:cNvSpPr>
            <a:spLocks noGrp="1"/>
          </p:cNvSpPr>
          <p:nvPr>
            <p:ph type="dt" sz="half" idx="10"/>
          </p:nvPr>
        </p:nvSpPr>
        <p:spPr/>
        <p:txBody>
          <a:bodyPr/>
          <a:lstStyle/>
          <a:p>
            <a:fld id="{F67CCE6C-7CFC-4215-9A96-D9469800C830}" type="datetime1">
              <a:rPr lang="en-IN" smtClean="0"/>
              <a:t>03-04-2024</a:t>
            </a:fld>
            <a:endParaRPr lang="en-IN"/>
          </a:p>
        </p:txBody>
      </p:sp>
      <p:sp>
        <p:nvSpPr>
          <p:cNvPr id="6" name="Footer Placeholder 5">
            <a:extLst>
              <a:ext uri="{FF2B5EF4-FFF2-40B4-BE49-F238E27FC236}">
                <a16:creationId xmlns:a16="http://schemas.microsoft.com/office/drawing/2014/main" id="{08BB7988-7A67-81FA-54B8-7DDC42C55D77}"/>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8C16BA1D-73BE-FDC8-137A-A78FACDD861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806230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EB81F-698B-888C-C76B-E2BEDBD5352A}"/>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7A302E3-FC0F-FBCF-0DA5-358819F0FE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241A4E-3A9E-F32E-52E4-D16D6A7F109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F94C084-57B3-B659-9F5F-3FFB0AEE97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8F77D90-E1BD-E0F8-955F-EBCC8EE1D2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61E5FD30-955F-7B1A-85A9-D484B6BB88A2}"/>
              </a:ext>
            </a:extLst>
          </p:cNvPr>
          <p:cNvSpPr>
            <a:spLocks noGrp="1"/>
          </p:cNvSpPr>
          <p:nvPr>
            <p:ph type="dt" sz="half" idx="10"/>
          </p:nvPr>
        </p:nvSpPr>
        <p:spPr/>
        <p:txBody>
          <a:bodyPr/>
          <a:lstStyle/>
          <a:p>
            <a:fld id="{D96FA4CB-CCC8-4F03-AA33-152AABDA3883}" type="datetime1">
              <a:rPr lang="en-IN" smtClean="0"/>
              <a:t>03-04-2024</a:t>
            </a:fld>
            <a:endParaRPr lang="en-IN"/>
          </a:p>
        </p:txBody>
      </p:sp>
      <p:sp>
        <p:nvSpPr>
          <p:cNvPr id="8" name="Footer Placeholder 7">
            <a:extLst>
              <a:ext uri="{FF2B5EF4-FFF2-40B4-BE49-F238E27FC236}">
                <a16:creationId xmlns:a16="http://schemas.microsoft.com/office/drawing/2014/main" id="{3E90338A-9D61-5C7C-5A44-842942906729}"/>
              </a:ext>
            </a:extLst>
          </p:cNvPr>
          <p:cNvSpPr>
            <a:spLocks noGrp="1"/>
          </p:cNvSpPr>
          <p:nvPr>
            <p:ph type="ftr" sz="quarter" idx="11"/>
          </p:nvPr>
        </p:nvSpPr>
        <p:spPr/>
        <p:txBody>
          <a:bodyPr/>
          <a:lstStyle/>
          <a:p>
            <a:r>
              <a:rPr lang="en-IN"/>
              <a:t>ROHILKHAND COLLEGE OF NURSING</a:t>
            </a:r>
          </a:p>
        </p:txBody>
      </p:sp>
      <p:sp>
        <p:nvSpPr>
          <p:cNvPr id="9" name="Slide Number Placeholder 8">
            <a:extLst>
              <a:ext uri="{FF2B5EF4-FFF2-40B4-BE49-F238E27FC236}">
                <a16:creationId xmlns:a16="http://schemas.microsoft.com/office/drawing/2014/main" id="{9923F17A-8DD3-E24A-B41C-83A47D11F180}"/>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786764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C7B30-A864-C94E-C2FC-211D70021E2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AC5CA353-3724-541C-07C9-C48697008E49}"/>
              </a:ext>
            </a:extLst>
          </p:cNvPr>
          <p:cNvSpPr>
            <a:spLocks noGrp="1"/>
          </p:cNvSpPr>
          <p:nvPr>
            <p:ph type="dt" sz="half" idx="10"/>
          </p:nvPr>
        </p:nvSpPr>
        <p:spPr/>
        <p:txBody>
          <a:bodyPr/>
          <a:lstStyle/>
          <a:p>
            <a:fld id="{71EAFEBD-AF63-478D-8084-4F35EF31CF78}" type="datetime1">
              <a:rPr lang="en-IN" smtClean="0"/>
              <a:t>03-04-2024</a:t>
            </a:fld>
            <a:endParaRPr lang="en-IN"/>
          </a:p>
        </p:txBody>
      </p:sp>
      <p:sp>
        <p:nvSpPr>
          <p:cNvPr id="4" name="Footer Placeholder 3">
            <a:extLst>
              <a:ext uri="{FF2B5EF4-FFF2-40B4-BE49-F238E27FC236}">
                <a16:creationId xmlns:a16="http://schemas.microsoft.com/office/drawing/2014/main" id="{15BE2D64-B40E-E96D-0A4D-EB1976F9F134}"/>
              </a:ext>
            </a:extLst>
          </p:cNvPr>
          <p:cNvSpPr>
            <a:spLocks noGrp="1"/>
          </p:cNvSpPr>
          <p:nvPr>
            <p:ph type="ftr" sz="quarter" idx="11"/>
          </p:nvPr>
        </p:nvSpPr>
        <p:spPr/>
        <p:txBody>
          <a:bodyPr/>
          <a:lstStyle/>
          <a:p>
            <a:r>
              <a:rPr lang="en-IN"/>
              <a:t>ROHILKHAND COLLEGE OF NURSING</a:t>
            </a:r>
          </a:p>
        </p:txBody>
      </p:sp>
      <p:sp>
        <p:nvSpPr>
          <p:cNvPr id="5" name="Slide Number Placeholder 4">
            <a:extLst>
              <a:ext uri="{FF2B5EF4-FFF2-40B4-BE49-F238E27FC236}">
                <a16:creationId xmlns:a16="http://schemas.microsoft.com/office/drawing/2014/main" id="{F5600137-B2D7-C4F6-F627-0B896B18E8C7}"/>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386837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F720E5-5026-9FD1-AADD-DACF5991674E}"/>
              </a:ext>
            </a:extLst>
          </p:cNvPr>
          <p:cNvSpPr>
            <a:spLocks noGrp="1"/>
          </p:cNvSpPr>
          <p:nvPr>
            <p:ph type="dt" sz="half" idx="10"/>
          </p:nvPr>
        </p:nvSpPr>
        <p:spPr/>
        <p:txBody>
          <a:bodyPr/>
          <a:lstStyle/>
          <a:p>
            <a:fld id="{DB3C03FF-97C6-41B0-B4C0-B8A23ECD9D98}" type="datetime1">
              <a:rPr lang="en-IN" smtClean="0"/>
              <a:t>03-04-2024</a:t>
            </a:fld>
            <a:endParaRPr lang="en-IN"/>
          </a:p>
        </p:txBody>
      </p:sp>
      <p:sp>
        <p:nvSpPr>
          <p:cNvPr id="3" name="Footer Placeholder 2">
            <a:extLst>
              <a:ext uri="{FF2B5EF4-FFF2-40B4-BE49-F238E27FC236}">
                <a16:creationId xmlns:a16="http://schemas.microsoft.com/office/drawing/2014/main" id="{4D0649A6-4228-D124-3EF2-06643A8EC13A}"/>
              </a:ext>
            </a:extLst>
          </p:cNvPr>
          <p:cNvSpPr>
            <a:spLocks noGrp="1"/>
          </p:cNvSpPr>
          <p:nvPr>
            <p:ph type="ftr" sz="quarter" idx="11"/>
          </p:nvPr>
        </p:nvSpPr>
        <p:spPr/>
        <p:txBody>
          <a:bodyPr/>
          <a:lstStyle/>
          <a:p>
            <a:r>
              <a:rPr lang="en-IN"/>
              <a:t>ROHILKHAND COLLEGE OF NURSING</a:t>
            </a:r>
          </a:p>
        </p:txBody>
      </p:sp>
      <p:sp>
        <p:nvSpPr>
          <p:cNvPr id="4" name="Slide Number Placeholder 3">
            <a:extLst>
              <a:ext uri="{FF2B5EF4-FFF2-40B4-BE49-F238E27FC236}">
                <a16:creationId xmlns:a16="http://schemas.microsoft.com/office/drawing/2014/main" id="{408FD9AD-BB2F-CE86-4798-581CC64908EA}"/>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493710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5F299-E05D-CDB4-1955-C33B2EAC49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1689309-AB1F-80E8-BB45-EB67639106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10FA31ED-9284-C7C0-B4FF-B345C5561B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1DDCA5-8334-C8B1-9D03-A5EA690CFFA8}"/>
              </a:ext>
            </a:extLst>
          </p:cNvPr>
          <p:cNvSpPr>
            <a:spLocks noGrp="1"/>
          </p:cNvSpPr>
          <p:nvPr>
            <p:ph type="dt" sz="half" idx="10"/>
          </p:nvPr>
        </p:nvSpPr>
        <p:spPr/>
        <p:txBody>
          <a:bodyPr/>
          <a:lstStyle/>
          <a:p>
            <a:fld id="{FFB9F8F4-4404-40E7-8F70-C1CFF973DE36}" type="datetime1">
              <a:rPr lang="en-IN" smtClean="0"/>
              <a:t>03-04-2024</a:t>
            </a:fld>
            <a:endParaRPr lang="en-IN"/>
          </a:p>
        </p:txBody>
      </p:sp>
      <p:sp>
        <p:nvSpPr>
          <p:cNvPr id="6" name="Footer Placeholder 5">
            <a:extLst>
              <a:ext uri="{FF2B5EF4-FFF2-40B4-BE49-F238E27FC236}">
                <a16:creationId xmlns:a16="http://schemas.microsoft.com/office/drawing/2014/main" id="{1956D136-B00A-2EFE-A4C0-BC275DAF0C74}"/>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7426BCFA-631F-F6C3-3FD4-81E1C080B88A}"/>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5492561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A7ABC-2221-8115-7FC1-145B72E743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0E694F97-7D27-3783-8B21-328C5C05B1C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522FF297-DEF7-B792-F828-8EAFB8AF06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B63484-35C5-C155-851D-D8627D55A3D2}"/>
              </a:ext>
            </a:extLst>
          </p:cNvPr>
          <p:cNvSpPr>
            <a:spLocks noGrp="1"/>
          </p:cNvSpPr>
          <p:nvPr>
            <p:ph type="dt" sz="half" idx="10"/>
          </p:nvPr>
        </p:nvSpPr>
        <p:spPr/>
        <p:txBody>
          <a:bodyPr/>
          <a:lstStyle/>
          <a:p>
            <a:fld id="{6217F450-6C02-484A-A725-81E324893505}" type="datetime1">
              <a:rPr lang="en-IN" smtClean="0"/>
              <a:t>03-04-2024</a:t>
            </a:fld>
            <a:endParaRPr lang="en-IN"/>
          </a:p>
        </p:txBody>
      </p:sp>
      <p:sp>
        <p:nvSpPr>
          <p:cNvPr id="6" name="Footer Placeholder 5">
            <a:extLst>
              <a:ext uri="{FF2B5EF4-FFF2-40B4-BE49-F238E27FC236}">
                <a16:creationId xmlns:a16="http://schemas.microsoft.com/office/drawing/2014/main" id="{EA72DF52-FA67-885A-B29D-516C493CDBAB}"/>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701AF46-63F8-8DD6-9DF5-BFC65C5DDC6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792885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9CD5F-4E10-AB62-05DA-43D90CD86EF8}"/>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47279B6-C12C-FFEC-4404-B2AC550260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577918F-A31C-E794-8F8A-CEC423B2F929}"/>
              </a:ext>
            </a:extLst>
          </p:cNvPr>
          <p:cNvSpPr>
            <a:spLocks noGrp="1"/>
          </p:cNvSpPr>
          <p:nvPr>
            <p:ph type="dt" sz="half" idx="10"/>
          </p:nvPr>
        </p:nvSpPr>
        <p:spPr/>
        <p:txBody>
          <a:bodyPr/>
          <a:lstStyle/>
          <a:p>
            <a:fld id="{22524DEA-F954-4C1F-B183-B0B835959788}" type="datetime1">
              <a:rPr lang="en-IN" smtClean="0"/>
              <a:t>03-04-2024</a:t>
            </a:fld>
            <a:endParaRPr lang="en-IN"/>
          </a:p>
        </p:txBody>
      </p:sp>
      <p:sp>
        <p:nvSpPr>
          <p:cNvPr id="5" name="Footer Placeholder 4">
            <a:extLst>
              <a:ext uri="{FF2B5EF4-FFF2-40B4-BE49-F238E27FC236}">
                <a16:creationId xmlns:a16="http://schemas.microsoft.com/office/drawing/2014/main" id="{D9A6E63E-B35C-CFEE-4C78-9B61A4EDFB7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771729B3-A487-4F96-DC79-C46CA2173CC7}"/>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3416566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2DDCDF-C96A-E4A6-1713-C10B720FB1E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F070472-4DFD-A691-31AE-D2CD75C88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6B09623-459B-4205-C4DE-C0EAA960F543}"/>
              </a:ext>
            </a:extLst>
          </p:cNvPr>
          <p:cNvSpPr>
            <a:spLocks noGrp="1"/>
          </p:cNvSpPr>
          <p:nvPr>
            <p:ph type="dt" sz="half" idx="10"/>
          </p:nvPr>
        </p:nvSpPr>
        <p:spPr/>
        <p:txBody>
          <a:bodyPr/>
          <a:lstStyle/>
          <a:p>
            <a:fld id="{C583C3A7-1F1B-455A-A161-54D7A66BD6BB}" type="datetime1">
              <a:rPr lang="en-IN" smtClean="0"/>
              <a:t>03-04-2024</a:t>
            </a:fld>
            <a:endParaRPr lang="en-IN"/>
          </a:p>
        </p:txBody>
      </p:sp>
      <p:sp>
        <p:nvSpPr>
          <p:cNvPr id="5" name="Footer Placeholder 4">
            <a:extLst>
              <a:ext uri="{FF2B5EF4-FFF2-40B4-BE49-F238E27FC236}">
                <a16:creationId xmlns:a16="http://schemas.microsoft.com/office/drawing/2014/main" id="{3BD3A093-90C8-E1DC-3731-77D4DD2B6C2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7862AE38-89D5-ABF7-6FAB-4340078F19D1}"/>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3296519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46F829-C13D-96F5-2EFD-F26B52EC1C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8270B72-5B52-C49D-6AE3-DE434B29F6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32D7B23-3357-654C-6B86-6CB5237FFB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7C4EDF-6AC2-48F0-9D2D-4063EB7B78CE}" type="datetime1">
              <a:rPr lang="en-IN" smtClean="0"/>
              <a:t>03-04-2024</a:t>
            </a:fld>
            <a:endParaRPr lang="en-IN"/>
          </a:p>
        </p:txBody>
      </p:sp>
      <p:sp>
        <p:nvSpPr>
          <p:cNvPr id="5" name="Footer Placeholder 4">
            <a:extLst>
              <a:ext uri="{FF2B5EF4-FFF2-40B4-BE49-F238E27FC236}">
                <a16:creationId xmlns:a16="http://schemas.microsoft.com/office/drawing/2014/main" id="{7C3456A0-5B03-D094-CB6C-F53B5A5D91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a:t>ROHILKHAND COLLEGE OF NURSING</a:t>
            </a:r>
          </a:p>
        </p:txBody>
      </p:sp>
      <p:sp>
        <p:nvSpPr>
          <p:cNvPr id="6" name="Slide Number Placeholder 5">
            <a:extLst>
              <a:ext uri="{FF2B5EF4-FFF2-40B4-BE49-F238E27FC236}">
                <a16:creationId xmlns:a16="http://schemas.microsoft.com/office/drawing/2014/main" id="{5FF0F1D2-3B76-5922-B6D4-D4280F5200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26E1C0-045E-4B13-8CEE-21343166338B}" type="slidenum">
              <a:rPr lang="en-IN" smtClean="0"/>
              <a:t>‹#›</a:t>
            </a:fld>
            <a:endParaRPr lang="en-IN"/>
          </a:p>
        </p:txBody>
      </p:sp>
    </p:spTree>
    <p:extLst>
      <p:ext uri="{BB962C8B-B14F-4D97-AF65-F5344CB8AC3E}">
        <p14:creationId xmlns:p14="http://schemas.microsoft.com/office/powerpoint/2010/main" val="27642135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77240-4251-3770-1C32-2485C3088E9A}"/>
              </a:ext>
            </a:extLst>
          </p:cNvPr>
          <p:cNvSpPr>
            <a:spLocks noGrp="1"/>
          </p:cNvSpPr>
          <p:nvPr>
            <p:ph type="title"/>
          </p:nvPr>
        </p:nvSpPr>
        <p:spPr>
          <a:xfrm>
            <a:off x="838200" y="1205019"/>
            <a:ext cx="10515600" cy="2390936"/>
          </a:xfrm>
        </p:spPr>
        <p:txBody>
          <a:bodyPr>
            <a:normAutofit/>
          </a:bodyPr>
          <a:lstStyle/>
          <a:p>
            <a:pPr algn="ctr"/>
            <a:r>
              <a:rPr lang="en-IN" sz="8000" b="1" dirty="0">
                <a:solidFill>
                  <a:schemeClr val="accent1">
                    <a:lumMod val="75000"/>
                  </a:schemeClr>
                </a:solidFill>
                <a:latin typeface="Times New Roman" panose="02020603050405020304" pitchFamily="18" charset="0"/>
                <a:cs typeface="Times New Roman" panose="02020603050405020304" pitchFamily="18" charset="0"/>
              </a:rPr>
              <a:t>ASCITES</a:t>
            </a:r>
          </a:p>
        </p:txBody>
      </p:sp>
      <p:sp>
        <p:nvSpPr>
          <p:cNvPr id="3" name="Content Placeholder 2">
            <a:extLst>
              <a:ext uri="{FF2B5EF4-FFF2-40B4-BE49-F238E27FC236}">
                <a16:creationId xmlns:a16="http://schemas.microsoft.com/office/drawing/2014/main" id="{2A87F4A6-D0F5-8399-73D9-D1D1067C7FF6}"/>
              </a:ext>
            </a:extLst>
          </p:cNvPr>
          <p:cNvSpPr>
            <a:spLocks noGrp="1"/>
          </p:cNvSpPr>
          <p:nvPr>
            <p:ph idx="1"/>
          </p:nvPr>
        </p:nvSpPr>
        <p:spPr>
          <a:xfrm>
            <a:off x="838200" y="3965414"/>
            <a:ext cx="10515600" cy="1901130"/>
          </a:xfrm>
        </p:spPr>
        <p:txBody>
          <a:bodyPr/>
          <a:lstStyle/>
          <a:p>
            <a:pPr marL="0" indent="0" algn="ctr">
              <a:buNone/>
            </a:pPr>
            <a:r>
              <a:rPr lang="en-US" sz="2800" b="1" dirty="0">
                <a:latin typeface="Times New Roman" panose="02020603050405020304" pitchFamily="18" charset="0"/>
                <a:cs typeface="Times New Roman" panose="02020603050405020304" pitchFamily="18" charset="0"/>
              </a:rPr>
              <a:t>MR. DINESH SINGH</a:t>
            </a:r>
          </a:p>
          <a:p>
            <a:pPr marL="0" indent="0" algn="ctr">
              <a:buNone/>
            </a:pPr>
            <a:r>
              <a:rPr lang="en-US" sz="2800" b="1" dirty="0">
                <a:latin typeface="Times New Roman" panose="02020603050405020304" pitchFamily="18" charset="0"/>
                <a:cs typeface="Times New Roman" panose="02020603050405020304" pitchFamily="18" charset="0"/>
              </a:rPr>
              <a:t>P.G. NURSING TUTOR</a:t>
            </a:r>
          </a:p>
          <a:p>
            <a:pPr marL="0" indent="0" algn="ctr">
              <a:buNone/>
            </a:pPr>
            <a:r>
              <a:rPr lang="en-US" sz="2800" b="1" dirty="0">
                <a:latin typeface="Times New Roman" panose="02020603050405020304" pitchFamily="18" charset="0"/>
                <a:cs typeface="Times New Roman" panose="02020603050405020304" pitchFamily="18" charset="0"/>
              </a:rPr>
              <a:t>ROHILKHAND COLLEGE OF NURSING</a:t>
            </a:r>
            <a:endParaRPr lang="en-IN" sz="2800" b="1" dirty="0">
              <a:latin typeface="Times New Roman" panose="02020603050405020304" pitchFamily="18" charset="0"/>
              <a:cs typeface="Times New Roman" panose="02020603050405020304" pitchFamily="18" charset="0"/>
            </a:endParaRPr>
          </a:p>
          <a:p>
            <a:endParaRPr lang="en-IN" dirty="0"/>
          </a:p>
        </p:txBody>
      </p:sp>
      <p:pic>
        <p:nvPicPr>
          <p:cNvPr id="7" name="Picture 6">
            <a:extLst>
              <a:ext uri="{FF2B5EF4-FFF2-40B4-BE49-F238E27FC236}">
                <a16:creationId xmlns:a16="http://schemas.microsoft.com/office/drawing/2014/main" id="{98ED408C-44AF-6DD0-414E-1FD37DC714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4" name="Date Placeholder 3">
            <a:extLst>
              <a:ext uri="{FF2B5EF4-FFF2-40B4-BE49-F238E27FC236}">
                <a16:creationId xmlns:a16="http://schemas.microsoft.com/office/drawing/2014/main" id="{D47EA1D3-9205-D268-C380-D59474611DEB}"/>
              </a:ext>
            </a:extLst>
          </p:cNvPr>
          <p:cNvSpPr>
            <a:spLocks noGrp="1"/>
          </p:cNvSpPr>
          <p:nvPr>
            <p:ph type="dt" sz="half" idx="10"/>
          </p:nvPr>
        </p:nvSpPr>
        <p:spPr/>
        <p:txBody>
          <a:bodyPr/>
          <a:lstStyle/>
          <a:p>
            <a:fld id="{FDB4F67F-0044-48A7-873D-6187E0123E1B}" type="datetime1">
              <a:rPr lang="en-IN" smtClean="0"/>
              <a:t>03-04-2024</a:t>
            </a:fld>
            <a:endParaRPr lang="en-IN"/>
          </a:p>
        </p:txBody>
      </p:sp>
      <p:sp>
        <p:nvSpPr>
          <p:cNvPr id="5" name="Footer Placeholder 4">
            <a:extLst>
              <a:ext uri="{FF2B5EF4-FFF2-40B4-BE49-F238E27FC236}">
                <a16:creationId xmlns:a16="http://schemas.microsoft.com/office/drawing/2014/main" id="{1AEC303F-2745-CE27-2666-602191C8DB0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B201EE01-28D5-3EA2-5BE2-C0D420E64168}"/>
              </a:ext>
            </a:extLst>
          </p:cNvPr>
          <p:cNvSpPr>
            <a:spLocks noGrp="1"/>
          </p:cNvSpPr>
          <p:nvPr>
            <p:ph type="sldNum" sz="quarter" idx="12"/>
          </p:nvPr>
        </p:nvSpPr>
        <p:spPr/>
        <p:txBody>
          <a:bodyPr/>
          <a:lstStyle/>
          <a:p>
            <a:fld id="{4126E1C0-045E-4B13-8CEE-21343166338B}" type="slidenum">
              <a:rPr lang="en-IN" smtClean="0"/>
              <a:t>1</a:t>
            </a:fld>
            <a:endParaRPr lang="en-IN"/>
          </a:p>
        </p:txBody>
      </p:sp>
    </p:spTree>
    <p:extLst>
      <p:ext uri="{BB962C8B-B14F-4D97-AF65-F5344CB8AC3E}">
        <p14:creationId xmlns:p14="http://schemas.microsoft.com/office/powerpoint/2010/main" val="39885668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r>
              <a:rPr lang="en-US" sz="4000" b="1" dirty="0">
                <a:latin typeface="Times New Roman" panose="02020603050405020304" pitchFamily="18" charset="0"/>
                <a:cs typeface="Times New Roman" panose="02020603050405020304" pitchFamily="18" charset="0"/>
              </a:rPr>
              <a:t>OBJECTIVES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825625"/>
            <a:ext cx="10294706" cy="4351338"/>
          </a:xfrm>
        </p:spPr>
        <p:txBody>
          <a:bodyPr>
            <a:normAutofit fontScale="92500" lnSpcReduction="10000"/>
          </a:bodyPr>
          <a:lstStyle/>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Introduction of the Peritonitis.</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Define the Peritonitis.</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Explain the causes of Peritonitis.</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State the clinical manifestations of Peritonitis.</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Elaborate the diagnostic evaluation of Peritonitis.</a:t>
            </a:r>
          </a:p>
          <a:p>
            <a:pPr lvl="0" algn="just">
              <a:lnSpc>
                <a:spcPct val="150000"/>
              </a:lnSpc>
              <a:spcAft>
                <a:spcPts val="1000"/>
              </a:spcAft>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Discuss the management of Peritonitis.</a:t>
            </a:r>
          </a:p>
          <a:p>
            <a:pPr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Describe the prevention of Peritonitis.</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8EDA05A8-8345-C741-B074-0B71809A9A1A}"/>
              </a:ext>
            </a:extLst>
          </p:cNvPr>
          <p:cNvSpPr>
            <a:spLocks noGrp="1"/>
          </p:cNvSpPr>
          <p:nvPr>
            <p:ph type="dt" sz="half" idx="10"/>
          </p:nvPr>
        </p:nvSpPr>
        <p:spPr/>
        <p:txBody>
          <a:bodyPr/>
          <a:lstStyle/>
          <a:p>
            <a:fld id="{26889CE8-B347-48E8-8631-75D1436ADD20}" type="datetime1">
              <a:rPr lang="en-IN" smtClean="0"/>
              <a:t>03-04-2024</a:t>
            </a:fld>
            <a:endParaRPr lang="en-IN"/>
          </a:p>
        </p:txBody>
      </p:sp>
      <p:sp>
        <p:nvSpPr>
          <p:cNvPr id="6" name="Footer Placeholder 5">
            <a:extLst>
              <a:ext uri="{FF2B5EF4-FFF2-40B4-BE49-F238E27FC236}">
                <a16:creationId xmlns:a16="http://schemas.microsoft.com/office/drawing/2014/main" id="{3370A9D2-EFF1-65CB-E99C-9895213E0F78}"/>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90D8DA34-8F4A-B72E-AFE1-7510618B6E04}"/>
              </a:ext>
            </a:extLst>
          </p:cNvPr>
          <p:cNvSpPr>
            <a:spLocks noGrp="1"/>
          </p:cNvSpPr>
          <p:nvPr>
            <p:ph type="sldNum" sz="quarter" idx="12"/>
          </p:nvPr>
        </p:nvSpPr>
        <p:spPr/>
        <p:txBody>
          <a:bodyPr/>
          <a:lstStyle/>
          <a:p>
            <a:fld id="{4126E1C0-045E-4B13-8CEE-21343166338B}" type="slidenum">
              <a:rPr lang="en-IN" smtClean="0"/>
              <a:t>2</a:t>
            </a:fld>
            <a:endParaRPr lang="en-IN"/>
          </a:p>
        </p:txBody>
      </p:sp>
    </p:spTree>
    <p:extLst>
      <p:ext uri="{BB962C8B-B14F-4D97-AF65-F5344CB8AC3E}">
        <p14:creationId xmlns:p14="http://schemas.microsoft.com/office/powerpoint/2010/main" val="35482931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31987"/>
          </a:xfrm>
        </p:spPr>
        <p:txBody>
          <a:bodyPr>
            <a:normAutofit/>
          </a:bodyPr>
          <a:lstStyle/>
          <a:p>
            <a:r>
              <a:rPr lang="en-US" sz="4000" b="1" dirty="0">
                <a:latin typeface="Times New Roman" panose="02020603050405020304" pitchFamily="18" charset="0"/>
                <a:cs typeface="Times New Roman" panose="02020603050405020304" pitchFamily="18" charset="0"/>
              </a:rPr>
              <a:t>INTRODUCTION</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68512"/>
            <a:ext cx="10294706" cy="5108451"/>
          </a:xfrm>
        </p:spPr>
        <p:txBody>
          <a:bodyPr>
            <a:normAutofit/>
          </a:bodyPr>
          <a:lstStyle/>
          <a:p>
            <a:pPr marL="0" indent="0" algn="just">
              <a:lnSpc>
                <a:spcPct val="200000"/>
              </a:lnSpc>
              <a:buNone/>
            </a:pPr>
            <a:r>
              <a:rPr lang="en-US" sz="2400" dirty="0">
                <a:latin typeface="Times New Roman" panose="02020603050405020304" pitchFamily="18" charset="0"/>
                <a:cs typeface="Times New Roman" panose="02020603050405020304" pitchFamily="18" charset="0"/>
              </a:rPr>
              <a:t>	</a:t>
            </a:r>
            <a:r>
              <a:rPr lang="en-US" b="0" i="0" dirty="0">
                <a:effectLst/>
                <a:latin typeface="Times New Roman" panose="02020603050405020304" pitchFamily="18" charset="0"/>
                <a:cs typeface="Times New Roman" panose="02020603050405020304" pitchFamily="18" charset="0"/>
              </a:rPr>
              <a:t>Ascites is a condition in which fluid collects in spaces within </a:t>
            </a:r>
            <a:r>
              <a:rPr lang="en-US" dirty="0">
                <a:latin typeface="Times New Roman" panose="02020603050405020304" pitchFamily="18" charset="0"/>
                <a:cs typeface="Times New Roman" panose="02020603050405020304" pitchFamily="18" charset="0"/>
              </a:rPr>
              <a:t>patient</a:t>
            </a:r>
            <a:r>
              <a:rPr lang="en-US" b="0" i="0" dirty="0">
                <a:effectLst/>
                <a:latin typeface="Times New Roman" panose="02020603050405020304" pitchFamily="18" charset="0"/>
                <a:cs typeface="Times New Roman" panose="02020603050405020304" pitchFamily="18" charset="0"/>
              </a:rPr>
              <a:t> abdomen. If severe, ascites may be painful. Fluid may also move into </a:t>
            </a:r>
            <a:r>
              <a:rPr lang="en-US" dirty="0">
                <a:latin typeface="Times New Roman" panose="02020603050405020304" pitchFamily="18" charset="0"/>
                <a:cs typeface="Times New Roman" panose="02020603050405020304" pitchFamily="18" charset="0"/>
              </a:rPr>
              <a:t>patient</a:t>
            </a:r>
            <a:r>
              <a:rPr lang="en-US" b="0" i="0" dirty="0">
                <a:effectLst/>
                <a:latin typeface="Times New Roman" panose="02020603050405020304" pitchFamily="18" charset="0"/>
                <a:cs typeface="Times New Roman" panose="02020603050405020304" pitchFamily="18" charset="0"/>
              </a:rPr>
              <a:t> chest and surround </a:t>
            </a:r>
            <a:r>
              <a:rPr lang="en-US" dirty="0">
                <a:latin typeface="Times New Roman" panose="02020603050405020304" pitchFamily="18" charset="0"/>
                <a:cs typeface="Times New Roman" panose="02020603050405020304" pitchFamily="18" charset="0"/>
              </a:rPr>
              <a:t>the</a:t>
            </a:r>
            <a:r>
              <a:rPr lang="en-US" b="0" i="0" dirty="0">
                <a:effectLst/>
                <a:latin typeface="Times New Roman" panose="02020603050405020304" pitchFamily="18" charset="0"/>
                <a:cs typeface="Times New Roman" panose="02020603050405020304" pitchFamily="18" charset="0"/>
              </a:rPr>
              <a:t> lungs. This makes it hard to breathe.</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8A8FFB7E-12DD-B90A-2039-90278EF8CDD6}"/>
              </a:ext>
            </a:extLst>
          </p:cNvPr>
          <p:cNvSpPr>
            <a:spLocks noGrp="1"/>
          </p:cNvSpPr>
          <p:nvPr>
            <p:ph type="dt" sz="half" idx="10"/>
          </p:nvPr>
        </p:nvSpPr>
        <p:spPr/>
        <p:txBody>
          <a:bodyPr/>
          <a:lstStyle/>
          <a:p>
            <a:fld id="{3E922B90-CD90-4042-AA4A-E2E334547F2C}" type="datetime1">
              <a:rPr lang="en-IN" smtClean="0"/>
              <a:t>03-04-2024</a:t>
            </a:fld>
            <a:endParaRPr lang="en-IN"/>
          </a:p>
        </p:txBody>
      </p:sp>
      <p:sp>
        <p:nvSpPr>
          <p:cNvPr id="6" name="Footer Placeholder 5">
            <a:extLst>
              <a:ext uri="{FF2B5EF4-FFF2-40B4-BE49-F238E27FC236}">
                <a16:creationId xmlns:a16="http://schemas.microsoft.com/office/drawing/2014/main" id="{2A71B38A-AA66-86DB-7C35-5E85F3CCACAC}"/>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8DE4321-7096-D07B-0C7F-0A16BC99252C}"/>
              </a:ext>
            </a:extLst>
          </p:cNvPr>
          <p:cNvSpPr>
            <a:spLocks noGrp="1"/>
          </p:cNvSpPr>
          <p:nvPr>
            <p:ph type="sldNum" sz="quarter" idx="12"/>
          </p:nvPr>
        </p:nvSpPr>
        <p:spPr/>
        <p:txBody>
          <a:bodyPr/>
          <a:lstStyle/>
          <a:p>
            <a:fld id="{4126E1C0-045E-4B13-8CEE-21343166338B}" type="slidenum">
              <a:rPr lang="en-IN" smtClean="0"/>
              <a:t>3</a:t>
            </a:fld>
            <a:endParaRPr lang="en-IN"/>
          </a:p>
        </p:txBody>
      </p:sp>
    </p:spTree>
    <p:extLst>
      <p:ext uri="{BB962C8B-B14F-4D97-AF65-F5344CB8AC3E}">
        <p14:creationId xmlns:p14="http://schemas.microsoft.com/office/powerpoint/2010/main" val="2466670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870342"/>
          </a:xfrm>
        </p:spPr>
        <p:txBody>
          <a:bodyPr>
            <a:normAutofit/>
          </a:bodyPr>
          <a:lstStyle/>
          <a:p>
            <a:r>
              <a:rPr lang="en-US" sz="4000" b="1" dirty="0">
                <a:latin typeface="Times New Roman" panose="02020603050405020304" pitchFamily="18" charset="0"/>
                <a:cs typeface="Times New Roman" panose="02020603050405020304" pitchFamily="18" charset="0"/>
              </a:rPr>
              <a:t>DEFINITION</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7048500" y="1130157"/>
            <a:ext cx="4305299" cy="5147353"/>
          </a:xfrm>
        </p:spPr>
        <p:txBody>
          <a:bodyPr>
            <a:normAutofit/>
          </a:bodyPr>
          <a:lstStyle/>
          <a:p>
            <a:pPr marL="0" indent="0" algn="just">
              <a:lnSpc>
                <a:spcPct val="200000"/>
              </a:lnSpc>
              <a:buNone/>
            </a:pPr>
            <a:r>
              <a:rPr lang="en-US" sz="2400" dirty="0">
                <a:latin typeface="Times New Roman" panose="02020603050405020304" pitchFamily="18" charset="0"/>
                <a:cs typeface="Times New Roman" panose="02020603050405020304" pitchFamily="18" charset="0"/>
              </a:rPr>
              <a:t>An accumulation of fluid in peritoneum cavity is called ascites.</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BBF4C828-7723-8C9C-2EC7-FB53B3C07493}"/>
              </a:ext>
            </a:extLst>
          </p:cNvPr>
          <p:cNvSpPr>
            <a:spLocks noGrp="1"/>
          </p:cNvSpPr>
          <p:nvPr>
            <p:ph type="dt" sz="half" idx="10"/>
          </p:nvPr>
        </p:nvSpPr>
        <p:spPr/>
        <p:txBody>
          <a:bodyPr/>
          <a:lstStyle/>
          <a:p>
            <a:fld id="{F05FA092-52EF-4570-B82E-AA4CED207ADB}" type="datetime1">
              <a:rPr lang="en-IN" smtClean="0"/>
              <a:t>03-04-2024</a:t>
            </a:fld>
            <a:endParaRPr lang="en-IN"/>
          </a:p>
        </p:txBody>
      </p:sp>
      <p:sp>
        <p:nvSpPr>
          <p:cNvPr id="6" name="Footer Placeholder 5">
            <a:extLst>
              <a:ext uri="{FF2B5EF4-FFF2-40B4-BE49-F238E27FC236}">
                <a16:creationId xmlns:a16="http://schemas.microsoft.com/office/drawing/2014/main" id="{5F8F027A-392E-37B2-A98A-27882A7B1768}"/>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5BFFE9DF-9713-DAC5-91B6-0D39FA657919}"/>
              </a:ext>
            </a:extLst>
          </p:cNvPr>
          <p:cNvSpPr>
            <a:spLocks noGrp="1"/>
          </p:cNvSpPr>
          <p:nvPr>
            <p:ph type="sldNum" sz="quarter" idx="12"/>
          </p:nvPr>
        </p:nvSpPr>
        <p:spPr/>
        <p:txBody>
          <a:bodyPr/>
          <a:lstStyle/>
          <a:p>
            <a:fld id="{4126E1C0-045E-4B13-8CEE-21343166338B}" type="slidenum">
              <a:rPr lang="en-IN" smtClean="0"/>
              <a:t>4</a:t>
            </a:fld>
            <a:endParaRPr lang="en-IN"/>
          </a:p>
        </p:txBody>
      </p:sp>
      <p:pic>
        <p:nvPicPr>
          <p:cNvPr id="9" name="Picture 8">
            <a:extLst>
              <a:ext uri="{FF2B5EF4-FFF2-40B4-BE49-F238E27FC236}">
                <a16:creationId xmlns:a16="http://schemas.microsoft.com/office/drawing/2014/main" id="{EF9733CB-E7CD-70A7-7102-94CD7E9F0D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8699" y="1130157"/>
            <a:ext cx="6019801" cy="5270642"/>
          </a:xfrm>
          <a:prstGeom prst="rect">
            <a:avLst/>
          </a:prstGeom>
        </p:spPr>
      </p:pic>
    </p:spTree>
    <p:extLst>
      <p:ext uri="{BB962C8B-B14F-4D97-AF65-F5344CB8AC3E}">
        <p14:creationId xmlns:p14="http://schemas.microsoft.com/office/powerpoint/2010/main" val="20645553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52537"/>
          </a:xfrm>
        </p:spPr>
        <p:txBody>
          <a:bodyPr>
            <a:normAutofit/>
          </a:bodyPr>
          <a:lstStyle/>
          <a:p>
            <a:r>
              <a:rPr lang="en-US" sz="4000" b="1" dirty="0">
                <a:latin typeface="Times New Roman" panose="02020603050405020304" pitchFamily="18" charset="0"/>
                <a:cs typeface="Times New Roman" panose="02020603050405020304" pitchFamily="18" charset="0"/>
              </a:rPr>
              <a:t>CAUSES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22844"/>
            <a:ext cx="10294706" cy="5054119"/>
          </a:xfrm>
        </p:spPr>
        <p:txBody>
          <a:bodyPr>
            <a:normAutofit/>
          </a:bodyPr>
          <a:lstStyle/>
          <a:p>
            <a:pPr algn="just">
              <a:lnSpc>
                <a:spcPct val="150000"/>
              </a:lnSpc>
              <a:buFont typeface="Wingdings" panose="05000000000000000000" pitchFamily="2" charset="2"/>
              <a:buChar char="v"/>
            </a:pPr>
            <a:r>
              <a:rPr lang="en-US" sz="2400" i="0" dirty="0">
                <a:solidFill>
                  <a:srgbClr val="212B32"/>
                </a:solidFill>
                <a:effectLst/>
                <a:latin typeface="Times New Roman" panose="02020603050405020304" pitchFamily="18" charset="0"/>
                <a:cs typeface="Times New Roman" panose="02020603050405020304" pitchFamily="18" charset="0"/>
              </a:rPr>
              <a:t>Liver cirrhosis</a:t>
            </a:r>
          </a:p>
          <a:p>
            <a:pPr algn="just">
              <a:lnSpc>
                <a:spcPct val="150000"/>
              </a:lnSpc>
              <a:buFont typeface="Wingdings" panose="05000000000000000000" pitchFamily="2" charset="2"/>
              <a:buChar char="v"/>
            </a:pPr>
            <a:r>
              <a:rPr lang="en-US" sz="2400" dirty="0">
                <a:solidFill>
                  <a:srgbClr val="212B32"/>
                </a:solidFill>
                <a:latin typeface="Times New Roman" panose="02020603050405020304" pitchFamily="18" charset="0"/>
                <a:cs typeface="Times New Roman" panose="02020603050405020304" pitchFamily="18" charset="0"/>
              </a:rPr>
              <a:t>Liver carcinoma</a:t>
            </a:r>
          </a:p>
          <a:p>
            <a:pPr algn="just">
              <a:lnSpc>
                <a:spcPct val="150000"/>
              </a:lnSpc>
              <a:buFont typeface="Wingdings" panose="05000000000000000000" pitchFamily="2" charset="2"/>
              <a:buChar char="v"/>
            </a:pPr>
            <a:r>
              <a:rPr lang="en-US" sz="2400" i="0" dirty="0">
                <a:solidFill>
                  <a:srgbClr val="212B32"/>
                </a:solidFill>
                <a:effectLst/>
                <a:latin typeface="Times New Roman" panose="02020603050405020304" pitchFamily="18" charset="0"/>
                <a:cs typeface="Times New Roman" panose="02020603050405020304" pitchFamily="18" charset="0"/>
              </a:rPr>
              <a:t>Due to CHF (Congestive Heart Disease)</a:t>
            </a:r>
          </a:p>
          <a:p>
            <a:pPr algn="just">
              <a:lnSpc>
                <a:spcPct val="150000"/>
              </a:lnSpc>
              <a:buFont typeface="Wingdings" panose="05000000000000000000" pitchFamily="2" charset="2"/>
              <a:buChar char="v"/>
            </a:pPr>
            <a:r>
              <a:rPr lang="en-US" sz="2400" dirty="0">
                <a:solidFill>
                  <a:srgbClr val="212B32"/>
                </a:solidFill>
                <a:latin typeface="Times New Roman" panose="02020603050405020304" pitchFamily="18" charset="0"/>
                <a:cs typeface="Times New Roman" panose="02020603050405020304" pitchFamily="18" charset="0"/>
              </a:rPr>
              <a:t>Due to infection in peritoneum</a:t>
            </a:r>
          </a:p>
          <a:p>
            <a:pPr algn="just">
              <a:lnSpc>
                <a:spcPct val="150000"/>
              </a:lnSpc>
              <a:buFont typeface="Wingdings" panose="05000000000000000000" pitchFamily="2" charset="2"/>
              <a:buChar char="v"/>
            </a:pPr>
            <a:r>
              <a:rPr lang="en-US" sz="2400" i="0" dirty="0">
                <a:solidFill>
                  <a:srgbClr val="212B32"/>
                </a:solidFill>
                <a:effectLst/>
                <a:latin typeface="Times New Roman" panose="02020603050405020304" pitchFamily="18" charset="0"/>
                <a:cs typeface="Times New Roman" panose="02020603050405020304" pitchFamily="18" charset="0"/>
              </a:rPr>
              <a:t>Peritonitis</a:t>
            </a:r>
          </a:p>
          <a:p>
            <a:pPr algn="just">
              <a:lnSpc>
                <a:spcPct val="150000"/>
              </a:lnSpc>
              <a:buFont typeface="Wingdings" panose="05000000000000000000" pitchFamily="2" charset="2"/>
              <a:buChar char="v"/>
            </a:pPr>
            <a:r>
              <a:rPr lang="en-US" sz="2400" dirty="0">
                <a:solidFill>
                  <a:srgbClr val="212B32"/>
                </a:solidFill>
                <a:latin typeface="Times New Roman" panose="02020603050405020304" pitchFamily="18" charset="0"/>
                <a:cs typeface="Times New Roman" panose="02020603050405020304" pitchFamily="18" charset="0"/>
              </a:rPr>
              <a:t>Cancer of peritoneum.</a:t>
            </a:r>
            <a:endParaRPr lang="en-US" sz="2400" i="0" dirty="0">
              <a:solidFill>
                <a:srgbClr val="212B32"/>
              </a:solidFill>
              <a:effectLst/>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5F8ED895-11F4-E566-C4B8-5491165C3523}"/>
              </a:ext>
            </a:extLst>
          </p:cNvPr>
          <p:cNvSpPr>
            <a:spLocks noGrp="1"/>
          </p:cNvSpPr>
          <p:nvPr>
            <p:ph type="dt" sz="half" idx="10"/>
          </p:nvPr>
        </p:nvSpPr>
        <p:spPr/>
        <p:txBody>
          <a:bodyPr/>
          <a:lstStyle/>
          <a:p>
            <a:fld id="{157D6888-7BE6-4819-9A34-80D559E60C0A}" type="datetime1">
              <a:rPr lang="en-IN" smtClean="0"/>
              <a:t>03-04-2024</a:t>
            </a:fld>
            <a:endParaRPr lang="en-IN"/>
          </a:p>
        </p:txBody>
      </p:sp>
      <p:sp>
        <p:nvSpPr>
          <p:cNvPr id="6" name="Footer Placeholder 5">
            <a:extLst>
              <a:ext uri="{FF2B5EF4-FFF2-40B4-BE49-F238E27FC236}">
                <a16:creationId xmlns:a16="http://schemas.microsoft.com/office/drawing/2014/main" id="{969B3F3E-B333-9577-F0DF-82468F4C4CBC}"/>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230FF-E91B-03DC-0423-F0F05A27BB39}"/>
              </a:ext>
            </a:extLst>
          </p:cNvPr>
          <p:cNvSpPr>
            <a:spLocks noGrp="1"/>
          </p:cNvSpPr>
          <p:nvPr>
            <p:ph type="sldNum" sz="quarter" idx="12"/>
          </p:nvPr>
        </p:nvSpPr>
        <p:spPr/>
        <p:txBody>
          <a:bodyPr/>
          <a:lstStyle/>
          <a:p>
            <a:fld id="{4126E1C0-045E-4B13-8CEE-21343166338B}" type="slidenum">
              <a:rPr lang="en-IN" smtClean="0"/>
              <a:t>5</a:t>
            </a:fld>
            <a:endParaRPr lang="en-IN"/>
          </a:p>
        </p:txBody>
      </p:sp>
    </p:spTree>
    <p:extLst>
      <p:ext uri="{BB962C8B-B14F-4D97-AF65-F5344CB8AC3E}">
        <p14:creationId xmlns:p14="http://schemas.microsoft.com/office/powerpoint/2010/main" val="18377324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807241"/>
          </a:xfrm>
        </p:spPr>
        <p:txBody>
          <a:bodyPr>
            <a:normAutofit/>
          </a:bodyPr>
          <a:lstStyle/>
          <a:p>
            <a:r>
              <a:rPr lang="en-IN" sz="4000" b="1" dirty="0">
                <a:latin typeface="Times New Roman" panose="02020603050405020304" pitchFamily="18" charset="0"/>
                <a:cs typeface="Times New Roman" panose="02020603050405020304" pitchFamily="18" charset="0"/>
              </a:rPr>
              <a:t>PATHOPHYSIOLOGY</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14C20AE5-DECB-4C39-A40D-A5D365695785}" type="datetime1">
              <a:rPr lang="en-IN" smtClean="0"/>
              <a:t>03-04-2024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dirty="0"/>
              <a:t>ROHILKHAND COLLEGE OF NURSING</a:t>
            </a:r>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6</a:t>
            </a:fld>
            <a:endParaRPr lang="en-IN"/>
          </a:p>
        </p:txBody>
      </p:sp>
      <p:sp>
        <p:nvSpPr>
          <p:cNvPr id="8" name="Rectangle 7">
            <a:extLst>
              <a:ext uri="{FF2B5EF4-FFF2-40B4-BE49-F238E27FC236}">
                <a16:creationId xmlns:a16="http://schemas.microsoft.com/office/drawing/2014/main" id="{596109F0-1249-B930-1183-FD863FE6006A}"/>
              </a:ext>
            </a:extLst>
          </p:cNvPr>
          <p:cNvSpPr/>
          <p:nvPr/>
        </p:nvSpPr>
        <p:spPr>
          <a:xfrm>
            <a:off x="1520574" y="958445"/>
            <a:ext cx="2763750" cy="76761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a:solidFill>
                  <a:schemeClr val="tx1"/>
                </a:solidFill>
                <a:latin typeface="Times New Roman" panose="02020603050405020304" pitchFamily="18" charset="0"/>
                <a:cs typeface="Times New Roman" panose="02020603050405020304" pitchFamily="18" charset="0"/>
              </a:rPr>
              <a:t>Portal Hypertension</a:t>
            </a:r>
          </a:p>
        </p:txBody>
      </p:sp>
      <p:sp>
        <p:nvSpPr>
          <p:cNvPr id="11" name="Rectangle 10">
            <a:extLst>
              <a:ext uri="{FF2B5EF4-FFF2-40B4-BE49-F238E27FC236}">
                <a16:creationId xmlns:a16="http://schemas.microsoft.com/office/drawing/2014/main" id="{DDC9FC1B-F935-B2EA-B574-477D6278AEAD}"/>
              </a:ext>
            </a:extLst>
          </p:cNvPr>
          <p:cNvSpPr/>
          <p:nvPr/>
        </p:nvSpPr>
        <p:spPr>
          <a:xfrm>
            <a:off x="5193584" y="969950"/>
            <a:ext cx="2763750" cy="76761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a:solidFill>
                  <a:schemeClr val="tx1"/>
                </a:solidFill>
                <a:latin typeface="Times New Roman" panose="02020603050405020304" pitchFamily="18" charset="0"/>
                <a:cs typeface="Times New Roman" panose="02020603050405020304" pitchFamily="18" charset="0"/>
              </a:rPr>
              <a:t>Liver Cirrhosis</a:t>
            </a:r>
          </a:p>
        </p:txBody>
      </p:sp>
      <p:sp>
        <p:nvSpPr>
          <p:cNvPr id="12" name="Rectangle 11">
            <a:extLst>
              <a:ext uri="{FF2B5EF4-FFF2-40B4-BE49-F238E27FC236}">
                <a16:creationId xmlns:a16="http://schemas.microsoft.com/office/drawing/2014/main" id="{66132314-B10D-FC7D-5420-E5A32DA26C71}"/>
              </a:ext>
            </a:extLst>
          </p:cNvPr>
          <p:cNvSpPr/>
          <p:nvPr/>
        </p:nvSpPr>
        <p:spPr>
          <a:xfrm>
            <a:off x="8590050" y="951130"/>
            <a:ext cx="2763750" cy="76761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a:solidFill>
                  <a:schemeClr val="tx1"/>
                </a:solidFill>
                <a:latin typeface="Times New Roman" panose="02020603050405020304" pitchFamily="18" charset="0"/>
                <a:cs typeface="Times New Roman" panose="02020603050405020304" pitchFamily="18" charset="0"/>
              </a:rPr>
              <a:t>Right sided Heart Failure</a:t>
            </a:r>
          </a:p>
        </p:txBody>
      </p:sp>
      <p:sp>
        <p:nvSpPr>
          <p:cNvPr id="13" name="Rectangle 12">
            <a:extLst>
              <a:ext uri="{FF2B5EF4-FFF2-40B4-BE49-F238E27FC236}">
                <a16:creationId xmlns:a16="http://schemas.microsoft.com/office/drawing/2014/main" id="{B925EE54-1013-C791-EE43-B72D86C16A43}"/>
              </a:ext>
            </a:extLst>
          </p:cNvPr>
          <p:cNvSpPr/>
          <p:nvPr/>
        </p:nvSpPr>
        <p:spPr>
          <a:xfrm>
            <a:off x="1520574" y="2114919"/>
            <a:ext cx="2763750" cy="121391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b="0" i="0" dirty="0">
                <a:solidFill>
                  <a:srgbClr val="202124"/>
                </a:solidFill>
                <a:effectLst/>
                <a:latin typeface="Times New Roman" panose="02020603050405020304" pitchFamily="18" charset="0"/>
                <a:cs typeface="Times New Roman" panose="02020603050405020304" pitchFamily="18" charset="0"/>
              </a:rPr>
              <a:t>↑ </a:t>
            </a:r>
            <a:r>
              <a:rPr lang="en-IN" sz="2400" dirty="0">
                <a:solidFill>
                  <a:schemeClr val="tx1"/>
                </a:solidFill>
                <a:latin typeface="Times New Roman" panose="02020603050405020304" pitchFamily="18" charset="0"/>
                <a:cs typeface="Times New Roman" panose="02020603050405020304" pitchFamily="18" charset="0"/>
              </a:rPr>
              <a:t>Plasma and lymphatic hydrostatic pressure</a:t>
            </a:r>
          </a:p>
        </p:txBody>
      </p:sp>
      <p:sp>
        <p:nvSpPr>
          <p:cNvPr id="14" name="Rectangle 13">
            <a:extLst>
              <a:ext uri="{FF2B5EF4-FFF2-40B4-BE49-F238E27FC236}">
                <a16:creationId xmlns:a16="http://schemas.microsoft.com/office/drawing/2014/main" id="{E1562509-BF55-BAA7-8563-CD76464C006F}"/>
              </a:ext>
            </a:extLst>
          </p:cNvPr>
          <p:cNvSpPr/>
          <p:nvPr/>
        </p:nvSpPr>
        <p:spPr>
          <a:xfrm>
            <a:off x="5193584" y="2116817"/>
            <a:ext cx="2763750" cy="152078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a:solidFill>
                  <a:schemeClr val="tx1"/>
                </a:solidFill>
                <a:latin typeface="Times New Roman" panose="02020603050405020304" pitchFamily="18" charset="0"/>
                <a:cs typeface="Times New Roman" panose="02020603050405020304" pitchFamily="18" charset="0"/>
              </a:rPr>
              <a:t>Disturbances in blood flow through hepatic veins and vena-cava</a:t>
            </a:r>
          </a:p>
        </p:txBody>
      </p:sp>
      <p:sp>
        <p:nvSpPr>
          <p:cNvPr id="15" name="Rectangle 14">
            <a:extLst>
              <a:ext uri="{FF2B5EF4-FFF2-40B4-BE49-F238E27FC236}">
                <a16:creationId xmlns:a16="http://schemas.microsoft.com/office/drawing/2014/main" id="{1A493EE7-10C5-AC33-B662-20E99CDE5215}"/>
              </a:ext>
            </a:extLst>
          </p:cNvPr>
          <p:cNvSpPr/>
          <p:nvPr/>
        </p:nvSpPr>
        <p:spPr>
          <a:xfrm>
            <a:off x="8590050" y="2166163"/>
            <a:ext cx="2763750" cy="76761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a:solidFill>
                  <a:schemeClr val="tx1"/>
                </a:solidFill>
                <a:latin typeface="Times New Roman" panose="02020603050405020304" pitchFamily="18" charset="0"/>
                <a:cs typeface="Times New Roman" panose="02020603050405020304" pitchFamily="18" charset="0"/>
              </a:rPr>
              <a:t>Congestion in portal venous system</a:t>
            </a:r>
          </a:p>
        </p:txBody>
      </p:sp>
      <p:sp>
        <p:nvSpPr>
          <p:cNvPr id="16" name="Rectangle 15">
            <a:extLst>
              <a:ext uri="{FF2B5EF4-FFF2-40B4-BE49-F238E27FC236}">
                <a16:creationId xmlns:a16="http://schemas.microsoft.com/office/drawing/2014/main" id="{EBEF6AB4-21F4-981F-7724-5707806464CE}"/>
              </a:ext>
            </a:extLst>
          </p:cNvPr>
          <p:cNvSpPr/>
          <p:nvPr/>
        </p:nvSpPr>
        <p:spPr>
          <a:xfrm>
            <a:off x="5193584" y="3950788"/>
            <a:ext cx="2763750" cy="110834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b="0" i="0" dirty="0">
                <a:solidFill>
                  <a:srgbClr val="202124"/>
                </a:solidFill>
                <a:effectLst/>
                <a:latin typeface="arial" panose="020B0604020202020204" pitchFamily="34" charset="0"/>
              </a:rPr>
              <a:t>↑</a:t>
            </a:r>
            <a:r>
              <a:rPr lang="en-IN" sz="2400" b="0" i="0" dirty="0">
                <a:solidFill>
                  <a:schemeClr val="tx1"/>
                </a:solidFill>
                <a:effectLst/>
                <a:latin typeface="Times New Roman" panose="02020603050405020304" pitchFamily="18" charset="0"/>
                <a:cs typeface="Times New Roman" panose="02020603050405020304" pitchFamily="18" charset="0"/>
              </a:rPr>
              <a:t>se hydrostatic pressure in portal venous system </a:t>
            </a:r>
            <a:endParaRPr lang="en-IN" sz="2400" dirty="0">
              <a:solidFill>
                <a:schemeClr val="tx1"/>
              </a:solidFill>
              <a:latin typeface="Times New Roman" panose="02020603050405020304" pitchFamily="18" charset="0"/>
              <a:cs typeface="Times New Roman" panose="02020603050405020304" pitchFamily="18" charset="0"/>
            </a:endParaRPr>
          </a:p>
        </p:txBody>
      </p:sp>
      <p:sp>
        <p:nvSpPr>
          <p:cNvPr id="17" name="Rectangle 16">
            <a:extLst>
              <a:ext uri="{FF2B5EF4-FFF2-40B4-BE49-F238E27FC236}">
                <a16:creationId xmlns:a16="http://schemas.microsoft.com/office/drawing/2014/main" id="{6374CB98-2BDD-060B-AFF1-EE2E676E4EEE}"/>
              </a:ext>
            </a:extLst>
          </p:cNvPr>
          <p:cNvSpPr/>
          <p:nvPr/>
        </p:nvSpPr>
        <p:spPr>
          <a:xfrm>
            <a:off x="5214134" y="5361191"/>
            <a:ext cx="2763750" cy="110834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a:solidFill>
                  <a:schemeClr val="tx1"/>
                </a:solidFill>
                <a:latin typeface="Times New Roman" panose="02020603050405020304" pitchFamily="18" charset="0"/>
                <a:cs typeface="Times New Roman" panose="02020603050405020304" pitchFamily="18" charset="0"/>
              </a:rPr>
              <a:t>Accumulation of fluid in peritoneal cavity (Ascites)</a:t>
            </a:r>
          </a:p>
        </p:txBody>
      </p:sp>
      <p:cxnSp>
        <p:nvCxnSpPr>
          <p:cNvPr id="19" name="Connector: Elbow 18">
            <a:extLst>
              <a:ext uri="{FF2B5EF4-FFF2-40B4-BE49-F238E27FC236}">
                <a16:creationId xmlns:a16="http://schemas.microsoft.com/office/drawing/2014/main" id="{9692962E-F21E-3694-972D-80192A1C483E}"/>
              </a:ext>
            </a:extLst>
          </p:cNvPr>
          <p:cNvCxnSpPr>
            <a:cxnSpLocks/>
          </p:cNvCxnSpPr>
          <p:nvPr/>
        </p:nvCxnSpPr>
        <p:spPr>
          <a:xfrm rot="5400000">
            <a:off x="6284636" y="1904408"/>
            <a:ext cx="371314" cy="12700"/>
          </a:xfrm>
          <a:prstGeom prst="bentConnector3">
            <a:avLst>
              <a:gd name="adj1" fmla="val 5729"/>
            </a:avLst>
          </a:prstGeom>
          <a:ln w="28575">
            <a:tailEnd type="triangle"/>
          </a:ln>
        </p:spPr>
        <p:style>
          <a:lnRef idx="1">
            <a:schemeClr val="dk1"/>
          </a:lnRef>
          <a:fillRef idx="0">
            <a:schemeClr val="dk1"/>
          </a:fillRef>
          <a:effectRef idx="0">
            <a:schemeClr val="dk1"/>
          </a:effectRef>
          <a:fontRef idx="minor">
            <a:schemeClr val="tx1"/>
          </a:fontRef>
        </p:style>
      </p:cxnSp>
      <p:cxnSp>
        <p:nvCxnSpPr>
          <p:cNvPr id="31" name="Connector: Elbow 30">
            <a:extLst>
              <a:ext uri="{FF2B5EF4-FFF2-40B4-BE49-F238E27FC236}">
                <a16:creationId xmlns:a16="http://schemas.microsoft.com/office/drawing/2014/main" id="{A9E27891-DC78-7E65-CA1C-517C73E1777A}"/>
              </a:ext>
            </a:extLst>
          </p:cNvPr>
          <p:cNvCxnSpPr>
            <a:cxnSpLocks/>
          </p:cNvCxnSpPr>
          <p:nvPr/>
        </p:nvCxnSpPr>
        <p:spPr>
          <a:xfrm rot="5400000">
            <a:off x="2635599" y="1923246"/>
            <a:ext cx="371314" cy="12700"/>
          </a:xfrm>
          <a:prstGeom prst="bentConnector3">
            <a:avLst>
              <a:gd name="adj1" fmla="val 5729"/>
            </a:avLst>
          </a:prstGeom>
          <a:ln w="28575">
            <a:tailEnd type="triangle"/>
          </a:ln>
        </p:spPr>
        <p:style>
          <a:lnRef idx="1">
            <a:schemeClr val="dk1"/>
          </a:lnRef>
          <a:fillRef idx="0">
            <a:schemeClr val="dk1"/>
          </a:fillRef>
          <a:effectRef idx="0">
            <a:schemeClr val="dk1"/>
          </a:effectRef>
          <a:fontRef idx="minor">
            <a:schemeClr val="tx1"/>
          </a:fontRef>
        </p:style>
      </p:cxnSp>
      <p:cxnSp>
        <p:nvCxnSpPr>
          <p:cNvPr id="32" name="Connector: Elbow 31">
            <a:extLst>
              <a:ext uri="{FF2B5EF4-FFF2-40B4-BE49-F238E27FC236}">
                <a16:creationId xmlns:a16="http://schemas.microsoft.com/office/drawing/2014/main" id="{EABBDA28-EDE8-53E9-97C1-CCEF89759337}"/>
              </a:ext>
            </a:extLst>
          </p:cNvPr>
          <p:cNvCxnSpPr>
            <a:cxnSpLocks/>
          </p:cNvCxnSpPr>
          <p:nvPr/>
        </p:nvCxnSpPr>
        <p:spPr>
          <a:xfrm rot="5400000">
            <a:off x="9878884" y="1912972"/>
            <a:ext cx="371314" cy="12700"/>
          </a:xfrm>
          <a:prstGeom prst="bentConnector3">
            <a:avLst>
              <a:gd name="adj1" fmla="val 5729"/>
            </a:avLst>
          </a:prstGeom>
          <a:ln w="28575">
            <a:tailEnd type="triangle"/>
          </a:ln>
        </p:spPr>
        <p:style>
          <a:lnRef idx="1">
            <a:schemeClr val="dk1"/>
          </a:lnRef>
          <a:fillRef idx="0">
            <a:schemeClr val="dk1"/>
          </a:fillRef>
          <a:effectRef idx="0">
            <a:schemeClr val="dk1"/>
          </a:effectRef>
          <a:fontRef idx="minor">
            <a:schemeClr val="tx1"/>
          </a:fontRef>
        </p:style>
      </p:cxnSp>
      <p:cxnSp>
        <p:nvCxnSpPr>
          <p:cNvPr id="33" name="Connector: Elbow 32">
            <a:extLst>
              <a:ext uri="{FF2B5EF4-FFF2-40B4-BE49-F238E27FC236}">
                <a16:creationId xmlns:a16="http://schemas.microsoft.com/office/drawing/2014/main" id="{33A41199-D443-C3A8-1261-E7CB1101AFF6}"/>
              </a:ext>
            </a:extLst>
          </p:cNvPr>
          <p:cNvCxnSpPr>
            <a:cxnSpLocks/>
          </p:cNvCxnSpPr>
          <p:nvPr/>
        </p:nvCxnSpPr>
        <p:spPr>
          <a:xfrm rot="5400000">
            <a:off x="6272652" y="3793140"/>
            <a:ext cx="371314" cy="12700"/>
          </a:xfrm>
          <a:prstGeom prst="bentConnector3">
            <a:avLst>
              <a:gd name="adj1" fmla="val 5729"/>
            </a:avLst>
          </a:prstGeom>
          <a:ln w="28575">
            <a:tailEnd type="triangle"/>
          </a:ln>
        </p:spPr>
        <p:style>
          <a:lnRef idx="1">
            <a:schemeClr val="dk1"/>
          </a:lnRef>
          <a:fillRef idx="0">
            <a:schemeClr val="dk1"/>
          </a:fillRef>
          <a:effectRef idx="0">
            <a:schemeClr val="dk1"/>
          </a:effectRef>
          <a:fontRef idx="minor">
            <a:schemeClr val="tx1"/>
          </a:fontRef>
        </p:style>
      </p:cxnSp>
      <p:cxnSp>
        <p:nvCxnSpPr>
          <p:cNvPr id="34" name="Connector: Elbow 33">
            <a:extLst>
              <a:ext uri="{FF2B5EF4-FFF2-40B4-BE49-F238E27FC236}">
                <a16:creationId xmlns:a16="http://schemas.microsoft.com/office/drawing/2014/main" id="{177FF138-99C7-899D-7DC6-24808BE59AA7}"/>
              </a:ext>
            </a:extLst>
          </p:cNvPr>
          <p:cNvCxnSpPr>
            <a:cxnSpLocks/>
          </p:cNvCxnSpPr>
          <p:nvPr/>
        </p:nvCxnSpPr>
        <p:spPr>
          <a:xfrm rot="5400000">
            <a:off x="6282926" y="5180139"/>
            <a:ext cx="371314" cy="12700"/>
          </a:xfrm>
          <a:prstGeom prst="bentConnector3">
            <a:avLst>
              <a:gd name="adj1" fmla="val 5729"/>
            </a:avLst>
          </a:prstGeom>
          <a:ln w="28575">
            <a:tailEnd type="triangle"/>
          </a:ln>
        </p:spPr>
        <p:style>
          <a:lnRef idx="1">
            <a:schemeClr val="dk1"/>
          </a:lnRef>
          <a:fillRef idx="0">
            <a:schemeClr val="dk1"/>
          </a:fillRef>
          <a:effectRef idx="0">
            <a:schemeClr val="dk1"/>
          </a:effectRef>
          <a:fontRef idx="minor">
            <a:schemeClr val="tx1"/>
          </a:fontRef>
        </p:style>
      </p:cxnSp>
      <p:cxnSp>
        <p:nvCxnSpPr>
          <p:cNvPr id="35" name="Connector: Elbow 34">
            <a:extLst>
              <a:ext uri="{FF2B5EF4-FFF2-40B4-BE49-F238E27FC236}">
                <a16:creationId xmlns:a16="http://schemas.microsoft.com/office/drawing/2014/main" id="{280E03CF-D783-FC9E-CF9C-4EFB3B5A7FC5}"/>
              </a:ext>
            </a:extLst>
          </p:cNvPr>
          <p:cNvCxnSpPr>
            <a:cxnSpLocks/>
          </p:cNvCxnSpPr>
          <p:nvPr/>
        </p:nvCxnSpPr>
        <p:spPr>
          <a:xfrm rot="16200000" flipH="1">
            <a:off x="2719162" y="3424574"/>
            <a:ext cx="2590716" cy="2399228"/>
          </a:xfrm>
          <a:prstGeom prst="bentConnector3">
            <a:avLst>
              <a:gd name="adj1" fmla="val 100365"/>
            </a:avLst>
          </a:prstGeom>
          <a:ln w="28575">
            <a:tailEnd type="triangle"/>
          </a:ln>
        </p:spPr>
        <p:style>
          <a:lnRef idx="1">
            <a:schemeClr val="dk1"/>
          </a:lnRef>
          <a:fillRef idx="0">
            <a:schemeClr val="dk1"/>
          </a:fillRef>
          <a:effectRef idx="0">
            <a:schemeClr val="dk1"/>
          </a:effectRef>
          <a:fontRef idx="minor">
            <a:schemeClr val="tx1"/>
          </a:fontRef>
        </p:style>
      </p:cxnSp>
      <p:cxnSp>
        <p:nvCxnSpPr>
          <p:cNvPr id="49" name="Connector: Elbow 48">
            <a:extLst>
              <a:ext uri="{FF2B5EF4-FFF2-40B4-BE49-F238E27FC236}">
                <a16:creationId xmlns:a16="http://schemas.microsoft.com/office/drawing/2014/main" id="{8B4DA81A-D2E7-C8C5-9357-C884528E3CE3}"/>
              </a:ext>
            </a:extLst>
          </p:cNvPr>
          <p:cNvCxnSpPr>
            <a:cxnSpLocks/>
            <a:endCxn id="16" idx="3"/>
          </p:cNvCxnSpPr>
          <p:nvPr/>
        </p:nvCxnSpPr>
        <p:spPr>
          <a:xfrm rot="10800000" flipV="1">
            <a:off x="7957335" y="2982482"/>
            <a:ext cx="2113559" cy="1522478"/>
          </a:xfrm>
          <a:prstGeom prst="bentConnector3">
            <a:avLst>
              <a:gd name="adj1" fmla="val -555"/>
            </a:avLst>
          </a:prstGeom>
          <a:ln w="28575">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781783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006867"/>
          </a:xfrm>
        </p:spPr>
        <p:txBody>
          <a:bodyPr>
            <a:normAutofit/>
          </a:bodyPr>
          <a:lstStyle/>
          <a:p>
            <a:r>
              <a:rPr lang="en-IN" sz="4000" b="1" dirty="0">
                <a:latin typeface="Times New Roman" panose="02020603050405020304" pitchFamily="18" charset="0"/>
                <a:cs typeface="Times New Roman" panose="02020603050405020304" pitchFamily="18" charset="0"/>
              </a:rPr>
              <a:t>CLINICAL MANIFESTATION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10294706" cy="5067353"/>
          </a:xfrm>
        </p:spPr>
        <p:txBody>
          <a:bodyPr>
            <a:normAutofit/>
          </a:bodyPr>
          <a:lstStyle/>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Abdominal distension</a:t>
            </a:r>
          </a:p>
          <a:p>
            <a:pPr algn="just">
              <a:lnSpc>
                <a:spcPct val="150000"/>
              </a:lnSpc>
              <a:buFont typeface="Wingdings" panose="05000000000000000000" pitchFamily="2" charset="2"/>
              <a:buChar char="ü"/>
            </a:pPr>
            <a:r>
              <a:rPr lang="en-US" sz="2400" dirty="0">
                <a:solidFill>
                  <a:srgbClr val="111111"/>
                </a:solidFill>
                <a:latin typeface="Times New Roman" panose="02020603050405020304" pitchFamily="18" charset="0"/>
                <a:cs typeface="Times New Roman" panose="02020603050405020304" pitchFamily="18" charset="0"/>
              </a:rPr>
              <a:t>Shortness of breath</a:t>
            </a:r>
            <a:endParaRPr lang="en-US" sz="2400" b="0" i="0" dirty="0">
              <a:solidFill>
                <a:srgbClr val="111111"/>
              </a:solidFill>
              <a:effectLst/>
              <a:latin typeface="Times New Roman" panose="02020603050405020304" pitchFamily="18" charset="0"/>
              <a:cs typeface="Times New Roman" panose="02020603050405020304" pitchFamily="18" charset="0"/>
            </a:endParaRPr>
          </a:p>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Abdominal pain</a:t>
            </a:r>
          </a:p>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Bloating (a buildup of gas in the stomach and intestines)</a:t>
            </a:r>
          </a:p>
          <a:p>
            <a:pPr algn="just">
              <a:lnSpc>
                <a:spcPct val="150000"/>
              </a:lnSpc>
              <a:buFont typeface="Wingdings" panose="05000000000000000000" pitchFamily="2" charset="2"/>
              <a:buChar char="ü"/>
            </a:pPr>
            <a:r>
              <a:rPr lang="en-US" sz="2400" dirty="0">
                <a:solidFill>
                  <a:srgbClr val="111111"/>
                </a:solidFill>
                <a:latin typeface="Times New Roman" panose="02020603050405020304" pitchFamily="18" charset="0"/>
                <a:cs typeface="Times New Roman" panose="02020603050405020304" pitchFamily="18" charset="0"/>
              </a:rPr>
              <a:t>Nausea or </a:t>
            </a:r>
            <a:r>
              <a:rPr lang="en-US" sz="2400" b="0" i="0" dirty="0">
                <a:solidFill>
                  <a:srgbClr val="111111"/>
                </a:solidFill>
                <a:effectLst/>
                <a:latin typeface="Times New Roman" panose="02020603050405020304" pitchFamily="18" charset="0"/>
                <a:cs typeface="Times New Roman" panose="02020603050405020304" pitchFamily="18" charset="0"/>
              </a:rPr>
              <a:t>Vomiting</a:t>
            </a:r>
          </a:p>
          <a:p>
            <a:pPr algn="just">
              <a:lnSpc>
                <a:spcPct val="150000"/>
              </a:lnSpc>
              <a:buFont typeface="Wingdings" panose="05000000000000000000" pitchFamily="2" charset="2"/>
              <a:buChar char="ü"/>
            </a:pPr>
            <a:r>
              <a:rPr lang="en-US" sz="2400" dirty="0">
                <a:solidFill>
                  <a:srgbClr val="111111"/>
                </a:solidFill>
                <a:latin typeface="Times New Roman" panose="02020603050405020304" pitchFamily="18" charset="0"/>
                <a:cs typeface="Times New Roman" panose="02020603050405020304" pitchFamily="18" charset="0"/>
              </a:rPr>
              <a:t>Indigestion</a:t>
            </a:r>
          </a:p>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Sense of heaviness</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9" name="Date Placeholder 8">
            <a:extLst>
              <a:ext uri="{FF2B5EF4-FFF2-40B4-BE49-F238E27FC236}">
                <a16:creationId xmlns:a16="http://schemas.microsoft.com/office/drawing/2014/main" id="{3C111E48-CE10-7181-A612-E58FD475C608}"/>
              </a:ext>
            </a:extLst>
          </p:cNvPr>
          <p:cNvSpPr>
            <a:spLocks noGrp="1"/>
          </p:cNvSpPr>
          <p:nvPr>
            <p:ph type="dt" sz="half" idx="10"/>
          </p:nvPr>
        </p:nvSpPr>
        <p:spPr/>
        <p:txBody>
          <a:bodyPr/>
          <a:lstStyle/>
          <a:p>
            <a:fld id="{263B8560-4901-424C-A657-0DA7D0475A99}" type="datetime1">
              <a:rPr lang="en-IN" smtClean="0"/>
              <a:t>03-04-2024</a:t>
            </a:fld>
            <a:endParaRPr lang="en-IN"/>
          </a:p>
        </p:txBody>
      </p:sp>
      <p:sp>
        <p:nvSpPr>
          <p:cNvPr id="10" name="Footer Placeholder 9">
            <a:extLst>
              <a:ext uri="{FF2B5EF4-FFF2-40B4-BE49-F238E27FC236}">
                <a16:creationId xmlns:a16="http://schemas.microsoft.com/office/drawing/2014/main" id="{6C934382-C79B-3272-2AF3-BAD2744435CE}"/>
              </a:ext>
            </a:extLst>
          </p:cNvPr>
          <p:cNvSpPr>
            <a:spLocks noGrp="1"/>
          </p:cNvSpPr>
          <p:nvPr>
            <p:ph type="ftr" sz="quarter" idx="11"/>
          </p:nvPr>
        </p:nvSpPr>
        <p:spPr/>
        <p:txBody>
          <a:bodyPr/>
          <a:lstStyle/>
          <a:p>
            <a:r>
              <a:rPr lang="en-IN"/>
              <a:t>ROHILKHAND COLLEGE OF NURSING</a:t>
            </a:r>
          </a:p>
        </p:txBody>
      </p:sp>
      <p:sp>
        <p:nvSpPr>
          <p:cNvPr id="11" name="Slide Number Placeholder 10">
            <a:extLst>
              <a:ext uri="{FF2B5EF4-FFF2-40B4-BE49-F238E27FC236}">
                <a16:creationId xmlns:a16="http://schemas.microsoft.com/office/drawing/2014/main" id="{F354A2E3-5761-3ABC-38CE-7F6D0C1818FB}"/>
              </a:ext>
            </a:extLst>
          </p:cNvPr>
          <p:cNvSpPr>
            <a:spLocks noGrp="1"/>
          </p:cNvSpPr>
          <p:nvPr>
            <p:ph type="sldNum" sz="quarter" idx="12"/>
          </p:nvPr>
        </p:nvSpPr>
        <p:spPr/>
        <p:txBody>
          <a:bodyPr/>
          <a:lstStyle/>
          <a:p>
            <a:fld id="{4126E1C0-045E-4B13-8CEE-21343166338B}" type="slidenum">
              <a:rPr lang="en-IN" smtClean="0"/>
              <a:t>7</a:t>
            </a:fld>
            <a:endParaRPr lang="en-IN"/>
          </a:p>
        </p:txBody>
      </p:sp>
    </p:spTree>
    <p:extLst>
      <p:ext uri="{BB962C8B-B14F-4D97-AF65-F5344CB8AC3E}">
        <p14:creationId xmlns:p14="http://schemas.microsoft.com/office/powerpoint/2010/main" val="28560948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996592"/>
          </a:xfrm>
        </p:spPr>
        <p:txBody>
          <a:bodyPr>
            <a:normAutofit/>
          </a:bodyPr>
          <a:lstStyle/>
          <a:p>
            <a:r>
              <a:rPr lang="en-IN" sz="4000" b="1" dirty="0">
                <a:latin typeface="Times New Roman" panose="02020603050405020304" pitchFamily="18" charset="0"/>
                <a:cs typeface="Times New Roman" panose="02020603050405020304" pitchFamily="18" charset="0"/>
              </a:rPr>
              <a:t>DIAGNOSTIC EVALUATION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99335"/>
            <a:ext cx="10294706" cy="5077628"/>
          </a:xfrm>
        </p:spPr>
        <p:txBody>
          <a:bodyPr>
            <a:noAutofit/>
          </a:bodyPr>
          <a:lstStyle/>
          <a:p>
            <a:pPr algn="just">
              <a:lnSpc>
                <a:spcPct val="150000"/>
              </a:lnSpc>
            </a:pPr>
            <a:r>
              <a:rPr lang="en-IN" sz="2400" dirty="0">
                <a:latin typeface="Times New Roman" panose="02020603050405020304" pitchFamily="18" charset="0"/>
                <a:cs typeface="Times New Roman" panose="02020603050405020304" pitchFamily="18" charset="0"/>
              </a:rPr>
              <a:t>History collection</a:t>
            </a:r>
          </a:p>
          <a:p>
            <a:pPr algn="just">
              <a:lnSpc>
                <a:spcPct val="150000"/>
              </a:lnSpc>
            </a:pPr>
            <a:r>
              <a:rPr lang="en-IN" sz="2400" dirty="0">
                <a:latin typeface="Times New Roman" panose="02020603050405020304" pitchFamily="18" charset="0"/>
                <a:cs typeface="Times New Roman" panose="02020603050405020304" pitchFamily="18" charset="0"/>
              </a:rPr>
              <a:t>Physical Examination</a:t>
            </a:r>
          </a:p>
          <a:p>
            <a:pPr algn="just">
              <a:lnSpc>
                <a:spcPct val="150000"/>
              </a:lnSpc>
            </a:pPr>
            <a:r>
              <a:rPr lang="en-IN" sz="2400" dirty="0">
                <a:latin typeface="Times New Roman" panose="02020603050405020304" pitchFamily="18" charset="0"/>
                <a:cs typeface="Times New Roman" panose="02020603050405020304" pitchFamily="18" charset="0"/>
              </a:rPr>
              <a:t>X-ray Abdominal</a:t>
            </a:r>
          </a:p>
          <a:p>
            <a:pPr algn="just">
              <a:lnSpc>
                <a:spcPct val="150000"/>
              </a:lnSpc>
            </a:pPr>
            <a:r>
              <a:rPr lang="en-IN" sz="2400" dirty="0">
                <a:latin typeface="Times New Roman" panose="02020603050405020304" pitchFamily="18" charset="0"/>
                <a:cs typeface="Times New Roman" panose="02020603050405020304" pitchFamily="18" charset="0"/>
              </a:rPr>
              <a:t>USG (Ultrasonography)</a:t>
            </a:r>
          </a:p>
          <a:p>
            <a:pPr algn="just">
              <a:lnSpc>
                <a:spcPct val="150000"/>
              </a:lnSpc>
            </a:pPr>
            <a:r>
              <a:rPr lang="en-IN" sz="2400" b="1" dirty="0">
                <a:latin typeface="Times New Roman" panose="02020603050405020304" pitchFamily="18" charset="0"/>
                <a:cs typeface="Times New Roman" panose="02020603050405020304" pitchFamily="18" charset="0"/>
              </a:rPr>
              <a:t>Abdominal Paracentesis: </a:t>
            </a:r>
            <a:r>
              <a:rPr lang="en-US" sz="2400" b="0" i="0" dirty="0">
                <a:solidFill>
                  <a:srgbClr val="000000"/>
                </a:solidFill>
                <a:effectLst/>
                <a:latin typeface="Times New Roman" panose="02020603050405020304" pitchFamily="18" charset="0"/>
                <a:cs typeface="Times New Roman" panose="02020603050405020304" pitchFamily="18" charset="0"/>
              </a:rPr>
              <a:t>A needle or catheter is inserted into the peritoneal cavity and ascitic fluid is removed for diagnostic or therapeutic purposes. The fluid may be used to determine the etiology of ascites and evaluate for cancer or infection.</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DA2B773F-022A-FCD9-089D-725CF08E3A2D}"/>
              </a:ext>
            </a:extLst>
          </p:cNvPr>
          <p:cNvSpPr>
            <a:spLocks noGrp="1"/>
          </p:cNvSpPr>
          <p:nvPr>
            <p:ph type="dt" sz="half" idx="10"/>
          </p:nvPr>
        </p:nvSpPr>
        <p:spPr/>
        <p:txBody>
          <a:bodyPr/>
          <a:lstStyle/>
          <a:p>
            <a:fld id="{AAD8AC44-4349-4048-A7CA-8D2681F9242A}" type="datetime1">
              <a:rPr lang="en-IN" smtClean="0"/>
              <a:t>03-04-2024</a:t>
            </a:fld>
            <a:endParaRPr lang="en-IN"/>
          </a:p>
        </p:txBody>
      </p:sp>
      <p:sp>
        <p:nvSpPr>
          <p:cNvPr id="6" name="Footer Placeholder 5">
            <a:extLst>
              <a:ext uri="{FF2B5EF4-FFF2-40B4-BE49-F238E27FC236}">
                <a16:creationId xmlns:a16="http://schemas.microsoft.com/office/drawing/2014/main" id="{3CC80087-9B88-A88A-F69E-37315464F52D}"/>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BE6E8C26-781F-5C04-7913-29A056E7F8B0}"/>
              </a:ext>
            </a:extLst>
          </p:cNvPr>
          <p:cNvSpPr>
            <a:spLocks noGrp="1"/>
          </p:cNvSpPr>
          <p:nvPr>
            <p:ph type="sldNum" sz="quarter" idx="12"/>
          </p:nvPr>
        </p:nvSpPr>
        <p:spPr/>
        <p:txBody>
          <a:bodyPr/>
          <a:lstStyle/>
          <a:p>
            <a:fld id="{4126E1C0-045E-4B13-8CEE-21343166338B}" type="slidenum">
              <a:rPr lang="en-IN" smtClean="0"/>
              <a:t>8</a:t>
            </a:fld>
            <a:endParaRPr lang="en-IN"/>
          </a:p>
        </p:txBody>
      </p:sp>
    </p:spTree>
    <p:extLst>
      <p:ext uri="{BB962C8B-B14F-4D97-AF65-F5344CB8AC3E}">
        <p14:creationId xmlns:p14="http://schemas.microsoft.com/office/powerpoint/2010/main" val="85408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006867"/>
          </a:xfrm>
        </p:spPr>
        <p:txBody>
          <a:bodyPr>
            <a:normAutofit/>
          </a:bodyPr>
          <a:lstStyle/>
          <a:p>
            <a:r>
              <a:rPr lang="en-IN" sz="4000" b="1" dirty="0">
                <a:latin typeface="Times New Roman" panose="02020603050405020304" pitchFamily="18" charset="0"/>
                <a:cs typeface="Times New Roman" panose="02020603050405020304" pitchFamily="18" charset="0"/>
              </a:rPr>
              <a:t>MANAGEMENT</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4690155" cy="5246739"/>
          </a:xfrm>
        </p:spPr>
        <p:txBody>
          <a:bodyPr>
            <a:normAutofit/>
          </a:bodyPr>
          <a:lstStyle/>
          <a:p>
            <a:pPr algn="just">
              <a:lnSpc>
                <a:spcPct val="150000"/>
              </a:lnSpc>
            </a:pPr>
            <a:r>
              <a:rPr lang="en-IN" sz="2400" dirty="0">
                <a:latin typeface="Times New Roman" panose="02020603050405020304" pitchFamily="18" charset="0"/>
                <a:cs typeface="Times New Roman" panose="02020603050405020304" pitchFamily="18" charset="0"/>
              </a:rPr>
              <a:t>Abdominal paracentesis (aspiration of accumulated fluid from peritoneal cavity).</a:t>
            </a:r>
          </a:p>
          <a:p>
            <a:pPr algn="just">
              <a:lnSpc>
                <a:spcPct val="150000"/>
              </a:lnSpc>
            </a:pPr>
            <a:r>
              <a:rPr lang="en-IN" sz="2400" dirty="0">
                <a:latin typeface="Times New Roman" panose="02020603050405020304" pitchFamily="18" charset="0"/>
                <a:cs typeface="Times New Roman" panose="02020603050405020304" pitchFamily="18" charset="0"/>
              </a:rPr>
              <a:t>Diuretics</a:t>
            </a:r>
          </a:p>
          <a:p>
            <a:pPr algn="just">
              <a:lnSpc>
                <a:spcPct val="150000"/>
              </a:lnSpc>
            </a:pPr>
            <a:r>
              <a:rPr lang="en-IN" sz="2400" dirty="0">
                <a:latin typeface="Times New Roman" panose="02020603050405020304" pitchFamily="18" charset="0"/>
                <a:cs typeface="Times New Roman" panose="02020603050405020304" pitchFamily="18" charset="0"/>
              </a:rPr>
              <a:t>Antibiotics for infections</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6B3FA7EF-8152-A803-54E7-E567ED7C7423}"/>
              </a:ext>
            </a:extLst>
          </p:cNvPr>
          <p:cNvSpPr>
            <a:spLocks noGrp="1"/>
          </p:cNvSpPr>
          <p:nvPr>
            <p:ph type="dt" sz="half" idx="10"/>
          </p:nvPr>
        </p:nvSpPr>
        <p:spPr/>
        <p:txBody>
          <a:bodyPr/>
          <a:lstStyle/>
          <a:p>
            <a:fld id="{C6AD6DA1-5B07-4890-B23E-C676A5D7A451}" type="datetime1">
              <a:rPr lang="en-IN" smtClean="0"/>
              <a:t>03-04-2024</a:t>
            </a:fld>
            <a:endParaRPr lang="en-IN"/>
          </a:p>
        </p:txBody>
      </p:sp>
      <p:sp>
        <p:nvSpPr>
          <p:cNvPr id="6" name="Footer Placeholder 5">
            <a:extLst>
              <a:ext uri="{FF2B5EF4-FFF2-40B4-BE49-F238E27FC236}">
                <a16:creationId xmlns:a16="http://schemas.microsoft.com/office/drawing/2014/main" id="{D9D7C9D3-40C6-70C4-41CC-26C66DFF288B}"/>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CB159753-06CB-261D-377E-F224564E0332}"/>
              </a:ext>
            </a:extLst>
          </p:cNvPr>
          <p:cNvSpPr>
            <a:spLocks noGrp="1"/>
          </p:cNvSpPr>
          <p:nvPr>
            <p:ph type="sldNum" sz="quarter" idx="12"/>
          </p:nvPr>
        </p:nvSpPr>
        <p:spPr/>
        <p:txBody>
          <a:bodyPr/>
          <a:lstStyle/>
          <a:p>
            <a:fld id="{4126E1C0-045E-4B13-8CEE-21343166338B}" type="slidenum">
              <a:rPr lang="en-IN" smtClean="0"/>
              <a:t>9</a:t>
            </a:fld>
            <a:endParaRPr lang="en-IN"/>
          </a:p>
        </p:txBody>
      </p:sp>
      <p:pic>
        <p:nvPicPr>
          <p:cNvPr id="9" name="Picture 8">
            <a:extLst>
              <a:ext uri="{FF2B5EF4-FFF2-40B4-BE49-F238E27FC236}">
                <a16:creationId xmlns:a16="http://schemas.microsoft.com/office/drawing/2014/main" id="{6D214F33-997A-AFF0-56F9-99460430E908}"/>
              </a:ext>
            </a:extLst>
          </p:cNvPr>
          <p:cNvPicPr>
            <a:picLocks noChangeAspect="1"/>
          </p:cNvPicPr>
          <p:nvPr/>
        </p:nvPicPr>
        <p:blipFill>
          <a:blip r:embed="rId3"/>
          <a:stretch>
            <a:fillRect/>
          </a:stretch>
        </p:blipFill>
        <p:spPr>
          <a:xfrm>
            <a:off x="6066889" y="1315091"/>
            <a:ext cx="5893942" cy="5147354"/>
          </a:xfrm>
          <a:prstGeom prst="rect">
            <a:avLst/>
          </a:prstGeom>
        </p:spPr>
      </p:pic>
    </p:spTree>
    <p:extLst>
      <p:ext uri="{BB962C8B-B14F-4D97-AF65-F5344CB8AC3E}">
        <p14:creationId xmlns:p14="http://schemas.microsoft.com/office/powerpoint/2010/main" val="1700669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1068495"/>
          </a:xfrm>
        </p:spPr>
        <p:txBody>
          <a:bodyPr>
            <a:normAutofit/>
          </a:bodyPr>
          <a:lstStyle/>
          <a:p>
            <a:r>
              <a:rPr lang="en-IN" sz="4000" b="1" dirty="0">
                <a:latin typeface="Times New Roman" panose="02020603050405020304" pitchFamily="18" charset="0"/>
                <a:cs typeface="Times New Roman" panose="02020603050405020304" pitchFamily="18" charset="0"/>
              </a:rPr>
              <a:t>SURGICAL MANAGEMENT</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89062"/>
            <a:ext cx="10294706" cy="5087902"/>
          </a:xfrm>
        </p:spPr>
        <p:txBody>
          <a:bodyPr>
            <a:normAutofit/>
          </a:bodyPr>
          <a:lstStyle/>
          <a:p>
            <a:pPr algn="just">
              <a:lnSpc>
                <a:spcPct val="150000"/>
              </a:lnSpc>
            </a:pPr>
            <a:r>
              <a:rPr lang="en-IN" sz="2400" b="1" dirty="0">
                <a:latin typeface="Times New Roman" panose="02020603050405020304" pitchFamily="18" charset="0"/>
                <a:cs typeface="Times New Roman" panose="02020603050405020304" pitchFamily="18" charset="0"/>
              </a:rPr>
              <a:t>Peritoneal Venous Shunt: </a:t>
            </a:r>
            <a:r>
              <a:rPr lang="en-IN" sz="2400" dirty="0">
                <a:latin typeface="Times New Roman" panose="02020603050405020304" pitchFamily="18" charset="0"/>
                <a:cs typeface="Times New Roman" panose="02020603050405020304" pitchFamily="18" charset="0"/>
              </a:rPr>
              <a:t>Continuous Shunting of ascites fluid from the peritoneal cavity to the jugular vein by means of a surgically implanted subcutaneous plastic tube.</a:t>
            </a:r>
          </a:p>
          <a:p>
            <a:pPr marL="0" indent="0" algn="just">
              <a:lnSpc>
                <a:spcPct val="150000"/>
              </a:lnSpc>
              <a:buNone/>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14C20AE5-DECB-4C39-A40D-A5D365695785}" type="datetime1">
              <a:rPr lang="en-IN" smtClean="0"/>
              <a:t>03-04-2024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dirty="0"/>
              <a:t>ROHILKHAND COLLEGE OF NURSING</a:t>
            </a:r>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10</a:t>
            </a:fld>
            <a:endParaRPr lang="en-IN"/>
          </a:p>
        </p:txBody>
      </p:sp>
      <p:pic>
        <p:nvPicPr>
          <p:cNvPr id="9" name="Picture 8">
            <a:extLst>
              <a:ext uri="{FF2B5EF4-FFF2-40B4-BE49-F238E27FC236}">
                <a16:creationId xmlns:a16="http://schemas.microsoft.com/office/drawing/2014/main" id="{377C207D-FDD0-685E-DED2-ED6CD4809E17}"/>
              </a:ext>
            </a:extLst>
          </p:cNvPr>
          <p:cNvPicPr>
            <a:picLocks noChangeAspect="1"/>
          </p:cNvPicPr>
          <p:nvPr/>
        </p:nvPicPr>
        <p:blipFill>
          <a:blip r:embed="rId3"/>
          <a:stretch>
            <a:fillRect/>
          </a:stretch>
        </p:blipFill>
        <p:spPr>
          <a:xfrm>
            <a:off x="4962417" y="2252984"/>
            <a:ext cx="6565187" cy="4103366"/>
          </a:xfrm>
          <a:prstGeom prst="rect">
            <a:avLst/>
          </a:prstGeom>
        </p:spPr>
      </p:pic>
    </p:spTree>
    <p:extLst>
      <p:ext uri="{BB962C8B-B14F-4D97-AF65-F5344CB8AC3E}">
        <p14:creationId xmlns:p14="http://schemas.microsoft.com/office/powerpoint/2010/main" val="13073392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102277"/>
          </a:xfrm>
        </p:spPr>
        <p:txBody>
          <a:bodyPr>
            <a:normAutofit/>
          </a:bodyPr>
          <a:lstStyle/>
          <a:p>
            <a:r>
              <a:rPr lang="en-IN" sz="4000" b="1" dirty="0">
                <a:latin typeface="Times New Roman" panose="02020603050405020304" pitchFamily="18" charset="0"/>
                <a:cs typeface="Times New Roman" panose="02020603050405020304" pitchFamily="18" charset="0"/>
              </a:rPr>
              <a:t>COMPLICATIONS</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78787"/>
            <a:ext cx="10294706" cy="5098176"/>
          </a:xfrm>
        </p:spPr>
        <p:txBody>
          <a:bodyPr>
            <a:normAutofit/>
          </a:bodyPr>
          <a:lstStyle/>
          <a:p>
            <a:pPr algn="just">
              <a:lnSpc>
                <a:spcPct val="150000"/>
              </a:lnSpc>
            </a:pPr>
            <a:r>
              <a:rPr lang="en-IN" sz="2400" b="0" i="0" dirty="0">
                <a:effectLst/>
                <a:latin typeface="Times New Roman" panose="02020603050405020304" pitchFamily="18" charset="0"/>
                <a:cs typeface="Times New Roman" panose="02020603050405020304" pitchFamily="18" charset="0"/>
              </a:rPr>
              <a:t>Spontaneous bacterial peritonitis</a:t>
            </a:r>
          </a:p>
          <a:p>
            <a:pPr algn="just">
              <a:lnSpc>
                <a:spcPct val="150000"/>
              </a:lnSpc>
            </a:pPr>
            <a:r>
              <a:rPr lang="en-IN" sz="2400" b="0" i="0" dirty="0">
                <a:effectLst/>
                <a:latin typeface="Times New Roman" panose="02020603050405020304" pitchFamily="18" charset="0"/>
                <a:cs typeface="Times New Roman" panose="02020603050405020304" pitchFamily="18" charset="0"/>
              </a:rPr>
              <a:t>Hepatorenal syndrome (kidney failure)</a:t>
            </a:r>
          </a:p>
          <a:p>
            <a:pPr algn="just">
              <a:lnSpc>
                <a:spcPct val="150000"/>
              </a:lnSpc>
            </a:pPr>
            <a:r>
              <a:rPr lang="en-US" sz="2400" b="0" i="0" dirty="0">
                <a:effectLst/>
                <a:latin typeface="Times New Roman" panose="02020603050405020304" pitchFamily="18" charset="0"/>
                <a:cs typeface="Times New Roman" panose="02020603050405020304" pitchFamily="18" charset="0"/>
              </a:rPr>
              <a:t>Weight loss and protein malnutrition</a:t>
            </a:r>
          </a:p>
          <a:p>
            <a:pPr algn="just">
              <a:lnSpc>
                <a:spcPct val="150000"/>
              </a:lnSpc>
            </a:pPr>
            <a:r>
              <a:rPr lang="en-US" sz="2400" b="0" i="0" dirty="0">
                <a:effectLst/>
                <a:latin typeface="Times New Roman" panose="02020603050405020304" pitchFamily="18" charset="0"/>
                <a:cs typeface="Times New Roman" panose="02020603050405020304" pitchFamily="18" charset="0"/>
              </a:rPr>
              <a:t>Mental confusion, change in the level of alertness, or coma (hepatic encephalopathy</a:t>
            </a:r>
          </a:p>
          <a:p>
            <a:pPr algn="just">
              <a:lnSpc>
                <a:spcPct val="150000"/>
              </a:lnSpc>
            </a:pPr>
            <a:r>
              <a:rPr lang="en-US" sz="2400" b="0" i="0" dirty="0">
                <a:effectLst/>
                <a:latin typeface="Times New Roman" panose="02020603050405020304" pitchFamily="18" charset="0"/>
                <a:cs typeface="Times New Roman" panose="02020603050405020304" pitchFamily="18" charset="0"/>
              </a:rPr>
              <a:t>Bleeding from the upper or lower gastrointestinal tract</a:t>
            </a:r>
          </a:p>
          <a:p>
            <a:pPr algn="just">
              <a:lnSpc>
                <a:spcPct val="150000"/>
              </a:lnSpc>
            </a:pPr>
            <a:r>
              <a:rPr lang="en-US" sz="2400" b="0" i="0" dirty="0">
                <a:effectLst/>
                <a:latin typeface="Times New Roman" panose="02020603050405020304" pitchFamily="18" charset="0"/>
                <a:cs typeface="Times New Roman" panose="02020603050405020304" pitchFamily="18" charset="0"/>
              </a:rPr>
              <a:t>Build-up of fluid in the space between the lungs and chest cavity (pleural effusion)</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7475ADA-1DEE-B859-8327-2522C53AF101}"/>
              </a:ext>
            </a:extLst>
          </p:cNvPr>
          <p:cNvSpPr>
            <a:spLocks noGrp="1"/>
          </p:cNvSpPr>
          <p:nvPr>
            <p:ph type="dt" sz="half" idx="10"/>
          </p:nvPr>
        </p:nvSpPr>
        <p:spPr/>
        <p:txBody>
          <a:bodyPr/>
          <a:lstStyle/>
          <a:p>
            <a:fld id="{34D034C9-E944-4CF3-A3FD-304E5CFF8473}" type="datetime1">
              <a:rPr lang="en-IN" smtClean="0"/>
              <a:t>03-04-2024</a:t>
            </a:fld>
            <a:endParaRPr lang="en-IN"/>
          </a:p>
        </p:txBody>
      </p:sp>
      <p:sp>
        <p:nvSpPr>
          <p:cNvPr id="6" name="Footer Placeholder 5">
            <a:extLst>
              <a:ext uri="{FF2B5EF4-FFF2-40B4-BE49-F238E27FC236}">
                <a16:creationId xmlns:a16="http://schemas.microsoft.com/office/drawing/2014/main" id="{20C02F8E-73E2-B13B-981E-23C5F26D467A}"/>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ADC5C4DF-C315-809A-E2BE-3D622DC389E1}"/>
              </a:ext>
            </a:extLst>
          </p:cNvPr>
          <p:cNvSpPr>
            <a:spLocks noGrp="1"/>
          </p:cNvSpPr>
          <p:nvPr>
            <p:ph type="sldNum" sz="quarter" idx="12"/>
          </p:nvPr>
        </p:nvSpPr>
        <p:spPr/>
        <p:txBody>
          <a:bodyPr/>
          <a:lstStyle/>
          <a:p>
            <a:fld id="{4126E1C0-045E-4B13-8CEE-21343166338B}" type="slidenum">
              <a:rPr lang="en-IN" smtClean="0"/>
              <a:t>11</a:t>
            </a:fld>
            <a:endParaRPr lang="en-IN"/>
          </a:p>
        </p:txBody>
      </p:sp>
    </p:spTree>
    <p:extLst>
      <p:ext uri="{BB962C8B-B14F-4D97-AF65-F5344CB8AC3E}">
        <p14:creationId xmlns:p14="http://schemas.microsoft.com/office/powerpoint/2010/main" val="23498462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993632"/>
          </a:xfrm>
        </p:spPr>
        <p:txBody>
          <a:bodyPr>
            <a:normAutofit/>
          </a:bodyPr>
          <a:lstStyle/>
          <a:p>
            <a:r>
              <a:rPr lang="en-IN" sz="4000" b="1" dirty="0">
                <a:latin typeface="Times New Roman" panose="02020603050405020304" pitchFamily="18" charset="0"/>
                <a:cs typeface="Times New Roman" panose="02020603050405020304" pitchFamily="18" charset="0"/>
              </a:rPr>
              <a:t>PREVENTION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63941"/>
            <a:ext cx="10294706" cy="5013022"/>
          </a:xfrm>
        </p:spPr>
        <p:txBody>
          <a:bodyPr>
            <a:normAutofit/>
          </a:bodyPr>
          <a:lstStyle/>
          <a:p>
            <a:pPr algn="just">
              <a:lnSpc>
                <a:spcPct val="150000"/>
              </a:lnSpc>
              <a:buFont typeface="Wingdings" panose="05000000000000000000" pitchFamily="2" charset="2"/>
              <a:buChar char="ü"/>
            </a:pPr>
            <a:r>
              <a:rPr lang="en-IN" sz="2400" dirty="0">
                <a:latin typeface="Times New Roman" panose="02020603050405020304" pitchFamily="18" charset="0"/>
                <a:cs typeface="Times New Roman" panose="02020603050405020304" pitchFamily="18" charset="0"/>
              </a:rPr>
              <a:t>Stop drinking alcohol</a:t>
            </a:r>
          </a:p>
          <a:p>
            <a:pPr algn="just">
              <a:lnSpc>
                <a:spcPct val="150000"/>
              </a:lnSpc>
              <a:buFont typeface="Wingdings" panose="05000000000000000000" pitchFamily="2" charset="2"/>
              <a:buChar char="ü"/>
            </a:pPr>
            <a:r>
              <a:rPr lang="en-IN" sz="2400" dirty="0">
                <a:latin typeface="Times New Roman" panose="02020603050405020304" pitchFamily="18" charset="0"/>
                <a:cs typeface="Times New Roman" panose="02020603050405020304" pitchFamily="18" charset="0"/>
              </a:rPr>
              <a:t>Maintain a healthy weight</a:t>
            </a:r>
          </a:p>
          <a:p>
            <a:pPr algn="just">
              <a:lnSpc>
                <a:spcPct val="150000"/>
              </a:lnSpc>
              <a:buFont typeface="Wingdings" panose="05000000000000000000" pitchFamily="2" charset="2"/>
              <a:buChar char="ü"/>
            </a:pPr>
            <a:r>
              <a:rPr lang="en-IN" sz="2400" dirty="0">
                <a:latin typeface="Times New Roman" panose="02020603050405020304" pitchFamily="18" charset="0"/>
                <a:cs typeface="Times New Roman" panose="02020603050405020304" pitchFamily="18" charset="0"/>
              </a:rPr>
              <a:t>Exercise regularly</a:t>
            </a:r>
          </a:p>
          <a:p>
            <a:pPr algn="just">
              <a:lnSpc>
                <a:spcPct val="150000"/>
              </a:lnSpc>
              <a:buFont typeface="Wingdings" panose="05000000000000000000" pitchFamily="2" charset="2"/>
              <a:buChar char="ü"/>
            </a:pPr>
            <a:r>
              <a:rPr lang="en-IN" sz="2400" dirty="0">
                <a:latin typeface="Times New Roman" panose="02020603050405020304" pitchFamily="18" charset="0"/>
                <a:cs typeface="Times New Roman" panose="02020603050405020304" pitchFamily="18" charset="0"/>
              </a:rPr>
              <a:t>Stop smoking</a:t>
            </a:r>
          </a:p>
          <a:p>
            <a:pPr algn="just">
              <a:lnSpc>
                <a:spcPct val="150000"/>
              </a:lnSpc>
              <a:buFont typeface="Wingdings" panose="05000000000000000000" pitchFamily="2" charset="2"/>
              <a:buChar char="ü"/>
            </a:pPr>
            <a:r>
              <a:rPr lang="en-IN" sz="2400" dirty="0">
                <a:latin typeface="Times New Roman" panose="02020603050405020304" pitchFamily="18" charset="0"/>
                <a:cs typeface="Times New Roman" panose="02020603050405020304" pitchFamily="18" charset="0"/>
              </a:rPr>
              <a:t>Limit salt in your diet</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F3F1111-5554-57EB-AF0A-1927DD5E6687}"/>
              </a:ext>
            </a:extLst>
          </p:cNvPr>
          <p:cNvSpPr>
            <a:spLocks noGrp="1"/>
          </p:cNvSpPr>
          <p:nvPr>
            <p:ph type="dt" sz="half" idx="10"/>
          </p:nvPr>
        </p:nvSpPr>
        <p:spPr/>
        <p:txBody>
          <a:bodyPr/>
          <a:lstStyle/>
          <a:p>
            <a:fld id="{B0C2A4D5-2A32-4EE3-A18E-79726409B17A}" type="datetime1">
              <a:rPr lang="en-IN" smtClean="0"/>
              <a:t>03-04-2024</a:t>
            </a:fld>
            <a:endParaRPr lang="en-IN"/>
          </a:p>
        </p:txBody>
      </p:sp>
      <p:sp>
        <p:nvSpPr>
          <p:cNvPr id="6" name="Footer Placeholder 5">
            <a:extLst>
              <a:ext uri="{FF2B5EF4-FFF2-40B4-BE49-F238E27FC236}">
                <a16:creationId xmlns:a16="http://schemas.microsoft.com/office/drawing/2014/main" id="{C208CFB4-4C00-D1F3-3D2E-301517F59FD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102B2-09A3-B4D0-A088-90D7392DF291}"/>
              </a:ext>
            </a:extLst>
          </p:cNvPr>
          <p:cNvSpPr>
            <a:spLocks noGrp="1"/>
          </p:cNvSpPr>
          <p:nvPr>
            <p:ph type="sldNum" sz="quarter" idx="12"/>
          </p:nvPr>
        </p:nvSpPr>
        <p:spPr/>
        <p:txBody>
          <a:bodyPr/>
          <a:lstStyle/>
          <a:p>
            <a:fld id="{4126E1C0-045E-4B13-8CEE-21343166338B}" type="slidenum">
              <a:rPr lang="en-IN" smtClean="0"/>
              <a:t>12</a:t>
            </a:fld>
            <a:endParaRPr lang="en-IN"/>
          </a:p>
        </p:txBody>
      </p:sp>
    </p:spTree>
    <p:extLst>
      <p:ext uri="{BB962C8B-B14F-4D97-AF65-F5344CB8AC3E}">
        <p14:creationId xmlns:p14="http://schemas.microsoft.com/office/powerpoint/2010/main" val="23304925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993632"/>
          </a:xfrm>
        </p:spPr>
        <p:txBody>
          <a:bodyPr>
            <a:normAutofit/>
          </a:bodyPr>
          <a:lstStyle/>
          <a:p>
            <a:r>
              <a:rPr lang="en-US" sz="4000" b="1" dirty="0">
                <a:latin typeface="Times New Roman" panose="02020603050405020304" pitchFamily="18" charset="0"/>
                <a:cs typeface="Times New Roman" panose="02020603050405020304" pitchFamily="18" charset="0"/>
              </a:rPr>
              <a:t>SUMMARY</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63941"/>
            <a:ext cx="10294706" cy="5013022"/>
          </a:xfrm>
        </p:spPr>
        <p:txBody>
          <a:bodyPr>
            <a:normAutofit/>
          </a:bodyPr>
          <a:lstStyle/>
          <a:p>
            <a:pPr algn="just">
              <a:lnSpc>
                <a:spcPct val="150000"/>
              </a:lnSpc>
              <a:buFont typeface="Wingdings" panose="05000000000000000000" pitchFamily="2" charset="2"/>
              <a:buChar char="v"/>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F3F1111-5554-57EB-AF0A-1927DD5E6687}"/>
              </a:ext>
            </a:extLst>
          </p:cNvPr>
          <p:cNvSpPr>
            <a:spLocks noGrp="1"/>
          </p:cNvSpPr>
          <p:nvPr>
            <p:ph type="dt" sz="half" idx="10"/>
          </p:nvPr>
        </p:nvSpPr>
        <p:spPr/>
        <p:txBody>
          <a:bodyPr/>
          <a:lstStyle/>
          <a:p>
            <a:fld id="{B0C2A4D5-2A32-4EE3-A18E-79726409B17A}" type="datetime1">
              <a:rPr lang="en-IN" smtClean="0"/>
              <a:t>03-04-2024</a:t>
            </a:fld>
            <a:endParaRPr lang="en-IN"/>
          </a:p>
        </p:txBody>
      </p:sp>
      <p:sp>
        <p:nvSpPr>
          <p:cNvPr id="6" name="Footer Placeholder 5">
            <a:extLst>
              <a:ext uri="{FF2B5EF4-FFF2-40B4-BE49-F238E27FC236}">
                <a16:creationId xmlns:a16="http://schemas.microsoft.com/office/drawing/2014/main" id="{C208CFB4-4C00-D1F3-3D2E-301517F59FD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102B2-09A3-B4D0-A088-90D7392DF291}"/>
              </a:ext>
            </a:extLst>
          </p:cNvPr>
          <p:cNvSpPr>
            <a:spLocks noGrp="1"/>
          </p:cNvSpPr>
          <p:nvPr>
            <p:ph type="sldNum" sz="quarter" idx="12"/>
          </p:nvPr>
        </p:nvSpPr>
        <p:spPr/>
        <p:txBody>
          <a:bodyPr/>
          <a:lstStyle/>
          <a:p>
            <a:fld id="{4126E1C0-045E-4B13-8CEE-21343166338B}" type="slidenum">
              <a:rPr lang="en-IN" smtClean="0"/>
              <a:t>13</a:t>
            </a:fld>
            <a:endParaRPr lang="en-IN"/>
          </a:p>
        </p:txBody>
      </p:sp>
    </p:spTree>
    <p:extLst>
      <p:ext uri="{BB962C8B-B14F-4D97-AF65-F5344CB8AC3E}">
        <p14:creationId xmlns:p14="http://schemas.microsoft.com/office/powerpoint/2010/main" val="33343791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r>
              <a:rPr lang="en-US" sz="4000" b="1" dirty="0">
                <a:latin typeface="Times New Roman" panose="02020603050405020304" pitchFamily="18" charset="0"/>
                <a:cs typeface="Times New Roman" panose="02020603050405020304" pitchFamily="18" charset="0"/>
              </a:rPr>
              <a:t>REFERENCES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825625"/>
            <a:ext cx="10294706" cy="4351338"/>
          </a:xfrm>
        </p:spPr>
        <p:txBody>
          <a:bodyPr>
            <a:normAutofit/>
          </a:bodyPr>
          <a:lstStyle/>
          <a:p>
            <a:pPr algn="just">
              <a:lnSpc>
                <a:spcPct val="150000"/>
              </a:lnSpc>
              <a:buFont typeface="Wingdings" panose="05000000000000000000" pitchFamily="2" charset="2"/>
              <a:buChar char="v"/>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900F4B1-8ED3-826A-E18D-22C5A27349F0}"/>
              </a:ext>
            </a:extLst>
          </p:cNvPr>
          <p:cNvSpPr>
            <a:spLocks noGrp="1"/>
          </p:cNvSpPr>
          <p:nvPr>
            <p:ph type="dt" sz="half" idx="10"/>
          </p:nvPr>
        </p:nvSpPr>
        <p:spPr/>
        <p:txBody>
          <a:bodyPr/>
          <a:lstStyle/>
          <a:p>
            <a:fld id="{2DA0DEE5-CCA3-485A-A400-6BBEFE0C0F97}" type="datetime1">
              <a:rPr lang="en-IN" smtClean="0"/>
              <a:t>03-04-2024</a:t>
            </a:fld>
            <a:endParaRPr lang="en-IN"/>
          </a:p>
        </p:txBody>
      </p:sp>
      <p:sp>
        <p:nvSpPr>
          <p:cNvPr id="6" name="Footer Placeholder 5">
            <a:extLst>
              <a:ext uri="{FF2B5EF4-FFF2-40B4-BE49-F238E27FC236}">
                <a16:creationId xmlns:a16="http://schemas.microsoft.com/office/drawing/2014/main" id="{F1B0D172-4315-D931-D97C-708D873A29D2}"/>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8DD554F6-BD20-99C6-B9EE-C22294E15CDB}"/>
              </a:ext>
            </a:extLst>
          </p:cNvPr>
          <p:cNvSpPr>
            <a:spLocks noGrp="1"/>
          </p:cNvSpPr>
          <p:nvPr>
            <p:ph type="sldNum" sz="quarter" idx="12"/>
          </p:nvPr>
        </p:nvSpPr>
        <p:spPr/>
        <p:txBody>
          <a:bodyPr/>
          <a:lstStyle/>
          <a:p>
            <a:fld id="{4126E1C0-045E-4B13-8CEE-21343166338B}" type="slidenum">
              <a:rPr lang="en-IN" smtClean="0"/>
              <a:t>14</a:t>
            </a:fld>
            <a:endParaRPr lang="en-IN"/>
          </a:p>
        </p:txBody>
      </p:sp>
    </p:spTree>
    <p:extLst>
      <p:ext uri="{BB962C8B-B14F-4D97-AF65-F5344CB8AC3E}">
        <p14:creationId xmlns:p14="http://schemas.microsoft.com/office/powerpoint/2010/main" val="8792357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endParaRPr lang="en-IN" sz="40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pic>
        <p:nvPicPr>
          <p:cNvPr id="5" name="Content Placeholder 7">
            <a:extLst>
              <a:ext uri="{FF2B5EF4-FFF2-40B4-BE49-F238E27FC236}">
                <a16:creationId xmlns:a16="http://schemas.microsoft.com/office/drawing/2014/main" id="{696E81E8-EA34-2A33-457A-B4865E621D3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35640" y="365125"/>
            <a:ext cx="10294706" cy="5811838"/>
          </a:xfrm>
        </p:spPr>
      </p:pic>
      <p:sp>
        <p:nvSpPr>
          <p:cNvPr id="3" name="Date Placeholder 2">
            <a:extLst>
              <a:ext uri="{FF2B5EF4-FFF2-40B4-BE49-F238E27FC236}">
                <a16:creationId xmlns:a16="http://schemas.microsoft.com/office/drawing/2014/main" id="{AAD6C9A2-8F8C-E3D4-3507-2C20AA5D6F68}"/>
              </a:ext>
            </a:extLst>
          </p:cNvPr>
          <p:cNvSpPr>
            <a:spLocks noGrp="1"/>
          </p:cNvSpPr>
          <p:nvPr>
            <p:ph type="dt" sz="half" idx="10"/>
          </p:nvPr>
        </p:nvSpPr>
        <p:spPr/>
        <p:txBody>
          <a:bodyPr/>
          <a:lstStyle/>
          <a:p>
            <a:fld id="{1547DD2E-0E6C-40E9-9CD7-47CE9858B230}" type="datetime1">
              <a:rPr lang="en-IN" smtClean="0"/>
              <a:t>03-04-2024</a:t>
            </a:fld>
            <a:endParaRPr lang="en-IN"/>
          </a:p>
        </p:txBody>
      </p:sp>
      <p:sp>
        <p:nvSpPr>
          <p:cNvPr id="6" name="Footer Placeholder 5">
            <a:extLst>
              <a:ext uri="{FF2B5EF4-FFF2-40B4-BE49-F238E27FC236}">
                <a16:creationId xmlns:a16="http://schemas.microsoft.com/office/drawing/2014/main" id="{C873A8B0-AAEA-98EB-8311-08B5D23225B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35FD7D0C-1035-0C21-485A-26AD0E999D18}"/>
              </a:ext>
            </a:extLst>
          </p:cNvPr>
          <p:cNvSpPr>
            <a:spLocks noGrp="1"/>
          </p:cNvSpPr>
          <p:nvPr>
            <p:ph type="sldNum" sz="quarter" idx="12"/>
          </p:nvPr>
        </p:nvSpPr>
        <p:spPr/>
        <p:txBody>
          <a:bodyPr/>
          <a:lstStyle/>
          <a:p>
            <a:fld id="{4126E1C0-045E-4B13-8CEE-21343166338B}" type="slidenum">
              <a:rPr lang="en-IN" smtClean="0"/>
              <a:t>15</a:t>
            </a:fld>
            <a:endParaRPr lang="en-IN"/>
          </a:p>
        </p:txBody>
      </p:sp>
    </p:spTree>
    <p:extLst>
      <p:ext uri="{BB962C8B-B14F-4D97-AF65-F5344CB8AC3E}">
        <p14:creationId xmlns:p14="http://schemas.microsoft.com/office/powerpoint/2010/main" val="23725071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967</TotalTime>
  <Words>471</Words>
  <Application>Microsoft Office PowerPoint</Application>
  <PresentationFormat>Widescreen</PresentationFormat>
  <Paragraphs>112</Paragraphs>
  <Slides>15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Arial</vt:lpstr>
      <vt:lpstr>Calibri</vt:lpstr>
      <vt:lpstr>Calibri Light</vt:lpstr>
      <vt:lpstr>Times New Roman</vt:lpstr>
      <vt:lpstr>Wingdings</vt:lpstr>
      <vt:lpstr>Office Theme</vt:lpstr>
      <vt:lpstr>ASCITES</vt:lpstr>
      <vt:lpstr>OBJECTIVES</vt:lpstr>
      <vt:lpstr>INTRODUCTION</vt:lpstr>
      <vt:lpstr>DEFINITION</vt:lpstr>
      <vt:lpstr>CAUSES</vt:lpstr>
      <vt:lpstr>PATHOPHYSIOLOGY</vt:lpstr>
      <vt:lpstr>CLINICAL MANIFESTATION</vt:lpstr>
      <vt:lpstr>DIAGNOSTIC EVALUATION</vt:lpstr>
      <vt:lpstr>MANAGEMENT</vt:lpstr>
      <vt:lpstr>SURGICAL MANAGEMENT</vt:lpstr>
      <vt:lpstr>COMPLICATIONS</vt:lpstr>
      <vt:lpstr>PREVENTION</vt:lpstr>
      <vt:lpstr>SUMMARY</vt:lpstr>
      <vt:lpstr>REFERENCES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PLANNING</dc:title>
  <dc:creator>dinesh singh</dc:creator>
  <cp:lastModifiedBy>DINESH SINGH</cp:lastModifiedBy>
  <cp:revision>102</cp:revision>
  <dcterms:created xsi:type="dcterms:W3CDTF">2022-08-05T05:07:17Z</dcterms:created>
  <dcterms:modified xsi:type="dcterms:W3CDTF">2024-04-03T09:13:22Z</dcterms:modified>
</cp:coreProperties>
</file>