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Default Extension="bin" ContentType="application/vnd.openxmlformats-officedocument.oleObject"/>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Default Extension="vml" ContentType="application/vnd.openxmlformats-officedocument.vmlDrawing"/>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397" r:id="rId2"/>
    <p:sldId id="384" r:id="rId3"/>
    <p:sldId id="393" r:id="rId4"/>
    <p:sldId id="387" r:id="rId5"/>
    <p:sldId id="350" r:id="rId6"/>
    <p:sldId id="330" r:id="rId7"/>
    <p:sldId id="333" r:id="rId8"/>
    <p:sldId id="320" r:id="rId9"/>
    <p:sldId id="334" r:id="rId10"/>
    <p:sldId id="340" r:id="rId11"/>
    <p:sldId id="331" r:id="rId12"/>
    <p:sldId id="335" r:id="rId13"/>
    <p:sldId id="323" r:id="rId14"/>
    <p:sldId id="325" r:id="rId15"/>
    <p:sldId id="338" r:id="rId16"/>
    <p:sldId id="327" r:id="rId17"/>
    <p:sldId id="328" r:id="rId18"/>
    <p:sldId id="329" r:id="rId19"/>
    <p:sldId id="342" r:id="rId20"/>
    <p:sldId id="318" r:id="rId21"/>
    <p:sldId id="294" r:id="rId22"/>
    <p:sldId id="341" r:id="rId23"/>
    <p:sldId id="270" r:id="rId24"/>
    <p:sldId id="394" r:id="rId25"/>
    <p:sldId id="271" r:id="rId26"/>
    <p:sldId id="272" r:id="rId27"/>
    <p:sldId id="273" r:id="rId28"/>
    <p:sldId id="274" r:id="rId29"/>
    <p:sldId id="296" r:id="rId30"/>
    <p:sldId id="297" r:id="rId31"/>
    <p:sldId id="275" r:id="rId32"/>
    <p:sldId id="277" r:id="rId33"/>
    <p:sldId id="279" r:id="rId34"/>
    <p:sldId id="359" r:id="rId35"/>
    <p:sldId id="360" r:id="rId36"/>
    <p:sldId id="361" r:id="rId37"/>
    <p:sldId id="363" r:id="rId38"/>
    <p:sldId id="365" r:id="rId39"/>
    <p:sldId id="366" r:id="rId40"/>
    <p:sldId id="396" r:id="rId41"/>
    <p:sldId id="364" r:id="rId42"/>
    <p:sldId id="395" r:id="rId43"/>
    <p:sldId id="314" r:id="rId44"/>
    <p:sldId id="343" r:id="rId45"/>
    <p:sldId id="367" r:id="rId46"/>
    <p:sldId id="345" r:id="rId47"/>
    <p:sldId id="346" r:id="rId48"/>
    <p:sldId id="349" r:id="rId49"/>
    <p:sldId id="357" r:id="rId50"/>
    <p:sldId id="287" r:id="rId51"/>
    <p:sldId id="290" r:id="rId52"/>
    <p:sldId id="376" r:id="rId53"/>
    <p:sldId id="377" r:id="rId54"/>
    <p:sldId id="368" r:id="rId55"/>
    <p:sldId id="369" r:id="rId56"/>
    <p:sldId id="372" r:id="rId57"/>
    <p:sldId id="373" r:id="rId58"/>
    <p:sldId id="374" r:id="rId59"/>
    <p:sldId id="382" r:id="rId60"/>
    <p:sldId id="379" r:id="rId61"/>
    <p:sldId id="381" r:id="rId62"/>
    <p:sldId id="388" r:id="rId63"/>
    <p:sldId id="389" r:id="rId64"/>
    <p:sldId id="390" r:id="rId65"/>
    <p:sldId id="392"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DE00B"/>
    <a:srgbClr val="091CCD"/>
    <a:srgbClr val="FCEB0C"/>
    <a:srgbClr val="ECFE3C"/>
    <a:srgbClr val="EDFE4C"/>
    <a:srgbClr val="FFCC2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65" autoAdjust="0"/>
    <p:restoredTop sz="94624" autoAdjust="0"/>
  </p:normalViewPr>
  <p:slideViewPr>
    <p:cSldViewPr showGuides="1">
      <p:cViewPr varScale="1">
        <p:scale>
          <a:sx n="63" d="100"/>
          <a:sy n="63" d="100"/>
        </p:scale>
        <p:origin x="-1578" y="-114"/>
      </p:cViewPr>
      <p:guideLst>
        <p:guide orient="horz" pos="2160"/>
        <p:guide pos="3120"/>
      </p:guideLst>
    </p:cSldViewPr>
  </p:slideViewPr>
  <p:notesTextViewPr>
    <p:cViewPr>
      <p:scale>
        <a:sx n="100" d="100"/>
        <a:sy n="100" d="100"/>
      </p:scale>
      <p:origin x="0" y="0"/>
    </p:cViewPr>
  </p:notesTextViewPr>
  <p:notesViewPr>
    <p:cSldViewPr showGuides="1">
      <p:cViewPr varScale="1">
        <p:scale>
          <a:sx n="52" d="100"/>
          <a:sy n="52" d="100"/>
        </p:scale>
        <p:origin x="-2892"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E:\ashok\population%20statistics%20%20of%20india.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ashok\calcul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000">
                <a:latin typeface="Arial" pitchFamily="34" charset="0"/>
                <a:cs typeface="Arial" pitchFamily="34" charset="0"/>
              </a:defRPr>
            </a:pPr>
            <a:r>
              <a:rPr lang="en-US" sz="2000">
                <a:latin typeface="Arial" pitchFamily="34" charset="0"/>
                <a:cs typeface="Arial" pitchFamily="34" charset="0"/>
              </a:rPr>
              <a:t>TFR</a:t>
            </a:r>
            <a:r>
              <a:rPr lang="en-US" sz="2000" baseline="0">
                <a:latin typeface="Arial" pitchFamily="34" charset="0"/>
                <a:cs typeface="Arial" pitchFamily="34" charset="0"/>
              </a:rPr>
              <a:t> increased  in gujarat &amp; jharkand from 2005 - 2010 </a:t>
            </a:r>
            <a:endParaRPr lang="en-US" sz="2000">
              <a:latin typeface="Arial" pitchFamily="34" charset="0"/>
              <a:cs typeface="Arial" pitchFamily="34" charset="0"/>
            </a:endParaRPr>
          </a:p>
        </c:rich>
      </c:tx>
    </c:title>
    <c:plotArea>
      <c:layout>
        <c:manualLayout>
          <c:layoutTarget val="inner"/>
          <c:xMode val="edge"/>
          <c:yMode val="edge"/>
          <c:x val="4.7840721298726796E-2"/>
          <c:y val="0.13740217131949453"/>
          <c:w val="0.9390758967629047"/>
          <c:h val="0.83279149765370619"/>
        </c:manualLayout>
      </c:layout>
      <c:barChart>
        <c:barDir val="col"/>
        <c:grouping val="clustered"/>
        <c:varyColors val="1"/>
        <c:ser>
          <c:idx val="0"/>
          <c:order val="0"/>
          <c:invertIfNegative val="1"/>
          <c:dPt>
            <c:idx val="1"/>
            <c:invertIfNegative val="1"/>
            <c:spPr>
              <a:gradFill>
                <a:gsLst>
                  <a:gs pos="0">
                    <a:srgbClr val="D6B19C"/>
                  </a:gs>
                  <a:gs pos="30000">
                    <a:srgbClr val="D49E6C"/>
                  </a:gs>
                  <a:gs pos="70000">
                    <a:srgbClr val="A65528"/>
                  </a:gs>
                  <a:gs pos="100000">
                    <a:srgbClr val="663012"/>
                  </a:gs>
                </a:gsLst>
                <a:lin ang="5400000" scaled="0"/>
              </a:gradFill>
            </c:spPr>
            <c:extLst xmlns:c16r2="http://schemas.microsoft.com/office/drawing/2015/06/chart">
              <c:ext xmlns:c16="http://schemas.microsoft.com/office/drawing/2014/chart" uri="{C3380CC4-5D6E-409C-BE32-E72D297353CC}">
                <c16:uniqueId val="{00000001-8C2C-4870-BECA-C4A79EF35AF2}"/>
              </c:ext>
            </c:extLst>
          </c:dPt>
          <c:dPt>
            <c:idx val="3"/>
            <c:spPr>
              <a:solidFill>
                <a:srgbClr val="00B050"/>
              </a:solidFill>
            </c:spPr>
            <c:extLst xmlns:c16r2="http://schemas.microsoft.com/office/drawing/2015/06/chart">
              <c:ext xmlns:c16="http://schemas.microsoft.com/office/drawing/2014/chart" uri="{C3380CC4-5D6E-409C-BE32-E72D297353CC}">
                <c16:uniqueId val="{00000003-8C2C-4870-BECA-C4A79EF35AF2}"/>
              </c:ext>
            </c:extLst>
          </c:dPt>
          <c:dLbls>
            <c:spPr>
              <a:noFill/>
              <a:ln>
                <a:noFill/>
              </a:ln>
              <a:effectLst/>
            </c:spPr>
            <c:txPr>
              <a:bodyPr/>
              <a:lstStyle/>
              <a:p>
                <a:pPr>
                  <a:defRPr sz="2000"/>
                </a:pPr>
                <a:endParaRPr lang="en-US"/>
              </a:p>
            </c:txPr>
            <c:showVal val="1"/>
            <c:extLst xmlns:c16r2="http://schemas.microsoft.com/office/drawing/2015/06/chart">
              <c:ext xmlns:c15="http://schemas.microsoft.com/office/drawing/2012/chart" uri="{CE6537A1-D6FC-4f65-9D91-7224C49458BB}">
                <c15:showLeaderLines val="0"/>
              </c:ext>
            </c:extLst>
          </c:dLbls>
          <c:cat>
            <c:strRef>
              <c:f>'TFR SHEET'!$R$18:$R$22</c:f>
              <c:strCache>
                <c:ptCount val="5"/>
                <c:pt idx="0">
                  <c:v>Gujarat</c:v>
                </c:pt>
                <c:pt idx="1">
                  <c:v>Chhattisgarh</c:v>
                </c:pt>
                <c:pt idx="2">
                  <c:v>Jharkhand</c:v>
                </c:pt>
                <c:pt idx="3">
                  <c:v>Rajasthan</c:v>
                </c:pt>
                <c:pt idx="4">
                  <c:v>Madhya Pradesh</c:v>
                </c:pt>
              </c:strCache>
            </c:strRef>
          </c:cat>
          <c:val>
            <c:numRef>
              <c:f>'TFR SHEET'!$S$18:$S$22</c:f>
              <c:numCache>
                <c:formatCode>General</c:formatCode>
                <c:ptCount val="5"/>
                <c:pt idx="0">
                  <c:v>-1.2000000000000002</c:v>
                </c:pt>
                <c:pt idx="1">
                  <c:v>1.0999999999999872</c:v>
                </c:pt>
                <c:pt idx="2">
                  <c:v>-1.2000000000000002</c:v>
                </c:pt>
                <c:pt idx="3">
                  <c:v>1</c:v>
                </c:pt>
                <c:pt idx="4">
                  <c:v>0.70000000000000062</c:v>
                </c:pt>
              </c:numCache>
            </c:numRef>
          </c:val>
          <c:extLst xmlns:c16r2="http://schemas.microsoft.com/office/drawing/2015/06/chart">
            <c:ext xmlns:c16="http://schemas.microsoft.com/office/drawing/2014/chart" uri="{C3380CC4-5D6E-409C-BE32-E72D297353CC}">
              <c16:uniqueId val="{00000004-8C2C-4870-BECA-C4A79EF35AF2}"/>
            </c:ext>
          </c:extLst>
        </c:ser>
        <c:axId val="63904000"/>
        <c:axId val="63983616"/>
      </c:barChart>
      <c:catAx>
        <c:axId val="63904000"/>
        <c:scaling>
          <c:orientation val="minMax"/>
        </c:scaling>
        <c:axPos val="b"/>
        <c:numFmt formatCode="General" sourceLinked="0"/>
        <c:tickLblPos val="nextTo"/>
        <c:txPr>
          <a:bodyPr rot="-5400000" vert="horz"/>
          <a:lstStyle/>
          <a:p>
            <a:pPr>
              <a:defRPr sz="2000" b="1">
                <a:latin typeface="Arial" pitchFamily="34" charset="0"/>
                <a:cs typeface="Arial" pitchFamily="34" charset="0"/>
              </a:defRPr>
            </a:pPr>
            <a:endParaRPr lang="en-US"/>
          </a:p>
        </c:txPr>
        <c:crossAx val="63983616"/>
        <c:crosses val="autoZero"/>
        <c:auto val="1"/>
        <c:lblAlgn val="ctr"/>
        <c:lblOffset val="100"/>
      </c:catAx>
      <c:valAx>
        <c:axId val="63983616"/>
        <c:scaling>
          <c:orientation val="minMax"/>
        </c:scaling>
        <c:axPos val="l"/>
        <c:numFmt formatCode="General" sourceLinked="1"/>
        <c:tickLblPos val="nextTo"/>
        <c:txPr>
          <a:bodyPr/>
          <a:lstStyle/>
          <a:p>
            <a:pPr>
              <a:defRPr sz="2000"/>
            </a:pPr>
            <a:endParaRPr lang="en-US"/>
          </a:p>
        </c:txPr>
        <c:crossAx val="63904000"/>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6"/>
  <c:chart>
    <c:autoTitleDeleted val="1"/>
    <c:plotArea>
      <c:layout/>
      <c:scatterChart>
        <c:scatterStyle val="smoothMarker"/>
        <c:ser>
          <c:idx val="0"/>
          <c:order val="0"/>
          <c:tx>
            <c:strRef>
              <c:f>Sheet1!$I$20</c:f>
              <c:strCache>
                <c:ptCount val="1"/>
                <c:pt idx="0">
                  <c:v>3</c:v>
                </c:pt>
              </c:strCache>
            </c:strRef>
          </c:tx>
          <c:marker>
            <c:symbol val="none"/>
          </c:marker>
          <c:xVal>
            <c:numRef>
              <c:f>Sheet1!$H$21:$H$29</c:f>
              <c:numCache>
                <c:formatCode>General</c:formatCode>
                <c:ptCount val="9"/>
                <c:pt idx="0">
                  <c:v>10</c:v>
                </c:pt>
                <c:pt idx="1">
                  <c:v>20</c:v>
                </c:pt>
                <c:pt idx="2">
                  <c:v>30</c:v>
                </c:pt>
                <c:pt idx="3">
                  <c:v>40</c:v>
                </c:pt>
                <c:pt idx="4">
                  <c:v>50</c:v>
                </c:pt>
                <c:pt idx="5">
                  <c:v>60</c:v>
                </c:pt>
                <c:pt idx="6">
                  <c:v>70</c:v>
                </c:pt>
                <c:pt idx="7">
                  <c:v>80</c:v>
                </c:pt>
                <c:pt idx="8">
                  <c:v>100</c:v>
                </c:pt>
              </c:numCache>
            </c:numRef>
          </c:xVal>
          <c:yVal>
            <c:numRef>
              <c:f>Sheet1!$I$21:$I$29</c:f>
              <c:numCache>
                <c:formatCode>General</c:formatCode>
                <c:ptCount val="9"/>
                <c:pt idx="0">
                  <c:v>5</c:v>
                </c:pt>
                <c:pt idx="1">
                  <c:v>12</c:v>
                </c:pt>
                <c:pt idx="2">
                  <c:v>26</c:v>
                </c:pt>
                <c:pt idx="3">
                  <c:v>34</c:v>
                </c:pt>
                <c:pt idx="4">
                  <c:v>20</c:v>
                </c:pt>
                <c:pt idx="5">
                  <c:v>14</c:v>
                </c:pt>
                <c:pt idx="6">
                  <c:v>6</c:v>
                </c:pt>
                <c:pt idx="7">
                  <c:v>4</c:v>
                </c:pt>
                <c:pt idx="8">
                  <c:v>2</c:v>
                </c:pt>
              </c:numCache>
            </c:numRef>
          </c:yVal>
          <c:smooth val="1"/>
          <c:extLst xmlns:c16r2="http://schemas.microsoft.com/office/drawing/2015/06/chart">
            <c:ext xmlns:c16="http://schemas.microsoft.com/office/drawing/2014/chart" uri="{C3380CC4-5D6E-409C-BE32-E72D297353CC}">
              <c16:uniqueId val="{00000000-2817-4329-97F1-16BE26F69614}"/>
            </c:ext>
          </c:extLst>
        </c:ser>
        <c:axId val="64004480"/>
        <c:axId val="64006400"/>
      </c:scatterChart>
      <c:valAx>
        <c:axId val="64004480"/>
        <c:scaling>
          <c:orientation val="minMax"/>
        </c:scaling>
        <c:axPos val="b"/>
        <c:title>
          <c:tx>
            <c:rich>
              <a:bodyPr/>
              <a:lstStyle/>
              <a:p>
                <a:pPr>
                  <a:defRPr/>
                </a:pPr>
                <a:r>
                  <a:rPr lang="en-US"/>
                  <a:t>Age in Years</a:t>
                </a:r>
              </a:p>
            </c:rich>
          </c:tx>
        </c:title>
        <c:numFmt formatCode="General" sourceLinked="1"/>
        <c:tickLblPos val="nextTo"/>
        <c:crossAx val="64006400"/>
        <c:crosses val="autoZero"/>
        <c:crossBetween val="midCat"/>
      </c:valAx>
      <c:valAx>
        <c:axId val="64006400"/>
        <c:scaling>
          <c:orientation val="minMax"/>
        </c:scaling>
        <c:axPos val="l"/>
        <c:title>
          <c:tx>
            <c:rich>
              <a:bodyPr rot="-5400000" vert="horz"/>
              <a:lstStyle/>
              <a:p>
                <a:pPr>
                  <a:defRPr/>
                </a:pPr>
                <a:r>
                  <a:rPr lang="en-US"/>
                  <a:t>% of People </a:t>
                </a:r>
              </a:p>
            </c:rich>
          </c:tx>
        </c:title>
        <c:numFmt formatCode="General" sourceLinked="1"/>
        <c:tickLblPos val="nextTo"/>
        <c:crossAx val="64004480"/>
        <c:crosses val="autoZero"/>
        <c:crossBetween val="midCat"/>
      </c:valAx>
    </c:plotArea>
    <c:plotVisOnly val="1"/>
    <c:dispBlanksAs val="gap"/>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3D7852-BE6E-4BEC-B487-DA4018142423}" type="doc">
      <dgm:prSet loTypeId="urn:microsoft.com/office/officeart/2005/8/layout/vList3#1" loCatId="list" qsTypeId="urn:microsoft.com/office/officeart/2005/8/quickstyle/3d2#1" qsCatId="3D" csTypeId="urn:microsoft.com/office/officeart/2005/8/colors/colorful5" csCatId="colorful" phldr="1"/>
      <dgm:spPr/>
      <dgm:t>
        <a:bodyPr/>
        <a:lstStyle/>
        <a:p>
          <a:endParaRPr lang="en-US"/>
        </a:p>
      </dgm:t>
    </dgm:pt>
    <dgm:pt modelId="{A2A33D21-7436-4950-B2C8-E12B1142E791}">
      <dgm:prSet custT="1"/>
      <dgm:spPr/>
      <dgm:t>
        <a:bodyPr/>
        <a:lstStyle/>
        <a:p>
          <a:pPr marL="465138" indent="-465138" algn="l" rtl="0"/>
          <a:r>
            <a:rPr lang="en-US" sz="3200" b="1" dirty="0"/>
            <a:t>1. Frequency distribution tables</a:t>
          </a:r>
        </a:p>
      </dgm:t>
    </dgm:pt>
    <dgm:pt modelId="{C25E26E9-922E-44C7-A536-443F725C4EEF}" type="parTrans" cxnId="{B7893291-8E52-44DA-88A8-42B65B136D29}">
      <dgm:prSet/>
      <dgm:spPr/>
      <dgm:t>
        <a:bodyPr/>
        <a:lstStyle/>
        <a:p>
          <a:endParaRPr lang="en-US" sz="2400" b="1"/>
        </a:p>
      </dgm:t>
    </dgm:pt>
    <dgm:pt modelId="{8B2B2192-F784-4135-B95E-93EFBFF7022F}" type="sibTrans" cxnId="{B7893291-8E52-44DA-88A8-42B65B136D29}">
      <dgm:prSet/>
      <dgm:spPr/>
      <dgm:t>
        <a:bodyPr/>
        <a:lstStyle/>
        <a:p>
          <a:endParaRPr lang="en-US" sz="2400" b="1"/>
        </a:p>
      </dgm:t>
    </dgm:pt>
    <dgm:pt modelId="{3FBF8163-9A86-4D7A-A56A-14822BB9FE3E}">
      <dgm:prSet custT="1"/>
      <dgm:spPr/>
      <dgm:t>
        <a:bodyPr/>
        <a:lstStyle/>
        <a:p>
          <a:pPr algn="l" rtl="0"/>
          <a:r>
            <a:rPr lang="en-US" sz="3200" b="1" dirty="0"/>
            <a:t>2. Contingency tables</a:t>
          </a:r>
        </a:p>
      </dgm:t>
    </dgm:pt>
    <dgm:pt modelId="{A78B0F73-9064-42D7-BD3B-88A63B45DDAC}" type="parTrans" cxnId="{C7C6A803-F560-441D-9DCF-AD3F3B778DB2}">
      <dgm:prSet/>
      <dgm:spPr/>
      <dgm:t>
        <a:bodyPr/>
        <a:lstStyle/>
        <a:p>
          <a:endParaRPr lang="en-US" sz="2400" b="1"/>
        </a:p>
      </dgm:t>
    </dgm:pt>
    <dgm:pt modelId="{39187F23-CA65-40B1-99B5-444E947E3CC2}" type="sibTrans" cxnId="{C7C6A803-F560-441D-9DCF-AD3F3B778DB2}">
      <dgm:prSet/>
      <dgm:spPr/>
      <dgm:t>
        <a:bodyPr/>
        <a:lstStyle/>
        <a:p>
          <a:endParaRPr lang="en-US" sz="2400" b="1"/>
        </a:p>
      </dgm:t>
    </dgm:pt>
    <dgm:pt modelId="{ABEE1AC9-8CE8-4C18-8DBC-51D5B0F47D38}">
      <dgm:prSet custT="1"/>
      <dgm:spPr/>
      <dgm:t>
        <a:bodyPr/>
        <a:lstStyle/>
        <a:p>
          <a:pPr algn="l" rtl="0"/>
          <a:r>
            <a:rPr lang="en-US" sz="3200" b="1" dirty="0"/>
            <a:t>3. Multiple response tables</a:t>
          </a:r>
        </a:p>
      </dgm:t>
    </dgm:pt>
    <dgm:pt modelId="{57CF781B-A36C-4047-8FCF-9DA8BDCDD6B5}" type="parTrans" cxnId="{77CBDB6C-F0E4-4E1E-8DC3-A30C12DE91F7}">
      <dgm:prSet/>
      <dgm:spPr/>
      <dgm:t>
        <a:bodyPr/>
        <a:lstStyle/>
        <a:p>
          <a:endParaRPr lang="en-US" sz="2400" b="1"/>
        </a:p>
      </dgm:t>
    </dgm:pt>
    <dgm:pt modelId="{37563201-3DC2-4C58-A0D5-56B278CDB535}" type="sibTrans" cxnId="{77CBDB6C-F0E4-4E1E-8DC3-A30C12DE91F7}">
      <dgm:prSet/>
      <dgm:spPr/>
      <dgm:t>
        <a:bodyPr/>
        <a:lstStyle/>
        <a:p>
          <a:endParaRPr lang="en-US" sz="2400" b="1"/>
        </a:p>
      </dgm:t>
    </dgm:pt>
    <dgm:pt modelId="{0089519F-FFBF-4F1F-A7C8-027D79D306EF}">
      <dgm:prSet custT="1"/>
      <dgm:spPr/>
      <dgm:t>
        <a:bodyPr/>
        <a:lstStyle/>
        <a:p>
          <a:pPr algn="l" rtl="0"/>
          <a:r>
            <a:rPr lang="en-US" sz="3200" b="1" dirty="0"/>
            <a:t>4. Miscellaneous tables</a:t>
          </a:r>
          <a:br>
            <a:rPr lang="en-US" sz="3200" b="1" dirty="0"/>
          </a:br>
          <a:endParaRPr lang="en-US" sz="3200" b="1" dirty="0"/>
        </a:p>
      </dgm:t>
    </dgm:pt>
    <dgm:pt modelId="{C2AF9CEB-B575-403E-A3ED-8B4C0463E893}" type="parTrans" cxnId="{4A0D4308-70C3-431B-86A1-0B614BAB7FB5}">
      <dgm:prSet/>
      <dgm:spPr/>
      <dgm:t>
        <a:bodyPr/>
        <a:lstStyle/>
        <a:p>
          <a:endParaRPr lang="en-US" sz="2400" b="1"/>
        </a:p>
      </dgm:t>
    </dgm:pt>
    <dgm:pt modelId="{9B061B60-E233-4CC4-8ED7-518C4E3921FB}" type="sibTrans" cxnId="{4A0D4308-70C3-431B-86A1-0B614BAB7FB5}">
      <dgm:prSet/>
      <dgm:spPr/>
      <dgm:t>
        <a:bodyPr/>
        <a:lstStyle/>
        <a:p>
          <a:endParaRPr lang="en-US" sz="2400" b="1"/>
        </a:p>
      </dgm:t>
    </dgm:pt>
    <dgm:pt modelId="{DB178487-CBE3-4CA3-948F-7FD1B0838F33}" type="pres">
      <dgm:prSet presAssocID="{7C3D7852-BE6E-4BEC-B487-DA4018142423}" presName="linearFlow" presStyleCnt="0">
        <dgm:presLayoutVars>
          <dgm:dir/>
          <dgm:resizeHandles val="exact"/>
        </dgm:presLayoutVars>
      </dgm:prSet>
      <dgm:spPr/>
      <dgm:t>
        <a:bodyPr/>
        <a:lstStyle/>
        <a:p>
          <a:endParaRPr lang="en-US"/>
        </a:p>
      </dgm:t>
    </dgm:pt>
    <dgm:pt modelId="{49D543BE-8A11-4147-9F9E-2B028690CE53}" type="pres">
      <dgm:prSet presAssocID="{A2A33D21-7436-4950-B2C8-E12B1142E791}" presName="composite" presStyleCnt="0"/>
      <dgm:spPr/>
    </dgm:pt>
    <dgm:pt modelId="{E2A7F556-4E2F-48C6-99F4-108933D47E70}" type="pres">
      <dgm:prSet presAssocID="{A2A33D21-7436-4950-B2C8-E12B1142E791}" presName="imgShp" presStyleLbl="fgImgPlace1" presStyleIdx="0" presStyleCnt="4"/>
      <dgm:spPr/>
    </dgm:pt>
    <dgm:pt modelId="{F427780A-A84A-463E-9463-EAF22342A0DE}" type="pres">
      <dgm:prSet presAssocID="{A2A33D21-7436-4950-B2C8-E12B1142E791}" presName="txShp" presStyleLbl="node1" presStyleIdx="0" presStyleCnt="4">
        <dgm:presLayoutVars>
          <dgm:bulletEnabled val="1"/>
        </dgm:presLayoutVars>
      </dgm:prSet>
      <dgm:spPr/>
      <dgm:t>
        <a:bodyPr/>
        <a:lstStyle/>
        <a:p>
          <a:endParaRPr lang="en-US"/>
        </a:p>
      </dgm:t>
    </dgm:pt>
    <dgm:pt modelId="{E356F932-18A2-407F-942A-EAA3A0977CC9}" type="pres">
      <dgm:prSet presAssocID="{8B2B2192-F784-4135-B95E-93EFBFF7022F}" presName="spacing" presStyleCnt="0"/>
      <dgm:spPr/>
    </dgm:pt>
    <dgm:pt modelId="{80E44CEB-1B9C-42E3-93FB-4D00CCC6FF54}" type="pres">
      <dgm:prSet presAssocID="{3FBF8163-9A86-4D7A-A56A-14822BB9FE3E}" presName="composite" presStyleCnt="0"/>
      <dgm:spPr/>
    </dgm:pt>
    <dgm:pt modelId="{72875413-62E4-4A2C-A1FB-EE0F400EEA45}" type="pres">
      <dgm:prSet presAssocID="{3FBF8163-9A86-4D7A-A56A-14822BB9FE3E}" presName="imgShp" presStyleLbl="fgImgPlace1" presStyleIdx="1" presStyleCnt="4"/>
      <dgm:spPr/>
    </dgm:pt>
    <dgm:pt modelId="{80F4328C-E688-4940-947D-BE53574FDCF3}" type="pres">
      <dgm:prSet presAssocID="{3FBF8163-9A86-4D7A-A56A-14822BB9FE3E}" presName="txShp" presStyleLbl="node1" presStyleIdx="1" presStyleCnt="4">
        <dgm:presLayoutVars>
          <dgm:bulletEnabled val="1"/>
        </dgm:presLayoutVars>
      </dgm:prSet>
      <dgm:spPr/>
      <dgm:t>
        <a:bodyPr/>
        <a:lstStyle/>
        <a:p>
          <a:endParaRPr lang="en-US"/>
        </a:p>
      </dgm:t>
    </dgm:pt>
    <dgm:pt modelId="{18F5D8D1-D3BC-4BFC-8F8B-5E2A269CD601}" type="pres">
      <dgm:prSet presAssocID="{39187F23-CA65-40B1-99B5-444E947E3CC2}" presName="spacing" presStyleCnt="0"/>
      <dgm:spPr/>
    </dgm:pt>
    <dgm:pt modelId="{31E9BBD6-DB94-4DEF-9C65-6B17CEAA0133}" type="pres">
      <dgm:prSet presAssocID="{ABEE1AC9-8CE8-4C18-8DBC-51D5B0F47D38}" presName="composite" presStyleCnt="0"/>
      <dgm:spPr/>
    </dgm:pt>
    <dgm:pt modelId="{797A5F13-0FCA-4374-BF7A-CE1CA4AD3A18}" type="pres">
      <dgm:prSet presAssocID="{ABEE1AC9-8CE8-4C18-8DBC-51D5B0F47D38}" presName="imgShp" presStyleLbl="fgImgPlace1" presStyleIdx="2" presStyleCnt="4"/>
      <dgm:spPr/>
    </dgm:pt>
    <dgm:pt modelId="{85BC73A0-EC55-462A-88DA-D3AB04C9FF54}" type="pres">
      <dgm:prSet presAssocID="{ABEE1AC9-8CE8-4C18-8DBC-51D5B0F47D38}" presName="txShp" presStyleLbl="node1" presStyleIdx="2" presStyleCnt="4">
        <dgm:presLayoutVars>
          <dgm:bulletEnabled val="1"/>
        </dgm:presLayoutVars>
      </dgm:prSet>
      <dgm:spPr/>
      <dgm:t>
        <a:bodyPr/>
        <a:lstStyle/>
        <a:p>
          <a:endParaRPr lang="en-US"/>
        </a:p>
      </dgm:t>
    </dgm:pt>
    <dgm:pt modelId="{69D3B033-E42E-415F-9572-B1F305DAB368}" type="pres">
      <dgm:prSet presAssocID="{37563201-3DC2-4C58-A0D5-56B278CDB535}" presName="spacing" presStyleCnt="0"/>
      <dgm:spPr/>
    </dgm:pt>
    <dgm:pt modelId="{F68E6772-79E5-4EB3-AF72-95FB308CAB47}" type="pres">
      <dgm:prSet presAssocID="{0089519F-FFBF-4F1F-A7C8-027D79D306EF}" presName="composite" presStyleCnt="0"/>
      <dgm:spPr/>
    </dgm:pt>
    <dgm:pt modelId="{497F773B-F5EE-4DF4-983E-A801C0B9A284}" type="pres">
      <dgm:prSet presAssocID="{0089519F-FFBF-4F1F-A7C8-027D79D306EF}" presName="imgShp" presStyleLbl="fgImgPlace1" presStyleIdx="3" presStyleCnt="4"/>
      <dgm:spPr/>
    </dgm:pt>
    <dgm:pt modelId="{BCA10B81-0181-4F2E-A79C-B18AB701F97D}" type="pres">
      <dgm:prSet presAssocID="{0089519F-FFBF-4F1F-A7C8-027D79D306EF}" presName="txShp" presStyleLbl="node1" presStyleIdx="3" presStyleCnt="4">
        <dgm:presLayoutVars>
          <dgm:bulletEnabled val="1"/>
        </dgm:presLayoutVars>
      </dgm:prSet>
      <dgm:spPr/>
      <dgm:t>
        <a:bodyPr/>
        <a:lstStyle/>
        <a:p>
          <a:endParaRPr lang="en-US"/>
        </a:p>
      </dgm:t>
    </dgm:pt>
  </dgm:ptLst>
  <dgm:cxnLst>
    <dgm:cxn modelId="{4A0D4308-70C3-431B-86A1-0B614BAB7FB5}" srcId="{7C3D7852-BE6E-4BEC-B487-DA4018142423}" destId="{0089519F-FFBF-4F1F-A7C8-027D79D306EF}" srcOrd="3" destOrd="0" parTransId="{C2AF9CEB-B575-403E-A3ED-8B4C0463E893}" sibTransId="{9B061B60-E233-4CC4-8ED7-518C4E3921FB}"/>
    <dgm:cxn modelId="{3F6A5188-C018-4932-8320-F951E079E869}" type="presOf" srcId="{3FBF8163-9A86-4D7A-A56A-14822BB9FE3E}" destId="{80F4328C-E688-4940-947D-BE53574FDCF3}" srcOrd="0" destOrd="0" presId="urn:microsoft.com/office/officeart/2005/8/layout/vList3#1"/>
    <dgm:cxn modelId="{B7893291-8E52-44DA-88A8-42B65B136D29}" srcId="{7C3D7852-BE6E-4BEC-B487-DA4018142423}" destId="{A2A33D21-7436-4950-B2C8-E12B1142E791}" srcOrd="0" destOrd="0" parTransId="{C25E26E9-922E-44C7-A536-443F725C4EEF}" sibTransId="{8B2B2192-F784-4135-B95E-93EFBFF7022F}"/>
    <dgm:cxn modelId="{5686DB18-1908-4697-8403-E3241DD2F9DF}" type="presOf" srcId="{0089519F-FFBF-4F1F-A7C8-027D79D306EF}" destId="{BCA10B81-0181-4F2E-A79C-B18AB701F97D}" srcOrd="0" destOrd="0" presId="urn:microsoft.com/office/officeart/2005/8/layout/vList3#1"/>
    <dgm:cxn modelId="{FC15F063-3FCE-411B-BD7B-5C799EA02E6E}" type="presOf" srcId="{ABEE1AC9-8CE8-4C18-8DBC-51D5B0F47D38}" destId="{85BC73A0-EC55-462A-88DA-D3AB04C9FF54}" srcOrd="0" destOrd="0" presId="urn:microsoft.com/office/officeart/2005/8/layout/vList3#1"/>
    <dgm:cxn modelId="{81F50ED5-6371-4E8E-81A2-28FA11FB49D5}" type="presOf" srcId="{A2A33D21-7436-4950-B2C8-E12B1142E791}" destId="{F427780A-A84A-463E-9463-EAF22342A0DE}" srcOrd="0" destOrd="0" presId="urn:microsoft.com/office/officeart/2005/8/layout/vList3#1"/>
    <dgm:cxn modelId="{77CBDB6C-F0E4-4E1E-8DC3-A30C12DE91F7}" srcId="{7C3D7852-BE6E-4BEC-B487-DA4018142423}" destId="{ABEE1AC9-8CE8-4C18-8DBC-51D5B0F47D38}" srcOrd="2" destOrd="0" parTransId="{57CF781B-A36C-4047-8FCF-9DA8BDCDD6B5}" sibTransId="{37563201-3DC2-4C58-A0D5-56B278CDB535}"/>
    <dgm:cxn modelId="{C7C6A803-F560-441D-9DCF-AD3F3B778DB2}" srcId="{7C3D7852-BE6E-4BEC-B487-DA4018142423}" destId="{3FBF8163-9A86-4D7A-A56A-14822BB9FE3E}" srcOrd="1" destOrd="0" parTransId="{A78B0F73-9064-42D7-BD3B-88A63B45DDAC}" sibTransId="{39187F23-CA65-40B1-99B5-444E947E3CC2}"/>
    <dgm:cxn modelId="{FD152D4F-0DEB-48B7-AAC4-D76A2B48804C}" type="presOf" srcId="{7C3D7852-BE6E-4BEC-B487-DA4018142423}" destId="{DB178487-CBE3-4CA3-948F-7FD1B0838F33}" srcOrd="0" destOrd="0" presId="urn:microsoft.com/office/officeart/2005/8/layout/vList3#1"/>
    <dgm:cxn modelId="{1FA53182-F579-4774-938C-D01B62467128}" type="presParOf" srcId="{DB178487-CBE3-4CA3-948F-7FD1B0838F33}" destId="{49D543BE-8A11-4147-9F9E-2B028690CE53}" srcOrd="0" destOrd="0" presId="urn:microsoft.com/office/officeart/2005/8/layout/vList3#1"/>
    <dgm:cxn modelId="{267FB34F-D1DF-4C91-83D6-358CF9F8F537}" type="presParOf" srcId="{49D543BE-8A11-4147-9F9E-2B028690CE53}" destId="{E2A7F556-4E2F-48C6-99F4-108933D47E70}" srcOrd="0" destOrd="0" presId="urn:microsoft.com/office/officeart/2005/8/layout/vList3#1"/>
    <dgm:cxn modelId="{22DFD7BE-7BC4-4E4E-890E-6EDD397CF209}" type="presParOf" srcId="{49D543BE-8A11-4147-9F9E-2B028690CE53}" destId="{F427780A-A84A-463E-9463-EAF22342A0DE}" srcOrd="1" destOrd="0" presId="urn:microsoft.com/office/officeart/2005/8/layout/vList3#1"/>
    <dgm:cxn modelId="{F0CCE97F-3020-41CA-9BFB-6DDC335749FB}" type="presParOf" srcId="{DB178487-CBE3-4CA3-948F-7FD1B0838F33}" destId="{E356F932-18A2-407F-942A-EAA3A0977CC9}" srcOrd="1" destOrd="0" presId="urn:microsoft.com/office/officeart/2005/8/layout/vList3#1"/>
    <dgm:cxn modelId="{B6DD2399-92FC-4107-A829-531EC8E3FCB1}" type="presParOf" srcId="{DB178487-CBE3-4CA3-948F-7FD1B0838F33}" destId="{80E44CEB-1B9C-42E3-93FB-4D00CCC6FF54}" srcOrd="2" destOrd="0" presId="urn:microsoft.com/office/officeart/2005/8/layout/vList3#1"/>
    <dgm:cxn modelId="{03743AAE-1DC0-47C3-87D4-CEFD3C2720A6}" type="presParOf" srcId="{80E44CEB-1B9C-42E3-93FB-4D00CCC6FF54}" destId="{72875413-62E4-4A2C-A1FB-EE0F400EEA45}" srcOrd="0" destOrd="0" presId="urn:microsoft.com/office/officeart/2005/8/layout/vList3#1"/>
    <dgm:cxn modelId="{C8F19ED9-176C-4154-B6BB-163C67EB953A}" type="presParOf" srcId="{80E44CEB-1B9C-42E3-93FB-4D00CCC6FF54}" destId="{80F4328C-E688-4940-947D-BE53574FDCF3}" srcOrd="1" destOrd="0" presId="urn:microsoft.com/office/officeart/2005/8/layout/vList3#1"/>
    <dgm:cxn modelId="{8FEAB824-EA5B-4E13-A1B0-299A70BBA518}" type="presParOf" srcId="{DB178487-CBE3-4CA3-948F-7FD1B0838F33}" destId="{18F5D8D1-D3BC-4BFC-8F8B-5E2A269CD601}" srcOrd="3" destOrd="0" presId="urn:microsoft.com/office/officeart/2005/8/layout/vList3#1"/>
    <dgm:cxn modelId="{51D5621D-E7D3-4446-A667-A72529A92CF6}" type="presParOf" srcId="{DB178487-CBE3-4CA3-948F-7FD1B0838F33}" destId="{31E9BBD6-DB94-4DEF-9C65-6B17CEAA0133}" srcOrd="4" destOrd="0" presId="urn:microsoft.com/office/officeart/2005/8/layout/vList3#1"/>
    <dgm:cxn modelId="{FCE67024-388E-4EE9-BDC4-FB0A84EB2C9B}" type="presParOf" srcId="{31E9BBD6-DB94-4DEF-9C65-6B17CEAA0133}" destId="{797A5F13-0FCA-4374-BF7A-CE1CA4AD3A18}" srcOrd="0" destOrd="0" presId="urn:microsoft.com/office/officeart/2005/8/layout/vList3#1"/>
    <dgm:cxn modelId="{95990BEF-AE17-4E24-8D98-F38018E3DB4D}" type="presParOf" srcId="{31E9BBD6-DB94-4DEF-9C65-6B17CEAA0133}" destId="{85BC73A0-EC55-462A-88DA-D3AB04C9FF54}" srcOrd="1" destOrd="0" presId="urn:microsoft.com/office/officeart/2005/8/layout/vList3#1"/>
    <dgm:cxn modelId="{DD38C396-2934-4B3B-9775-F1AB6FAA49E1}" type="presParOf" srcId="{DB178487-CBE3-4CA3-948F-7FD1B0838F33}" destId="{69D3B033-E42E-415F-9572-B1F305DAB368}" srcOrd="5" destOrd="0" presId="urn:microsoft.com/office/officeart/2005/8/layout/vList3#1"/>
    <dgm:cxn modelId="{DB86C800-750C-49CB-A994-A8FC302ECE51}" type="presParOf" srcId="{DB178487-CBE3-4CA3-948F-7FD1B0838F33}" destId="{F68E6772-79E5-4EB3-AF72-95FB308CAB47}" srcOrd="6" destOrd="0" presId="urn:microsoft.com/office/officeart/2005/8/layout/vList3#1"/>
    <dgm:cxn modelId="{F4D3A265-59BF-406F-8CFA-F81245C643B7}" type="presParOf" srcId="{F68E6772-79E5-4EB3-AF72-95FB308CAB47}" destId="{497F773B-F5EE-4DF4-983E-A801C0B9A284}" srcOrd="0" destOrd="0" presId="urn:microsoft.com/office/officeart/2005/8/layout/vList3#1"/>
    <dgm:cxn modelId="{AFF985D7-B3A0-4960-86C6-934DA9030B00}" type="presParOf" srcId="{F68E6772-79E5-4EB3-AF72-95FB308CAB47}" destId="{BCA10B81-0181-4F2E-A79C-B18AB701F97D}"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25942B-57CE-4E9A-8881-BC2B12BDD3CF}" type="doc">
      <dgm:prSet loTypeId="urn:microsoft.com/office/officeart/2005/8/layout/hList1" loCatId="list" qsTypeId="urn:microsoft.com/office/officeart/2005/8/quickstyle/3d2#2" qsCatId="3D" csTypeId="urn:microsoft.com/office/officeart/2005/8/colors/colorful5" csCatId="colorful" phldr="1"/>
      <dgm:spPr/>
      <dgm:t>
        <a:bodyPr/>
        <a:lstStyle/>
        <a:p>
          <a:endParaRPr lang="en-US"/>
        </a:p>
      </dgm:t>
    </dgm:pt>
    <dgm:pt modelId="{6AF4BFDE-9FD1-4A43-B21B-C66749044CBA}">
      <dgm:prSet phldrT="[Text]" custT="1"/>
      <dgm:spPr/>
      <dgm:t>
        <a:bodyPr/>
        <a:lstStyle/>
        <a:p>
          <a:r>
            <a:rPr lang="fr-FR" sz="2800" b="1" dirty="0" err="1">
              <a:latin typeface="Arial" pitchFamily="34" charset="0"/>
              <a:cs typeface="Arial" pitchFamily="34" charset="0"/>
            </a:rPr>
            <a:t>Advantages</a:t>
          </a:r>
          <a:r>
            <a:rPr lang="fr-FR" sz="2800" b="1" dirty="0">
              <a:latin typeface="Arial" pitchFamily="34" charset="0"/>
              <a:cs typeface="Arial" pitchFamily="34" charset="0"/>
            </a:rPr>
            <a:t> </a:t>
          </a:r>
          <a:r>
            <a:rPr lang="en-US" sz="2400" b="1" dirty="0">
              <a:latin typeface="Arial" pitchFamily="34" charset="0"/>
              <a:cs typeface="Arial" pitchFamily="34" charset="0"/>
            </a:rPr>
            <a:t> </a:t>
          </a:r>
          <a:endParaRPr lang="en-US" sz="2400" dirty="0">
            <a:latin typeface="Arial" pitchFamily="34" charset="0"/>
            <a:cs typeface="Arial" pitchFamily="34" charset="0"/>
          </a:endParaRPr>
        </a:p>
      </dgm:t>
    </dgm:pt>
    <dgm:pt modelId="{F53BA225-7550-4C07-9DB4-B91147307CAA}" type="parTrans" cxnId="{21360607-C45A-4EAB-BE34-16B0717F7EA1}">
      <dgm:prSet/>
      <dgm:spPr/>
      <dgm:t>
        <a:bodyPr/>
        <a:lstStyle/>
        <a:p>
          <a:endParaRPr lang="en-US" sz="2000">
            <a:latin typeface="Arial" pitchFamily="34" charset="0"/>
            <a:cs typeface="Arial" pitchFamily="34" charset="0"/>
          </a:endParaRPr>
        </a:p>
      </dgm:t>
    </dgm:pt>
    <dgm:pt modelId="{CB02B40B-CCD9-469C-94FD-D25CDE6C6614}" type="sibTrans" cxnId="{21360607-C45A-4EAB-BE34-16B0717F7EA1}">
      <dgm:prSet/>
      <dgm:spPr/>
      <dgm:t>
        <a:bodyPr/>
        <a:lstStyle/>
        <a:p>
          <a:endParaRPr lang="en-US" sz="2000">
            <a:latin typeface="Arial" pitchFamily="34" charset="0"/>
            <a:cs typeface="Arial" pitchFamily="34" charset="0"/>
          </a:endParaRPr>
        </a:p>
      </dgm:t>
    </dgm:pt>
    <dgm:pt modelId="{A295D6F6-D360-4115-9623-3FC5F6080B78}">
      <dgm:prSet phldrT="[Text]" custT="1"/>
      <dgm:spPr/>
      <dgm:t>
        <a:bodyPr/>
        <a:lstStyle/>
        <a:p>
          <a:pPr>
            <a:lnSpc>
              <a:spcPct val="150000"/>
            </a:lnSpc>
          </a:pPr>
          <a:r>
            <a:rPr lang="fr-FR" sz="2400" b="0" dirty="0" err="1">
              <a:latin typeface="Arial" pitchFamily="34" charset="0"/>
              <a:cs typeface="Arial" pitchFamily="34" charset="0"/>
            </a:rPr>
            <a:t>Simplicity</a:t>
          </a:r>
          <a:r>
            <a:rPr lang="fr-FR" sz="2400" b="0" dirty="0">
              <a:latin typeface="Arial" pitchFamily="34" charset="0"/>
              <a:cs typeface="Arial" pitchFamily="34" charset="0"/>
            </a:rPr>
            <a:t>, </a:t>
          </a:r>
          <a:r>
            <a:rPr lang="fr-FR" sz="2400" b="0" dirty="0" err="1">
              <a:latin typeface="Arial" pitchFamily="34" charset="0"/>
              <a:cs typeface="Arial" pitchFamily="34" charset="0"/>
            </a:rPr>
            <a:t>clarity</a:t>
          </a:r>
          <a:endParaRPr lang="en-US" sz="2400" b="0" dirty="0">
            <a:latin typeface="Arial" pitchFamily="34" charset="0"/>
            <a:cs typeface="Arial" pitchFamily="34" charset="0"/>
          </a:endParaRPr>
        </a:p>
      </dgm:t>
    </dgm:pt>
    <dgm:pt modelId="{BF77B2B3-7F3B-4D87-B57F-201CB7CD93C6}" type="parTrans" cxnId="{78BA7EC5-278C-4CAB-A569-1EE7CD5BC2DA}">
      <dgm:prSet/>
      <dgm:spPr/>
      <dgm:t>
        <a:bodyPr/>
        <a:lstStyle/>
        <a:p>
          <a:endParaRPr lang="en-US" sz="2000">
            <a:latin typeface="Arial" pitchFamily="34" charset="0"/>
            <a:cs typeface="Arial" pitchFamily="34" charset="0"/>
          </a:endParaRPr>
        </a:p>
      </dgm:t>
    </dgm:pt>
    <dgm:pt modelId="{D4B01F2C-0A6C-41C6-9C95-E168D0D0EDBD}" type="sibTrans" cxnId="{78BA7EC5-278C-4CAB-A569-1EE7CD5BC2DA}">
      <dgm:prSet/>
      <dgm:spPr/>
      <dgm:t>
        <a:bodyPr/>
        <a:lstStyle/>
        <a:p>
          <a:endParaRPr lang="en-US" sz="2000">
            <a:latin typeface="Arial" pitchFamily="34" charset="0"/>
            <a:cs typeface="Arial" pitchFamily="34" charset="0"/>
          </a:endParaRPr>
        </a:p>
      </dgm:t>
    </dgm:pt>
    <dgm:pt modelId="{388486F8-8F9E-4EB1-AB83-EFDC80417E6C}">
      <dgm:prSet phldrT="[Text]" custT="1"/>
      <dgm:spPr/>
      <dgm:t>
        <a:bodyPr/>
        <a:lstStyle/>
        <a:p>
          <a:r>
            <a:rPr lang="fr-FR" sz="2800" b="1" dirty="0" err="1">
              <a:latin typeface="Arial" pitchFamily="34" charset="0"/>
              <a:cs typeface="Arial" pitchFamily="34" charset="0"/>
            </a:rPr>
            <a:t>Disadvantages</a:t>
          </a:r>
          <a:r>
            <a:rPr lang="fr-FR" sz="2800" b="1" dirty="0">
              <a:latin typeface="Arial" pitchFamily="34" charset="0"/>
              <a:cs typeface="Arial" pitchFamily="34" charset="0"/>
            </a:rPr>
            <a:t>   </a:t>
          </a:r>
          <a:endParaRPr lang="en-US" sz="2800" dirty="0">
            <a:latin typeface="Arial" pitchFamily="34" charset="0"/>
            <a:cs typeface="Arial" pitchFamily="34" charset="0"/>
          </a:endParaRPr>
        </a:p>
      </dgm:t>
    </dgm:pt>
    <dgm:pt modelId="{A496FED9-F43A-4A89-ADF5-71353BCAEDA3}" type="parTrans" cxnId="{716E6EA8-1729-434D-B8AD-44EF1E8A3171}">
      <dgm:prSet/>
      <dgm:spPr/>
      <dgm:t>
        <a:bodyPr/>
        <a:lstStyle/>
        <a:p>
          <a:endParaRPr lang="en-US" sz="2000">
            <a:latin typeface="Arial" pitchFamily="34" charset="0"/>
            <a:cs typeface="Arial" pitchFamily="34" charset="0"/>
          </a:endParaRPr>
        </a:p>
      </dgm:t>
    </dgm:pt>
    <dgm:pt modelId="{226EABA8-7553-4897-A070-192985A1E980}" type="sibTrans" cxnId="{716E6EA8-1729-434D-B8AD-44EF1E8A3171}">
      <dgm:prSet/>
      <dgm:spPr/>
      <dgm:t>
        <a:bodyPr/>
        <a:lstStyle/>
        <a:p>
          <a:endParaRPr lang="en-US" sz="2000">
            <a:latin typeface="Arial" pitchFamily="34" charset="0"/>
            <a:cs typeface="Arial" pitchFamily="34" charset="0"/>
          </a:endParaRPr>
        </a:p>
      </dgm:t>
    </dgm:pt>
    <dgm:pt modelId="{54C55417-2AC2-480D-9865-CED504C3CF9B}">
      <dgm:prSet phldrT="[Text]" custT="1"/>
      <dgm:spPr/>
      <dgm:t>
        <a:bodyPr/>
        <a:lstStyle/>
        <a:p>
          <a:pPr>
            <a:lnSpc>
              <a:spcPct val="150000"/>
            </a:lnSpc>
          </a:pPr>
          <a:r>
            <a:rPr lang="fr-FR" sz="2400" b="0" dirty="0" err="1">
              <a:latin typeface="Arial" pitchFamily="34" charset="0"/>
              <a:cs typeface="Arial" pitchFamily="34" charset="0"/>
            </a:rPr>
            <a:t>Lack</a:t>
          </a:r>
          <a:r>
            <a:rPr lang="fr-FR" sz="2400" b="0" dirty="0">
              <a:latin typeface="Arial" pitchFamily="34" charset="0"/>
              <a:cs typeface="Arial" pitchFamily="34" charset="0"/>
            </a:rPr>
            <a:t> of </a:t>
          </a:r>
          <a:r>
            <a:rPr lang="fr-FR" sz="2400" b="0" dirty="0" err="1">
              <a:latin typeface="Arial" pitchFamily="34" charset="0"/>
              <a:cs typeface="Arial" pitchFamily="34" charset="0"/>
            </a:rPr>
            <a:t>precision</a:t>
          </a:r>
          <a:endParaRPr lang="en-US" sz="2400" b="0" dirty="0">
            <a:latin typeface="Arial" pitchFamily="34" charset="0"/>
            <a:cs typeface="Arial" pitchFamily="34" charset="0"/>
          </a:endParaRPr>
        </a:p>
      </dgm:t>
    </dgm:pt>
    <dgm:pt modelId="{0097C174-A95A-4E61-9C39-717DE4D0EF4B}" type="parTrans" cxnId="{EB1EAF3D-2317-4720-88E1-DBA530BCFAF4}">
      <dgm:prSet/>
      <dgm:spPr/>
      <dgm:t>
        <a:bodyPr/>
        <a:lstStyle/>
        <a:p>
          <a:endParaRPr lang="en-US" sz="2000">
            <a:latin typeface="Arial" pitchFamily="34" charset="0"/>
            <a:cs typeface="Arial" pitchFamily="34" charset="0"/>
          </a:endParaRPr>
        </a:p>
      </dgm:t>
    </dgm:pt>
    <dgm:pt modelId="{00B841E8-1DB1-4886-BF44-1805B63A75AC}" type="sibTrans" cxnId="{EB1EAF3D-2317-4720-88E1-DBA530BCFAF4}">
      <dgm:prSet/>
      <dgm:spPr/>
      <dgm:t>
        <a:bodyPr/>
        <a:lstStyle/>
        <a:p>
          <a:endParaRPr lang="en-US" sz="2000">
            <a:latin typeface="Arial" pitchFamily="34" charset="0"/>
            <a:cs typeface="Arial" pitchFamily="34" charset="0"/>
          </a:endParaRPr>
        </a:p>
      </dgm:t>
    </dgm:pt>
    <dgm:pt modelId="{40C07621-3297-478C-A105-B2E202ECC949}">
      <dgm:prSet custT="1"/>
      <dgm:spPr/>
      <dgm:t>
        <a:bodyPr/>
        <a:lstStyle/>
        <a:p>
          <a:pPr>
            <a:lnSpc>
              <a:spcPct val="150000"/>
            </a:lnSpc>
          </a:pPr>
          <a:r>
            <a:rPr lang="fr-FR" sz="2400" b="0" dirty="0">
              <a:latin typeface="Arial" pitchFamily="34" charset="0"/>
              <a:cs typeface="Arial" pitchFamily="34" charset="0"/>
            </a:rPr>
            <a:t>Picture of </a:t>
          </a:r>
          <a:r>
            <a:rPr lang="fr-FR" sz="2400" b="0" dirty="0" err="1">
              <a:latin typeface="Arial" pitchFamily="34" charset="0"/>
              <a:cs typeface="Arial" pitchFamily="34" charset="0"/>
            </a:rPr>
            <a:t>complex</a:t>
          </a:r>
          <a:r>
            <a:rPr lang="fr-FR" sz="2400" b="0" dirty="0">
              <a:latin typeface="Arial" pitchFamily="34" charset="0"/>
              <a:cs typeface="Arial" pitchFamily="34" charset="0"/>
            </a:rPr>
            <a:t> </a:t>
          </a:r>
          <a:r>
            <a:rPr lang="fr-FR" sz="2400" b="0" dirty="0" err="1">
              <a:latin typeface="Arial" pitchFamily="34" charset="0"/>
              <a:cs typeface="Arial" pitchFamily="34" charset="0"/>
            </a:rPr>
            <a:t>relationships</a:t>
          </a:r>
          <a:endParaRPr lang="en-US" sz="2400" b="0" dirty="0">
            <a:latin typeface="Arial" pitchFamily="34" charset="0"/>
            <a:cs typeface="Arial" pitchFamily="34" charset="0"/>
          </a:endParaRPr>
        </a:p>
      </dgm:t>
    </dgm:pt>
    <dgm:pt modelId="{40FAFCDB-F894-4D30-80AB-B8EC15659239}" type="parTrans" cxnId="{6602E895-CFF6-4E54-AF0A-BE6AB3087044}">
      <dgm:prSet/>
      <dgm:spPr/>
      <dgm:t>
        <a:bodyPr/>
        <a:lstStyle/>
        <a:p>
          <a:endParaRPr lang="en-US" sz="2000">
            <a:latin typeface="Arial" pitchFamily="34" charset="0"/>
            <a:cs typeface="Arial" pitchFamily="34" charset="0"/>
          </a:endParaRPr>
        </a:p>
      </dgm:t>
    </dgm:pt>
    <dgm:pt modelId="{7425B059-CEFC-46DD-8D40-4DBE4E6486C3}" type="sibTrans" cxnId="{6602E895-CFF6-4E54-AF0A-BE6AB3087044}">
      <dgm:prSet/>
      <dgm:spPr/>
      <dgm:t>
        <a:bodyPr/>
        <a:lstStyle/>
        <a:p>
          <a:endParaRPr lang="en-US" sz="2000">
            <a:latin typeface="Arial" pitchFamily="34" charset="0"/>
            <a:cs typeface="Arial" pitchFamily="34" charset="0"/>
          </a:endParaRPr>
        </a:p>
      </dgm:t>
    </dgm:pt>
    <dgm:pt modelId="{8EACFEA9-5A58-44CF-90DC-116F187E4AE2}">
      <dgm:prSet custT="1"/>
      <dgm:spPr/>
      <dgm:t>
        <a:bodyPr/>
        <a:lstStyle/>
        <a:p>
          <a:pPr>
            <a:lnSpc>
              <a:spcPct val="150000"/>
            </a:lnSpc>
          </a:pPr>
          <a:r>
            <a:rPr lang="fr-FR" sz="2400" b="0" dirty="0" err="1">
              <a:latin typeface="Arial" pitchFamily="34" charset="0"/>
              <a:cs typeface="Arial" pitchFamily="34" charset="0"/>
            </a:rPr>
            <a:t>Emphasis</a:t>
          </a:r>
          <a:endParaRPr lang="en-US" sz="2400" b="0" dirty="0">
            <a:latin typeface="Arial" pitchFamily="34" charset="0"/>
            <a:cs typeface="Arial" pitchFamily="34" charset="0"/>
          </a:endParaRPr>
        </a:p>
      </dgm:t>
    </dgm:pt>
    <dgm:pt modelId="{0954576D-A8D4-4B9C-9CC1-F0D7B4E6542C}" type="parTrans" cxnId="{AE23C6BB-9F1E-496F-B87A-BE995FF2C99F}">
      <dgm:prSet/>
      <dgm:spPr/>
      <dgm:t>
        <a:bodyPr/>
        <a:lstStyle/>
        <a:p>
          <a:endParaRPr lang="en-US" sz="2000">
            <a:latin typeface="Arial" pitchFamily="34" charset="0"/>
            <a:cs typeface="Arial" pitchFamily="34" charset="0"/>
          </a:endParaRPr>
        </a:p>
      </dgm:t>
    </dgm:pt>
    <dgm:pt modelId="{C2C171A5-64B4-4DC4-B881-F160DD0EEDDA}" type="sibTrans" cxnId="{AE23C6BB-9F1E-496F-B87A-BE995FF2C99F}">
      <dgm:prSet/>
      <dgm:spPr/>
      <dgm:t>
        <a:bodyPr/>
        <a:lstStyle/>
        <a:p>
          <a:endParaRPr lang="en-US" sz="2000">
            <a:latin typeface="Arial" pitchFamily="34" charset="0"/>
            <a:cs typeface="Arial" pitchFamily="34" charset="0"/>
          </a:endParaRPr>
        </a:p>
      </dgm:t>
    </dgm:pt>
    <dgm:pt modelId="{8EEA604A-FD9E-432E-A29F-BC37208D48B8}">
      <dgm:prSet custT="1"/>
      <dgm:spPr/>
      <dgm:t>
        <a:bodyPr/>
        <a:lstStyle/>
        <a:p>
          <a:pPr>
            <a:lnSpc>
              <a:spcPct val="150000"/>
            </a:lnSpc>
          </a:pPr>
          <a:r>
            <a:rPr lang="fr-FR" sz="2400" b="0" dirty="0" err="1">
              <a:latin typeface="Arial" pitchFamily="34" charset="0"/>
              <a:cs typeface="Arial" pitchFamily="34" charset="0"/>
            </a:rPr>
            <a:t>Popular</a:t>
          </a:r>
          <a:r>
            <a:rPr lang="en-US" sz="2400" b="0" dirty="0">
              <a:latin typeface="Arial" pitchFamily="34" charset="0"/>
              <a:cs typeface="Arial" pitchFamily="34" charset="0"/>
            </a:rPr>
            <a:t> </a:t>
          </a:r>
        </a:p>
      </dgm:t>
    </dgm:pt>
    <dgm:pt modelId="{EF6E8EA3-2AD3-4F49-8E64-7572815116D6}" type="parTrans" cxnId="{29CE7FD7-A434-4278-BB80-8B55792698CD}">
      <dgm:prSet/>
      <dgm:spPr/>
      <dgm:t>
        <a:bodyPr/>
        <a:lstStyle/>
        <a:p>
          <a:endParaRPr lang="en-US" sz="2000">
            <a:latin typeface="Arial" pitchFamily="34" charset="0"/>
            <a:cs typeface="Arial" pitchFamily="34" charset="0"/>
          </a:endParaRPr>
        </a:p>
      </dgm:t>
    </dgm:pt>
    <dgm:pt modelId="{E19EF68B-7759-47F7-8EDB-813C0CC9B0C6}" type="sibTrans" cxnId="{29CE7FD7-A434-4278-BB80-8B55792698CD}">
      <dgm:prSet/>
      <dgm:spPr/>
      <dgm:t>
        <a:bodyPr/>
        <a:lstStyle/>
        <a:p>
          <a:endParaRPr lang="en-US" sz="2000">
            <a:latin typeface="Arial" pitchFamily="34" charset="0"/>
            <a:cs typeface="Arial" pitchFamily="34" charset="0"/>
          </a:endParaRPr>
        </a:p>
      </dgm:t>
    </dgm:pt>
    <dgm:pt modelId="{81BB34BC-435B-4E8C-B0F8-0A1AFC5C5083}">
      <dgm:prSet custT="1"/>
      <dgm:spPr/>
      <dgm:t>
        <a:bodyPr/>
        <a:lstStyle/>
        <a:p>
          <a:pPr>
            <a:lnSpc>
              <a:spcPct val="150000"/>
            </a:lnSpc>
          </a:pPr>
          <a:r>
            <a:rPr lang="fr-FR" sz="2400" b="0" dirty="0" err="1">
              <a:latin typeface="Arial" pitchFamily="34" charset="0"/>
              <a:cs typeface="Arial" pitchFamily="34" charset="0"/>
            </a:rPr>
            <a:t>Lack</a:t>
          </a:r>
          <a:r>
            <a:rPr lang="fr-FR" sz="2400" b="0" dirty="0">
              <a:latin typeface="Arial" pitchFamily="34" charset="0"/>
              <a:cs typeface="Arial" pitchFamily="34" charset="0"/>
            </a:rPr>
            <a:t> of </a:t>
          </a:r>
          <a:r>
            <a:rPr lang="fr-FR" sz="2400" b="0" dirty="0" err="1">
              <a:latin typeface="Arial" pitchFamily="34" charset="0"/>
              <a:cs typeface="Arial" pitchFamily="34" charset="0"/>
            </a:rPr>
            <a:t>flexibility</a:t>
          </a:r>
          <a:r>
            <a:rPr lang="fr-FR" sz="2400" b="0" dirty="0">
              <a:latin typeface="Arial" pitchFamily="34" charset="0"/>
              <a:cs typeface="Arial" pitchFamily="34" charset="0"/>
            </a:rPr>
            <a:t>          </a:t>
          </a:r>
          <a:endParaRPr lang="en-US" sz="2400" b="0" dirty="0">
            <a:latin typeface="Arial" pitchFamily="34" charset="0"/>
            <a:cs typeface="Arial" pitchFamily="34" charset="0"/>
          </a:endParaRPr>
        </a:p>
      </dgm:t>
    </dgm:pt>
    <dgm:pt modelId="{9A002028-4C64-459E-96FB-25AA51D77E85}" type="parTrans" cxnId="{754131CA-E615-4736-8836-2982BA1316B9}">
      <dgm:prSet/>
      <dgm:spPr/>
      <dgm:t>
        <a:bodyPr/>
        <a:lstStyle/>
        <a:p>
          <a:endParaRPr lang="en-US" sz="2000">
            <a:latin typeface="Arial" pitchFamily="34" charset="0"/>
            <a:cs typeface="Arial" pitchFamily="34" charset="0"/>
          </a:endParaRPr>
        </a:p>
      </dgm:t>
    </dgm:pt>
    <dgm:pt modelId="{8C79D93F-A993-402A-A469-CE22F55CBD7C}" type="sibTrans" cxnId="{754131CA-E615-4736-8836-2982BA1316B9}">
      <dgm:prSet/>
      <dgm:spPr/>
      <dgm:t>
        <a:bodyPr/>
        <a:lstStyle/>
        <a:p>
          <a:endParaRPr lang="en-US" sz="2000">
            <a:latin typeface="Arial" pitchFamily="34" charset="0"/>
            <a:cs typeface="Arial" pitchFamily="34" charset="0"/>
          </a:endParaRPr>
        </a:p>
      </dgm:t>
    </dgm:pt>
    <dgm:pt modelId="{3F28A815-CE64-4BA3-9027-B7FBB194700E}">
      <dgm:prSet phldrT="[Text]" custT="1"/>
      <dgm:spPr/>
      <dgm:t>
        <a:bodyPr/>
        <a:lstStyle/>
        <a:p>
          <a:pPr>
            <a:lnSpc>
              <a:spcPct val="150000"/>
            </a:lnSpc>
          </a:pPr>
          <a:r>
            <a:rPr lang="fr-FR" sz="2400" b="0" dirty="0" err="1">
              <a:latin typeface="Arial" pitchFamily="34" charset="0"/>
              <a:cs typeface="Arial" pitchFamily="34" charset="0"/>
            </a:rPr>
            <a:t>Easily</a:t>
          </a:r>
          <a:r>
            <a:rPr lang="fr-FR" sz="2400" b="0" dirty="0">
              <a:latin typeface="Arial" pitchFamily="34" charset="0"/>
              <a:cs typeface="Arial" pitchFamily="34" charset="0"/>
            </a:rPr>
            <a:t> </a:t>
          </a:r>
          <a:r>
            <a:rPr lang="fr-FR" sz="2400" b="0" dirty="0" err="1">
              <a:latin typeface="Arial" pitchFamily="34" charset="0"/>
              <a:cs typeface="Arial" pitchFamily="34" charset="0"/>
            </a:rPr>
            <a:t>remembered</a:t>
          </a:r>
          <a:r>
            <a:rPr lang="fr-FR" sz="2400" b="0" dirty="0">
              <a:latin typeface="Arial" pitchFamily="34" charset="0"/>
              <a:cs typeface="Arial" pitchFamily="34" charset="0"/>
            </a:rPr>
            <a:t> </a:t>
          </a:r>
          <a:r>
            <a:rPr lang="fr-FR" sz="2400" b="0" dirty="0" err="1">
              <a:latin typeface="Arial" pitchFamily="34" charset="0"/>
              <a:cs typeface="Arial" pitchFamily="34" charset="0"/>
            </a:rPr>
            <a:t>visual</a:t>
          </a:r>
          <a:r>
            <a:rPr lang="fr-FR" sz="2400" b="0" dirty="0">
              <a:latin typeface="Arial" pitchFamily="34" charset="0"/>
              <a:cs typeface="Arial" pitchFamily="34" charset="0"/>
            </a:rPr>
            <a:t> image</a:t>
          </a:r>
          <a:endParaRPr lang="en-US" sz="2400" b="0" dirty="0">
            <a:latin typeface="Arial" pitchFamily="34" charset="0"/>
            <a:cs typeface="Arial" pitchFamily="34" charset="0"/>
          </a:endParaRPr>
        </a:p>
      </dgm:t>
    </dgm:pt>
    <dgm:pt modelId="{8F6C2557-30D4-4B24-81AA-2F77A9D6B5F7}" type="parTrans" cxnId="{A0CD211C-1A84-4026-8C8C-2C81DAEDA95D}">
      <dgm:prSet/>
      <dgm:spPr/>
      <dgm:t>
        <a:bodyPr/>
        <a:lstStyle/>
        <a:p>
          <a:endParaRPr lang="en-US" sz="2000">
            <a:latin typeface="Arial" pitchFamily="34" charset="0"/>
            <a:cs typeface="Arial" pitchFamily="34" charset="0"/>
          </a:endParaRPr>
        </a:p>
      </dgm:t>
    </dgm:pt>
    <dgm:pt modelId="{2BE19451-5A5C-40E8-8922-0B80D1B38EFE}" type="sibTrans" cxnId="{A0CD211C-1A84-4026-8C8C-2C81DAEDA95D}">
      <dgm:prSet/>
      <dgm:spPr/>
      <dgm:t>
        <a:bodyPr/>
        <a:lstStyle/>
        <a:p>
          <a:endParaRPr lang="en-US" sz="2000">
            <a:latin typeface="Arial" pitchFamily="34" charset="0"/>
            <a:cs typeface="Arial" pitchFamily="34" charset="0"/>
          </a:endParaRPr>
        </a:p>
      </dgm:t>
    </dgm:pt>
    <dgm:pt modelId="{6B140399-AD37-476F-9B3B-4732C13B3361}" type="pres">
      <dgm:prSet presAssocID="{BD25942B-57CE-4E9A-8881-BC2B12BDD3CF}" presName="Name0" presStyleCnt="0">
        <dgm:presLayoutVars>
          <dgm:dir/>
          <dgm:animLvl val="lvl"/>
          <dgm:resizeHandles val="exact"/>
        </dgm:presLayoutVars>
      </dgm:prSet>
      <dgm:spPr/>
      <dgm:t>
        <a:bodyPr/>
        <a:lstStyle/>
        <a:p>
          <a:endParaRPr lang="en-US"/>
        </a:p>
      </dgm:t>
    </dgm:pt>
    <dgm:pt modelId="{E4570573-8C44-4CDD-938A-A9BF81CD1E94}" type="pres">
      <dgm:prSet presAssocID="{6AF4BFDE-9FD1-4A43-B21B-C66749044CBA}" presName="composite" presStyleCnt="0"/>
      <dgm:spPr/>
    </dgm:pt>
    <dgm:pt modelId="{82A37FBB-C9F7-4F84-BF37-8D96A00C6537}" type="pres">
      <dgm:prSet presAssocID="{6AF4BFDE-9FD1-4A43-B21B-C66749044CBA}" presName="parTx" presStyleLbl="alignNode1" presStyleIdx="0" presStyleCnt="2" custScaleX="116371">
        <dgm:presLayoutVars>
          <dgm:chMax val="0"/>
          <dgm:chPref val="0"/>
          <dgm:bulletEnabled val="1"/>
        </dgm:presLayoutVars>
      </dgm:prSet>
      <dgm:spPr/>
      <dgm:t>
        <a:bodyPr/>
        <a:lstStyle/>
        <a:p>
          <a:endParaRPr lang="en-US"/>
        </a:p>
      </dgm:t>
    </dgm:pt>
    <dgm:pt modelId="{C3BA3516-B6E1-44F4-AA5A-28396D3203FD}" type="pres">
      <dgm:prSet presAssocID="{6AF4BFDE-9FD1-4A43-B21B-C66749044CBA}" presName="desTx" presStyleLbl="alignAccFollowNode1" presStyleIdx="0" presStyleCnt="2" custScaleX="116301">
        <dgm:presLayoutVars>
          <dgm:bulletEnabled val="1"/>
        </dgm:presLayoutVars>
      </dgm:prSet>
      <dgm:spPr/>
      <dgm:t>
        <a:bodyPr/>
        <a:lstStyle/>
        <a:p>
          <a:endParaRPr lang="en-US"/>
        </a:p>
      </dgm:t>
    </dgm:pt>
    <dgm:pt modelId="{453237AF-7E2E-40B8-9500-2A536A694D1D}" type="pres">
      <dgm:prSet presAssocID="{CB02B40B-CCD9-469C-94FD-D25CDE6C6614}" presName="space" presStyleCnt="0"/>
      <dgm:spPr/>
    </dgm:pt>
    <dgm:pt modelId="{763FDC2A-1506-44FB-9EF8-B24D330C7173}" type="pres">
      <dgm:prSet presAssocID="{388486F8-8F9E-4EB1-AB83-EFDC80417E6C}" presName="composite" presStyleCnt="0"/>
      <dgm:spPr/>
    </dgm:pt>
    <dgm:pt modelId="{8376F3D5-11D0-4166-AF6E-905160A058BF}" type="pres">
      <dgm:prSet presAssocID="{388486F8-8F9E-4EB1-AB83-EFDC80417E6C}" presName="parTx" presStyleLbl="alignNode1" presStyleIdx="1" presStyleCnt="2" custLinFactNeighborY="-18356">
        <dgm:presLayoutVars>
          <dgm:chMax val="0"/>
          <dgm:chPref val="0"/>
          <dgm:bulletEnabled val="1"/>
        </dgm:presLayoutVars>
      </dgm:prSet>
      <dgm:spPr/>
      <dgm:t>
        <a:bodyPr/>
        <a:lstStyle/>
        <a:p>
          <a:endParaRPr lang="en-US"/>
        </a:p>
      </dgm:t>
    </dgm:pt>
    <dgm:pt modelId="{0955C54A-117A-45AF-8402-EE1BE0E6EABE}" type="pres">
      <dgm:prSet presAssocID="{388486F8-8F9E-4EB1-AB83-EFDC80417E6C}" presName="desTx" presStyleLbl="alignAccFollowNode1" presStyleIdx="1" presStyleCnt="2" custScaleY="99909" custLinFactNeighborX="-24360" custLinFactNeighborY="2708">
        <dgm:presLayoutVars>
          <dgm:bulletEnabled val="1"/>
        </dgm:presLayoutVars>
      </dgm:prSet>
      <dgm:spPr/>
      <dgm:t>
        <a:bodyPr/>
        <a:lstStyle/>
        <a:p>
          <a:endParaRPr lang="en-US"/>
        </a:p>
      </dgm:t>
    </dgm:pt>
  </dgm:ptLst>
  <dgm:cxnLst>
    <dgm:cxn modelId="{4AC20707-8C28-4244-8091-C7F5731CB7B4}" type="presOf" srcId="{6AF4BFDE-9FD1-4A43-B21B-C66749044CBA}" destId="{82A37FBB-C9F7-4F84-BF37-8D96A00C6537}" srcOrd="0" destOrd="0" presId="urn:microsoft.com/office/officeart/2005/8/layout/hList1"/>
    <dgm:cxn modelId="{EB1EAF3D-2317-4720-88E1-DBA530BCFAF4}" srcId="{388486F8-8F9E-4EB1-AB83-EFDC80417E6C}" destId="{54C55417-2AC2-480D-9865-CED504C3CF9B}" srcOrd="0" destOrd="0" parTransId="{0097C174-A95A-4E61-9C39-717DE4D0EF4B}" sibTransId="{00B841E8-1DB1-4886-BF44-1805B63A75AC}"/>
    <dgm:cxn modelId="{109E6F48-361B-4EA8-B194-A7FCA0A04083}" type="presOf" srcId="{388486F8-8F9E-4EB1-AB83-EFDC80417E6C}" destId="{8376F3D5-11D0-4166-AF6E-905160A058BF}" srcOrd="0" destOrd="0" presId="urn:microsoft.com/office/officeart/2005/8/layout/hList1"/>
    <dgm:cxn modelId="{6602E895-CFF6-4E54-AF0A-BE6AB3087044}" srcId="{6AF4BFDE-9FD1-4A43-B21B-C66749044CBA}" destId="{40C07621-3297-478C-A105-B2E202ECC949}" srcOrd="2" destOrd="0" parTransId="{40FAFCDB-F894-4D30-80AB-B8EC15659239}" sibTransId="{7425B059-CEFC-46DD-8D40-4DBE4E6486C3}"/>
    <dgm:cxn modelId="{C597CF72-1217-44CE-8929-1BB743E74726}" type="presOf" srcId="{3F28A815-CE64-4BA3-9027-B7FBB194700E}" destId="{C3BA3516-B6E1-44F4-AA5A-28396D3203FD}" srcOrd="0" destOrd="1" presId="urn:microsoft.com/office/officeart/2005/8/layout/hList1"/>
    <dgm:cxn modelId="{A5DAE46A-8530-4A3B-AA54-FEA50C7656A4}" type="presOf" srcId="{81BB34BC-435B-4E8C-B0F8-0A1AFC5C5083}" destId="{0955C54A-117A-45AF-8402-EE1BE0E6EABE}" srcOrd="0" destOrd="1" presId="urn:microsoft.com/office/officeart/2005/8/layout/hList1"/>
    <dgm:cxn modelId="{716E6EA8-1729-434D-B8AD-44EF1E8A3171}" srcId="{BD25942B-57CE-4E9A-8881-BC2B12BDD3CF}" destId="{388486F8-8F9E-4EB1-AB83-EFDC80417E6C}" srcOrd="1" destOrd="0" parTransId="{A496FED9-F43A-4A89-ADF5-71353BCAEDA3}" sibTransId="{226EABA8-7553-4897-A070-192985A1E980}"/>
    <dgm:cxn modelId="{49650455-8324-49CC-850A-BC0737769429}" type="presOf" srcId="{40C07621-3297-478C-A105-B2E202ECC949}" destId="{C3BA3516-B6E1-44F4-AA5A-28396D3203FD}" srcOrd="0" destOrd="2" presId="urn:microsoft.com/office/officeart/2005/8/layout/hList1"/>
    <dgm:cxn modelId="{2EAD7A87-FC5D-40A1-AD1B-ABBF0CB3D0DE}" type="presOf" srcId="{54C55417-2AC2-480D-9865-CED504C3CF9B}" destId="{0955C54A-117A-45AF-8402-EE1BE0E6EABE}" srcOrd="0" destOrd="0" presId="urn:microsoft.com/office/officeart/2005/8/layout/hList1"/>
    <dgm:cxn modelId="{A0CD211C-1A84-4026-8C8C-2C81DAEDA95D}" srcId="{6AF4BFDE-9FD1-4A43-B21B-C66749044CBA}" destId="{3F28A815-CE64-4BA3-9027-B7FBB194700E}" srcOrd="1" destOrd="0" parTransId="{8F6C2557-30D4-4B24-81AA-2F77A9D6B5F7}" sibTransId="{2BE19451-5A5C-40E8-8922-0B80D1B38EFE}"/>
    <dgm:cxn modelId="{BFB6FEE7-6A8B-408C-BAC6-20802476AE4B}" type="presOf" srcId="{8EEA604A-FD9E-432E-A29F-BC37208D48B8}" destId="{C3BA3516-B6E1-44F4-AA5A-28396D3203FD}" srcOrd="0" destOrd="4" presId="urn:microsoft.com/office/officeart/2005/8/layout/hList1"/>
    <dgm:cxn modelId="{78BA7EC5-278C-4CAB-A569-1EE7CD5BC2DA}" srcId="{6AF4BFDE-9FD1-4A43-B21B-C66749044CBA}" destId="{A295D6F6-D360-4115-9623-3FC5F6080B78}" srcOrd="0" destOrd="0" parTransId="{BF77B2B3-7F3B-4D87-B57F-201CB7CD93C6}" sibTransId="{D4B01F2C-0A6C-41C6-9C95-E168D0D0EDBD}"/>
    <dgm:cxn modelId="{3F9F27EF-C965-48E1-B7AC-BDB5B6635E47}" type="presOf" srcId="{BD25942B-57CE-4E9A-8881-BC2B12BDD3CF}" destId="{6B140399-AD37-476F-9B3B-4732C13B3361}" srcOrd="0" destOrd="0" presId="urn:microsoft.com/office/officeart/2005/8/layout/hList1"/>
    <dgm:cxn modelId="{29CE7FD7-A434-4278-BB80-8B55792698CD}" srcId="{6AF4BFDE-9FD1-4A43-B21B-C66749044CBA}" destId="{8EEA604A-FD9E-432E-A29F-BC37208D48B8}" srcOrd="4" destOrd="0" parTransId="{EF6E8EA3-2AD3-4F49-8E64-7572815116D6}" sibTransId="{E19EF68B-7759-47F7-8EDB-813C0CC9B0C6}"/>
    <dgm:cxn modelId="{400F3473-B6EC-41B4-B258-D0E2FF42AF92}" type="presOf" srcId="{8EACFEA9-5A58-44CF-90DC-116F187E4AE2}" destId="{C3BA3516-B6E1-44F4-AA5A-28396D3203FD}" srcOrd="0" destOrd="3" presId="urn:microsoft.com/office/officeart/2005/8/layout/hList1"/>
    <dgm:cxn modelId="{E66E4FAB-24C2-45BE-999A-1C002B6C843E}" type="presOf" srcId="{A295D6F6-D360-4115-9623-3FC5F6080B78}" destId="{C3BA3516-B6E1-44F4-AA5A-28396D3203FD}" srcOrd="0" destOrd="0" presId="urn:microsoft.com/office/officeart/2005/8/layout/hList1"/>
    <dgm:cxn modelId="{AE23C6BB-9F1E-496F-B87A-BE995FF2C99F}" srcId="{6AF4BFDE-9FD1-4A43-B21B-C66749044CBA}" destId="{8EACFEA9-5A58-44CF-90DC-116F187E4AE2}" srcOrd="3" destOrd="0" parTransId="{0954576D-A8D4-4B9C-9CC1-F0D7B4E6542C}" sibTransId="{C2C171A5-64B4-4DC4-B881-F160DD0EEDDA}"/>
    <dgm:cxn modelId="{21360607-C45A-4EAB-BE34-16B0717F7EA1}" srcId="{BD25942B-57CE-4E9A-8881-BC2B12BDD3CF}" destId="{6AF4BFDE-9FD1-4A43-B21B-C66749044CBA}" srcOrd="0" destOrd="0" parTransId="{F53BA225-7550-4C07-9DB4-B91147307CAA}" sibTransId="{CB02B40B-CCD9-469C-94FD-D25CDE6C6614}"/>
    <dgm:cxn modelId="{754131CA-E615-4736-8836-2982BA1316B9}" srcId="{388486F8-8F9E-4EB1-AB83-EFDC80417E6C}" destId="{81BB34BC-435B-4E8C-B0F8-0A1AFC5C5083}" srcOrd="1" destOrd="0" parTransId="{9A002028-4C64-459E-96FB-25AA51D77E85}" sibTransId="{8C79D93F-A993-402A-A469-CE22F55CBD7C}"/>
    <dgm:cxn modelId="{A93E91DC-2C9B-49C8-B878-26E09A3D14ED}" type="presParOf" srcId="{6B140399-AD37-476F-9B3B-4732C13B3361}" destId="{E4570573-8C44-4CDD-938A-A9BF81CD1E94}" srcOrd="0" destOrd="0" presId="urn:microsoft.com/office/officeart/2005/8/layout/hList1"/>
    <dgm:cxn modelId="{F22C169E-D765-4463-B84A-364BE1AF64AC}" type="presParOf" srcId="{E4570573-8C44-4CDD-938A-A9BF81CD1E94}" destId="{82A37FBB-C9F7-4F84-BF37-8D96A00C6537}" srcOrd="0" destOrd="0" presId="urn:microsoft.com/office/officeart/2005/8/layout/hList1"/>
    <dgm:cxn modelId="{7115FAC7-D226-4FD1-932F-E89EF43DD612}" type="presParOf" srcId="{E4570573-8C44-4CDD-938A-A9BF81CD1E94}" destId="{C3BA3516-B6E1-44F4-AA5A-28396D3203FD}" srcOrd="1" destOrd="0" presId="urn:microsoft.com/office/officeart/2005/8/layout/hList1"/>
    <dgm:cxn modelId="{28E3B58B-AB47-48EA-83DD-608A6BA1E491}" type="presParOf" srcId="{6B140399-AD37-476F-9B3B-4732C13B3361}" destId="{453237AF-7E2E-40B8-9500-2A536A694D1D}" srcOrd="1" destOrd="0" presId="urn:microsoft.com/office/officeart/2005/8/layout/hList1"/>
    <dgm:cxn modelId="{C1F47025-B216-48A0-AED5-3732FD68D185}" type="presParOf" srcId="{6B140399-AD37-476F-9B3B-4732C13B3361}" destId="{763FDC2A-1506-44FB-9EF8-B24D330C7173}" srcOrd="2" destOrd="0" presId="urn:microsoft.com/office/officeart/2005/8/layout/hList1"/>
    <dgm:cxn modelId="{E2E1903B-52B4-440F-B0E8-7E2FD83041AB}" type="presParOf" srcId="{763FDC2A-1506-44FB-9EF8-B24D330C7173}" destId="{8376F3D5-11D0-4166-AF6E-905160A058BF}" srcOrd="0" destOrd="0" presId="urn:microsoft.com/office/officeart/2005/8/layout/hList1"/>
    <dgm:cxn modelId="{097E6C1D-32AC-4096-A264-C709EA9EFFB8}" type="presParOf" srcId="{763FDC2A-1506-44FB-9EF8-B24D330C7173}" destId="{0955C54A-117A-45AF-8402-EE1BE0E6EABE}"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4CFA09-24D3-4CBC-89FC-8B332B4780AD}" type="doc">
      <dgm:prSet loTypeId="urn:microsoft.com/office/officeart/2005/8/layout/radial5" loCatId="cycle" qsTypeId="urn:microsoft.com/office/officeart/2005/8/quickstyle/3d2#3" qsCatId="3D" csTypeId="urn:microsoft.com/office/officeart/2005/8/colors/colorful1#2" csCatId="colorful" phldr="1"/>
      <dgm:spPr/>
      <dgm:t>
        <a:bodyPr/>
        <a:lstStyle/>
        <a:p>
          <a:endParaRPr lang="en-US"/>
        </a:p>
      </dgm:t>
    </dgm:pt>
    <dgm:pt modelId="{D18E606A-C3B4-4668-9351-DB265EF883A3}">
      <dgm:prSet phldrT="[Text]" custT="1"/>
      <dgm:spPr/>
      <dgm:t>
        <a:bodyPr/>
        <a:lstStyle/>
        <a:p>
          <a:r>
            <a:rPr lang="en-US" sz="2400" b="1" dirty="0"/>
            <a:t>What</a:t>
          </a:r>
        </a:p>
      </dgm:t>
    </dgm:pt>
    <dgm:pt modelId="{43EA361E-87F6-466D-9AD5-BCC4F9146FC6}" type="parTrans" cxnId="{D7569F4E-EE1B-4353-8C5C-087DDA82991D}">
      <dgm:prSet/>
      <dgm:spPr/>
      <dgm:t>
        <a:bodyPr/>
        <a:lstStyle/>
        <a:p>
          <a:endParaRPr lang="en-US"/>
        </a:p>
      </dgm:t>
    </dgm:pt>
    <dgm:pt modelId="{67D520C5-B3B3-4DF8-BDA1-9C1E1FCDE1D0}" type="sibTrans" cxnId="{D7569F4E-EE1B-4353-8C5C-087DDA82991D}">
      <dgm:prSet/>
      <dgm:spPr/>
      <dgm:t>
        <a:bodyPr/>
        <a:lstStyle/>
        <a:p>
          <a:endParaRPr lang="en-US"/>
        </a:p>
      </dgm:t>
    </dgm:pt>
    <dgm:pt modelId="{920B71C0-7A53-4E89-A6E8-2C079C8B3E3B}">
      <dgm:prSet phldrT="[Text]" custT="1"/>
      <dgm:spPr/>
      <dgm:t>
        <a:bodyPr/>
        <a:lstStyle/>
        <a:p>
          <a:r>
            <a:rPr lang="en-US" sz="2400" b="1" dirty="0"/>
            <a:t>Why</a:t>
          </a:r>
        </a:p>
      </dgm:t>
    </dgm:pt>
    <dgm:pt modelId="{57BA8E37-058B-4C28-8A69-7848F3C0E4E7}" type="parTrans" cxnId="{705E6519-229B-41A7-8625-1868754E2124}">
      <dgm:prSet/>
      <dgm:spPr/>
      <dgm:t>
        <a:bodyPr/>
        <a:lstStyle/>
        <a:p>
          <a:endParaRPr lang="en-US"/>
        </a:p>
      </dgm:t>
    </dgm:pt>
    <dgm:pt modelId="{2CD65E75-E98D-4419-B5BE-0E5A390E4D0A}" type="sibTrans" cxnId="{705E6519-229B-41A7-8625-1868754E2124}">
      <dgm:prSet/>
      <dgm:spPr/>
      <dgm:t>
        <a:bodyPr/>
        <a:lstStyle/>
        <a:p>
          <a:endParaRPr lang="en-US"/>
        </a:p>
      </dgm:t>
    </dgm:pt>
    <dgm:pt modelId="{6292D042-B647-4171-8593-D8CB835E5DAD}">
      <dgm:prSet phldrT="[Text]" custT="1"/>
      <dgm:spPr/>
      <dgm:t>
        <a:bodyPr/>
        <a:lstStyle/>
        <a:p>
          <a:r>
            <a:rPr lang="en-US" sz="2400" b="1" dirty="0"/>
            <a:t>Who</a:t>
          </a:r>
        </a:p>
      </dgm:t>
    </dgm:pt>
    <dgm:pt modelId="{ABE99004-DC2B-4C5A-B9B3-A8850E719250}" type="parTrans" cxnId="{1C4ED431-17D7-4463-A033-F04328E8CCB9}">
      <dgm:prSet/>
      <dgm:spPr/>
      <dgm:t>
        <a:bodyPr/>
        <a:lstStyle/>
        <a:p>
          <a:endParaRPr lang="en-US"/>
        </a:p>
      </dgm:t>
    </dgm:pt>
    <dgm:pt modelId="{E7306ED6-40AD-485A-9C38-62A5A2AF14BF}" type="sibTrans" cxnId="{1C4ED431-17D7-4463-A033-F04328E8CCB9}">
      <dgm:prSet/>
      <dgm:spPr/>
      <dgm:t>
        <a:bodyPr/>
        <a:lstStyle/>
        <a:p>
          <a:endParaRPr lang="en-US"/>
        </a:p>
      </dgm:t>
    </dgm:pt>
    <dgm:pt modelId="{B8649443-924B-4FBB-9DA9-8F166A00E7D5}">
      <dgm:prSet phldrT="[Text]" custT="1"/>
      <dgm:spPr/>
      <dgm:t>
        <a:bodyPr/>
        <a:lstStyle/>
        <a:p>
          <a:r>
            <a:rPr lang="en-US" sz="2400" b="1" dirty="0"/>
            <a:t>Where</a:t>
          </a:r>
        </a:p>
      </dgm:t>
    </dgm:pt>
    <dgm:pt modelId="{F55F9C5B-7CE9-445E-AE9F-FE2594BF939F}" type="parTrans" cxnId="{16044A5B-E750-4633-A1D3-634A2A357390}">
      <dgm:prSet/>
      <dgm:spPr/>
      <dgm:t>
        <a:bodyPr/>
        <a:lstStyle/>
        <a:p>
          <a:endParaRPr lang="en-US"/>
        </a:p>
      </dgm:t>
    </dgm:pt>
    <dgm:pt modelId="{3ADBAFBD-12EB-45EE-81FF-4E69AC791CF1}" type="sibTrans" cxnId="{16044A5B-E750-4633-A1D3-634A2A357390}">
      <dgm:prSet/>
      <dgm:spPr/>
      <dgm:t>
        <a:bodyPr/>
        <a:lstStyle/>
        <a:p>
          <a:endParaRPr lang="en-US"/>
        </a:p>
      </dgm:t>
    </dgm:pt>
    <dgm:pt modelId="{F0142A13-474F-4436-ACB2-D055B12CB89F}">
      <dgm:prSet phldrT="[Text]" custT="1"/>
      <dgm:spPr/>
      <dgm:t>
        <a:bodyPr/>
        <a:lstStyle/>
        <a:p>
          <a:r>
            <a:rPr lang="en-US" sz="2800" b="1" dirty="0"/>
            <a:t>How</a:t>
          </a:r>
          <a:endParaRPr lang="en-US" sz="2100" b="1" dirty="0"/>
        </a:p>
      </dgm:t>
    </dgm:pt>
    <dgm:pt modelId="{00A9E27C-F313-46FE-B3CA-6A4E16F8EC1B}" type="parTrans" cxnId="{A1D095D5-099E-47F0-AA4D-19EC2CA41F8D}">
      <dgm:prSet/>
      <dgm:spPr/>
      <dgm:t>
        <a:bodyPr/>
        <a:lstStyle/>
        <a:p>
          <a:endParaRPr lang="en-US"/>
        </a:p>
      </dgm:t>
    </dgm:pt>
    <dgm:pt modelId="{59CABE77-6267-4030-8863-A49B04B31CCA}" type="sibTrans" cxnId="{A1D095D5-099E-47F0-AA4D-19EC2CA41F8D}">
      <dgm:prSet/>
      <dgm:spPr/>
      <dgm:t>
        <a:bodyPr/>
        <a:lstStyle/>
        <a:p>
          <a:endParaRPr lang="en-US"/>
        </a:p>
      </dgm:t>
    </dgm:pt>
    <dgm:pt modelId="{F2C3F79E-1929-47AD-8112-4D2951379914}" type="pres">
      <dgm:prSet presAssocID="{634CFA09-24D3-4CBC-89FC-8B332B4780AD}" presName="Name0" presStyleCnt="0">
        <dgm:presLayoutVars>
          <dgm:chMax val="1"/>
          <dgm:dir/>
          <dgm:animLvl val="ctr"/>
          <dgm:resizeHandles val="exact"/>
        </dgm:presLayoutVars>
      </dgm:prSet>
      <dgm:spPr/>
      <dgm:t>
        <a:bodyPr/>
        <a:lstStyle/>
        <a:p>
          <a:endParaRPr lang="en-US"/>
        </a:p>
      </dgm:t>
    </dgm:pt>
    <dgm:pt modelId="{47EB130E-59E6-4371-9EAF-790CD80D9EE0}" type="pres">
      <dgm:prSet presAssocID="{D18E606A-C3B4-4668-9351-DB265EF883A3}" presName="centerShape" presStyleLbl="node0" presStyleIdx="0" presStyleCnt="1" custScaleX="140625"/>
      <dgm:spPr/>
      <dgm:t>
        <a:bodyPr/>
        <a:lstStyle/>
        <a:p>
          <a:endParaRPr lang="en-US"/>
        </a:p>
      </dgm:t>
    </dgm:pt>
    <dgm:pt modelId="{530193D4-FCCD-492E-BB77-8D4403784E17}" type="pres">
      <dgm:prSet presAssocID="{57BA8E37-058B-4C28-8A69-7848F3C0E4E7}" presName="parTrans" presStyleLbl="sibTrans2D1" presStyleIdx="0" presStyleCnt="4"/>
      <dgm:spPr/>
      <dgm:t>
        <a:bodyPr/>
        <a:lstStyle/>
        <a:p>
          <a:endParaRPr lang="en-US"/>
        </a:p>
      </dgm:t>
    </dgm:pt>
    <dgm:pt modelId="{140CD68E-E27A-4670-9AAA-7EF2781C0CCD}" type="pres">
      <dgm:prSet presAssocID="{57BA8E37-058B-4C28-8A69-7848F3C0E4E7}" presName="connectorText" presStyleLbl="sibTrans2D1" presStyleIdx="0" presStyleCnt="4"/>
      <dgm:spPr/>
      <dgm:t>
        <a:bodyPr/>
        <a:lstStyle/>
        <a:p>
          <a:endParaRPr lang="en-US"/>
        </a:p>
      </dgm:t>
    </dgm:pt>
    <dgm:pt modelId="{72337FC7-F912-4663-901C-B481F11316FC}" type="pres">
      <dgm:prSet presAssocID="{920B71C0-7A53-4E89-A6E8-2C079C8B3E3B}" presName="node" presStyleLbl="node1" presStyleIdx="0" presStyleCnt="4">
        <dgm:presLayoutVars>
          <dgm:bulletEnabled val="1"/>
        </dgm:presLayoutVars>
      </dgm:prSet>
      <dgm:spPr/>
      <dgm:t>
        <a:bodyPr/>
        <a:lstStyle/>
        <a:p>
          <a:endParaRPr lang="en-US"/>
        </a:p>
      </dgm:t>
    </dgm:pt>
    <dgm:pt modelId="{49BCC239-0745-4713-9FB5-ED1C70B8D82D}" type="pres">
      <dgm:prSet presAssocID="{ABE99004-DC2B-4C5A-B9B3-A8850E719250}" presName="parTrans" presStyleLbl="sibTrans2D1" presStyleIdx="1" presStyleCnt="4"/>
      <dgm:spPr/>
      <dgm:t>
        <a:bodyPr/>
        <a:lstStyle/>
        <a:p>
          <a:endParaRPr lang="en-US"/>
        </a:p>
      </dgm:t>
    </dgm:pt>
    <dgm:pt modelId="{BD6B4AEE-60C5-4E1C-A126-82E3B0170CF7}" type="pres">
      <dgm:prSet presAssocID="{ABE99004-DC2B-4C5A-B9B3-A8850E719250}" presName="connectorText" presStyleLbl="sibTrans2D1" presStyleIdx="1" presStyleCnt="4"/>
      <dgm:spPr/>
      <dgm:t>
        <a:bodyPr/>
        <a:lstStyle/>
        <a:p>
          <a:endParaRPr lang="en-US"/>
        </a:p>
      </dgm:t>
    </dgm:pt>
    <dgm:pt modelId="{6A4076F3-AFCB-49B6-9A3C-3B4F0B35B324}" type="pres">
      <dgm:prSet presAssocID="{6292D042-B647-4171-8593-D8CB835E5DAD}" presName="node" presStyleLbl="node1" presStyleIdx="1" presStyleCnt="4">
        <dgm:presLayoutVars>
          <dgm:bulletEnabled val="1"/>
        </dgm:presLayoutVars>
      </dgm:prSet>
      <dgm:spPr/>
      <dgm:t>
        <a:bodyPr/>
        <a:lstStyle/>
        <a:p>
          <a:endParaRPr lang="en-US"/>
        </a:p>
      </dgm:t>
    </dgm:pt>
    <dgm:pt modelId="{F75E9FEF-D887-4785-B3B3-A9F6FE4CC46A}" type="pres">
      <dgm:prSet presAssocID="{F55F9C5B-7CE9-445E-AE9F-FE2594BF939F}" presName="parTrans" presStyleLbl="sibTrans2D1" presStyleIdx="2" presStyleCnt="4"/>
      <dgm:spPr/>
      <dgm:t>
        <a:bodyPr/>
        <a:lstStyle/>
        <a:p>
          <a:endParaRPr lang="en-US"/>
        </a:p>
      </dgm:t>
    </dgm:pt>
    <dgm:pt modelId="{61CE4C89-D633-4E1D-B6CB-E79E58D32587}" type="pres">
      <dgm:prSet presAssocID="{F55F9C5B-7CE9-445E-AE9F-FE2594BF939F}" presName="connectorText" presStyleLbl="sibTrans2D1" presStyleIdx="2" presStyleCnt="4"/>
      <dgm:spPr/>
      <dgm:t>
        <a:bodyPr/>
        <a:lstStyle/>
        <a:p>
          <a:endParaRPr lang="en-US"/>
        </a:p>
      </dgm:t>
    </dgm:pt>
    <dgm:pt modelId="{009EB9B7-B974-4C50-9D74-D80887BBC2E5}" type="pres">
      <dgm:prSet presAssocID="{B8649443-924B-4FBB-9DA9-8F166A00E7D5}" presName="node" presStyleLbl="node1" presStyleIdx="2" presStyleCnt="4" custScaleX="128357">
        <dgm:presLayoutVars>
          <dgm:bulletEnabled val="1"/>
        </dgm:presLayoutVars>
      </dgm:prSet>
      <dgm:spPr/>
      <dgm:t>
        <a:bodyPr/>
        <a:lstStyle/>
        <a:p>
          <a:endParaRPr lang="en-US"/>
        </a:p>
      </dgm:t>
    </dgm:pt>
    <dgm:pt modelId="{CCA63019-0041-4665-9469-51E326CEF7F6}" type="pres">
      <dgm:prSet presAssocID="{00A9E27C-F313-46FE-B3CA-6A4E16F8EC1B}" presName="parTrans" presStyleLbl="sibTrans2D1" presStyleIdx="3" presStyleCnt="4"/>
      <dgm:spPr/>
      <dgm:t>
        <a:bodyPr/>
        <a:lstStyle/>
        <a:p>
          <a:endParaRPr lang="en-US"/>
        </a:p>
      </dgm:t>
    </dgm:pt>
    <dgm:pt modelId="{CE3E363E-48C0-4DD3-A81B-E0BDC0910215}" type="pres">
      <dgm:prSet presAssocID="{00A9E27C-F313-46FE-B3CA-6A4E16F8EC1B}" presName="connectorText" presStyleLbl="sibTrans2D1" presStyleIdx="3" presStyleCnt="4"/>
      <dgm:spPr/>
      <dgm:t>
        <a:bodyPr/>
        <a:lstStyle/>
        <a:p>
          <a:endParaRPr lang="en-US"/>
        </a:p>
      </dgm:t>
    </dgm:pt>
    <dgm:pt modelId="{0A237FC3-0995-4649-90C3-F739A8E0E8C0}" type="pres">
      <dgm:prSet presAssocID="{F0142A13-474F-4436-ACB2-D055B12CB89F}" presName="node" presStyleLbl="node1" presStyleIdx="3" presStyleCnt="4">
        <dgm:presLayoutVars>
          <dgm:bulletEnabled val="1"/>
        </dgm:presLayoutVars>
      </dgm:prSet>
      <dgm:spPr/>
      <dgm:t>
        <a:bodyPr/>
        <a:lstStyle/>
        <a:p>
          <a:endParaRPr lang="en-US"/>
        </a:p>
      </dgm:t>
    </dgm:pt>
  </dgm:ptLst>
  <dgm:cxnLst>
    <dgm:cxn modelId="{4380B7A5-BD71-4C41-B81B-16FFFCC31336}" type="presOf" srcId="{634CFA09-24D3-4CBC-89FC-8B332B4780AD}" destId="{F2C3F79E-1929-47AD-8112-4D2951379914}" srcOrd="0" destOrd="0" presId="urn:microsoft.com/office/officeart/2005/8/layout/radial5"/>
    <dgm:cxn modelId="{EE8E850E-71F3-4E89-9047-A1E22151F383}" type="presOf" srcId="{ABE99004-DC2B-4C5A-B9B3-A8850E719250}" destId="{BD6B4AEE-60C5-4E1C-A126-82E3B0170CF7}" srcOrd="1" destOrd="0" presId="urn:microsoft.com/office/officeart/2005/8/layout/radial5"/>
    <dgm:cxn modelId="{0510F39C-0BEB-4EEB-A2AD-243062C32B5F}" type="presOf" srcId="{F55F9C5B-7CE9-445E-AE9F-FE2594BF939F}" destId="{F75E9FEF-D887-4785-B3B3-A9F6FE4CC46A}" srcOrd="0" destOrd="0" presId="urn:microsoft.com/office/officeart/2005/8/layout/radial5"/>
    <dgm:cxn modelId="{1C4ED431-17D7-4463-A033-F04328E8CCB9}" srcId="{D18E606A-C3B4-4668-9351-DB265EF883A3}" destId="{6292D042-B647-4171-8593-D8CB835E5DAD}" srcOrd="1" destOrd="0" parTransId="{ABE99004-DC2B-4C5A-B9B3-A8850E719250}" sibTransId="{E7306ED6-40AD-485A-9C38-62A5A2AF14BF}"/>
    <dgm:cxn modelId="{289A99BD-00AA-4535-931D-D904427223F2}" type="presOf" srcId="{57BA8E37-058B-4C28-8A69-7848F3C0E4E7}" destId="{530193D4-FCCD-492E-BB77-8D4403784E17}" srcOrd="0" destOrd="0" presId="urn:microsoft.com/office/officeart/2005/8/layout/radial5"/>
    <dgm:cxn modelId="{705E6519-229B-41A7-8625-1868754E2124}" srcId="{D18E606A-C3B4-4668-9351-DB265EF883A3}" destId="{920B71C0-7A53-4E89-A6E8-2C079C8B3E3B}" srcOrd="0" destOrd="0" parTransId="{57BA8E37-058B-4C28-8A69-7848F3C0E4E7}" sibTransId="{2CD65E75-E98D-4419-B5BE-0E5A390E4D0A}"/>
    <dgm:cxn modelId="{D7569F4E-EE1B-4353-8C5C-087DDA82991D}" srcId="{634CFA09-24D3-4CBC-89FC-8B332B4780AD}" destId="{D18E606A-C3B4-4668-9351-DB265EF883A3}" srcOrd="0" destOrd="0" parTransId="{43EA361E-87F6-466D-9AD5-BCC4F9146FC6}" sibTransId="{67D520C5-B3B3-4DF8-BDA1-9C1E1FCDE1D0}"/>
    <dgm:cxn modelId="{2FFFF111-16D1-461C-A33E-D2E3C5FCD028}" type="presOf" srcId="{B8649443-924B-4FBB-9DA9-8F166A00E7D5}" destId="{009EB9B7-B974-4C50-9D74-D80887BBC2E5}" srcOrd="0" destOrd="0" presId="urn:microsoft.com/office/officeart/2005/8/layout/radial5"/>
    <dgm:cxn modelId="{3AB38054-042C-4189-9CBF-4E6FF9223C42}" type="presOf" srcId="{00A9E27C-F313-46FE-B3CA-6A4E16F8EC1B}" destId="{CE3E363E-48C0-4DD3-A81B-E0BDC0910215}" srcOrd="1" destOrd="0" presId="urn:microsoft.com/office/officeart/2005/8/layout/radial5"/>
    <dgm:cxn modelId="{E9996DC5-D8A0-49AD-8D11-746533ACA949}" type="presOf" srcId="{57BA8E37-058B-4C28-8A69-7848F3C0E4E7}" destId="{140CD68E-E27A-4670-9AAA-7EF2781C0CCD}" srcOrd="1" destOrd="0" presId="urn:microsoft.com/office/officeart/2005/8/layout/radial5"/>
    <dgm:cxn modelId="{16044A5B-E750-4633-A1D3-634A2A357390}" srcId="{D18E606A-C3B4-4668-9351-DB265EF883A3}" destId="{B8649443-924B-4FBB-9DA9-8F166A00E7D5}" srcOrd="2" destOrd="0" parTransId="{F55F9C5B-7CE9-445E-AE9F-FE2594BF939F}" sibTransId="{3ADBAFBD-12EB-45EE-81FF-4E69AC791CF1}"/>
    <dgm:cxn modelId="{9DA05B26-412B-4ED4-915F-8C186A499FB6}" type="presOf" srcId="{D18E606A-C3B4-4668-9351-DB265EF883A3}" destId="{47EB130E-59E6-4371-9EAF-790CD80D9EE0}" srcOrd="0" destOrd="0" presId="urn:microsoft.com/office/officeart/2005/8/layout/radial5"/>
    <dgm:cxn modelId="{4407F8E3-A221-4A92-B352-510752A27AC6}" type="presOf" srcId="{920B71C0-7A53-4E89-A6E8-2C079C8B3E3B}" destId="{72337FC7-F912-4663-901C-B481F11316FC}" srcOrd="0" destOrd="0" presId="urn:microsoft.com/office/officeart/2005/8/layout/radial5"/>
    <dgm:cxn modelId="{337F5415-80BD-4CA9-9044-B89D882BA89E}" type="presOf" srcId="{F55F9C5B-7CE9-445E-AE9F-FE2594BF939F}" destId="{61CE4C89-D633-4E1D-B6CB-E79E58D32587}" srcOrd="1" destOrd="0" presId="urn:microsoft.com/office/officeart/2005/8/layout/radial5"/>
    <dgm:cxn modelId="{A1D095D5-099E-47F0-AA4D-19EC2CA41F8D}" srcId="{D18E606A-C3B4-4668-9351-DB265EF883A3}" destId="{F0142A13-474F-4436-ACB2-D055B12CB89F}" srcOrd="3" destOrd="0" parTransId="{00A9E27C-F313-46FE-B3CA-6A4E16F8EC1B}" sibTransId="{59CABE77-6267-4030-8863-A49B04B31CCA}"/>
    <dgm:cxn modelId="{8178ADBB-6BD1-412B-B673-330C743790B0}" type="presOf" srcId="{ABE99004-DC2B-4C5A-B9B3-A8850E719250}" destId="{49BCC239-0745-4713-9FB5-ED1C70B8D82D}" srcOrd="0" destOrd="0" presId="urn:microsoft.com/office/officeart/2005/8/layout/radial5"/>
    <dgm:cxn modelId="{48E4C191-C72A-4D26-8AE8-1B4A9BF6634B}" type="presOf" srcId="{F0142A13-474F-4436-ACB2-D055B12CB89F}" destId="{0A237FC3-0995-4649-90C3-F739A8E0E8C0}" srcOrd="0" destOrd="0" presId="urn:microsoft.com/office/officeart/2005/8/layout/radial5"/>
    <dgm:cxn modelId="{695337A8-2CC8-4972-9E42-3D9B3931139B}" type="presOf" srcId="{00A9E27C-F313-46FE-B3CA-6A4E16F8EC1B}" destId="{CCA63019-0041-4665-9469-51E326CEF7F6}" srcOrd="0" destOrd="0" presId="urn:microsoft.com/office/officeart/2005/8/layout/radial5"/>
    <dgm:cxn modelId="{9EF733B4-1383-4940-98A2-282C5D0C13C5}" type="presOf" srcId="{6292D042-B647-4171-8593-D8CB835E5DAD}" destId="{6A4076F3-AFCB-49B6-9A3C-3B4F0B35B324}" srcOrd="0" destOrd="0" presId="urn:microsoft.com/office/officeart/2005/8/layout/radial5"/>
    <dgm:cxn modelId="{0DF45A0F-37A6-4B06-A24C-0E7FC614ECB7}" type="presParOf" srcId="{F2C3F79E-1929-47AD-8112-4D2951379914}" destId="{47EB130E-59E6-4371-9EAF-790CD80D9EE0}" srcOrd="0" destOrd="0" presId="urn:microsoft.com/office/officeart/2005/8/layout/radial5"/>
    <dgm:cxn modelId="{43A98777-5461-4EA5-BB57-E04A7071F8BA}" type="presParOf" srcId="{F2C3F79E-1929-47AD-8112-4D2951379914}" destId="{530193D4-FCCD-492E-BB77-8D4403784E17}" srcOrd="1" destOrd="0" presId="urn:microsoft.com/office/officeart/2005/8/layout/radial5"/>
    <dgm:cxn modelId="{9F7C11E3-3536-45CE-8FEB-3BC14572D06A}" type="presParOf" srcId="{530193D4-FCCD-492E-BB77-8D4403784E17}" destId="{140CD68E-E27A-4670-9AAA-7EF2781C0CCD}" srcOrd="0" destOrd="0" presId="urn:microsoft.com/office/officeart/2005/8/layout/radial5"/>
    <dgm:cxn modelId="{7CCEB1BD-7E93-4F77-97CA-D228CD347123}" type="presParOf" srcId="{F2C3F79E-1929-47AD-8112-4D2951379914}" destId="{72337FC7-F912-4663-901C-B481F11316FC}" srcOrd="2" destOrd="0" presId="urn:microsoft.com/office/officeart/2005/8/layout/radial5"/>
    <dgm:cxn modelId="{3CD826DA-1398-4CC4-B122-39FED4955E77}" type="presParOf" srcId="{F2C3F79E-1929-47AD-8112-4D2951379914}" destId="{49BCC239-0745-4713-9FB5-ED1C70B8D82D}" srcOrd="3" destOrd="0" presId="urn:microsoft.com/office/officeart/2005/8/layout/radial5"/>
    <dgm:cxn modelId="{11E44A72-1116-4B0C-A8F9-3EC291A64A28}" type="presParOf" srcId="{49BCC239-0745-4713-9FB5-ED1C70B8D82D}" destId="{BD6B4AEE-60C5-4E1C-A126-82E3B0170CF7}" srcOrd="0" destOrd="0" presId="urn:microsoft.com/office/officeart/2005/8/layout/radial5"/>
    <dgm:cxn modelId="{D5CBD42A-96C1-4295-8F87-59DDF3C69FDF}" type="presParOf" srcId="{F2C3F79E-1929-47AD-8112-4D2951379914}" destId="{6A4076F3-AFCB-49B6-9A3C-3B4F0B35B324}" srcOrd="4" destOrd="0" presId="urn:microsoft.com/office/officeart/2005/8/layout/radial5"/>
    <dgm:cxn modelId="{95845104-1DEA-457A-9321-C5E211381C9C}" type="presParOf" srcId="{F2C3F79E-1929-47AD-8112-4D2951379914}" destId="{F75E9FEF-D887-4785-B3B3-A9F6FE4CC46A}" srcOrd="5" destOrd="0" presId="urn:microsoft.com/office/officeart/2005/8/layout/radial5"/>
    <dgm:cxn modelId="{BE38BD3D-FDEF-49F1-A374-6ED1589C072F}" type="presParOf" srcId="{F75E9FEF-D887-4785-B3B3-A9F6FE4CC46A}" destId="{61CE4C89-D633-4E1D-B6CB-E79E58D32587}" srcOrd="0" destOrd="0" presId="urn:microsoft.com/office/officeart/2005/8/layout/radial5"/>
    <dgm:cxn modelId="{E9E1C741-4D28-4F32-895A-5C6C1032463A}" type="presParOf" srcId="{F2C3F79E-1929-47AD-8112-4D2951379914}" destId="{009EB9B7-B974-4C50-9D74-D80887BBC2E5}" srcOrd="6" destOrd="0" presId="urn:microsoft.com/office/officeart/2005/8/layout/radial5"/>
    <dgm:cxn modelId="{A9DA99FD-C744-4C2A-BB4E-13FABDD17D0E}" type="presParOf" srcId="{F2C3F79E-1929-47AD-8112-4D2951379914}" destId="{CCA63019-0041-4665-9469-51E326CEF7F6}" srcOrd="7" destOrd="0" presId="urn:microsoft.com/office/officeart/2005/8/layout/radial5"/>
    <dgm:cxn modelId="{A158F6BF-BEED-44DB-87D7-74A54C7A3763}" type="presParOf" srcId="{CCA63019-0041-4665-9469-51E326CEF7F6}" destId="{CE3E363E-48C0-4DD3-A81B-E0BDC0910215}" srcOrd="0" destOrd="0" presId="urn:microsoft.com/office/officeart/2005/8/layout/radial5"/>
    <dgm:cxn modelId="{27C57D59-423A-4381-B59A-D79850EC541F}" type="presParOf" srcId="{F2C3F79E-1929-47AD-8112-4D2951379914}" destId="{0A237FC3-0995-4649-90C3-F739A8E0E8C0}" srcOrd="8"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27780A-A84A-463E-9463-EAF22342A0DE}">
      <dsp:nvSpPr>
        <dsp:cNvPr id="0" name=""/>
        <dsp:cNvSpPr/>
      </dsp:nvSpPr>
      <dsp:spPr>
        <a:xfrm rot="10800000">
          <a:off x="1724110" y="3397"/>
          <a:ext cx="5928741" cy="923122"/>
        </a:xfrm>
        <a:prstGeom prst="homePlat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071" tIns="121920" rIns="227584" bIns="121920" numCol="1" spcCol="1270" anchor="ctr" anchorCtr="0">
          <a:noAutofit/>
        </a:bodyPr>
        <a:lstStyle/>
        <a:p>
          <a:pPr marL="465138" lvl="0" indent="-465138" algn="l" defTabSz="1422400" rtl="0">
            <a:lnSpc>
              <a:spcPct val="90000"/>
            </a:lnSpc>
            <a:spcBef>
              <a:spcPct val="0"/>
            </a:spcBef>
            <a:spcAft>
              <a:spcPct val="35000"/>
            </a:spcAft>
            <a:buNone/>
          </a:pPr>
          <a:r>
            <a:rPr lang="en-US" sz="3200" b="1" kern="1200" dirty="0"/>
            <a:t>1. Frequency distribution tables</a:t>
          </a:r>
        </a:p>
      </dsp:txBody>
      <dsp:txXfrm rot="10800000">
        <a:off x="1954890" y="3397"/>
        <a:ext cx="5697961" cy="923122"/>
      </dsp:txXfrm>
    </dsp:sp>
    <dsp:sp modelId="{E2A7F556-4E2F-48C6-99F4-108933D47E70}">
      <dsp:nvSpPr>
        <dsp:cNvPr id="0" name=""/>
        <dsp:cNvSpPr/>
      </dsp:nvSpPr>
      <dsp:spPr>
        <a:xfrm>
          <a:off x="1262548" y="3397"/>
          <a:ext cx="923122" cy="923122"/>
        </a:xfrm>
        <a:prstGeom prst="ellipse">
          <a:avLst/>
        </a:prstGeom>
        <a:solidFill>
          <a:schemeClr val="accent5">
            <a:tint val="5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80F4328C-E688-4940-947D-BE53574FDCF3}">
      <dsp:nvSpPr>
        <dsp:cNvPr id="0" name=""/>
        <dsp:cNvSpPr/>
      </dsp:nvSpPr>
      <dsp:spPr>
        <a:xfrm rot="10800000">
          <a:off x="1724110" y="1202079"/>
          <a:ext cx="5928741" cy="923122"/>
        </a:xfrm>
        <a:prstGeom prst="homePlate">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071" tIns="121920" rIns="227584" bIns="121920" numCol="1" spcCol="1270" anchor="ctr" anchorCtr="0">
          <a:noAutofit/>
        </a:bodyPr>
        <a:lstStyle/>
        <a:p>
          <a:pPr marL="0" lvl="0" indent="0" algn="l" defTabSz="1422400" rtl="0">
            <a:lnSpc>
              <a:spcPct val="90000"/>
            </a:lnSpc>
            <a:spcBef>
              <a:spcPct val="0"/>
            </a:spcBef>
            <a:spcAft>
              <a:spcPct val="35000"/>
            </a:spcAft>
            <a:buNone/>
          </a:pPr>
          <a:r>
            <a:rPr lang="en-US" sz="3200" b="1" kern="1200" dirty="0"/>
            <a:t>2. Contingency tables</a:t>
          </a:r>
        </a:p>
      </dsp:txBody>
      <dsp:txXfrm rot="10800000">
        <a:off x="1954890" y="1202079"/>
        <a:ext cx="5697961" cy="923122"/>
      </dsp:txXfrm>
    </dsp:sp>
    <dsp:sp modelId="{72875413-62E4-4A2C-A1FB-EE0F400EEA45}">
      <dsp:nvSpPr>
        <dsp:cNvPr id="0" name=""/>
        <dsp:cNvSpPr/>
      </dsp:nvSpPr>
      <dsp:spPr>
        <a:xfrm>
          <a:off x="1262548" y="1202079"/>
          <a:ext cx="923122" cy="923122"/>
        </a:xfrm>
        <a:prstGeom prst="ellipse">
          <a:avLst/>
        </a:prstGeom>
        <a:solidFill>
          <a:schemeClr val="accent5">
            <a:tint val="50000"/>
            <a:hueOff val="-3560789"/>
            <a:satOff val="15872"/>
            <a:lumOff val="1402"/>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85BC73A0-EC55-462A-88DA-D3AB04C9FF54}">
      <dsp:nvSpPr>
        <dsp:cNvPr id="0" name=""/>
        <dsp:cNvSpPr/>
      </dsp:nvSpPr>
      <dsp:spPr>
        <a:xfrm rot="10800000">
          <a:off x="1724110" y="2400760"/>
          <a:ext cx="5928741" cy="923122"/>
        </a:xfrm>
        <a:prstGeom prst="homePlate">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071" tIns="121920" rIns="227584" bIns="121920" numCol="1" spcCol="1270" anchor="ctr" anchorCtr="0">
          <a:noAutofit/>
        </a:bodyPr>
        <a:lstStyle/>
        <a:p>
          <a:pPr marL="0" lvl="0" indent="0" algn="l" defTabSz="1422400" rtl="0">
            <a:lnSpc>
              <a:spcPct val="90000"/>
            </a:lnSpc>
            <a:spcBef>
              <a:spcPct val="0"/>
            </a:spcBef>
            <a:spcAft>
              <a:spcPct val="35000"/>
            </a:spcAft>
            <a:buNone/>
          </a:pPr>
          <a:r>
            <a:rPr lang="en-US" sz="3200" b="1" kern="1200" dirty="0"/>
            <a:t>3. Multiple response tables</a:t>
          </a:r>
        </a:p>
      </dsp:txBody>
      <dsp:txXfrm rot="10800000">
        <a:off x="1954890" y="2400760"/>
        <a:ext cx="5697961" cy="923122"/>
      </dsp:txXfrm>
    </dsp:sp>
    <dsp:sp modelId="{797A5F13-0FCA-4374-BF7A-CE1CA4AD3A18}">
      <dsp:nvSpPr>
        <dsp:cNvPr id="0" name=""/>
        <dsp:cNvSpPr/>
      </dsp:nvSpPr>
      <dsp:spPr>
        <a:xfrm>
          <a:off x="1262548" y="2400760"/>
          <a:ext cx="923122" cy="923122"/>
        </a:xfrm>
        <a:prstGeom prst="ellipse">
          <a:avLst/>
        </a:prstGeom>
        <a:solidFill>
          <a:schemeClr val="accent5">
            <a:tint val="50000"/>
            <a:hueOff val="-7121577"/>
            <a:satOff val="31745"/>
            <a:lumOff val="2805"/>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BCA10B81-0181-4F2E-A79C-B18AB701F97D}">
      <dsp:nvSpPr>
        <dsp:cNvPr id="0" name=""/>
        <dsp:cNvSpPr/>
      </dsp:nvSpPr>
      <dsp:spPr>
        <a:xfrm rot="10800000">
          <a:off x="1724110" y="3599442"/>
          <a:ext cx="5928741" cy="923122"/>
        </a:xfrm>
        <a:prstGeom prst="homePlat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071" tIns="121920" rIns="227584" bIns="121920" numCol="1" spcCol="1270" anchor="ctr" anchorCtr="0">
          <a:noAutofit/>
        </a:bodyPr>
        <a:lstStyle/>
        <a:p>
          <a:pPr marL="0" lvl="0" indent="0" algn="l" defTabSz="1422400" rtl="0">
            <a:lnSpc>
              <a:spcPct val="90000"/>
            </a:lnSpc>
            <a:spcBef>
              <a:spcPct val="0"/>
            </a:spcBef>
            <a:spcAft>
              <a:spcPct val="35000"/>
            </a:spcAft>
            <a:buNone/>
          </a:pPr>
          <a:r>
            <a:rPr lang="en-US" sz="3200" b="1" kern="1200" dirty="0"/>
            <a:t>4. Miscellaneous tables</a:t>
          </a:r>
          <a:br>
            <a:rPr lang="en-US" sz="3200" b="1" kern="1200" dirty="0"/>
          </a:br>
          <a:endParaRPr lang="en-US" sz="3200" b="1" kern="1200" dirty="0"/>
        </a:p>
      </dsp:txBody>
      <dsp:txXfrm rot="10800000">
        <a:off x="1954890" y="3599442"/>
        <a:ext cx="5697961" cy="923122"/>
      </dsp:txXfrm>
    </dsp:sp>
    <dsp:sp modelId="{497F773B-F5EE-4DF4-983E-A801C0B9A284}">
      <dsp:nvSpPr>
        <dsp:cNvPr id="0" name=""/>
        <dsp:cNvSpPr/>
      </dsp:nvSpPr>
      <dsp:spPr>
        <a:xfrm>
          <a:off x="1262548" y="3599442"/>
          <a:ext cx="923122" cy="923122"/>
        </a:xfrm>
        <a:prstGeom prst="ellipse">
          <a:avLst/>
        </a:prstGeom>
        <a:solidFill>
          <a:schemeClr val="accent5">
            <a:tint val="50000"/>
            <a:hueOff val="-10682366"/>
            <a:satOff val="47617"/>
            <a:lumOff val="4207"/>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37FBB-C9F7-4F84-BF37-8D96A00C6537}">
      <dsp:nvSpPr>
        <dsp:cNvPr id="0" name=""/>
        <dsp:cNvSpPr/>
      </dsp:nvSpPr>
      <dsp:spPr>
        <a:xfrm>
          <a:off x="3463" y="55479"/>
          <a:ext cx="3576268" cy="619329"/>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fr-FR" sz="2800" b="1" kern="1200" dirty="0" err="1">
              <a:latin typeface="Arial" pitchFamily="34" charset="0"/>
              <a:cs typeface="Arial" pitchFamily="34" charset="0"/>
            </a:rPr>
            <a:t>Advantages</a:t>
          </a:r>
          <a:r>
            <a:rPr lang="fr-FR" sz="2800" b="1" kern="1200" dirty="0">
              <a:latin typeface="Arial" pitchFamily="34" charset="0"/>
              <a:cs typeface="Arial" pitchFamily="34" charset="0"/>
            </a:rPr>
            <a:t> </a:t>
          </a:r>
          <a:r>
            <a:rPr lang="en-US" sz="2400" b="1" kern="1200" dirty="0">
              <a:latin typeface="Arial" pitchFamily="34" charset="0"/>
              <a:cs typeface="Arial" pitchFamily="34" charset="0"/>
            </a:rPr>
            <a:t> </a:t>
          </a:r>
          <a:endParaRPr lang="en-US" sz="2400" kern="1200" dirty="0">
            <a:latin typeface="Arial" pitchFamily="34" charset="0"/>
            <a:cs typeface="Arial" pitchFamily="34" charset="0"/>
          </a:endParaRPr>
        </a:p>
      </dsp:txBody>
      <dsp:txXfrm>
        <a:off x="3463" y="55479"/>
        <a:ext cx="3576268" cy="619329"/>
      </dsp:txXfrm>
    </dsp:sp>
    <dsp:sp modelId="{C3BA3516-B6E1-44F4-AA5A-28396D3203FD}">
      <dsp:nvSpPr>
        <dsp:cNvPr id="0" name=""/>
        <dsp:cNvSpPr/>
      </dsp:nvSpPr>
      <dsp:spPr>
        <a:xfrm>
          <a:off x="4538" y="674808"/>
          <a:ext cx="3574117" cy="4349712"/>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50000"/>
            </a:lnSpc>
            <a:spcBef>
              <a:spcPct val="0"/>
            </a:spcBef>
            <a:spcAft>
              <a:spcPct val="15000"/>
            </a:spcAft>
            <a:buChar char="•"/>
          </a:pPr>
          <a:r>
            <a:rPr lang="fr-FR" sz="2400" b="0" kern="1200" dirty="0" err="1">
              <a:latin typeface="Arial" pitchFamily="34" charset="0"/>
              <a:cs typeface="Arial" pitchFamily="34" charset="0"/>
            </a:rPr>
            <a:t>Simplicity</a:t>
          </a:r>
          <a:r>
            <a:rPr lang="fr-FR" sz="2400" b="0" kern="1200" dirty="0">
              <a:latin typeface="Arial" pitchFamily="34" charset="0"/>
              <a:cs typeface="Arial" pitchFamily="34" charset="0"/>
            </a:rPr>
            <a:t>, </a:t>
          </a:r>
          <a:r>
            <a:rPr lang="fr-FR" sz="2400" b="0" kern="1200" dirty="0" err="1">
              <a:latin typeface="Arial" pitchFamily="34" charset="0"/>
              <a:cs typeface="Arial" pitchFamily="34" charset="0"/>
            </a:rPr>
            <a:t>clarity</a:t>
          </a:r>
          <a:endParaRPr lang="en-US" sz="2400" b="0" kern="1200" dirty="0">
            <a:latin typeface="Arial" pitchFamily="34" charset="0"/>
            <a:cs typeface="Arial" pitchFamily="34" charset="0"/>
          </a:endParaRPr>
        </a:p>
        <a:p>
          <a:pPr marL="228600" lvl="1" indent="-228600" algn="l" defTabSz="1066800">
            <a:lnSpc>
              <a:spcPct val="150000"/>
            </a:lnSpc>
            <a:spcBef>
              <a:spcPct val="0"/>
            </a:spcBef>
            <a:spcAft>
              <a:spcPct val="15000"/>
            </a:spcAft>
            <a:buChar char="•"/>
          </a:pPr>
          <a:r>
            <a:rPr lang="fr-FR" sz="2400" b="0" kern="1200" dirty="0" err="1">
              <a:latin typeface="Arial" pitchFamily="34" charset="0"/>
              <a:cs typeface="Arial" pitchFamily="34" charset="0"/>
            </a:rPr>
            <a:t>Easily</a:t>
          </a:r>
          <a:r>
            <a:rPr lang="fr-FR" sz="2400" b="0" kern="1200" dirty="0">
              <a:latin typeface="Arial" pitchFamily="34" charset="0"/>
              <a:cs typeface="Arial" pitchFamily="34" charset="0"/>
            </a:rPr>
            <a:t> </a:t>
          </a:r>
          <a:r>
            <a:rPr lang="fr-FR" sz="2400" b="0" kern="1200" dirty="0" err="1">
              <a:latin typeface="Arial" pitchFamily="34" charset="0"/>
              <a:cs typeface="Arial" pitchFamily="34" charset="0"/>
            </a:rPr>
            <a:t>remembered</a:t>
          </a:r>
          <a:r>
            <a:rPr lang="fr-FR" sz="2400" b="0" kern="1200" dirty="0">
              <a:latin typeface="Arial" pitchFamily="34" charset="0"/>
              <a:cs typeface="Arial" pitchFamily="34" charset="0"/>
            </a:rPr>
            <a:t> </a:t>
          </a:r>
          <a:r>
            <a:rPr lang="fr-FR" sz="2400" b="0" kern="1200" dirty="0" err="1">
              <a:latin typeface="Arial" pitchFamily="34" charset="0"/>
              <a:cs typeface="Arial" pitchFamily="34" charset="0"/>
            </a:rPr>
            <a:t>visual</a:t>
          </a:r>
          <a:r>
            <a:rPr lang="fr-FR" sz="2400" b="0" kern="1200" dirty="0">
              <a:latin typeface="Arial" pitchFamily="34" charset="0"/>
              <a:cs typeface="Arial" pitchFamily="34" charset="0"/>
            </a:rPr>
            <a:t> image</a:t>
          </a:r>
          <a:endParaRPr lang="en-US" sz="2400" b="0" kern="1200" dirty="0">
            <a:latin typeface="Arial" pitchFamily="34" charset="0"/>
            <a:cs typeface="Arial" pitchFamily="34" charset="0"/>
          </a:endParaRPr>
        </a:p>
        <a:p>
          <a:pPr marL="228600" lvl="1" indent="-228600" algn="l" defTabSz="1066800">
            <a:lnSpc>
              <a:spcPct val="150000"/>
            </a:lnSpc>
            <a:spcBef>
              <a:spcPct val="0"/>
            </a:spcBef>
            <a:spcAft>
              <a:spcPct val="15000"/>
            </a:spcAft>
            <a:buChar char="•"/>
          </a:pPr>
          <a:r>
            <a:rPr lang="fr-FR" sz="2400" b="0" kern="1200" dirty="0">
              <a:latin typeface="Arial" pitchFamily="34" charset="0"/>
              <a:cs typeface="Arial" pitchFamily="34" charset="0"/>
            </a:rPr>
            <a:t>Picture of </a:t>
          </a:r>
          <a:r>
            <a:rPr lang="fr-FR" sz="2400" b="0" kern="1200" dirty="0" err="1">
              <a:latin typeface="Arial" pitchFamily="34" charset="0"/>
              <a:cs typeface="Arial" pitchFamily="34" charset="0"/>
            </a:rPr>
            <a:t>complex</a:t>
          </a:r>
          <a:r>
            <a:rPr lang="fr-FR" sz="2400" b="0" kern="1200" dirty="0">
              <a:latin typeface="Arial" pitchFamily="34" charset="0"/>
              <a:cs typeface="Arial" pitchFamily="34" charset="0"/>
            </a:rPr>
            <a:t> </a:t>
          </a:r>
          <a:r>
            <a:rPr lang="fr-FR" sz="2400" b="0" kern="1200" dirty="0" err="1">
              <a:latin typeface="Arial" pitchFamily="34" charset="0"/>
              <a:cs typeface="Arial" pitchFamily="34" charset="0"/>
            </a:rPr>
            <a:t>relationships</a:t>
          </a:r>
          <a:endParaRPr lang="en-US" sz="2400" b="0" kern="1200" dirty="0">
            <a:latin typeface="Arial" pitchFamily="34" charset="0"/>
            <a:cs typeface="Arial" pitchFamily="34" charset="0"/>
          </a:endParaRPr>
        </a:p>
        <a:p>
          <a:pPr marL="228600" lvl="1" indent="-228600" algn="l" defTabSz="1066800">
            <a:lnSpc>
              <a:spcPct val="150000"/>
            </a:lnSpc>
            <a:spcBef>
              <a:spcPct val="0"/>
            </a:spcBef>
            <a:spcAft>
              <a:spcPct val="15000"/>
            </a:spcAft>
            <a:buChar char="•"/>
          </a:pPr>
          <a:r>
            <a:rPr lang="fr-FR" sz="2400" b="0" kern="1200" dirty="0" err="1">
              <a:latin typeface="Arial" pitchFamily="34" charset="0"/>
              <a:cs typeface="Arial" pitchFamily="34" charset="0"/>
            </a:rPr>
            <a:t>Emphasis</a:t>
          </a:r>
          <a:endParaRPr lang="en-US" sz="2400" b="0" kern="1200" dirty="0">
            <a:latin typeface="Arial" pitchFamily="34" charset="0"/>
            <a:cs typeface="Arial" pitchFamily="34" charset="0"/>
          </a:endParaRPr>
        </a:p>
        <a:p>
          <a:pPr marL="228600" lvl="1" indent="-228600" algn="l" defTabSz="1066800">
            <a:lnSpc>
              <a:spcPct val="150000"/>
            </a:lnSpc>
            <a:spcBef>
              <a:spcPct val="0"/>
            </a:spcBef>
            <a:spcAft>
              <a:spcPct val="15000"/>
            </a:spcAft>
            <a:buChar char="•"/>
          </a:pPr>
          <a:r>
            <a:rPr lang="fr-FR" sz="2400" b="0" kern="1200" dirty="0" err="1">
              <a:latin typeface="Arial" pitchFamily="34" charset="0"/>
              <a:cs typeface="Arial" pitchFamily="34" charset="0"/>
            </a:rPr>
            <a:t>Popular</a:t>
          </a:r>
          <a:r>
            <a:rPr lang="en-US" sz="2400" b="0" kern="1200" dirty="0">
              <a:latin typeface="Arial" pitchFamily="34" charset="0"/>
              <a:cs typeface="Arial" pitchFamily="34" charset="0"/>
            </a:rPr>
            <a:t> </a:t>
          </a:r>
        </a:p>
      </dsp:txBody>
      <dsp:txXfrm>
        <a:off x="4538" y="674808"/>
        <a:ext cx="3574117" cy="4349712"/>
      </dsp:txXfrm>
    </dsp:sp>
    <dsp:sp modelId="{8376F3D5-11D0-4166-AF6E-905160A058BF}">
      <dsp:nvSpPr>
        <dsp:cNvPr id="0" name=""/>
        <dsp:cNvSpPr/>
      </dsp:nvSpPr>
      <dsp:spPr>
        <a:xfrm>
          <a:off x="4009974" y="0"/>
          <a:ext cx="3073161" cy="619329"/>
        </a:xfrm>
        <a:prstGeom prst="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fr-FR" sz="2800" b="1" kern="1200" dirty="0" err="1">
              <a:latin typeface="Arial" pitchFamily="34" charset="0"/>
              <a:cs typeface="Arial" pitchFamily="34" charset="0"/>
            </a:rPr>
            <a:t>Disadvantages</a:t>
          </a:r>
          <a:r>
            <a:rPr lang="fr-FR" sz="2800" b="1" kern="1200" dirty="0">
              <a:latin typeface="Arial" pitchFamily="34" charset="0"/>
              <a:cs typeface="Arial" pitchFamily="34" charset="0"/>
            </a:rPr>
            <a:t>   </a:t>
          </a:r>
          <a:endParaRPr lang="en-US" sz="2800" kern="1200" dirty="0">
            <a:latin typeface="Arial" pitchFamily="34" charset="0"/>
            <a:cs typeface="Arial" pitchFamily="34" charset="0"/>
          </a:endParaRPr>
        </a:p>
      </dsp:txBody>
      <dsp:txXfrm>
        <a:off x="4009974" y="0"/>
        <a:ext cx="3073161" cy="619329"/>
      </dsp:txXfrm>
    </dsp:sp>
    <dsp:sp modelId="{0955C54A-117A-45AF-8402-EE1BE0E6EABE}">
      <dsp:nvSpPr>
        <dsp:cNvPr id="0" name=""/>
        <dsp:cNvSpPr/>
      </dsp:nvSpPr>
      <dsp:spPr>
        <a:xfrm>
          <a:off x="4009974" y="670453"/>
          <a:ext cx="3073161" cy="4341799"/>
        </a:xfrm>
        <a:prstGeom prst="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50000"/>
            </a:lnSpc>
            <a:spcBef>
              <a:spcPct val="0"/>
            </a:spcBef>
            <a:spcAft>
              <a:spcPct val="15000"/>
            </a:spcAft>
            <a:buChar char="•"/>
          </a:pPr>
          <a:r>
            <a:rPr lang="fr-FR" sz="2400" b="0" kern="1200" dirty="0" err="1">
              <a:latin typeface="Arial" pitchFamily="34" charset="0"/>
              <a:cs typeface="Arial" pitchFamily="34" charset="0"/>
            </a:rPr>
            <a:t>Lack</a:t>
          </a:r>
          <a:r>
            <a:rPr lang="fr-FR" sz="2400" b="0" kern="1200" dirty="0">
              <a:latin typeface="Arial" pitchFamily="34" charset="0"/>
              <a:cs typeface="Arial" pitchFamily="34" charset="0"/>
            </a:rPr>
            <a:t> of </a:t>
          </a:r>
          <a:r>
            <a:rPr lang="fr-FR" sz="2400" b="0" kern="1200" dirty="0" err="1">
              <a:latin typeface="Arial" pitchFamily="34" charset="0"/>
              <a:cs typeface="Arial" pitchFamily="34" charset="0"/>
            </a:rPr>
            <a:t>precision</a:t>
          </a:r>
          <a:endParaRPr lang="en-US" sz="2400" b="0" kern="1200" dirty="0">
            <a:latin typeface="Arial" pitchFamily="34" charset="0"/>
            <a:cs typeface="Arial" pitchFamily="34" charset="0"/>
          </a:endParaRPr>
        </a:p>
        <a:p>
          <a:pPr marL="228600" lvl="1" indent="-228600" algn="l" defTabSz="1066800">
            <a:lnSpc>
              <a:spcPct val="150000"/>
            </a:lnSpc>
            <a:spcBef>
              <a:spcPct val="0"/>
            </a:spcBef>
            <a:spcAft>
              <a:spcPct val="15000"/>
            </a:spcAft>
            <a:buChar char="•"/>
          </a:pPr>
          <a:r>
            <a:rPr lang="fr-FR" sz="2400" b="0" kern="1200" dirty="0" err="1">
              <a:latin typeface="Arial" pitchFamily="34" charset="0"/>
              <a:cs typeface="Arial" pitchFamily="34" charset="0"/>
            </a:rPr>
            <a:t>Lack</a:t>
          </a:r>
          <a:r>
            <a:rPr lang="fr-FR" sz="2400" b="0" kern="1200" dirty="0">
              <a:latin typeface="Arial" pitchFamily="34" charset="0"/>
              <a:cs typeface="Arial" pitchFamily="34" charset="0"/>
            </a:rPr>
            <a:t> of </a:t>
          </a:r>
          <a:r>
            <a:rPr lang="fr-FR" sz="2400" b="0" kern="1200" dirty="0" err="1">
              <a:latin typeface="Arial" pitchFamily="34" charset="0"/>
              <a:cs typeface="Arial" pitchFamily="34" charset="0"/>
            </a:rPr>
            <a:t>flexibility</a:t>
          </a:r>
          <a:r>
            <a:rPr lang="fr-FR" sz="2400" b="0" kern="1200" dirty="0">
              <a:latin typeface="Arial" pitchFamily="34" charset="0"/>
              <a:cs typeface="Arial" pitchFamily="34" charset="0"/>
            </a:rPr>
            <a:t>          </a:t>
          </a:r>
          <a:endParaRPr lang="en-US" sz="2400" b="0" kern="1200" dirty="0">
            <a:latin typeface="Arial" pitchFamily="34" charset="0"/>
            <a:cs typeface="Arial" pitchFamily="34" charset="0"/>
          </a:endParaRPr>
        </a:p>
      </dsp:txBody>
      <dsp:txXfrm>
        <a:off x="4009974" y="670453"/>
        <a:ext cx="3073161" cy="43417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EB130E-59E6-4371-9EAF-790CD80D9EE0}">
      <dsp:nvSpPr>
        <dsp:cNvPr id="0" name=""/>
        <dsp:cNvSpPr/>
      </dsp:nvSpPr>
      <dsp:spPr>
        <a:xfrm>
          <a:off x="2315434" y="1511064"/>
          <a:ext cx="146513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What</a:t>
          </a:r>
        </a:p>
      </dsp:txBody>
      <dsp:txXfrm>
        <a:off x="2529997" y="1663642"/>
        <a:ext cx="1036005" cy="736715"/>
      </dsp:txXfrm>
    </dsp:sp>
    <dsp:sp modelId="{530193D4-FCCD-492E-BB77-8D4403784E17}">
      <dsp:nvSpPr>
        <dsp:cNvPr id="0" name=""/>
        <dsp:cNvSpPr/>
      </dsp:nvSpPr>
      <dsp:spPr>
        <a:xfrm rot="16200000">
          <a:off x="2931337" y="1115890"/>
          <a:ext cx="233324" cy="363319"/>
        </a:xfrm>
        <a:prstGeom prst="rightArrow">
          <a:avLst>
            <a:gd name="adj1" fmla="val 600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966336" y="1223553"/>
        <a:ext cx="163327" cy="217991"/>
      </dsp:txXfrm>
    </dsp:sp>
    <dsp:sp modelId="{72337FC7-F912-4663-901C-B481F11316FC}">
      <dsp:nvSpPr>
        <dsp:cNvPr id="0" name=""/>
        <dsp:cNvSpPr/>
      </dsp:nvSpPr>
      <dsp:spPr>
        <a:xfrm>
          <a:off x="2513707" y="2243"/>
          <a:ext cx="1068585" cy="1068585"/>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Why</a:t>
          </a:r>
        </a:p>
      </dsp:txBody>
      <dsp:txXfrm>
        <a:off x="2670198" y="158734"/>
        <a:ext cx="755603" cy="755603"/>
      </dsp:txXfrm>
    </dsp:sp>
    <dsp:sp modelId="{49BCC239-0745-4713-9FB5-ED1C70B8D82D}">
      <dsp:nvSpPr>
        <dsp:cNvPr id="0" name=""/>
        <dsp:cNvSpPr/>
      </dsp:nvSpPr>
      <dsp:spPr>
        <a:xfrm>
          <a:off x="3830858" y="1850340"/>
          <a:ext cx="121160" cy="363319"/>
        </a:xfrm>
        <a:prstGeom prst="rightArrow">
          <a:avLst>
            <a:gd name="adj1" fmla="val 60000"/>
            <a:gd name="adj2" fmla="val 5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3830858" y="1923004"/>
        <a:ext cx="84812" cy="217991"/>
      </dsp:txXfrm>
    </dsp:sp>
    <dsp:sp modelId="{6A4076F3-AFCB-49B6-9A3C-3B4F0B35B324}">
      <dsp:nvSpPr>
        <dsp:cNvPr id="0" name=""/>
        <dsp:cNvSpPr/>
      </dsp:nvSpPr>
      <dsp:spPr>
        <a:xfrm>
          <a:off x="4009170" y="1497707"/>
          <a:ext cx="1068585" cy="1068585"/>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Who</a:t>
          </a:r>
        </a:p>
      </dsp:txBody>
      <dsp:txXfrm>
        <a:off x="4165661" y="1654198"/>
        <a:ext cx="755603" cy="755603"/>
      </dsp:txXfrm>
    </dsp:sp>
    <dsp:sp modelId="{F75E9FEF-D887-4785-B3B3-A9F6FE4CC46A}">
      <dsp:nvSpPr>
        <dsp:cNvPr id="0" name=""/>
        <dsp:cNvSpPr/>
      </dsp:nvSpPr>
      <dsp:spPr>
        <a:xfrm rot="5400000">
          <a:off x="2931337" y="2584790"/>
          <a:ext cx="233324" cy="363319"/>
        </a:xfrm>
        <a:prstGeom prst="rightArrow">
          <a:avLst>
            <a:gd name="adj1" fmla="val 60000"/>
            <a:gd name="adj2" fmla="val 5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966336" y="2622456"/>
        <a:ext cx="163327" cy="217991"/>
      </dsp:txXfrm>
    </dsp:sp>
    <dsp:sp modelId="{009EB9B7-B974-4C50-9D74-D80887BBC2E5}">
      <dsp:nvSpPr>
        <dsp:cNvPr id="0" name=""/>
        <dsp:cNvSpPr/>
      </dsp:nvSpPr>
      <dsp:spPr>
        <a:xfrm>
          <a:off x="2362197" y="2993170"/>
          <a:ext cx="1371604" cy="1068585"/>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Where</a:t>
          </a:r>
        </a:p>
      </dsp:txBody>
      <dsp:txXfrm>
        <a:off x="2563064" y="3149661"/>
        <a:ext cx="969870" cy="755603"/>
      </dsp:txXfrm>
    </dsp:sp>
    <dsp:sp modelId="{CCA63019-0041-4665-9469-51E326CEF7F6}">
      <dsp:nvSpPr>
        <dsp:cNvPr id="0" name=""/>
        <dsp:cNvSpPr/>
      </dsp:nvSpPr>
      <dsp:spPr>
        <a:xfrm rot="10800000">
          <a:off x="2143980" y="1850340"/>
          <a:ext cx="121160" cy="363319"/>
        </a:xfrm>
        <a:prstGeom prst="rightArrow">
          <a:avLst>
            <a:gd name="adj1" fmla="val 60000"/>
            <a:gd name="adj2" fmla="val 5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2180328" y="1923004"/>
        <a:ext cx="84812" cy="217991"/>
      </dsp:txXfrm>
    </dsp:sp>
    <dsp:sp modelId="{0A237FC3-0995-4649-90C3-F739A8E0E8C0}">
      <dsp:nvSpPr>
        <dsp:cNvPr id="0" name=""/>
        <dsp:cNvSpPr/>
      </dsp:nvSpPr>
      <dsp:spPr>
        <a:xfrm>
          <a:off x="1018243" y="1497707"/>
          <a:ext cx="1068585" cy="1068585"/>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t>How</a:t>
          </a:r>
          <a:endParaRPr lang="en-US" sz="2100" b="1" kern="1200" dirty="0"/>
        </a:p>
      </dsp:txBody>
      <dsp:txXfrm>
        <a:off x="1174734" y="1654198"/>
        <a:ext cx="755603" cy="755603"/>
      </dsp:txXfrm>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F0E08A-2BA4-4714-8F8D-CD5F201B359F}" type="datetimeFigureOut">
              <a:rPr lang="en-US" smtClean="0"/>
              <a:pPr/>
              <a:t>1/12/2021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79F45A-1642-4F6F-A69B-53EDAC62CD1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64A3CE-DCF5-49AC-819C-4B22E62C92E2}"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64A3CE-DCF5-49AC-819C-4B22E62C92E2}"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64A3CE-DCF5-49AC-819C-4B22E62C92E2}"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64A3CE-DCF5-49AC-819C-4B22E62C92E2}" type="datetimeFigureOut">
              <a:rPr lang="en-US" smtClean="0"/>
              <a:pPr/>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64A3CE-DCF5-49AC-819C-4B22E62C92E2}" type="datetimeFigureOut">
              <a:rPr lang="en-US" smtClean="0"/>
              <a:pPr/>
              <a:t>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64A3CE-DCF5-49AC-819C-4B22E62C92E2}" type="datetimeFigureOut">
              <a:rPr lang="en-US" smtClean="0"/>
              <a:pPr/>
              <a:t>1/12/2021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64A3CE-DCF5-49AC-819C-4B22E62C92E2}" type="datetimeFigureOut">
              <a:rPr lang="en-US" smtClean="0"/>
              <a:pPr/>
              <a:t>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64A3CE-DCF5-49AC-819C-4B22E62C92E2}" type="datetimeFigureOut">
              <a:rPr lang="en-US" smtClean="0"/>
              <a:pPr/>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64A3CE-DCF5-49AC-819C-4B22E62C92E2}" type="datetimeFigureOut">
              <a:rPr lang="en-US" smtClean="0"/>
              <a:pPr/>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64A3CE-DCF5-49AC-819C-4B22E62C92E2}"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64A3CE-DCF5-49AC-819C-4B22E62C92E2}" type="datetimeFigureOut">
              <a:rPr lang="en-US" smtClean="0"/>
              <a:pPr/>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13935-B28F-4302-9BFB-7FB8BD0DCA1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F9713E30-A3C8-4D32-BD1B-5D0BDBF5DD7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64A3CE-DCF5-49AC-819C-4B22E62C92E2}" type="datetimeFigureOut">
              <a:rPr lang="en-US" smtClean="0"/>
              <a:pPr/>
              <a:t>1/12/2021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013935-B28F-4302-9BFB-7FB8BD0DCA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381001"/>
            <a:ext cx="8458200" cy="5632311"/>
          </a:xfrm>
          <a:prstGeom prst="rect">
            <a:avLst/>
          </a:prstGeom>
        </p:spPr>
        <p:txBody>
          <a:bodyPr wrap="square">
            <a:spAutoFit/>
          </a:bodyPr>
          <a:lstStyle/>
          <a:p>
            <a:r>
              <a:rPr lang="en-US" sz="3600" b="1" dirty="0" smtClean="0">
                <a:solidFill>
                  <a:srgbClr val="091CCD"/>
                </a:solidFill>
                <a:latin typeface="Arial" pitchFamily="34" charset="0"/>
                <a:cs typeface="Arial" pitchFamily="34" charset="0"/>
              </a:rPr>
              <a:t>NURSING RESEARCH AND STATISTICS</a:t>
            </a:r>
            <a:br>
              <a:rPr lang="en-US" sz="3600" b="1" dirty="0" smtClean="0">
                <a:solidFill>
                  <a:srgbClr val="091CCD"/>
                </a:solidFill>
                <a:latin typeface="Arial" pitchFamily="34" charset="0"/>
                <a:cs typeface="Arial" pitchFamily="34" charset="0"/>
              </a:rPr>
            </a:br>
            <a:r>
              <a:rPr lang="en-US" sz="3600" b="1" dirty="0" smtClean="0">
                <a:solidFill>
                  <a:srgbClr val="091CCD"/>
                </a:solidFill>
                <a:latin typeface="Arial" pitchFamily="34" charset="0"/>
                <a:cs typeface="Arial" pitchFamily="34" charset="0"/>
              </a:rPr>
              <a:t>UNIT  </a:t>
            </a:r>
            <a:r>
              <a:rPr lang="en-US" sz="3600" b="1" dirty="0" smtClean="0">
                <a:solidFill>
                  <a:srgbClr val="091CCD"/>
                </a:solidFill>
                <a:latin typeface="Arial" pitchFamily="34" charset="0"/>
                <a:cs typeface="Arial" pitchFamily="34" charset="0"/>
              </a:rPr>
              <a:t>VI  </a:t>
            </a:r>
            <a:r>
              <a:rPr lang="en-US" sz="3600" b="1" dirty="0" smtClean="0">
                <a:solidFill>
                  <a:srgbClr val="091CCD"/>
                </a:solidFill>
                <a:latin typeface="Arial" pitchFamily="34" charset="0"/>
                <a:cs typeface="Arial" pitchFamily="34" charset="0"/>
              </a:rPr>
              <a:t/>
            </a:r>
            <a:br>
              <a:rPr lang="en-US" sz="3600" b="1" dirty="0" smtClean="0">
                <a:solidFill>
                  <a:srgbClr val="091CCD"/>
                </a:solidFill>
                <a:latin typeface="Arial" pitchFamily="34" charset="0"/>
                <a:cs typeface="Arial" pitchFamily="34" charset="0"/>
              </a:rPr>
            </a:br>
            <a:r>
              <a:rPr lang="en-US" sz="3600" b="1" dirty="0" smtClean="0">
                <a:solidFill>
                  <a:srgbClr val="091CCD"/>
                </a:solidFill>
                <a:latin typeface="Arial" pitchFamily="34" charset="0"/>
                <a:cs typeface="Arial" pitchFamily="34" charset="0"/>
              </a:rPr>
              <a:t>ANALYSIS OF DATA- </a:t>
            </a:r>
            <a:br>
              <a:rPr lang="en-US" sz="3600" b="1" dirty="0" smtClean="0">
                <a:solidFill>
                  <a:srgbClr val="091CCD"/>
                </a:solidFill>
                <a:latin typeface="Arial" pitchFamily="34" charset="0"/>
                <a:cs typeface="Arial" pitchFamily="34" charset="0"/>
              </a:rPr>
            </a:br>
            <a:r>
              <a:rPr lang="en-US" sz="3600" dirty="0" smtClean="0">
                <a:solidFill>
                  <a:srgbClr val="091CCD"/>
                </a:solidFill>
                <a:latin typeface="Arial" pitchFamily="34" charset="0"/>
                <a:cs typeface="Arial" pitchFamily="34" charset="0"/>
              </a:rPr>
              <a:t/>
            </a:r>
            <a:br>
              <a:rPr lang="en-US" sz="3600" dirty="0" smtClean="0">
                <a:solidFill>
                  <a:srgbClr val="091CCD"/>
                </a:solidFill>
                <a:latin typeface="Arial" pitchFamily="34" charset="0"/>
                <a:cs typeface="Arial" pitchFamily="34" charset="0"/>
              </a:rPr>
            </a:br>
            <a:r>
              <a:rPr lang="en-US" sz="3600" b="1" dirty="0" smtClean="0">
                <a:solidFill>
                  <a:srgbClr val="091CCD"/>
                </a:solidFill>
                <a:latin typeface="Arial" pitchFamily="34" charset="0"/>
                <a:cs typeface="Arial" pitchFamily="34" charset="0"/>
              </a:rPr>
              <a:t> </a:t>
            </a:r>
            <a:r>
              <a:rPr lang="en-US" sz="3600" b="1" cap="all" dirty="0" smtClean="0">
                <a:ln w="9000" cmpd="sng">
                  <a:solidFill>
                    <a:schemeClr val="accent4">
                      <a:shade val="50000"/>
                      <a:satMod val="120000"/>
                    </a:schemeClr>
                  </a:solidFill>
                  <a:prstDash val="solid"/>
                </a:ln>
                <a:solidFill>
                  <a:srgbClr val="091CCD"/>
                </a:solidFill>
                <a:effectLst>
                  <a:reflection blurRad="12700" stA="28000" endPos="45000" dist="1000" dir="5400000" sy="-100000" algn="bl" rotWithShape="0"/>
                </a:effectLst>
                <a:latin typeface="Arial" pitchFamily="34" charset="0"/>
                <a:cs typeface="Arial" pitchFamily="34" charset="0"/>
              </a:rPr>
              <a:t>DATA PRESENTATION, </a:t>
            </a:r>
          </a:p>
          <a:p>
            <a:endParaRPr lang="en-US" sz="3600" b="1" cap="all" dirty="0" smtClean="0">
              <a:ln w="9000" cmpd="sng">
                <a:solidFill>
                  <a:schemeClr val="accent4">
                    <a:shade val="50000"/>
                    <a:satMod val="120000"/>
                  </a:schemeClr>
                </a:solidFill>
                <a:prstDash val="solid"/>
              </a:ln>
              <a:solidFill>
                <a:srgbClr val="091CCD"/>
              </a:solidFill>
              <a:effectLst>
                <a:reflection blurRad="12700" stA="28000" endPos="45000" dist="1000" dir="5400000" sy="-100000" algn="bl" rotWithShape="0"/>
              </a:effectLst>
              <a:latin typeface="Arial" pitchFamily="34" charset="0"/>
              <a:cs typeface="Arial" pitchFamily="34" charset="0"/>
            </a:endParaRPr>
          </a:p>
          <a:p>
            <a:r>
              <a:rPr lang="en-US" sz="3600" b="1" cap="all" dirty="0" smtClean="0">
                <a:ln w="9000" cmpd="sng">
                  <a:solidFill>
                    <a:schemeClr val="accent4">
                      <a:shade val="50000"/>
                      <a:satMod val="120000"/>
                    </a:schemeClr>
                  </a:solidFill>
                  <a:prstDash val="solid"/>
                </a:ln>
                <a:solidFill>
                  <a:srgbClr val="091CCD"/>
                </a:solidFill>
                <a:effectLst>
                  <a:reflection blurRad="12700" stA="28000" endPos="45000" dist="1000" dir="5400000" sy="-100000" algn="bl" rotWithShape="0"/>
                </a:effectLst>
                <a:latin typeface="Arial" pitchFamily="34" charset="0"/>
                <a:cs typeface="Arial" pitchFamily="34" charset="0"/>
              </a:rPr>
              <a:t>SUMMARIZATION </a:t>
            </a:r>
          </a:p>
          <a:p>
            <a:r>
              <a:rPr lang="en-US" sz="3600" b="1" cap="all" dirty="0" smtClean="0">
                <a:ln w="9000" cmpd="sng">
                  <a:solidFill>
                    <a:schemeClr val="accent4">
                      <a:shade val="50000"/>
                      <a:satMod val="120000"/>
                    </a:schemeClr>
                  </a:solidFill>
                  <a:prstDash val="solid"/>
                </a:ln>
                <a:solidFill>
                  <a:srgbClr val="091CCD"/>
                </a:solidFill>
                <a:effectLst>
                  <a:reflection blurRad="12700" stA="28000" endPos="45000" dist="1000" dir="5400000" sy="-100000" algn="bl" rotWithShape="0"/>
                </a:effectLst>
                <a:latin typeface="Arial" pitchFamily="34" charset="0"/>
                <a:cs typeface="Arial" pitchFamily="34" charset="0"/>
              </a:rPr>
              <a:t/>
            </a:r>
            <a:br>
              <a:rPr lang="en-US" sz="3600" b="1" cap="all" dirty="0" smtClean="0">
                <a:ln w="9000" cmpd="sng">
                  <a:solidFill>
                    <a:schemeClr val="accent4">
                      <a:shade val="50000"/>
                      <a:satMod val="120000"/>
                    </a:schemeClr>
                  </a:solidFill>
                  <a:prstDash val="solid"/>
                </a:ln>
                <a:solidFill>
                  <a:srgbClr val="091CCD"/>
                </a:solidFill>
                <a:effectLst>
                  <a:reflection blurRad="12700" stA="28000" endPos="45000" dist="1000" dir="5400000" sy="-100000" algn="bl" rotWithShape="0"/>
                </a:effectLst>
                <a:latin typeface="Arial" pitchFamily="34" charset="0"/>
                <a:cs typeface="Arial" pitchFamily="34" charset="0"/>
              </a:rPr>
            </a:br>
            <a:r>
              <a:rPr lang="en-US" sz="3600" b="1" cap="all" dirty="0" smtClean="0">
                <a:ln w="9000" cmpd="sng">
                  <a:solidFill>
                    <a:schemeClr val="accent4">
                      <a:shade val="50000"/>
                      <a:satMod val="120000"/>
                    </a:schemeClr>
                  </a:solidFill>
                  <a:prstDash val="solid"/>
                </a:ln>
                <a:solidFill>
                  <a:srgbClr val="091CCD"/>
                </a:solidFill>
                <a:effectLst>
                  <a:reflection blurRad="12700" stA="28000" endPos="45000" dist="1000" dir="5400000" sy="-100000" algn="bl" rotWithShape="0"/>
                </a:effectLst>
                <a:latin typeface="Arial" pitchFamily="34" charset="0"/>
                <a:cs typeface="Arial" pitchFamily="34" charset="0"/>
              </a:rPr>
              <a:t> AND INTERPRETATION</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rgbClr val="FDE00B"/>
          </a:solidFill>
        </p:spPr>
        <p:txBody>
          <a:bodyPr>
            <a:normAutofit/>
          </a:bodyPr>
          <a:lstStyle/>
          <a:p>
            <a:r>
              <a:rPr lang="en-US" sz="3200" b="1" dirty="0">
                <a:solidFill>
                  <a:srgbClr val="091CCD"/>
                </a:solidFill>
                <a:latin typeface="Arial" pitchFamily="34" charset="0"/>
                <a:cs typeface="Arial" pitchFamily="34" charset="0"/>
              </a:rPr>
              <a:t>LEARNING OBJECTIVES</a:t>
            </a:r>
          </a:p>
        </p:txBody>
      </p:sp>
      <p:sp>
        <p:nvSpPr>
          <p:cNvPr id="5" name="Content Placeholder 4"/>
          <p:cNvSpPr>
            <a:spLocks noGrp="1"/>
          </p:cNvSpPr>
          <p:nvPr>
            <p:ph idx="1"/>
          </p:nvPr>
        </p:nvSpPr>
        <p:spPr>
          <a:xfrm>
            <a:off x="457200" y="1600200"/>
            <a:ext cx="8229600" cy="4724400"/>
          </a:xfrm>
        </p:spPr>
        <p:txBody>
          <a:bodyPr>
            <a:normAutofit/>
          </a:bodyPr>
          <a:lstStyle/>
          <a:p>
            <a:pPr>
              <a:buNone/>
            </a:pPr>
            <a:r>
              <a:rPr lang="en-US" sz="2800" dirty="0">
                <a:latin typeface="Arial" pitchFamily="34" charset="0"/>
                <a:cs typeface="Arial" pitchFamily="34" charset="0"/>
              </a:rPr>
              <a:t>The students will be able to</a:t>
            </a:r>
          </a:p>
          <a:p>
            <a:pPr marL="514350" indent="-514350">
              <a:buFont typeface="+mj-lt"/>
              <a:buAutoNum type="arabicPeriod"/>
            </a:pPr>
            <a:r>
              <a:rPr lang="en-US" sz="2800" dirty="0">
                <a:latin typeface="Arial" pitchFamily="34" charset="0"/>
                <a:cs typeface="Arial" pitchFamily="34" charset="0"/>
              </a:rPr>
              <a:t>Describe various methods </a:t>
            </a:r>
            <a:r>
              <a:rPr lang="en-US" sz="2800">
                <a:latin typeface="Arial" pitchFamily="34" charset="0"/>
                <a:cs typeface="Arial" pitchFamily="34" charset="0"/>
              </a:rPr>
              <a:t>of presenting </a:t>
            </a:r>
            <a:r>
              <a:rPr lang="en-US" sz="2800" dirty="0">
                <a:latin typeface="Arial" pitchFamily="34" charset="0"/>
                <a:cs typeface="Arial" pitchFamily="34" charset="0"/>
              </a:rPr>
              <a:t>data</a:t>
            </a:r>
          </a:p>
          <a:p>
            <a:pPr marL="514350" indent="-514350" algn="just">
              <a:buFont typeface="+mj-lt"/>
              <a:buAutoNum type="arabicPeriod"/>
            </a:pPr>
            <a:r>
              <a:rPr lang="en-US" sz="2800" dirty="0">
                <a:latin typeface="Arial" pitchFamily="34" charset="0"/>
                <a:cs typeface="Arial" pitchFamily="34" charset="0"/>
              </a:rPr>
              <a:t>Identify the suitable method of data presentation based on the objective and the levels of measurement</a:t>
            </a:r>
          </a:p>
          <a:p>
            <a:pPr marL="514350" indent="-514350">
              <a:buFont typeface="+mj-lt"/>
              <a:buAutoNum type="arabicPeriod"/>
            </a:pPr>
            <a:r>
              <a:rPr lang="en-US" sz="2800" dirty="0">
                <a:latin typeface="Arial" pitchFamily="34" charset="0"/>
                <a:cs typeface="Arial" pitchFamily="34" charset="0"/>
              </a:rPr>
              <a:t>Understand the methods of data summarization </a:t>
            </a:r>
          </a:p>
          <a:p>
            <a:pPr marL="514350" indent="-514350">
              <a:buFont typeface="+mj-lt"/>
              <a:buAutoNum type="arabicPeriod"/>
            </a:pPr>
            <a:r>
              <a:rPr lang="en-US" sz="2800" dirty="0">
                <a:latin typeface="Arial" pitchFamily="34" charset="0"/>
                <a:cs typeface="Arial" pitchFamily="34" charset="0"/>
              </a:rPr>
              <a:t>Comprehend the data interpretation process</a:t>
            </a:r>
          </a:p>
          <a:p>
            <a:pPr>
              <a:buNone/>
            </a:pPr>
            <a:endParaRPr lang="en-US" sz="2800" dirty="0">
              <a:latin typeface="Arial" pitchFamily="34" charset="0"/>
              <a:cs typeface="Arial" pitchFamily="34" charset="0"/>
            </a:endParaRPr>
          </a:p>
          <a:p>
            <a:pPr>
              <a:buNone/>
            </a:pPr>
            <a:endParaRPr lang="en-US" sz="2800" dirty="0">
              <a:latin typeface="Arial" pitchFamily="34" charset="0"/>
              <a:cs typeface="Arial" pitchFamily="34" charset="0"/>
            </a:endParaRPr>
          </a:p>
          <a:p>
            <a:endParaRPr lang="en-US" sz="28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DE00B"/>
          </a:solidFill>
        </p:spPr>
        <p:txBody>
          <a:bodyPr>
            <a:normAutofit/>
          </a:bodyPr>
          <a:lstStyle/>
          <a:p>
            <a:r>
              <a:rPr lang="en-US" sz="3200" b="1" dirty="0">
                <a:solidFill>
                  <a:srgbClr val="091CCD"/>
                </a:solidFill>
                <a:latin typeface="Arial" pitchFamily="34" charset="0"/>
                <a:cs typeface="Arial" pitchFamily="34" charset="0"/>
              </a:rPr>
              <a:t>CONTENT OVERVIEW</a:t>
            </a:r>
          </a:p>
        </p:txBody>
      </p:sp>
      <p:sp>
        <p:nvSpPr>
          <p:cNvPr id="3" name="Content Placeholder 2"/>
          <p:cNvSpPr>
            <a:spLocks noGrp="1"/>
          </p:cNvSpPr>
          <p:nvPr>
            <p:ph idx="1"/>
          </p:nvPr>
        </p:nvSpPr>
        <p:spPr/>
        <p:txBody>
          <a:bodyPr>
            <a:normAutofit/>
          </a:bodyPr>
          <a:lstStyle/>
          <a:p>
            <a:r>
              <a:rPr lang="en-US" sz="2800" dirty="0">
                <a:latin typeface="Arial" pitchFamily="34" charset="0"/>
                <a:cs typeface="Arial" pitchFamily="34" charset="0"/>
              </a:rPr>
              <a:t>Introduction</a:t>
            </a:r>
          </a:p>
          <a:p>
            <a:r>
              <a:rPr lang="en-US" sz="2800" dirty="0">
                <a:latin typeface="Arial" pitchFamily="34" charset="0"/>
                <a:cs typeface="Arial" pitchFamily="34" charset="0"/>
              </a:rPr>
              <a:t>Data Presentation</a:t>
            </a:r>
          </a:p>
          <a:p>
            <a:pPr lvl="1">
              <a:buFont typeface="Arial" pitchFamily="34" charset="0"/>
              <a:buChar char="•"/>
            </a:pPr>
            <a:r>
              <a:rPr lang="en-US" dirty="0">
                <a:latin typeface="Arial" pitchFamily="34" charset="0"/>
                <a:cs typeface="Arial" pitchFamily="34" charset="0"/>
              </a:rPr>
              <a:t>Tables</a:t>
            </a:r>
          </a:p>
          <a:p>
            <a:pPr lvl="1">
              <a:buFont typeface="Arial" pitchFamily="34" charset="0"/>
              <a:buChar char="•"/>
            </a:pPr>
            <a:r>
              <a:rPr lang="en-US" dirty="0">
                <a:latin typeface="Arial" pitchFamily="34" charset="0"/>
                <a:cs typeface="Arial" pitchFamily="34" charset="0"/>
              </a:rPr>
              <a:t>Diagrams</a:t>
            </a:r>
          </a:p>
          <a:p>
            <a:pPr lvl="1">
              <a:buFont typeface="Arial" pitchFamily="34" charset="0"/>
              <a:buChar char="•"/>
            </a:pPr>
            <a:r>
              <a:rPr lang="en-US" dirty="0">
                <a:latin typeface="Arial" pitchFamily="34" charset="0"/>
                <a:cs typeface="Arial" pitchFamily="34" charset="0"/>
              </a:rPr>
              <a:t>Graphs </a:t>
            </a:r>
          </a:p>
          <a:p>
            <a:r>
              <a:rPr lang="en-US" sz="2800" dirty="0">
                <a:latin typeface="Arial" pitchFamily="34" charset="0"/>
                <a:cs typeface="Arial" pitchFamily="34" charset="0"/>
              </a:rPr>
              <a:t>Summarization of data</a:t>
            </a:r>
          </a:p>
          <a:p>
            <a:r>
              <a:rPr lang="en-US" sz="2800" dirty="0">
                <a:latin typeface="Arial" pitchFamily="34" charset="0"/>
                <a:cs typeface="Arial" pitchFamily="34" charset="0"/>
              </a:rPr>
              <a:t>Interpretation of data</a:t>
            </a:r>
          </a:p>
          <a:p>
            <a:endParaRPr lang="en-US" sz="28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DE00B"/>
          </a:solidFill>
        </p:spPr>
        <p:txBody>
          <a:bodyPr>
            <a:normAutofit/>
          </a:bodyPr>
          <a:lstStyle/>
          <a:p>
            <a:r>
              <a:rPr lang="en-US" sz="3200" b="1" dirty="0">
                <a:solidFill>
                  <a:srgbClr val="091CCD"/>
                </a:solidFill>
                <a:latin typeface="Arial" pitchFamily="34" charset="0"/>
                <a:cs typeface="Arial" pitchFamily="34" charset="0"/>
              </a:rPr>
              <a:t>INTRODUCTION</a:t>
            </a:r>
          </a:p>
        </p:txBody>
      </p:sp>
      <p:sp>
        <p:nvSpPr>
          <p:cNvPr id="3" name="Content Placeholder 2"/>
          <p:cNvSpPr>
            <a:spLocks noGrp="1"/>
          </p:cNvSpPr>
          <p:nvPr>
            <p:ph idx="1"/>
          </p:nvPr>
        </p:nvSpPr>
        <p:spPr/>
        <p:txBody>
          <a:bodyPr>
            <a:normAutofit/>
          </a:bodyPr>
          <a:lstStyle/>
          <a:p>
            <a:pPr algn="just"/>
            <a:r>
              <a:rPr lang="en-US" sz="2800" dirty="0">
                <a:latin typeface="Arial" pitchFamily="34" charset="0"/>
                <a:cs typeface="Arial" pitchFamily="34" charset="0"/>
              </a:rPr>
              <a:t>The collection of numerical information often leads to large masses of data which, if they are to be understood, or presented effectively, must be summarized and </a:t>
            </a:r>
            <a:r>
              <a:rPr lang="en-US" sz="2800" dirty="0" err="1">
                <a:latin typeface="Arial" pitchFamily="34" charset="0"/>
                <a:cs typeface="Arial" pitchFamily="34" charset="0"/>
              </a:rPr>
              <a:t>analysed</a:t>
            </a:r>
            <a:r>
              <a:rPr lang="en-US" sz="2800" dirty="0">
                <a:latin typeface="Arial" pitchFamily="34" charset="0"/>
                <a:cs typeface="Arial" pitchFamily="34" charset="0"/>
              </a:rPr>
              <a:t> in some way.</a:t>
            </a:r>
          </a:p>
          <a:p>
            <a:pPr algn="just"/>
            <a:endParaRPr lang="en-US" sz="2800" dirty="0">
              <a:latin typeface="Arial" pitchFamily="34" charset="0"/>
              <a:cs typeface="Arial" pitchFamily="34" charset="0"/>
            </a:endParaRPr>
          </a:p>
          <a:p>
            <a:pPr algn="just"/>
            <a:r>
              <a:rPr lang="en-US" sz="2800" dirty="0">
                <a:latin typeface="Arial" pitchFamily="34" charset="0"/>
                <a:cs typeface="Arial" pitchFamily="34" charset="0"/>
              </a:rPr>
              <a:t>The presentation of data in the form of tables, graphs and charts is an important part of the process of data analysis and report writing. </a:t>
            </a:r>
          </a:p>
          <a:p>
            <a:pPr algn="just"/>
            <a:endParaRPr lang="en-US" sz="28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381000" y="3581400"/>
            <a:ext cx="8458200" cy="3733800"/>
            <a:chOff x="240" y="1248"/>
            <a:chExt cx="5376" cy="2496"/>
          </a:xfrm>
          <a:solidFill>
            <a:schemeClr val="accent4">
              <a:lumMod val="20000"/>
              <a:lumOff val="80000"/>
            </a:schemeClr>
          </a:solidFill>
        </p:grpSpPr>
        <p:sp>
          <p:nvSpPr>
            <p:cNvPr id="66566" name="AutoShape 4"/>
            <p:cNvSpPr>
              <a:spLocks noChangeArrowheads="1"/>
            </p:cNvSpPr>
            <p:nvPr/>
          </p:nvSpPr>
          <p:spPr bwMode="auto">
            <a:xfrm>
              <a:off x="240" y="1248"/>
              <a:ext cx="5376" cy="1872"/>
            </a:xfrm>
            <a:prstGeom prst="roundRect">
              <a:avLst>
                <a:gd name="adj" fmla="val 16667"/>
              </a:avLst>
            </a:prstGeom>
            <a:solidFill>
              <a:schemeClr val="accent4">
                <a:lumMod val="40000"/>
                <a:lumOff val="60000"/>
              </a:schemeClr>
            </a:solidFill>
            <a:ln w="9525">
              <a:solidFill>
                <a:srgbClr val="FF0000"/>
              </a:solidFill>
              <a:round/>
              <a:headEnd/>
              <a:tailEnd/>
            </a:ln>
          </p:spPr>
          <p:txBody>
            <a:bodyPr wrap="none" anchor="ctr"/>
            <a:lstStyle/>
            <a:p>
              <a:endParaRPr lang="en-US" sz="2800">
                <a:latin typeface="Arial" pitchFamily="34" charset="0"/>
                <a:cs typeface="Arial" pitchFamily="34" charset="0"/>
              </a:endParaRPr>
            </a:p>
          </p:txBody>
        </p:sp>
        <p:sp>
          <p:nvSpPr>
            <p:cNvPr id="66567" name="Rectangle 5"/>
            <p:cNvSpPr>
              <a:spLocks noChangeArrowheads="1"/>
            </p:cNvSpPr>
            <p:nvPr/>
          </p:nvSpPr>
          <p:spPr bwMode="auto">
            <a:xfrm>
              <a:off x="336" y="1392"/>
              <a:ext cx="4944" cy="2352"/>
            </a:xfrm>
            <a:prstGeom prst="rect">
              <a:avLst/>
            </a:prstGeom>
            <a:noFill/>
            <a:ln w="9525">
              <a:noFill/>
              <a:miter lim="800000"/>
              <a:headEnd/>
              <a:tailEnd/>
            </a:ln>
          </p:spPr>
          <p:txBody>
            <a:bodyPr/>
            <a:lstStyle/>
            <a:p>
              <a:pPr marL="609600" indent="-609600">
                <a:lnSpc>
                  <a:spcPct val="140000"/>
                </a:lnSpc>
                <a:spcBef>
                  <a:spcPct val="20000"/>
                </a:spcBef>
              </a:pPr>
              <a:r>
                <a:rPr lang="en-US" sz="2800" b="1" dirty="0">
                  <a:latin typeface="Arial" pitchFamily="34" charset="0"/>
                  <a:cs typeface="Arial" pitchFamily="34" charset="0"/>
                </a:rPr>
                <a:t>•    Purpose: </a:t>
              </a:r>
              <a:r>
                <a:rPr lang="en-US" sz="2800" dirty="0">
                  <a:latin typeface="Arial" pitchFamily="34" charset="0"/>
                  <a:cs typeface="Arial" pitchFamily="34" charset="0"/>
                </a:rPr>
                <a:t>To display data so that they can be readily understood</a:t>
              </a:r>
            </a:p>
            <a:p>
              <a:pPr marL="609600" indent="-609600">
                <a:lnSpc>
                  <a:spcPct val="140000"/>
                </a:lnSpc>
                <a:spcBef>
                  <a:spcPct val="20000"/>
                </a:spcBef>
              </a:pPr>
              <a:r>
                <a:rPr lang="en-US" sz="2800" b="1" dirty="0">
                  <a:latin typeface="Arial" pitchFamily="34" charset="0"/>
                  <a:cs typeface="Arial" pitchFamily="34" charset="0"/>
                </a:rPr>
                <a:t>•    Principle:</a:t>
              </a:r>
              <a:r>
                <a:rPr lang="en-US" sz="2800" dirty="0">
                  <a:latin typeface="Arial" pitchFamily="34" charset="0"/>
                  <a:cs typeface="Arial" pitchFamily="34" charset="0"/>
                </a:rPr>
                <a:t> Tables and graphs should contain</a:t>
              </a:r>
            </a:p>
            <a:p>
              <a:pPr marL="609600" indent="-609600">
                <a:lnSpc>
                  <a:spcPct val="140000"/>
                </a:lnSpc>
                <a:spcBef>
                  <a:spcPct val="20000"/>
                </a:spcBef>
              </a:pPr>
              <a:r>
                <a:rPr lang="en-US" sz="2800" dirty="0">
                  <a:latin typeface="Arial" pitchFamily="34" charset="0"/>
                  <a:cs typeface="Arial" pitchFamily="34" charset="0"/>
                </a:rPr>
                <a:t>      enough information to be self-sufficient    </a:t>
              </a:r>
            </a:p>
          </p:txBody>
        </p:sp>
      </p:grpSp>
      <p:sp>
        <p:nvSpPr>
          <p:cNvPr id="16" name="Text Box 6"/>
          <p:cNvSpPr txBox="1">
            <a:spLocks noGrp="1" noChangeArrowheads="1"/>
          </p:cNvSpPr>
          <p:nvPr>
            <p:ph type="title"/>
          </p:nvPr>
        </p:nvSpPr>
        <p:spPr bwMode="auto">
          <a:prstGeom prst="rect">
            <a:avLst/>
          </a:prstGeom>
          <a:solidFill>
            <a:srgbClr val="FDE00B"/>
          </a:solidFill>
          <a:ln w="9525">
            <a:noFill/>
            <a:miter lim="800000"/>
            <a:headEnd/>
            <a:tailEnd/>
          </a:ln>
        </p:spPr>
        <p:txBody>
          <a:bodyPr vert="horz" wrap="square" lIns="91440" tIns="45720" rIns="91440" bIns="45720" rtlCol="0" anchor="ct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3600" b="1" i="0" u="none" strike="noStrike" kern="1200" cap="none" spc="0" normalizeH="0" baseline="0" noProof="0" dirty="0">
                <a:ln>
                  <a:noFill/>
                </a:ln>
                <a:solidFill>
                  <a:srgbClr val="091CCD"/>
                </a:solidFill>
                <a:effectLst/>
                <a:uLnTx/>
                <a:uFillTx/>
                <a:latin typeface="Arial" pitchFamily="34" charset="0"/>
                <a:ea typeface="+mj-ea"/>
                <a:cs typeface="Arial" pitchFamily="34" charset="0"/>
              </a:rPr>
              <a:t>DATA PRESENTATION</a:t>
            </a:r>
          </a:p>
        </p:txBody>
      </p:sp>
      <p:sp>
        <p:nvSpPr>
          <p:cNvPr id="17" name="Rectangle 16"/>
          <p:cNvSpPr/>
          <p:nvPr/>
        </p:nvSpPr>
        <p:spPr>
          <a:xfrm>
            <a:off x="609600" y="1563874"/>
            <a:ext cx="7924800" cy="2031325"/>
          </a:xfrm>
          <a:prstGeom prst="rect">
            <a:avLst/>
          </a:prstGeom>
        </p:spPr>
        <p:txBody>
          <a:bodyPr wrap="square">
            <a:spAutoFit/>
          </a:bodyPr>
          <a:lstStyle/>
          <a:p>
            <a:pPr algn="just">
              <a:lnSpc>
                <a:spcPct val="150000"/>
              </a:lnSpc>
              <a:spcBef>
                <a:spcPct val="50000"/>
              </a:spcBef>
            </a:pPr>
            <a:r>
              <a:rPr lang="en-US" sz="2800" dirty="0">
                <a:latin typeface="Arial" pitchFamily="34" charset="0"/>
                <a:cs typeface="Arial" pitchFamily="34" charset="0"/>
              </a:rPr>
              <a:t>	Tables and graphs share some common features, but for any specific situation, one is likely to be more suitable than the 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a:solidFill>
            <a:srgbClr val="FDE00B"/>
          </a:solidFill>
        </p:spPr>
        <p:txBody>
          <a:bodyPr>
            <a:normAutofit/>
          </a:bodyPr>
          <a:lstStyle/>
          <a:p>
            <a:r>
              <a:rPr lang="en-US" sz="3600" b="1" dirty="0">
                <a:solidFill>
                  <a:srgbClr val="091CCD"/>
                </a:solidFill>
                <a:latin typeface="Arial" pitchFamily="34" charset="0"/>
                <a:cs typeface="Arial" pitchFamily="34" charset="0"/>
              </a:rPr>
              <a:t>TABULATION OF DATA</a:t>
            </a:r>
          </a:p>
        </p:txBody>
      </p:sp>
      <p:sp>
        <p:nvSpPr>
          <p:cNvPr id="4" name="Content Placeholder 3"/>
          <p:cNvSpPr>
            <a:spLocks noGrp="1"/>
          </p:cNvSpPr>
          <p:nvPr>
            <p:ph idx="1"/>
          </p:nvPr>
        </p:nvSpPr>
        <p:spPr>
          <a:xfrm>
            <a:off x="457200" y="1600201"/>
            <a:ext cx="8229600" cy="2971800"/>
          </a:xfrm>
        </p:spPr>
        <p:txBody>
          <a:bodyPr>
            <a:normAutofit/>
          </a:bodyPr>
          <a:lstStyle/>
          <a:p>
            <a:pPr algn="just">
              <a:lnSpc>
                <a:spcPct val="150000"/>
              </a:lnSpc>
              <a:buNone/>
            </a:pPr>
            <a:r>
              <a:rPr lang="en-US" sz="2800" dirty="0">
                <a:latin typeface="Arial" pitchFamily="34" charset="0"/>
                <a:cs typeface="Arial" pitchFamily="34" charset="0"/>
              </a:rPr>
              <a:t>    	The process of placing classified data into tabular form is known as tabulation. A table is a symmetric arrangement of statistical data in rows and columns.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OBJECTIVES</a:t>
            </a:r>
            <a:endParaRPr lang="en-US" sz="3200" dirty="0">
              <a:solidFill>
                <a:srgbClr val="091CCD"/>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lvl="0">
              <a:lnSpc>
                <a:spcPct val="150000"/>
              </a:lnSpc>
            </a:pPr>
            <a:r>
              <a:rPr lang="en-US" sz="2800" dirty="0">
                <a:latin typeface="Arial" pitchFamily="34" charset="0"/>
                <a:cs typeface="Arial" pitchFamily="34" charset="0"/>
              </a:rPr>
              <a:t>To simplify the complex data in a systematic and concise form.</a:t>
            </a:r>
          </a:p>
          <a:p>
            <a:pPr lvl="0">
              <a:lnSpc>
                <a:spcPct val="150000"/>
              </a:lnSpc>
            </a:pPr>
            <a:r>
              <a:rPr lang="en-US" sz="2800" dirty="0">
                <a:latin typeface="Arial" pitchFamily="34" charset="0"/>
                <a:cs typeface="Arial" pitchFamily="34" charset="0"/>
              </a:rPr>
              <a:t>To facilitate easy comparison.</a:t>
            </a:r>
          </a:p>
          <a:p>
            <a:pPr lvl="0">
              <a:lnSpc>
                <a:spcPct val="150000"/>
              </a:lnSpc>
            </a:pPr>
            <a:r>
              <a:rPr lang="en-US" sz="2800" dirty="0">
                <a:latin typeface="Arial" pitchFamily="34" charset="0"/>
                <a:cs typeface="Arial" pitchFamily="34" charset="0"/>
              </a:rPr>
              <a:t>To facilitate analysis of data through central tendency and measures of dispersion.</a:t>
            </a:r>
          </a:p>
          <a:p>
            <a:pPr lvl="0">
              <a:lnSpc>
                <a:spcPct val="150000"/>
              </a:lnSpc>
            </a:pPr>
            <a:r>
              <a:rPr lang="en-US" sz="2800" dirty="0">
                <a:latin typeface="Arial" pitchFamily="34" charset="0"/>
                <a:cs typeface="Arial" pitchFamily="34" charset="0"/>
              </a:rPr>
              <a:t>To defect errors if any in the data.</a:t>
            </a:r>
          </a:p>
          <a:p>
            <a:pPr>
              <a:lnSpc>
                <a:spcPct val="150000"/>
              </a:lnSpc>
            </a:pPr>
            <a:endParaRPr lang="en-US" sz="28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97887" cy="990600"/>
          </a:xfrm>
          <a:solidFill>
            <a:srgbClr val="FDE00B"/>
          </a:solidFill>
        </p:spPr>
        <p:txBody>
          <a:bodyPr>
            <a:normAutofit/>
          </a:bodyPr>
          <a:lstStyle/>
          <a:p>
            <a:r>
              <a:rPr lang="en-US" sz="3200" b="1" dirty="0">
                <a:solidFill>
                  <a:srgbClr val="091CCD"/>
                </a:solidFill>
                <a:latin typeface="Arial" pitchFamily="34" charset="0"/>
                <a:cs typeface="Arial" pitchFamily="34" charset="0"/>
              </a:rPr>
              <a:t>PRINCIPLES</a:t>
            </a:r>
          </a:p>
        </p:txBody>
      </p:sp>
      <p:sp>
        <p:nvSpPr>
          <p:cNvPr id="3" name="Content Placeholder 2"/>
          <p:cNvSpPr>
            <a:spLocks noGrp="1"/>
          </p:cNvSpPr>
          <p:nvPr>
            <p:ph idx="1"/>
          </p:nvPr>
        </p:nvSpPr>
        <p:spPr>
          <a:xfrm>
            <a:off x="381000" y="1295400"/>
            <a:ext cx="8229600" cy="4876800"/>
          </a:xfrm>
        </p:spPr>
        <p:txBody>
          <a:bodyPr/>
          <a:lstStyle/>
          <a:p>
            <a:r>
              <a:rPr lang="en-US" sz="2800" dirty="0">
                <a:latin typeface="Arial" pitchFamily="34" charset="0"/>
                <a:cs typeface="Arial" pitchFamily="34" charset="0"/>
              </a:rPr>
              <a:t>Precise, comprehensive and self explanatory.</a:t>
            </a:r>
          </a:p>
          <a:p>
            <a:r>
              <a:rPr lang="en-US" sz="2800" dirty="0">
                <a:latin typeface="Arial" pitchFamily="34" charset="0"/>
                <a:cs typeface="Arial" pitchFamily="34" charset="0"/>
              </a:rPr>
              <a:t>A title must be on the top explaining the content clearly.</a:t>
            </a:r>
          </a:p>
          <a:p>
            <a:r>
              <a:rPr lang="en-US" sz="2800" dirty="0">
                <a:latin typeface="Arial" pitchFamily="34" charset="0"/>
                <a:cs typeface="Arial" pitchFamily="34" charset="0"/>
              </a:rPr>
              <a:t>Follow a sequence in arranging the items.</a:t>
            </a:r>
          </a:p>
          <a:p>
            <a:r>
              <a:rPr lang="en-US" sz="2800" dirty="0">
                <a:latin typeface="Arial" pitchFamily="34" charset="0"/>
                <a:cs typeface="Arial" pitchFamily="34" charset="0"/>
              </a:rPr>
              <a:t>Rows and columns must have similar content.</a:t>
            </a:r>
          </a:p>
          <a:p>
            <a:r>
              <a:rPr lang="en-US" sz="2800" dirty="0">
                <a:latin typeface="Arial" pitchFamily="34" charset="0"/>
                <a:cs typeface="Arial" pitchFamily="34" charset="0"/>
              </a:rPr>
              <a:t>State the unit clearly. Unit must be either in the caption/stubs. </a:t>
            </a:r>
          </a:p>
          <a:p>
            <a:r>
              <a:rPr lang="en-US" sz="2800" dirty="0">
                <a:latin typeface="Arial" pitchFamily="34" charset="0"/>
                <a:cs typeface="Arial" pitchFamily="34" charset="0"/>
              </a:rPr>
              <a:t>Write the foot notes at the bottom of the table.</a:t>
            </a:r>
          </a:p>
          <a:p>
            <a:endParaRPr lang="en-US" sz="2800" dirty="0">
              <a:latin typeface="Arial" pitchFamily="34" charset="0"/>
              <a:cs typeface="Arial" pitchFamily="34" charset="0"/>
            </a:endParaRPr>
          </a:p>
          <a:p>
            <a:endParaRPr lang="en-US" sz="2800" dirty="0">
              <a:latin typeface="Arial" pitchFamily="34" charset="0"/>
              <a:cs typeface="Arial" pitchFamily="34" charset="0"/>
            </a:endParaRPr>
          </a:p>
        </p:txBody>
      </p:sp>
    </p:spTree>
    <p:extLst>
      <p:ext uri="{BB962C8B-B14F-4D97-AF65-F5344CB8AC3E}">
        <p14:creationId xmlns:p14="http://schemas.microsoft.com/office/powerpoint/2010/main" xmlns="" val="3182070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RULES AND GUIDELINES</a:t>
            </a:r>
          </a:p>
        </p:txBody>
      </p:sp>
      <p:sp>
        <p:nvSpPr>
          <p:cNvPr id="6" name="Text Box 3"/>
          <p:cNvSpPr txBox="1">
            <a:spLocks noGrp="1" noChangeArrowheads="1"/>
          </p:cNvSpPr>
          <p:nvPr>
            <p:ph idx="1"/>
          </p:nvPr>
        </p:nvSpPr>
        <p:spPr bwMode="auto">
          <a:xfrm>
            <a:off x="228600" y="1340108"/>
            <a:ext cx="8915400" cy="4832092"/>
          </a:xfrm>
          <a:prstGeom prst="rect">
            <a:avLst/>
          </a:prstGeom>
          <a:noFill/>
          <a:ln w="9525">
            <a:solidFill>
              <a:srgbClr val="FFFFCC"/>
            </a:solidFill>
            <a:miter lim="800000"/>
            <a:headEnd/>
            <a:tailEnd/>
          </a:ln>
        </p:spPr>
        <p:txBody>
          <a:bodyPr wrap="square">
            <a:spAutoFit/>
          </a:bodyPr>
          <a:lstStyle/>
          <a:p>
            <a:pPr>
              <a:spcBef>
                <a:spcPts val="0"/>
              </a:spcBef>
              <a:buFont typeface="Arial" pitchFamily="34" charset="0"/>
              <a:buChar char="•"/>
            </a:pPr>
            <a:r>
              <a:rPr lang="en-US" sz="2800" dirty="0">
                <a:latin typeface="Arial" pitchFamily="34" charset="0"/>
                <a:cs typeface="Arial" pitchFamily="34" charset="0"/>
              </a:rPr>
              <a:t> Table should stand alone</a:t>
            </a:r>
          </a:p>
          <a:p>
            <a:pPr>
              <a:spcBef>
                <a:spcPts val="0"/>
              </a:spcBef>
              <a:buFont typeface="Arial" pitchFamily="34" charset="0"/>
              <a:buChar char="•"/>
            </a:pPr>
            <a:r>
              <a:rPr lang="en-US" sz="2800" dirty="0">
                <a:latin typeface="Arial" pitchFamily="34" charset="0"/>
                <a:cs typeface="Arial" pitchFamily="34" charset="0"/>
              </a:rPr>
              <a:t> Clear title </a:t>
            </a:r>
          </a:p>
          <a:p>
            <a:pPr>
              <a:spcBef>
                <a:spcPts val="0"/>
              </a:spcBef>
              <a:buFont typeface="Arial" pitchFamily="34" charset="0"/>
              <a:buChar char="•"/>
            </a:pPr>
            <a:r>
              <a:rPr lang="en-US" sz="2800" dirty="0">
                <a:latin typeface="Arial" pitchFamily="34" charset="0"/>
                <a:cs typeface="Arial" pitchFamily="34" charset="0"/>
              </a:rPr>
              <a:t> Minimal statistical abbreviations</a:t>
            </a:r>
          </a:p>
          <a:p>
            <a:pPr>
              <a:spcBef>
                <a:spcPts val="0"/>
              </a:spcBef>
              <a:buFont typeface="Arial" pitchFamily="34" charset="0"/>
              <a:buChar char="•"/>
            </a:pPr>
            <a:r>
              <a:rPr lang="en-US" sz="2800" dirty="0">
                <a:latin typeface="Arial" pitchFamily="34" charset="0"/>
                <a:cs typeface="Arial" pitchFamily="34" charset="0"/>
              </a:rPr>
              <a:t> Continuous data: Mean +/- SD or SEM </a:t>
            </a:r>
          </a:p>
          <a:p>
            <a:pPr>
              <a:spcBef>
                <a:spcPts val="0"/>
              </a:spcBef>
              <a:buFont typeface="Arial" pitchFamily="34" charset="0"/>
              <a:buChar char="•"/>
            </a:pPr>
            <a:r>
              <a:rPr lang="en-US" sz="2800" dirty="0">
                <a:latin typeface="Arial" pitchFamily="34" charset="0"/>
                <a:cs typeface="Arial" pitchFamily="34" charset="0"/>
              </a:rPr>
              <a:t> Categorical: proportions – N [%]</a:t>
            </a:r>
          </a:p>
          <a:p>
            <a:pPr>
              <a:spcBef>
                <a:spcPts val="0"/>
              </a:spcBef>
              <a:buFont typeface="Arial" pitchFamily="34" charset="0"/>
              <a:buChar char="•"/>
            </a:pPr>
            <a:r>
              <a:rPr lang="en-US" sz="2800" dirty="0">
                <a:latin typeface="Arial" pitchFamily="34" charset="0"/>
                <a:cs typeface="Arial" pitchFamily="34" charset="0"/>
              </a:rPr>
              <a:t> Provide sample size</a:t>
            </a:r>
          </a:p>
          <a:p>
            <a:pPr>
              <a:spcBef>
                <a:spcPts val="0"/>
              </a:spcBef>
              <a:buFont typeface="Arial" pitchFamily="34" charset="0"/>
              <a:buChar char="•"/>
            </a:pPr>
            <a:r>
              <a:rPr lang="en-US" sz="2800" dirty="0">
                <a:latin typeface="Arial" pitchFamily="34" charset="0"/>
                <a:cs typeface="Arial" pitchFamily="34" charset="0"/>
              </a:rPr>
              <a:t> Present main results</a:t>
            </a:r>
          </a:p>
          <a:p>
            <a:pPr>
              <a:spcBef>
                <a:spcPts val="0"/>
              </a:spcBef>
              <a:buFont typeface="Arial" pitchFamily="34" charset="0"/>
              <a:buChar char="•"/>
            </a:pPr>
            <a:r>
              <a:rPr lang="en-US" sz="2800" dirty="0">
                <a:latin typeface="Arial" pitchFamily="34" charset="0"/>
                <a:cs typeface="Arial" pitchFamily="34" charset="0"/>
              </a:rPr>
              <a:t> Spell out abbreviations in the tables in foot note </a:t>
            </a:r>
          </a:p>
          <a:p>
            <a:pPr>
              <a:spcBef>
                <a:spcPts val="0"/>
              </a:spcBef>
              <a:buFont typeface="Arial" pitchFamily="34" charset="0"/>
              <a:buChar char="•"/>
            </a:pPr>
            <a:r>
              <a:rPr lang="en-US" sz="2800" dirty="0">
                <a:latin typeface="Arial" pitchFamily="34" charset="0"/>
                <a:cs typeface="Arial" pitchFamily="34" charset="0"/>
              </a:rPr>
              <a:t> Do not repeat the table word by word in text</a:t>
            </a:r>
          </a:p>
          <a:p>
            <a:pPr>
              <a:spcBef>
                <a:spcPts val="0"/>
              </a:spcBef>
              <a:buFont typeface="Arial" pitchFamily="34" charset="0"/>
              <a:buChar char="•"/>
            </a:pPr>
            <a:r>
              <a:rPr lang="en-US" sz="2800" dirty="0">
                <a:latin typeface="Arial" pitchFamily="34" charset="0"/>
                <a:cs typeface="Arial" pitchFamily="34" charset="0"/>
              </a:rPr>
              <a:t> Obtain copyright – if the tables are reprinted in    another article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497887" cy="838200"/>
          </a:xfrm>
          <a:solidFill>
            <a:srgbClr val="FDE00B"/>
          </a:solidFill>
        </p:spPr>
        <p:txBody>
          <a:bodyPr>
            <a:normAutofit/>
          </a:bodyPr>
          <a:lstStyle/>
          <a:p>
            <a:r>
              <a:rPr lang="en-US" sz="3200" b="1" dirty="0">
                <a:solidFill>
                  <a:srgbClr val="091CCD"/>
                </a:solidFill>
                <a:latin typeface="Arial" pitchFamily="34" charset="0"/>
                <a:cs typeface="Arial" pitchFamily="34" charset="0"/>
              </a:rPr>
              <a:t>PARTS OF THE TABLE </a:t>
            </a:r>
          </a:p>
        </p:txBody>
      </p:sp>
      <p:sp>
        <p:nvSpPr>
          <p:cNvPr id="3" name="Content Placeholder 2"/>
          <p:cNvSpPr>
            <a:spLocks noGrp="1"/>
          </p:cNvSpPr>
          <p:nvPr>
            <p:ph idx="1"/>
          </p:nvPr>
        </p:nvSpPr>
        <p:spPr>
          <a:xfrm>
            <a:off x="304800" y="1143000"/>
            <a:ext cx="8839200" cy="5486400"/>
          </a:xfrm>
        </p:spPr>
        <p:txBody>
          <a:bodyPr>
            <a:noAutofit/>
          </a:bodyPr>
          <a:lstStyle/>
          <a:p>
            <a:r>
              <a:rPr lang="en-US" sz="2800" dirty="0">
                <a:latin typeface="Arial" pitchFamily="34" charset="0"/>
                <a:cs typeface="Arial" pitchFamily="34" charset="0"/>
              </a:rPr>
              <a:t>Table number </a:t>
            </a:r>
          </a:p>
          <a:p>
            <a:r>
              <a:rPr lang="en-US" sz="2800" dirty="0">
                <a:latin typeface="Arial" pitchFamily="34" charset="0"/>
                <a:cs typeface="Arial" pitchFamily="34" charset="0"/>
              </a:rPr>
              <a:t>Title of the table </a:t>
            </a:r>
          </a:p>
          <a:p>
            <a:r>
              <a:rPr lang="en-US" sz="2800" dirty="0">
                <a:latin typeface="Arial" pitchFamily="34" charset="0"/>
                <a:cs typeface="Arial" pitchFamily="34" charset="0"/>
              </a:rPr>
              <a:t>Subheads if any</a:t>
            </a:r>
          </a:p>
          <a:p>
            <a:r>
              <a:rPr lang="en-US" sz="2800" dirty="0">
                <a:latin typeface="Arial" pitchFamily="34" charset="0"/>
                <a:cs typeface="Arial" pitchFamily="34" charset="0"/>
              </a:rPr>
              <a:t>Head note – </a:t>
            </a:r>
            <a:r>
              <a:rPr lang="en-US" sz="2400" dirty="0">
                <a:latin typeface="Arial" pitchFamily="34" charset="0"/>
                <a:cs typeface="Arial" pitchFamily="34" charset="0"/>
              </a:rPr>
              <a:t>it is placed below the title of the table</a:t>
            </a:r>
            <a:endParaRPr lang="en-US" sz="2800" dirty="0">
              <a:latin typeface="Arial" pitchFamily="34" charset="0"/>
              <a:cs typeface="Arial" pitchFamily="34" charset="0"/>
            </a:endParaRPr>
          </a:p>
          <a:p>
            <a:r>
              <a:rPr lang="en-US" sz="2800" dirty="0">
                <a:latin typeface="Arial" pitchFamily="34" charset="0"/>
                <a:cs typeface="Arial" pitchFamily="34" charset="0"/>
              </a:rPr>
              <a:t>Captions (</a:t>
            </a:r>
            <a:r>
              <a:rPr lang="en-US" sz="2400" dirty="0">
                <a:latin typeface="Arial" pitchFamily="34" charset="0"/>
                <a:cs typeface="Arial" pitchFamily="34" charset="0"/>
              </a:rPr>
              <a:t>Column heading</a:t>
            </a:r>
            <a:r>
              <a:rPr lang="en-US" sz="2800" dirty="0">
                <a:latin typeface="Arial" pitchFamily="34" charset="0"/>
                <a:cs typeface="Arial" pitchFamily="34" charset="0"/>
              </a:rPr>
              <a:t>) and stubs (</a:t>
            </a:r>
            <a:r>
              <a:rPr lang="en-US" sz="2400" dirty="0">
                <a:latin typeface="Arial" pitchFamily="34" charset="0"/>
                <a:cs typeface="Arial" pitchFamily="34" charset="0"/>
              </a:rPr>
              <a:t>row designations)</a:t>
            </a:r>
            <a:endParaRPr lang="en-US" sz="2800" dirty="0">
              <a:latin typeface="Arial" pitchFamily="34" charset="0"/>
              <a:cs typeface="Arial" pitchFamily="34" charset="0"/>
            </a:endParaRPr>
          </a:p>
          <a:p>
            <a:r>
              <a:rPr lang="en-US" sz="2800" dirty="0">
                <a:latin typeface="Arial" pitchFamily="34" charset="0"/>
                <a:cs typeface="Arial" pitchFamily="34" charset="0"/>
              </a:rPr>
              <a:t>Body of the table</a:t>
            </a:r>
          </a:p>
          <a:p>
            <a:r>
              <a:rPr lang="en-US" sz="2800" dirty="0">
                <a:latin typeface="Arial" pitchFamily="34" charset="0"/>
                <a:cs typeface="Arial" pitchFamily="34" charset="0"/>
              </a:rPr>
              <a:t>Units of measurements</a:t>
            </a:r>
          </a:p>
          <a:p>
            <a:r>
              <a:rPr lang="en-US" sz="2800" dirty="0">
                <a:latin typeface="Arial" pitchFamily="34" charset="0"/>
                <a:cs typeface="Arial" pitchFamily="34" charset="0"/>
              </a:rPr>
              <a:t>Dividers </a:t>
            </a:r>
          </a:p>
          <a:p>
            <a:r>
              <a:rPr lang="en-US" sz="2800" dirty="0">
                <a:latin typeface="Arial" pitchFamily="34" charset="0"/>
                <a:cs typeface="Arial" pitchFamily="34" charset="0"/>
              </a:rPr>
              <a:t>Foot notes  if needed</a:t>
            </a:r>
          </a:p>
          <a:p>
            <a:r>
              <a:rPr lang="en-US" sz="2800" dirty="0">
                <a:latin typeface="Arial" pitchFamily="34" charset="0"/>
                <a:cs typeface="Arial" pitchFamily="34" charset="0"/>
              </a:rPr>
              <a:t>Source notes.</a:t>
            </a:r>
          </a:p>
        </p:txBody>
      </p:sp>
    </p:spTree>
    <p:extLst>
      <p:ext uri="{BB962C8B-B14F-4D97-AF65-F5344CB8AC3E}">
        <p14:creationId xmlns:p14="http://schemas.microsoft.com/office/powerpoint/2010/main" xmlns="" val="902992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FDE00B"/>
          </a:solidFill>
        </p:spPr>
        <p:txBody>
          <a:bodyPr>
            <a:normAutofit/>
          </a:bodyPr>
          <a:lstStyle/>
          <a:p>
            <a:r>
              <a:rPr lang="en-US" sz="3200" b="1" dirty="0">
                <a:solidFill>
                  <a:srgbClr val="0070C0"/>
                </a:solidFill>
                <a:latin typeface="Arial" pitchFamily="34" charset="0"/>
                <a:cs typeface="Arial" pitchFamily="34" charset="0"/>
              </a:rPr>
              <a:t>TYPES OF TABLES</a:t>
            </a:r>
            <a:endParaRPr lang="en-US" sz="3200" b="1" dirty="0"/>
          </a:p>
        </p:txBody>
      </p:sp>
      <p:graphicFrame>
        <p:nvGraphicFramePr>
          <p:cNvPr id="4" name="Content Placeholder 3"/>
          <p:cNvGraphicFramePr>
            <a:graphicFrameLocks noGrp="1"/>
          </p:cNvGraphicFramePr>
          <p:nvPr>
            <p:ph idx="1"/>
          </p:nvPr>
        </p:nvGraphicFramePr>
        <p:xfrm>
          <a:off x="0" y="160020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FORMAT OF THE TABLE</a:t>
            </a:r>
            <a:endParaRPr lang="en-US" sz="3200" dirty="0">
              <a:solidFill>
                <a:srgbClr val="091CCD"/>
              </a:solidFill>
              <a:latin typeface="Arial" pitchFamily="34" charset="0"/>
              <a:cs typeface="Arial" pitchFamily="34" charset="0"/>
            </a:endParaRPr>
          </a:p>
        </p:txBody>
      </p:sp>
      <p:graphicFrame>
        <p:nvGraphicFramePr>
          <p:cNvPr id="4" name="Content Placeholder 3"/>
          <p:cNvGraphicFramePr>
            <a:graphicFrameLocks noGrp="1"/>
          </p:cNvGraphicFramePr>
          <p:nvPr>
            <p:ph idx="1"/>
          </p:nvPr>
        </p:nvGraphicFramePr>
        <p:xfrm>
          <a:off x="457200" y="1524001"/>
          <a:ext cx="7717154" cy="4609420"/>
        </p:xfrm>
        <a:graphic>
          <a:graphicData uri="http://schemas.openxmlformats.org/drawingml/2006/table">
            <a:tbl>
              <a:tblPr/>
              <a:tblGrid>
                <a:gridCol w="1676400">
                  <a:extLst>
                    <a:ext uri="{9D8B030D-6E8A-4147-A177-3AD203B41FA5}">
                      <a16:colId xmlns:a16="http://schemas.microsoft.com/office/drawing/2014/main" xmlns="" val="20000"/>
                    </a:ext>
                  </a:extLst>
                </a:gridCol>
                <a:gridCol w="1588069">
                  <a:extLst>
                    <a:ext uri="{9D8B030D-6E8A-4147-A177-3AD203B41FA5}">
                      <a16:colId xmlns:a16="http://schemas.microsoft.com/office/drawing/2014/main" xmlns="" val="20001"/>
                    </a:ext>
                  </a:extLst>
                </a:gridCol>
                <a:gridCol w="2450531">
                  <a:extLst>
                    <a:ext uri="{9D8B030D-6E8A-4147-A177-3AD203B41FA5}">
                      <a16:colId xmlns:a16="http://schemas.microsoft.com/office/drawing/2014/main" xmlns="" val="20002"/>
                    </a:ext>
                  </a:extLst>
                </a:gridCol>
                <a:gridCol w="738892">
                  <a:extLst>
                    <a:ext uri="{9D8B030D-6E8A-4147-A177-3AD203B41FA5}">
                      <a16:colId xmlns:a16="http://schemas.microsoft.com/office/drawing/2014/main" xmlns="" val="20003"/>
                    </a:ext>
                  </a:extLst>
                </a:gridCol>
                <a:gridCol w="1263262">
                  <a:extLst>
                    <a:ext uri="{9D8B030D-6E8A-4147-A177-3AD203B41FA5}">
                      <a16:colId xmlns:a16="http://schemas.microsoft.com/office/drawing/2014/main" xmlns="" val="20004"/>
                    </a:ext>
                  </a:extLst>
                </a:gridCol>
              </a:tblGrid>
              <a:tr h="1397930">
                <a:tc rowSpan="2">
                  <a:txBody>
                    <a:bodyPr/>
                    <a:lstStyle/>
                    <a:p>
                      <a:pPr marL="0" marR="0" algn="ctr">
                        <a:lnSpc>
                          <a:spcPct val="150000"/>
                        </a:lnSpc>
                        <a:spcBef>
                          <a:spcPts val="0"/>
                        </a:spcBef>
                        <a:spcAft>
                          <a:spcPts val="0"/>
                        </a:spcAft>
                        <a:tabLst>
                          <a:tab pos="4210685" algn="l"/>
                        </a:tabLst>
                      </a:pPr>
                      <a:r>
                        <a:rPr lang="en-US" sz="2400" b="1" dirty="0">
                          <a:latin typeface="Arial"/>
                          <a:ea typeface="Times New Roman"/>
                          <a:cs typeface="Times New Roman"/>
                        </a:rPr>
                        <a:t>Stub (heading)</a:t>
                      </a:r>
                      <a:endParaRPr lang="en-US" sz="2000" b="1"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50000"/>
                        </a:lnSpc>
                        <a:spcBef>
                          <a:spcPts val="0"/>
                        </a:spcBef>
                        <a:spcAft>
                          <a:spcPts val="0"/>
                        </a:spcAft>
                        <a:tabLst>
                          <a:tab pos="4210685" algn="l"/>
                        </a:tabLst>
                      </a:pPr>
                      <a:r>
                        <a:rPr lang="en-US" sz="2400" b="1">
                          <a:latin typeface="Arial"/>
                          <a:ea typeface="Times New Roman"/>
                          <a:cs typeface="Times New Roman"/>
                        </a:rPr>
                        <a:t>Caption(heading)</a:t>
                      </a:r>
                      <a:endParaRPr lang="en-US" sz="2000" b="1">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marL="0" marR="0" algn="ctr">
                        <a:lnSpc>
                          <a:spcPct val="150000"/>
                        </a:lnSpc>
                        <a:spcBef>
                          <a:spcPts val="0"/>
                        </a:spcBef>
                        <a:spcAft>
                          <a:spcPts val="0"/>
                        </a:spcAft>
                        <a:tabLst>
                          <a:tab pos="4210685" algn="l"/>
                        </a:tabLst>
                      </a:pPr>
                      <a:r>
                        <a:rPr lang="en-US" sz="2400" b="1">
                          <a:latin typeface="Arial"/>
                          <a:ea typeface="Times New Roman"/>
                          <a:cs typeface="Times New Roman"/>
                        </a:rPr>
                        <a:t>Total</a:t>
                      </a:r>
                      <a:endParaRPr lang="en-US" sz="2000" b="1">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026346">
                <a:tc vMerge="1">
                  <a:txBody>
                    <a:bodyPr/>
                    <a:lstStyle/>
                    <a:p>
                      <a:endParaRPr lang="en-US"/>
                    </a:p>
                  </a:txBody>
                  <a:tcPr/>
                </a:tc>
                <a:tc>
                  <a:txBody>
                    <a:bodyPr/>
                    <a:lstStyle/>
                    <a:p>
                      <a:pPr marL="0" marR="0" algn="ctr">
                        <a:lnSpc>
                          <a:spcPct val="150000"/>
                        </a:lnSpc>
                        <a:spcBef>
                          <a:spcPts val="0"/>
                        </a:spcBef>
                        <a:spcAft>
                          <a:spcPts val="0"/>
                        </a:spcAft>
                        <a:tabLst>
                          <a:tab pos="4210685" algn="l"/>
                        </a:tabLst>
                      </a:pPr>
                      <a:endParaRPr lang="en-US" sz="2400" b="1">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4210685" algn="l"/>
                        </a:tabLst>
                      </a:pPr>
                      <a:r>
                        <a:rPr lang="en-US" sz="2400" b="1" dirty="0">
                          <a:latin typeface="Arial"/>
                          <a:ea typeface="Times New Roman"/>
                          <a:cs typeface="Times New Roman"/>
                        </a:rPr>
                        <a:t>Caption (sub-heading)</a:t>
                      </a:r>
                      <a:endParaRPr lang="en-US" sz="2000" b="1"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4210685" algn="l"/>
                        </a:tabLst>
                      </a:pPr>
                      <a:endParaRPr lang="en-US" sz="2400" b="1">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xmlns="" val="10001"/>
                  </a:ext>
                </a:extLst>
              </a:tr>
              <a:tr h="1016930">
                <a:tc>
                  <a:txBody>
                    <a:bodyPr/>
                    <a:lstStyle/>
                    <a:p>
                      <a:pPr marL="0" marR="0" algn="ctr">
                        <a:lnSpc>
                          <a:spcPct val="150000"/>
                        </a:lnSpc>
                        <a:spcBef>
                          <a:spcPts val="0"/>
                        </a:spcBef>
                        <a:spcAft>
                          <a:spcPts val="0"/>
                        </a:spcAft>
                        <a:tabLst>
                          <a:tab pos="4210685" algn="l"/>
                        </a:tabLst>
                      </a:pPr>
                      <a:endParaRPr lang="en-US" sz="2400" b="1">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4210685" algn="l"/>
                        </a:tabLst>
                      </a:pPr>
                      <a:endParaRPr lang="en-US" sz="2400" b="1">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4210685" algn="l"/>
                        </a:tabLst>
                      </a:pPr>
                      <a:r>
                        <a:rPr lang="en-US" sz="2400" b="1">
                          <a:latin typeface="Arial"/>
                          <a:ea typeface="Times New Roman"/>
                          <a:cs typeface="Times New Roman"/>
                        </a:rPr>
                        <a:t>Body</a:t>
                      </a:r>
                      <a:endParaRPr lang="en-US" sz="2000" b="1">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4210685" algn="l"/>
                        </a:tabLst>
                      </a:pPr>
                      <a:endParaRPr lang="en-US" sz="2400" b="1">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4210685" algn="l"/>
                        </a:tabLst>
                      </a:pPr>
                      <a:endParaRPr lang="en-US" sz="2400" b="1">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054593">
                <a:tc gridSpan="5">
                  <a:txBody>
                    <a:bodyPr/>
                    <a:lstStyle/>
                    <a:p>
                      <a:pPr marL="68580" marR="0" algn="just">
                        <a:lnSpc>
                          <a:spcPct val="150000"/>
                        </a:lnSpc>
                        <a:spcBef>
                          <a:spcPts val="0"/>
                        </a:spcBef>
                        <a:spcAft>
                          <a:spcPts val="0"/>
                        </a:spcAft>
                        <a:tabLst>
                          <a:tab pos="4210685" algn="l"/>
                        </a:tabLst>
                      </a:pPr>
                      <a:r>
                        <a:rPr lang="en-US" sz="2400" b="1" dirty="0">
                          <a:latin typeface="Arial"/>
                          <a:ea typeface="Times New Roman"/>
                          <a:cs typeface="Times New Roman"/>
                        </a:rPr>
                        <a:t>                                                                                  Total</a:t>
                      </a:r>
                      <a:endParaRPr lang="en-US" sz="2000" b="1"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10600" cy="1066800"/>
          </a:xfrm>
          <a:solidFill>
            <a:srgbClr val="FDE00B"/>
          </a:solidFill>
        </p:spPr>
        <p:txBody>
          <a:bodyPr>
            <a:normAutofit fontScale="90000"/>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 1.FREQUENCY DISTRIBUTION TABLES </a:t>
            </a:r>
            <a:br>
              <a:rPr lang="en-US" sz="3200" b="1"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152400" y="1943100"/>
            <a:ext cx="8686800" cy="2971800"/>
          </a:xfrm>
        </p:spPr>
        <p:txBody>
          <a:bodyPr>
            <a:normAutofit/>
          </a:bodyPr>
          <a:lstStyle/>
          <a:p>
            <a:r>
              <a:rPr lang="en-US" sz="2800" dirty="0">
                <a:latin typeface="Arial" pitchFamily="34" charset="0"/>
                <a:cs typeface="Arial" pitchFamily="34" charset="0"/>
              </a:rPr>
              <a:t>To distribute frequency and percentage of information</a:t>
            </a:r>
          </a:p>
          <a:p>
            <a:r>
              <a:rPr lang="en-US" sz="2800" dirty="0">
                <a:latin typeface="Arial" pitchFamily="34" charset="0"/>
                <a:cs typeface="Arial" pitchFamily="34" charset="0"/>
              </a:rPr>
              <a:t>Keep the class interval constant. (10 – 20, 21 – 30)</a:t>
            </a:r>
          </a:p>
          <a:p>
            <a:endParaRPr lang="en-US" sz="2800" dirty="0">
              <a:latin typeface="Arial" pitchFamily="34" charset="0"/>
              <a:cs typeface="Arial" pitchFamily="34" charset="0"/>
            </a:endParaRPr>
          </a:p>
          <a:p>
            <a:pPr>
              <a:buNone/>
            </a:pPr>
            <a:r>
              <a:rPr lang="en-US" sz="2800" dirty="0">
                <a:latin typeface="Arial" pitchFamily="34" charset="0"/>
                <a:cs typeface="Arial" pitchFamily="34" charset="0"/>
              </a:rPr>
              <a:t>    Ex. Demographic data of the participants</a:t>
            </a:r>
          </a:p>
        </p:txBody>
      </p:sp>
    </p:spTree>
    <p:extLst>
      <p:ext uri="{BB962C8B-B14F-4D97-AF65-F5344CB8AC3E}">
        <p14:creationId xmlns:p14="http://schemas.microsoft.com/office/powerpoint/2010/main" xmlns="" val="1861311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1.a.One Way Frequency Table</a:t>
            </a:r>
          </a:p>
        </p:txBody>
      </p:sp>
      <p:sp>
        <p:nvSpPr>
          <p:cNvPr id="5" name="Rectangle 4"/>
          <p:cNvSpPr/>
          <p:nvPr/>
        </p:nvSpPr>
        <p:spPr>
          <a:xfrm>
            <a:off x="381000" y="1295400"/>
            <a:ext cx="8382000" cy="954107"/>
          </a:xfrm>
          <a:prstGeom prst="rect">
            <a:avLst/>
          </a:prstGeom>
        </p:spPr>
        <p:txBody>
          <a:bodyPr wrap="square">
            <a:spAutoFit/>
          </a:bodyPr>
          <a:lstStyle/>
          <a:p>
            <a:pPr>
              <a:buFont typeface="Arial" pitchFamily="34" charset="0"/>
              <a:buChar char="•"/>
            </a:pPr>
            <a:r>
              <a:rPr lang="en-US" sz="2800" dirty="0">
                <a:latin typeface="Arial" pitchFamily="34" charset="0"/>
                <a:cs typeface="Arial" pitchFamily="34" charset="0"/>
              </a:rPr>
              <a:t>   Show the frequency of one variable at different levels.</a:t>
            </a:r>
          </a:p>
        </p:txBody>
      </p:sp>
      <p:graphicFrame>
        <p:nvGraphicFramePr>
          <p:cNvPr id="7" name="Content Placeholder 6"/>
          <p:cNvGraphicFramePr>
            <a:graphicFrameLocks noGrp="1"/>
          </p:cNvGraphicFramePr>
          <p:nvPr>
            <p:ph idx="1"/>
          </p:nvPr>
        </p:nvGraphicFramePr>
        <p:xfrm>
          <a:off x="533400" y="3124200"/>
          <a:ext cx="7848600" cy="3375660"/>
        </p:xfrm>
        <a:graphic>
          <a:graphicData uri="http://schemas.openxmlformats.org/drawingml/2006/table">
            <a:tbl>
              <a:tblPr firstRow="1" bandRow="1">
                <a:tableStyleId>{5C22544A-7EE6-4342-B048-85BDC9FD1C3A}</a:tableStyleId>
              </a:tblPr>
              <a:tblGrid>
                <a:gridCol w="2616200">
                  <a:extLst>
                    <a:ext uri="{9D8B030D-6E8A-4147-A177-3AD203B41FA5}">
                      <a16:colId xmlns:a16="http://schemas.microsoft.com/office/drawing/2014/main" xmlns="" val="20000"/>
                    </a:ext>
                  </a:extLst>
                </a:gridCol>
                <a:gridCol w="2616200">
                  <a:extLst>
                    <a:ext uri="{9D8B030D-6E8A-4147-A177-3AD203B41FA5}">
                      <a16:colId xmlns:a16="http://schemas.microsoft.com/office/drawing/2014/main" xmlns="" val="20001"/>
                    </a:ext>
                  </a:extLst>
                </a:gridCol>
                <a:gridCol w="2616200">
                  <a:extLst>
                    <a:ext uri="{9D8B030D-6E8A-4147-A177-3AD203B41FA5}">
                      <a16:colId xmlns:a16="http://schemas.microsoft.com/office/drawing/2014/main" xmlns="" val="20002"/>
                    </a:ext>
                  </a:extLst>
                </a:gridCol>
              </a:tblGrid>
              <a:tr h="1125220">
                <a:tc>
                  <a:txBody>
                    <a:bodyPr/>
                    <a:lstStyle/>
                    <a:p>
                      <a:pPr marL="0" marR="0" algn="ctr">
                        <a:lnSpc>
                          <a:spcPct val="150000"/>
                        </a:lnSpc>
                        <a:spcBef>
                          <a:spcPts val="0"/>
                        </a:spcBef>
                        <a:spcAft>
                          <a:spcPts val="0"/>
                        </a:spcAft>
                        <a:tabLst>
                          <a:tab pos="2028825" algn="l"/>
                        </a:tabLst>
                      </a:pPr>
                      <a:r>
                        <a:rPr lang="en-US" sz="2800" b="1" dirty="0" err="1">
                          <a:latin typeface="Arial"/>
                          <a:ea typeface="Times New Roman"/>
                          <a:cs typeface="Times New Roman"/>
                        </a:rPr>
                        <a:t>Sl.no</a:t>
                      </a:r>
                      <a:endParaRPr lang="en-US" sz="2400" dirty="0">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tabLst>
                          <a:tab pos="2028825" algn="l"/>
                        </a:tabLst>
                      </a:pPr>
                      <a:r>
                        <a:rPr lang="en-US" sz="2800" b="1">
                          <a:latin typeface="Arial"/>
                          <a:ea typeface="Times New Roman"/>
                          <a:cs typeface="Times New Roman"/>
                        </a:rPr>
                        <a:t>Flower colour</a:t>
                      </a:r>
                      <a:endParaRPr lang="en-US" sz="2400">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tabLst>
                          <a:tab pos="2028825" algn="l"/>
                        </a:tabLst>
                      </a:pPr>
                      <a:r>
                        <a:rPr lang="en-US" sz="2800" b="1">
                          <a:latin typeface="Arial"/>
                          <a:ea typeface="Times New Roman"/>
                          <a:cs typeface="Times New Roman"/>
                        </a:rPr>
                        <a:t>No of plants</a:t>
                      </a:r>
                      <a:endParaRPr lang="en-US" sz="2400">
                        <a:latin typeface="Calibri"/>
                        <a:ea typeface="Times New Roman"/>
                        <a:cs typeface="Times New Roman"/>
                      </a:endParaRPr>
                    </a:p>
                  </a:txBody>
                  <a:tcPr marL="68580" marR="68580" marT="0" marB="0"/>
                </a:tc>
                <a:extLst>
                  <a:ext uri="{0D108BD9-81ED-4DB2-BD59-A6C34878D82A}">
                    <a16:rowId xmlns:a16="http://schemas.microsoft.com/office/drawing/2014/main" xmlns="" val="10000"/>
                  </a:ext>
                </a:extLst>
              </a:tr>
              <a:tr h="1125220">
                <a:tc>
                  <a:txBody>
                    <a:bodyPr/>
                    <a:lstStyle/>
                    <a:p>
                      <a:pPr marL="0" marR="0" algn="ctr">
                        <a:lnSpc>
                          <a:spcPct val="150000"/>
                        </a:lnSpc>
                        <a:spcBef>
                          <a:spcPts val="0"/>
                        </a:spcBef>
                        <a:spcAft>
                          <a:spcPts val="0"/>
                        </a:spcAft>
                        <a:tabLst>
                          <a:tab pos="2028825" algn="l"/>
                        </a:tabLst>
                      </a:pPr>
                      <a:r>
                        <a:rPr lang="en-US" sz="2800">
                          <a:latin typeface="Arial"/>
                          <a:ea typeface="Times New Roman"/>
                          <a:cs typeface="Times New Roman"/>
                        </a:rPr>
                        <a:t>01</a:t>
                      </a:r>
                      <a:endParaRPr lang="en-US" sz="2400">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tabLst>
                          <a:tab pos="2028825" algn="l"/>
                        </a:tabLst>
                      </a:pPr>
                      <a:r>
                        <a:rPr lang="en-US" sz="2800">
                          <a:latin typeface="Arial"/>
                          <a:ea typeface="Times New Roman"/>
                          <a:cs typeface="Times New Roman"/>
                        </a:rPr>
                        <a:t>Red</a:t>
                      </a:r>
                      <a:endParaRPr lang="en-US" sz="2400">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tabLst>
                          <a:tab pos="2028825" algn="l"/>
                        </a:tabLst>
                      </a:pPr>
                      <a:r>
                        <a:rPr lang="en-US" sz="2800">
                          <a:latin typeface="Arial"/>
                          <a:ea typeface="Times New Roman"/>
                          <a:cs typeface="Times New Roman"/>
                        </a:rPr>
                        <a:t>13</a:t>
                      </a:r>
                      <a:endParaRPr lang="en-US" sz="2400">
                        <a:latin typeface="Calibri"/>
                        <a:ea typeface="Times New Roman"/>
                        <a:cs typeface="Times New Roman"/>
                      </a:endParaRPr>
                    </a:p>
                  </a:txBody>
                  <a:tcPr marL="68580" marR="68580" marT="0" marB="0"/>
                </a:tc>
                <a:extLst>
                  <a:ext uri="{0D108BD9-81ED-4DB2-BD59-A6C34878D82A}">
                    <a16:rowId xmlns:a16="http://schemas.microsoft.com/office/drawing/2014/main" xmlns="" val="10001"/>
                  </a:ext>
                </a:extLst>
              </a:tr>
              <a:tr h="1125220">
                <a:tc>
                  <a:txBody>
                    <a:bodyPr/>
                    <a:lstStyle/>
                    <a:p>
                      <a:pPr marL="0" marR="0" algn="ctr">
                        <a:lnSpc>
                          <a:spcPct val="150000"/>
                        </a:lnSpc>
                        <a:spcBef>
                          <a:spcPts val="0"/>
                        </a:spcBef>
                        <a:spcAft>
                          <a:spcPts val="0"/>
                        </a:spcAft>
                        <a:tabLst>
                          <a:tab pos="2028825" algn="l"/>
                        </a:tabLst>
                      </a:pPr>
                      <a:r>
                        <a:rPr lang="en-US" sz="2800">
                          <a:latin typeface="Arial"/>
                          <a:ea typeface="Times New Roman"/>
                          <a:cs typeface="Times New Roman"/>
                        </a:rPr>
                        <a:t>02</a:t>
                      </a:r>
                      <a:endParaRPr lang="en-US" sz="2400">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tabLst>
                          <a:tab pos="2028825" algn="l"/>
                        </a:tabLst>
                      </a:pPr>
                      <a:r>
                        <a:rPr lang="en-US" sz="2800">
                          <a:latin typeface="Arial"/>
                          <a:ea typeface="Times New Roman"/>
                          <a:cs typeface="Times New Roman"/>
                        </a:rPr>
                        <a:t>white</a:t>
                      </a:r>
                      <a:endParaRPr lang="en-US" sz="2400">
                        <a:latin typeface="Calibri"/>
                        <a:ea typeface="Times New Roman"/>
                        <a:cs typeface="Times New Roman"/>
                      </a:endParaRPr>
                    </a:p>
                  </a:txBody>
                  <a:tcPr marL="68580" marR="68580" marT="0" marB="0"/>
                </a:tc>
                <a:tc>
                  <a:txBody>
                    <a:bodyPr/>
                    <a:lstStyle/>
                    <a:p>
                      <a:pPr marL="0" marR="0" algn="ctr">
                        <a:lnSpc>
                          <a:spcPct val="150000"/>
                        </a:lnSpc>
                        <a:spcBef>
                          <a:spcPts val="0"/>
                        </a:spcBef>
                        <a:spcAft>
                          <a:spcPts val="0"/>
                        </a:spcAft>
                        <a:tabLst>
                          <a:tab pos="2028825" algn="l"/>
                        </a:tabLst>
                      </a:pPr>
                      <a:r>
                        <a:rPr lang="en-US" sz="2800" dirty="0">
                          <a:latin typeface="Arial"/>
                          <a:ea typeface="Times New Roman"/>
                          <a:cs typeface="Times New Roman"/>
                        </a:rPr>
                        <a:t>7</a:t>
                      </a:r>
                      <a:endParaRPr lang="en-US" sz="2400" dirty="0">
                        <a:latin typeface="Calibri"/>
                        <a:ea typeface="Times New Roman"/>
                        <a:cs typeface="Times New Roman"/>
                      </a:endParaRPr>
                    </a:p>
                  </a:txBody>
                  <a:tcPr marL="68580" marR="68580" marT="0" marB="0"/>
                </a:tc>
                <a:extLst>
                  <a:ext uri="{0D108BD9-81ED-4DB2-BD59-A6C34878D82A}">
                    <a16:rowId xmlns:a16="http://schemas.microsoft.com/office/drawing/2014/main" xmlns="" val="10002"/>
                  </a:ext>
                </a:extLst>
              </a:tr>
            </a:tbl>
          </a:graphicData>
        </a:graphic>
      </p:graphicFrame>
      <p:sp>
        <p:nvSpPr>
          <p:cNvPr id="36865" name="Rectangle 1"/>
          <p:cNvSpPr>
            <a:spLocks noChangeArrowheads="1"/>
          </p:cNvSpPr>
          <p:nvPr/>
        </p:nvSpPr>
        <p:spPr bwMode="auto">
          <a:xfrm>
            <a:off x="304800" y="2438400"/>
            <a:ext cx="84582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028825" algn="l"/>
              </a:tabLst>
            </a:pPr>
            <a:r>
              <a:rPr kumimoji="0" lang="en-US"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 Table:1. Frequency and Percentage of Flower </a:t>
            </a:r>
            <a:r>
              <a:rPr lang="en-US" sz="2800" dirty="0">
                <a:latin typeface="Arial" pitchFamily="34" charset="0"/>
                <a:ea typeface="Times New Roman" pitchFamily="18" charset="0"/>
                <a:cs typeface="Arial" pitchFamily="34" charset="0"/>
              </a:rPr>
              <a:t>C</a:t>
            </a:r>
            <a:r>
              <a:rPr kumimoji="0" lang="en-US"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olor</a:t>
            </a:r>
            <a:endParaRPr kumimoji="0" lang="en-US" sz="4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1.b.Two –Way Frequency Tables</a:t>
            </a:r>
            <a:endParaRPr lang="en-US" sz="3200"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381000" y="1166018"/>
            <a:ext cx="8229600" cy="4525963"/>
          </a:xfrm>
        </p:spPr>
        <p:txBody>
          <a:bodyPr>
            <a:normAutofit/>
          </a:bodyPr>
          <a:lstStyle/>
          <a:p>
            <a:r>
              <a:rPr lang="en-US" sz="2800" dirty="0">
                <a:latin typeface="Arial" pitchFamily="34" charset="0"/>
                <a:cs typeface="Arial" pitchFamily="34" charset="0"/>
              </a:rPr>
              <a:t>In these tables two or more than two variables are represented simultaneously. It is also called as complex tables. </a:t>
            </a:r>
            <a:r>
              <a:rPr lang="en-US" sz="2800" dirty="0" err="1">
                <a:latin typeface="Arial" pitchFamily="34" charset="0"/>
                <a:cs typeface="Arial" pitchFamily="34" charset="0"/>
              </a:rPr>
              <a:t>Eg</a:t>
            </a:r>
            <a:r>
              <a:rPr lang="en-US" sz="2800" dirty="0">
                <a:latin typeface="Arial" pitchFamily="34" charset="0"/>
                <a:cs typeface="Arial" pitchFamily="34" charset="0"/>
              </a:rPr>
              <a:t>. </a:t>
            </a:r>
          </a:p>
          <a:p>
            <a:endParaRPr lang="en-US" sz="2800" dirty="0">
              <a:latin typeface="Arial" pitchFamily="34" charset="0"/>
              <a:cs typeface="Arial" pitchFamily="34" charset="0"/>
            </a:endParaRPr>
          </a:p>
        </p:txBody>
      </p:sp>
      <p:graphicFrame>
        <p:nvGraphicFramePr>
          <p:cNvPr id="4" name="Table 3"/>
          <p:cNvGraphicFramePr>
            <a:graphicFrameLocks noGrp="1"/>
          </p:cNvGraphicFramePr>
          <p:nvPr/>
        </p:nvGraphicFramePr>
        <p:xfrm>
          <a:off x="762000" y="2666997"/>
          <a:ext cx="7620000" cy="3962404"/>
        </p:xfrm>
        <a:graphic>
          <a:graphicData uri="http://schemas.openxmlformats.org/drawingml/2006/table">
            <a:tbl>
              <a:tblPr firstRow="1" bandRow="1">
                <a:tableStyleId>{5C22544A-7EE6-4342-B048-85BDC9FD1C3A}</a:tableStyleId>
              </a:tblPr>
              <a:tblGrid>
                <a:gridCol w="2078182">
                  <a:extLst>
                    <a:ext uri="{9D8B030D-6E8A-4147-A177-3AD203B41FA5}">
                      <a16:colId xmlns:a16="http://schemas.microsoft.com/office/drawing/2014/main" xmlns="" val="20000"/>
                    </a:ext>
                  </a:extLst>
                </a:gridCol>
                <a:gridCol w="1731818">
                  <a:extLst>
                    <a:ext uri="{9D8B030D-6E8A-4147-A177-3AD203B41FA5}">
                      <a16:colId xmlns:a16="http://schemas.microsoft.com/office/drawing/2014/main" xmlns="" val="20001"/>
                    </a:ext>
                  </a:extLst>
                </a:gridCol>
                <a:gridCol w="1905000">
                  <a:extLst>
                    <a:ext uri="{9D8B030D-6E8A-4147-A177-3AD203B41FA5}">
                      <a16:colId xmlns:a16="http://schemas.microsoft.com/office/drawing/2014/main" xmlns="" val="20002"/>
                    </a:ext>
                  </a:extLst>
                </a:gridCol>
                <a:gridCol w="1905000">
                  <a:extLst>
                    <a:ext uri="{9D8B030D-6E8A-4147-A177-3AD203B41FA5}">
                      <a16:colId xmlns:a16="http://schemas.microsoft.com/office/drawing/2014/main" xmlns="" val="20003"/>
                    </a:ext>
                  </a:extLst>
                </a:gridCol>
              </a:tblGrid>
              <a:tr h="396605">
                <a:tc rowSpan="2">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Day of the week</a:t>
                      </a:r>
                      <a:endParaRPr lang="en-US" sz="2000" dirty="0">
                        <a:latin typeface="Calibri"/>
                        <a:ea typeface="Times New Roman"/>
                        <a:cs typeface="Times New Roman"/>
                      </a:endParaRPr>
                    </a:p>
                  </a:txBody>
                  <a:tcPr marL="68580" marR="68580" marT="0" marB="0"/>
                </a:tc>
                <a:tc gridSpan="2">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Caloric intake by a child</a:t>
                      </a:r>
                      <a:endParaRPr lang="en-US" sz="2000" dirty="0">
                        <a:latin typeface="Calibri"/>
                        <a:ea typeface="Times New Roman"/>
                        <a:cs typeface="Times New Roman"/>
                      </a:endParaRPr>
                    </a:p>
                  </a:txBody>
                  <a:tcPr marL="68580" marR="68580" marT="0" marB="0"/>
                </a:tc>
                <a:tc hMerge="1">
                  <a:txBody>
                    <a:bodyPr/>
                    <a:lstStyle/>
                    <a:p>
                      <a:endParaRPr lang="en-US"/>
                    </a:p>
                  </a:txBody>
                  <a:tcPr/>
                </a:tc>
                <a:tc rowSpan="2">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Total</a:t>
                      </a:r>
                      <a:endParaRPr lang="en-US" sz="2000">
                        <a:latin typeface="Calibri"/>
                        <a:ea typeface="Times New Roman"/>
                        <a:cs typeface="Times New Roman"/>
                      </a:endParaRPr>
                    </a:p>
                  </a:txBody>
                  <a:tcPr marL="68580" marR="68580" marT="0" marB="0"/>
                </a:tc>
                <a:extLst>
                  <a:ext uri="{0D108BD9-81ED-4DB2-BD59-A6C34878D82A}">
                    <a16:rowId xmlns:a16="http://schemas.microsoft.com/office/drawing/2014/main" xmlns="" val="10000"/>
                  </a:ext>
                </a:extLst>
              </a:tr>
              <a:tr h="789564">
                <a:tc vMerge="1">
                  <a:txBody>
                    <a:bodyPr/>
                    <a:lstStyle/>
                    <a:p>
                      <a:endParaRPr lang="en-US"/>
                    </a:p>
                  </a:txBody>
                  <a:tcPr/>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Less than 2500</a:t>
                      </a:r>
                      <a:endParaRPr lang="en-US" sz="2000" dirty="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More than 2500</a:t>
                      </a:r>
                      <a:endParaRPr lang="en-US" sz="2000" dirty="0">
                        <a:latin typeface="Calibri"/>
                        <a:ea typeface="Times New Roman"/>
                        <a:cs typeface="Times New Roman"/>
                      </a:endParaRPr>
                    </a:p>
                  </a:txBody>
                  <a:tcPr marL="68580" marR="68580" marT="0" marB="0"/>
                </a:tc>
                <a:tc vMerge="1">
                  <a:txBody>
                    <a:bodyPr/>
                    <a:lstStyle/>
                    <a:p>
                      <a:endParaRPr lang="en-US"/>
                    </a:p>
                  </a:txBody>
                  <a:tcPr/>
                </a:tc>
                <a:extLst>
                  <a:ext uri="{0D108BD9-81ED-4DB2-BD59-A6C34878D82A}">
                    <a16:rowId xmlns:a16="http://schemas.microsoft.com/office/drawing/2014/main" xmlns="" val="10001"/>
                  </a:ext>
                </a:extLst>
              </a:tr>
              <a:tr h="396605">
                <a:tc>
                  <a:txBody>
                    <a:bodyPr/>
                    <a:lstStyle/>
                    <a:p>
                      <a:pPr marL="0" marR="0" algn="just">
                        <a:lnSpc>
                          <a:spcPct val="100000"/>
                        </a:lnSpc>
                        <a:spcBef>
                          <a:spcPts val="0"/>
                        </a:spcBef>
                        <a:spcAft>
                          <a:spcPts val="0"/>
                        </a:spcAft>
                        <a:tabLst>
                          <a:tab pos="2028825" algn="l"/>
                        </a:tabLst>
                      </a:pPr>
                      <a:r>
                        <a:rPr lang="en-US" sz="2400">
                          <a:latin typeface="Arial"/>
                          <a:ea typeface="Times New Roman"/>
                          <a:cs typeface="Times New Roman"/>
                        </a:rPr>
                        <a:t>Sunday</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4</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1</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5</a:t>
                      </a:r>
                      <a:endParaRPr lang="en-US" sz="2000" dirty="0">
                        <a:latin typeface="Calibri"/>
                        <a:ea typeface="Times New Roman"/>
                        <a:cs typeface="Times New Roman"/>
                      </a:endParaRPr>
                    </a:p>
                  </a:txBody>
                  <a:tcPr marL="68580" marR="68580" marT="0" marB="0"/>
                </a:tc>
                <a:extLst>
                  <a:ext uri="{0D108BD9-81ED-4DB2-BD59-A6C34878D82A}">
                    <a16:rowId xmlns:a16="http://schemas.microsoft.com/office/drawing/2014/main" xmlns="" val="10002"/>
                  </a:ext>
                </a:extLst>
              </a:tr>
              <a:tr h="396605">
                <a:tc>
                  <a:txBody>
                    <a:bodyPr/>
                    <a:lstStyle/>
                    <a:p>
                      <a:pPr marL="0" marR="0" algn="just">
                        <a:lnSpc>
                          <a:spcPct val="100000"/>
                        </a:lnSpc>
                        <a:spcBef>
                          <a:spcPts val="0"/>
                        </a:spcBef>
                        <a:spcAft>
                          <a:spcPts val="0"/>
                        </a:spcAft>
                        <a:tabLst>
                          <a:tab pos="2028825" algn="l"/>
                        </a:tabLst>
                      </a:pPr>
                      <a:r>
                        <a:rPr lang="en-US" sz="2400">
                          <a:latin typeface="Arial"/>
                          <a:ea typeface="Times New Roman"/>
                          <a:cs typeface="Times New Roman"/>
                        </a:rPr>
                        <a:t>Monday</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3</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2</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5</a:t>
                      </a:r>
                      <a:endParaRPr lang="en-US" sz="2000" dirty="0">
                        <a:latin typeface="Calibri"/>
                        <a:ea typeface="Times New Roman"/>
                        <a:cs typeface="Times New Roman"/>
                      </a:endParaRPr>
                    </a:p>
                  </a:txBody>
                  <a:tcPr marL="68580" marR="68580" marT="0" marB="0"/>
                </a:tc>
                <a:extLst>
                  <a:ext uri="{0D108BD9-81ED-4DB2-BD59-A6C34878D82A}">
                    <a16:rowId xmlns:a16="http://schemas.microsoft.com/office/drawing/2014/main" xmlns="" val="10003"/>
                  </a:ext>
                </a:extLst>
              </a:tr>
              <a:tr h="396605">
                <a:tc>
                  <a:txBody>
                    <a:bodyPr/>
                    <a:lstStyle/>
                    <a:p>
                      <a:pPr marL="0" marR="0" algn="just">
                        <a:lnSpc>
                          <a:spcPct val="100000"/>
                        </a:lnSpc>
                        <a:spcBef>
                          <a:spcPts val="0"/>
                        </a:spcBef>
                        <a:spcAft>
                          <a:spcPts val="0"/>
                        </a:spcAft>
                        <a:tabLst>
                          <a:tab pos="2028825" algn="l"/>
                        </a:tabLst>
                      </a:pPr>
                      <a:r>
                        <a:rPr lang="en-US" sz="2400">
                          <a:latin typeface="Arial"/>
                          <a:ea typeface="Times New Roman"/>
                          <a:cs typeface="Times New Roman"/>
                        </a:rPr>
                        <a:t>Tueday</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6</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3</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9</a:t>
                      </a:r>
                      <a:endParaRPr lang="en-US" sz="2000" dirty="0">
                        <a:latin typeface="Calibri"/>
                        <a:ea typeface="Times New Roman"/>
                        <a:cs typeface="Times New Roman"/>
                      </a:endParaRPr>
                    </a:p>
                  </a:txBody>
                  <a:tcPr marL="68580" marR="68580" marT="0" marB="0"/>
                </a:tc>
                <a:extLst>
                  <a:ext uri="{0D108BD9-81ED-4DB2-BD59-A6C34878D82A}">
                    <a16:rowId xmlns:a16="http://schemas.microsoft.com/office/drawing/2014/main" xmlns="" val="10004"/>
                  </a:ext>
                </a:extLst>
              </a:tr>
              <a:tr h="396605">
                <a:tc>
                  <a:txBody>
                    <a:bodyPr/>
                    <a:lstStyle/>
                    <a:p>
                      <a:pPr marL="0" marR="0" algn="just">
                        <a:lnSpc>
                          <a:spcPct val="100000"/>
                        </a:lnSpc>
                        <a:spcBef>
                          <a:spcPts val="0"/>
                        </a:spcBef>
                        <a:spcAft>
                          <a:spcPts val="0"/>
                        </a:spcAft>
                        <a:tabLst>
                          <a:tab pos="2028825" algn="l"/>
                        </a:tabLst>
                      </a:pPr>
                      <a:r>
                        <a:rPr lang="en-US" sz="2400">
                          <a:latin typeface="Arial"/>
                          <a:ea typeface="Times New Roman"/>
                          <a:cs typeface="Times New Roman"/>
                        </a:rPr>
                        <a:t>Wednesday</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2</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2</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3</a:t>
                      </a:r>
                      <a:endParaRPr lang="en-US" sz="2000" dirty="0">
                        <a:latin typeface="Calibri"/>
                        <a:ea typeface="Times New Roman"/>
                        <a:cs typeface="Times New Roman"/>
                      </a:endParaRPr>
                    </a:p>
                  </a:txBody>
                  <a:tcPr marL="68580" marR="68580" marT="0" marB="0"/>
                </a:tc>
                <a:extLst>
                  <a:ext uri="{0D108BD9-81ED-4DB2-BD59-A6C34878D82A}">
                    <a16:rowId xmlns:a16="http://schemas.microsoft.com/office/drawing/2014/main" xmlns="" val="10005"/>
                  </a:ext>
                </a:extLst>
              </a:tr>
              <a:tr h="396605">
                <a:tc>
                  <a:txBody>
                    <a:bodyPr/>
                    <a:lstStyle/>
                    <a:p>
                      <a:pPr marL="0" marR="0" algn="just">
                        <a:lnSpc>
                          <a:spcPct val="100000"/>
                        </a:lnSpc>
                        <a:spcBef>
                          <a:spcPts val="0"/>
                        </a:spcBef>
                        <a:spcAft>
                          <a:spcPts val="0"/>
                        </a:spcAft>
                        <a:tabLst>
                          <a:tab pos="2028825" algn="l"/>
                        </a:tabLst>
                      </a:pPr>
                      <a:r>
                        <a:rPr lang="en-US" sz="2400">
                          <a:latin typeface="Arial"/>
                          <a:ea typeface="Times New Roman"/>
                          <a:cs typeface="Times New Roman"/>
                        </a:rPr>
                        <a:t>Thursday</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1</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2</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3</a:t>
                      </a:r>
                      <a:endParaRPr lang="en-US" sz="2000" dirty="0">
                        <a:latin typeface="Calibri"/>
                        <a:ea typeface="Times New Roman"/>
                        <a:cs typeface="Times New Roman"/>
                      </a:endParaRPr>
                    </a:p>
                  </a:txBody>
                  <a:tcPr marL="68580" marR="68580" marT="0" marB="0"/>
                </a:tc>
                <a:extLst>
                  <a:ext uri="{0D108BD9-81ED-4DB2-BD59-A6C34878D82A}">
                    <a16:rowId xmlns:a16="http://schemas.microsoft.com/office/drawing/2014/main" xmlns="" val="10006"/>
                  </a:ext>
                </a:extLst>
              </a:tr>
              <a:tr h="396605">
                <a:tc>
                  <a:txBody>
                    <a:bodyPr/>
                    <a:lstStyle/>
                    <a:p>
                      <a:pPr marL="0" marR="0" algn="just">
                        <a:lnSpc>
                          <a:spcPct val="100000"/>
                        </a:lnSpc>
                        <a:spcBef>
                          <a:spcPts val="0"/>
                        </a:spcBef>
                        <a:spcAft>
                          <a:spcPts val="0"/>
                        </a:spcAft>
                        <a:tabLst>
                          <a:tab pos="2028825" algn="l"/>
                        </a:tabLst>
                      </a:pPr>
                      <a:r>
                        <a:rPr lang="en-US" sz="2400">
                          <a:latin typeface="Arial"/>
                          <a:ea typeface="Times New Roman"/>
                          <a:cs typeface="Times New Roman"/>
                        </a:rPr>
                        <a:t>Friday</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a:latin typeface="Arial"/>
                          <a:ea typeface="Times New Roman"/>
                          <a:cs typeface="Times New Roman"/>
                        </a:rPr>
                        <a:t>3</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1</a:t>
                      </a:r>
                      <a:endParaRPr lang="en-US" sz="2000" dirty="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4</a:t>
                      </a:r>
                      <a:endParaRPr lang="en-US" sz="2000" dirty="0">
                        <a:latin typeface="Calibri"/>
                        <a:ea typeface="Times New Roman"/>
                        <a:cs typeface="Times New Roman"/>
                      </a:endParaRPr>
                    </a:p>
                  </a:txBody>
                  <a:tcPr marL="68580" marR="68580" marT="0" marB="0"/>
                </a:tc>
                <a:extLst>
                  <a:ext uri="{0D108BD9-81ED-4DB2-BD59-A6C34878D82A}">
                    <a16:rowId xmlns:a16="http://schemas.microsoft.com/office/drawing/2014/main" xmlns="" val="10007"/>
                  </a:ext>
                </a:extLst>
              </a:tr>
              <a:tr h="396605">
                <a:tc>
                  <a:txBody>
                    <a:bodyPr/>
                    <a:lstStyle/>
                    <a:p>
                      <a:pPr marL="0" marR="0" algn="just">
                        <a:lnSpc>
                          <a:spcPct val="100000"/>
                        </a:lnSpc>
                        <a:spcBef>
                          <a:spcPts val="0"/>
                        </a:spcBef>
                        <a:spcAft>
                          <a:spcPts val="0"/>
                        </a:spcAft>
                        <a:tabLst>
                          <a:tab pos="2028825" algn="l"/>
                        </a:tabLst>
                      </a:pPr>
                      <a:r>
                        <a:rPr lang="en-US" sz="2400">
                          <a:latin typeface="Arial"/>
                          <a:ea typeface="Times New Roman"/>
                          <a:cs typeface="Times New Roman"/>
                        </a:rPr>
                        <a:t>Saturday</a:t>
                      </a:r>
                      <a:endParaRPr lang="en-US" sz="200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3</a:t>
                      </a:r>
                      <a:endParaRPr lang="en-US" sz="2000" dirty="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1</a:t>
                      </a:r>
                      <a:endParaRPr lang="en-US" sz="2000" dirty="0">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tabLst>
                          <a:tab pos="2028825" algn="l"/>
                        </a:tabLst>
                      </a:pPr>
                      <a:r>
                        <a:rPr lang="en-US" sz="2400" dirty="0">
                          <a:latin typeface="Arial"/>
                          <a:ea typeface="Times New Roman"/>
                          <a:cs typeface="Times New Roman"/>
                        </a:rPr>
                        <a:t>4</a:t>
                      </a:r>
                      <a:endParaRPr lang="en-US" sz="2000" dirty="0">
                        <a:latin typeface="Calibri"/>
                        <a:ea typeface="Times New Roman"/>
                        <a:cs typeface="Times New Roman"/>
                      </a:endParaRPr>
                    </a:p>
                  </a:txBody>
                  <a:tcPr marL="68580" marR="68580" marT="0" marB="0"/>
                </a:tc>
                <a:extLst>
                  <a:ext uri="{0D108BD9-81ED-4DB2-BD59-A6C34878D82A}">
                    <a16:rowId xmlns:a16="http://schemas.microsoft.com/office/drawing/2014/main" xmlns="" val="1000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144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2.Contingency Tables </a:t>
            </a:r>
            <a:br>
              <a:rPr lang="en-US" sz="3200" b="1"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457200" y="990600"/>
            <a:ext cx="8077200" cy="5105400"/>
          </a:xfrm>
        </p:spPr>
        <p:txBody>
          <a:bodyPr>
            <a:normAutofit/>
          </a:bodyPr>
          <a:lstStyle/>
          <a:p>
            <a:r>
              <a:rPr lang="en-US" sz="2800" dirty="0">
                <a:latin typeface="Arial" pitchFamily="34" charset="0"/>
                <a:cs typeface="Arial" pitchFamily="34" charset="0"/>
              </a:rPr>
              <a:t>Tables report the frequency distribution of two nominal variables simultaneously and include the totals</a:t>
            </a:r>
          </a:p>
          <a:p>
            <a:r>
              <a:rPr lang="en-US" sz="2800" dirty="0">
                <a:latin typeface="Arial" pitchFamily="34" charset="0"/>
                <a:cs typeface="Arial" pitchFamily="34" charset="0"/>
              </a:rPr>
              <a:t>Known as cross tabs that present two or more variables.</a:t>
            </a:r>
          </a:p>
          <a:p>
            <a:r>
              <a:rPr lang="en-US" sz="2800" dirty="0">
                <a:latin typeface="Arial" pitchFamily="34" charset="0"/>
                <a:cs typeface="Arial" pitchFamily="34" charset="0"/>
              </a:rPr>
              <a:t>Shows the relationship or association between variables.</a:t>
            </a:r>
          </a:p>
          <a:p>
            <a:r>
              <a:rPr lang="en-US" sz="2800" dirty="0">
                <a:latin typeface="Arial" pitchFamily="34" charset="0"/>
                <a:cs typeface="Arial" pitchFamily="34" charset="0"/>
              </a:rPr>
              <a:t>Can be </a:t>
            </a:r>
            <a:r>
              <a:rPr lang="en-US" sz="2800" dirty="0" err="1">
                <a:latin typeface="Arial" pitchFamily="34" charset="0"/>
                <a:cs typeface="Arial" pitchFamily="34" charset="0"/>
              </a:rPr>
              <a:t>prsent</a:t>
            </a:r>
            <a:r>
              <a:rPr lang="en-US" sz="2800" dirty="0">
                <a:latin typeface="Arial" pitchFamily="34" charset="0"/>
                <a:cs typeface="Arial" pitchFamily="34" charset="0"/>
              </a:rPr>
              <a:t> as 2x2,2x3,3x3 base the number of variables and used in chi square test.</a:t>
            </a:r>
          </a:p>
        </p:txBody>
      </p:sp>
    </p:spTree>
    <p:extLst>
      <p:ext uri="{BB962C8B-B14F-4D97-AF65-F5344CB8AC3E}">
        <p14:creationId xmlns:p14="http://schemas.microsoft.com/office/powerpoint/2010/main" xmlns="" val="1840003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76200"/>
            <a:ext cx="8497887" cy="990600"/>
          </a:xfrm>
          <a:solidFill>
            <a:srgbClr val="FDE00B"/>
          </a:solidFill>
        </p:spPr>
        <p:txBody>
          <a:bodyPr>
            <a:normAutofit/>
          </a:bodyPr>
          <a:lstStyle/>
          <a:p>
            <a:r>
              <a:rPr lang="en-US" sz="3600" b="1" dirty="0">
                <a:solidFill>
                  <a:srgbClr val="091CCD"/>
                </a:solidFill>
                <a:latin typeface="Arial" pitchFamily="34" charset="0"/>
                <a:cs typeface="Arial" pitchFamily="34" charset="0"/>
              </a:rPr>
              <a:t>CONTD… </a:t>
            </a:r>
          </a:p>
        </p:txBody>
      </p:sp>
      <p:pic>
        <p:nvPicPr>
          <p:cNvPr id="40962" name="Picture 2" descr="C:\Users\admin\Desktop\hbk26.gif"/>
          <p:cNvPicPr>
            <a:picLocks noGrp="1" noChangeAspect="1" noChangeArrowheads="1"/>
          </p:cNvPicPr>
          <p:nvPr>
            <p:ph idx="1"/>
          </p:nvPr>
        </p:nvPicPr>
        <p:blipFill>
          <a:blip r:embed="rId2"/>
          <a:srcRect t="6452"/>
          <a:stretch>
            <a:fillRect/>
          </a:stretch>
        </p:blipFill>
        <p:spPr bwMode="auto">
          <a:xfrm>
            <a:off x="457200" y="1676400"/>
            <a:ext cx="8305800" cy="4876799"/>
          </a:xfrm>
          <a:prstGeom prst="rect">
            <a:avLst/>
          </a:prstGeom>
          <a:noFill/>
        </p:spPr>
      </p:pic>
      <p:sp>
        <p:nvSpPr>
          <p:cNvPr id="4" name="Rectangle 3"/>
          <p:cNvSpPr/>
          <p:nvPr/>
        </p:nvSpPr>
        <p:spPr>
          <a:xfrm>
            <a:off x="2057400" y="1143000"/>
            <a:ext cx="5299849" cy="523220"/>
          </a:xfrm>
          <a:prstGeom prst="rect">
            <a:avLst/>
          </a:prstGeom>
        </p:spPr>
        <p:txBody>
          <a:bodyPr wrap="none">
            <a:spAutoFit/>
          </a:bodyPr>
          <a:lstStyle/>
          <a:p>
            <a:r>
              <a:rPr lang="en-US" sz="2800" b="1" dirty="0">
                <a:solidFill>
                  <a:srgbClr val="091CCD"/>
                </a:solidFill>
                <a:latin typeface="Arial" pitchFamily="34" charset="0"/>
                <a:cs typeface="Arial" pitchFamily="34" charset="0"/>
              </a:rPr>
              <a:t>Contingency tables - Example</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3. Multiple Response Tables</a:t>
            </a:r>
            <a:br>
              <a:rPr lang="en-US" sz="3200" b="1"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0" y="1341437"/>
            <a:ext cx="8686800" cy="5059363"/>
          </a:xfrm>
        </p:spPr>
        <p:txBody>
          <a:bodyPr/>
          <a:lstStyle/>
          <a:p>
            <a:r>
              <a:rPr lang="en-US" dirty="0"/>
              <a:t>The various responses of the participants can be depicted in the form of table  </a:t>
            </a:r>
          </a:p>
        </p:txBody>
      </p:sp>
      <p:pic>
        <p:nvPicPr>
          <p:cNvPr id="16385" name="Picture 1" descr="C:\Users\admin\Desktop\out_custtables_survey_02.gif"/>
          <p:cNvPicPr>
            <a:picLocks noChangeAspect="1" noChangeArrowheads="1"/>
          </p:cNvPicPr>
          <p:nvPr/>
        </p:nvPicPr>
        <p:blipFill>
          <a:blip r:embed="rId2"/>
          <a:srcRect/>
          <a:stretch>
            <a:fillRect/>
          </a:stretch>
        </p:blipFill>
        <p:spPr bwMode="auto">
          <a:xfrm>
            <a:off x="304800" y="2514600"/>
            <a:ext cx="8382000" cy="3657600"/>
          </a:xfrm>
          <a:prstGeom prst="rect">
            <a:avLst/>
          </a:prstGeom>
          <a:noFill/>
        </p:spPr>
      </p:pic>
    </p:spTree>
    <p:extLst>
      <p:ext uri="{BB962C8B-B14F-4D97-AF65-F5344CB8AC3E}">
        <p14:creationId xmlns:p14="http://schemas.microsoft.com/office/powerpoint/2010/main" xmlns="" val="2421365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97887" cy="990600"/>
          </a:xfrm>
          <a:solidFill>
            <a:srgbClr val="FDE00B"/>
          </a:solidFill>
        </p:spPr>
        <p:txBody>
          <a:bodyPr>
            <a:normAutofit/>
          </a:bodyPr>
          <a:lstStyle/>
          <a:p>
            <a:r>
              <a:rPr lang="en-US" sz="3200" b="1" dirty="0">
                <a:solidFill>
                  <a:srgbClr val="091CCD"/>
                </a:solidFill>
                <a:latin typeface="Arial" pitchFamily="34" charset="0"/>
                <a:cs typeface="Arial" pitchFamily="34" charset="0"/>
              </a:rPr>
              <a:t>4.  Miscellaneous Tables</a:t>
            </a:r>
          </a:p>
        </p:txBody>
      </p:sp>
      <p:sp>
        <p:nvSpPr>
          <p:cNvPr id="3" name="Content Placeholder 2"/>
          <p:cNvSpPr>
            <a:spLocks noGrp="1"/>
          </p:cNvSpPr>
          <p:nvPr>
            <p:ph idx="1"/>
          </p:nvPr>
        </p:nvSpPr>
        <p:spPr>
          <a:xfrm>
            <a:off x="381000" y="1143000"/>
            <a:ext cx="8305800" cy="4267200"/>
          </a:xfrm>
        </p:spPr>
        <p:txBody>
          <a:bodyPr>
            <a:noAutofit/>
          </a:bodyPr>
          <a:lstStyle/>
          <a:p>
            <a:pPr>
              <a:buNone/>
            </a:pPr>
            <a:r>
              <a:rPr lang="en-US" sz="4000" dirty="0">
                <a:latin typeface="Arial" pitchFamily="34" charset="0"/>
                <a:cs typeface="Arial" pitchFamily="34" charset="0"/>
              </a:rPr>
              <a:t>  </a:t>
            </a:r>
            <a:r>
              <a:rPr lang="en-US" sz="2800" dirty="0">
                <a:latin typeface="Arial" pitchFamily="34" charset="0"/>
                <a:cs typeface="Arial" pitchFamily="34" charset="0"/>
              </a:rPr>
              <a:t>These tables are used to present data other than frequency or percentage such as mean, median, mode, range, SD etc.</a:t>
            </a:r>
          </a:p>
        </p:txBody>
      </p:sp>
      <p:pic>
        <p:nvPicPr>
          <p:cNvPr id="4" name="Picture 2" descr="C:\Users\admin\Desktop\tablesumstats2.png"/>
          <p:cNvPicPr>
            <a:picLocks noChangeAspect="1" noChangeArrowheads="1"/>
          </p:cNvPicPr>
          <p:nvPr/>
        </p:nvPicPr>
        <p:blipFill>
          <a:blip r:embed="rId2"/>
          <a:srcRect l="4167" t="24999" r="15000" b="16667"/>
          <a:stretch>
            <a:fillRect/>
          </a:stretch>
        </p:blipFill>
        <p:spPr bwMode="auto">
          <a:xfrm>
            <a:off x="533400" y="2895599"/>
            <a:ext cx="7848600" cy="3200401"/>
          </a:xfrm>
          <a:prstGeom prst="rect">
            <a:avLst/>
          </a:prstGeom>
          <a:noFill/>
        </p:spPr>
      </p:pic>
    </p:spTree>
    <p:extLst>
      <p:ext uri="{BB962C8B-B14F-4D97-AF65-F5344CB8AC3E}">
        <p14:creationId xmlns:p14="http://schemas.microsoft.com/office/powerpoint/2010/main" xmlns="" val="2568860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04800"/>
            <a:ext cx="8229600" cy="1143000"/>
          </a:xfrm>
          <a:solidFill>
            <a:srgbClr val="FDE00B"/>
          </a:solidFill>
        </p:spPr>
        <p:txBody>
          <a:bodyPr>
            <a:normAutofit/>
          </a:bodyPr>
          <a:lstStyle/>
          <a:p>
            <a:r>
              <a:rPr lang="en-US" altLang="en-US" sz="3200" b="1" dirty="0">
                <a:solidFill>
                  <a:srgbClr val="091CCD"/>
                </a:solidFill>
                <a:latin typeface="Arial" pitchFamily="34" charset="0"/>
                <a:cs typeface="Arial" pitchFamily="34" charset="0"/>
              </a:rPr>
              <a:t>GRAPHICAL PRESENTATION OF DATA</a:t>
            </a:r>
            <a:endParaRPr lang="en-IN" altLang="en-US" sz="3200" b="1" dirty="0">
              <a:solidFill>
                <a:srgbClr val="091CCD"/>
              </a:solidFill>
              <a:latin typeface="Arial" pitchFamily="34" charset="0"/>
              <a:cs typeface="Arial" pitchFamily="34" charset="0"/>
            </a:endParaRPr>
          </a:p>
        </p:txBody>
      </p:sp>
      <p:cxnSp>
        <p:nvCxnSpPr>
          <p:cNvPr id="8" name="Straight Connector 7"/>
          <p:cNvCxnSpPr/>
          <p:nvPr/>
        </p:nvCxnSpPr>
        <p:spPr>
          <a:xfrm rot="10800000">
            <a:off x="1447800" y="1828800"/>
            <a:ext cx="2667000" cy="1588"/>
          </a:xfrm>
          <a:prstGeom prst="line">
            <a:avLst/>
          </a:prstGeom>
          <a:ln w="4762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114800" y="1828800"/>
            <a:ext cx="3276600" cy="1588"/>
          </a:xfrm>
          <a:prstGeom prst="line">
            <a:avLst/>
          </a:prstGeom>
          <a:ln w="47625"/>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6896100" y="2247900"/>
            <a:ext cx="838200" cy="1588"/>
          </a:xfrm>
          <a:prstGeom prst="straightConnector1">
            <a:avLst/>
          </a:prstGeom>
          <a:ln w="47625">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1028700" y="2247900"/>
            <a:ext cx="838200" cy="1588"/>
          </a:xfrm>
          <a:prstGeom prst="straightConnector1">
            <a:avLst/>
          </a:prstGeom>
          <a:ln w="47625">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124200" y="2667000"/>
            <a:ext cx="2590800" cy="830997"/>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US" sz="2400" b="1" dirty="0">
                <a:latin typeface="Arial" pitchFamily="34" charset="0"/>
                <a:cs typeface="Arial" pitchFamily="34" charset="0"/>
              </a:rPr>
              <a:t>Graphic  Representation</a:t>
            </a:r>
          </a:p>
        </p:txBody>
      </p:sp>
      <p:sp>
        <p:nvSpPr>
          <p:cNvPr id="20" name="TextBox 19"/>
          <p:cNvSpPr txBox="1"/>
          <p:nvPr/>
        </p:nvSpPr>
        <p:spPr>
          <a:xfrm>
            <a:off x="381000" y="2667000"/>
            <a:ext cx="2438400" cy="830997"/>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US" sz="2400" b="1" dirty="0" err="1">
                <a:latin typeface="Arial" pitchFamily="34" charset="0"/>
                <a:cs typeface="Arial" pitchFamily="34" charset="0"/>
              </a:rPr>
              <a:t>Diagramatic</a:t>
            </a:r>
            <a:r>
              <a:rPr lang="en-US" sz="2400" b="1" dirty="0">
                <a:latin typeface="Arial" pitchFamily="34" charset="0"/>
                <a:cs typeface="Arial" pitchFamily="34" charset="0"/>
              </a:rPr>
              <a:t> Representation</a:t>
            </a:r>
          </a:p>
        </p:txBody>
      </p:sp>
      <p:sp>
        <p:nvSpPr>
          <p:cNvPr id="21" name="TextBox 20"/>
          <p:cNvSpPr txBox="1"/>
          <p:nvPr/>
        </p:nvSpPr>
        <p:spPr>
          <a:xfrm>
            <a:off x="6096000" y="2667000"/>
            <a:ext cx="2438400" cy="830997"/>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US" sz="2400" b="1" dirty="0">
                <a:latin typeface="Arial" pitchFamily="34" charset="0"/>
                <a:cs typeface="Arial" pitchFamily="34" charset="0"/>
              </a:rPr>
              <a:t>Plot Representation</a:t>
            </a:r>
          </a:p>
        </p:txBody>
      </p:sp>
      <p:sp>
        <p:nvSpPr>
          <p:cNvPr id="23" name="Rectangle 22"/>
          <p:cNvSpPr/>
          <p:nvPr/>
        </p:nvSpPr>
        <p:spPr>
          <a:xfrm>
            <a:off x="381000" y="4191000"/>
            <a:ext cx="2362200" cy="1569660"/>
          </a:xfrm>
          <a:prstGeom prst="rect">
            <a:avLst/>
          </a:prstGeom>
          <a:solidFill>
            <a:schemeClr val="tx2">
              <a:lumMod val="20000"/>
              <a:lumOff val="80000"/>
            </a:schemeClr>
          </a:solidFill>
          <a:ln>
            <a:solidFill>
              <a:schemeClr val="tx1"/>
            </a:solidFill>
          </a:ln>
        </p:spPr>
        <p:txBody>
          <a:bodyPr wrap="square">
            <a:spAutoFit/>
          </a:bodyPr>
          <a:lstStyle/>
          <a:p>
            <a:pPr marL="342900" indent="-342900">
              <a:buFont typeface="+mj-lt"/>
              <a:buAutoNum type="alphaLcPeriod"/>
              <a:tabLst>
                <a:tab pos="914400" algn="l"/>
              </a:tabLst>
              <a:defRPr/>
            </a:pPr>
            <a:r>
              <a:rPr lang="en-US" sz="2400" b="1" dirty="0">
                <a:latin typeface="Arial"/>
                <a:ea typeface="Times"/>
                <a:cs typeface="Times New Roman"/>
              </a:rPr>
              <a:t>Bar diagram</a:t>
            </a:r>
            <a:endParaRPr lang="en-IN" sz="2400" b="1" dirty="0">
              <a:latin typeface="Script MT Bold"/>
              <a:ea typeface="Times"/>
              <a:cs typeface="Times New Roman"/>
            </a:endParaRPr>
          </a:p>
          <a:p>
            <a:pPr marL="342900" indent="-342900">
              <a:buFont typeface="+mj-lt"/>
              <a:buAutoNum type="alphaLcPeriod"/>
              <a:tabLst>
                <a:tab pos="914400" algn="l"/>
              </a:tabLst>
              <a:defRPr/>
            </a:pPr>
            <a:r>
              <a:rPr lang="en-US" sz="2400" b="1" dirty="0">
                <a:latin typeface="Arial"/>
                <a:ea typeface="Times"/>
                <a:cs typeface="Times New Roman"/>
              </a:rPr>
              <a:t>Pie diagram</a:t>
            </a:r>
            <a:endParaRPr lang="en-IN" sz="2400" b="1" dirty="0">
              <a:latin typeface="Script MT Bold"/>
              <a:ea typeface="Times"/>
              <a:cs typeface="Times New Roman"/>
            </a:endParaRPr>
          </a:p>
          <a:p>
            <a:pPr marL="342900" indent="-342900">
              <a:buFont typeface="+mj-lt"/>
              <a:buAutoNum type="alphaLcPeriod"/>
              <a:tabLst>
                <a:tab pos="914400" algn="l"/>
              </a:tabLst>
              <a:defRPr/>
            </a:pPr>
            <a:r>
              <a:rPr lang="en-US" sz="2400" b="1" dirty="0">
                <a:latin typeface="Arial"/>
                <a:ea typeface="Times"/>
                <a:cs typeface="Times New Roman"/>
              </a:rPr>
              <a:t>Pictogram</a:t>
            </a:r>
          </a:p>
          <a:p>
            <a:pPr marL="342900" indent="-342900">
              <a:buFont typeface="+mj-lt"/>
              <a:buAutoNum type="alphaLcPeriod"/>
              <a:tabLst>
                <a:tab pos="914400" algn="l"/>
              </a:tabLst>
              <a:defRPr/>
            </a:pPr>
            <a:r>
              <a:rPr lang="en-US" sz="2400" b="1" dirty="0">
                <a:latin typeface="Arial"/>
                <a:ea typeface="Times"/>
                <a:cs typeface="Times New Roman"/>
              </a:rPr>
              <a:t>Cartogram</a:t>
            </a:r>
            <a:endParaRPr lang="en-IN" sz="2400" b="1" dirty="0">
              <a:latin typeface="Script MT Bold"/>
              <a:ea typeface="Times"/>
              <a:cs typeface="Times New Roman"/>
            </a:endParaRPr>
          </a:p>
        </p:txBody>
      </p:sp>
      <p:sp>
        <p:nvSpPr>
          <p:cNvPr id="25" name="Rectangle 24"/>
          <p:cNvSpPr/>
          <p:nvPr/>
        </p:nvSpPr>
        <p:spPr>
          <a:xfrm>
            <a:off x="3124200" y="3962400"/>
            <a:ext cx="2724150" cy="1938992"/>
          </a:xfrm>
          <a:prstGeom prst="rect">
            <a:avLst/>
          </a:prstGeom>
          <a:solidFill>
            <a:schemeClr val="tx2">
              <a:lumMod val="20000"/>
              <a:lumOff val="80000"/>
            </a:schemeClr>
          </a:solidFill>
          <a:ln>
            <a:solidFill>
              <a:schemeClr val="tx1"/>
            </a:solidFill>
          </a:ln>
        </p:spPr>
        <p:txBody>
          <a:bodyPr wrap="square">
            <a:spAutoFit/>
          </a:bodyPr>
          <a:lstStyle/>
          <a:p>
            <a:pPr marL="342900" indent="-342900">
              <a:buFont typeface="+mj-lt"/>
              <a:buAutoNum type="alphaLcPeriod"/>
              <a:tabLst>
                <a:tab pos="914400" algn="l"/>
              </a:tabLst>
              <a:defRPr/>
            </a:pPr>
            <a:r>
              <a:rPr lang="en-US" sz="2400" b="1" dirty="0">
                <a:latin typeface="Arial" pitchFamily="34" charset="0"/>
                <a:ea typeface="Times"/>
                <a:cs typeface="Arial" pitchFamily="34" charset="0"/>
              </a:rPr>
              <a:t>Histogram</a:t>
            </a:r>
            <a:endParaRPr lang="en-IN" sz="2400" b="1" dirty="0">
              <a:latin typeface="Arial" pitchFamily="34" charset="0"/>
              <a:ea typeface="Times"/>
              <a:cs typeface="Arial" pitchFamily="34" charset="0"/>
            </a:endParaRPr>
          </a:p>
          <a:p>
            <a:pPr marL="342900" indent="-342900">
              <a:buFont typeface="+mj-lt"/>
              <a:buAutoNum type="alphaLcPeriod"/>
              <a:tabLst>
                <a:tab pos="914400" algn="l"/>
              </a:tabLst>
              <a:defRPr/>
            </a:pPr>
            <a:r>
              <a:rPr lang="en-US" sz="2400" b="1" dirty="0">
                <a:latin typeface="Arial" pitchFamily="34" charset="0"/>
                <a:ea typeface="Times"/>
                <a:cs typeface="Arial" pitchFamily="34" charset="0"/>
              </a:rPr>
              <a:t>Frequency polygon</a:t>
            </a:r>
            <a:endParaRPr lang="en-IN" sz="2400" b="1" dirty="0">
              <a:latin typeface="Arial" pitchFamily="34" charset="0"/>
              <a:ea typeface="Times"/>
              <a:cs typeface="Arial" pitchFamily="34" charset="0"/>
            </a:endParaRPr>
          </a:p>
          <a:p>
            <a:pPr marL="342900" indent="-342900">
              <a:buFont typeface="+mj-lt"/>
              <a:buAutoNum type="alphaLcPeriod"/>
              <a:tabLst>
                <a:tab pos="914400" algn="l"/>
              </a:tabLst>
              <a:defRPr/>
            </a:pPr>
            <a:r>
              <a:rPr lang="en-US" sz="2400" b="1" dirty="0">
                <a:latin typeface="Arial" pitchFamily="34" charset="0"/>
                <a:ea typeface="Times"/>
                <a:cs typeface="Arial" pitchFamily="34" charset="0"/>
              </a:rPr>
              <a:t>Frequency curve </a:t>
            </a:r>
            <a:endParaRPr lang="en-US" sz="2400" b="1" dirty="0">
              <a:latin typeface="Arial" pitchFamily="34" charset="0"/>
              <a:cs typeface="Arial" pitchFamily="34" charset="0"/>
            </a:endParaRPr>
          </a:p>
        </p:txBody>
      </p:sp>
      <p:sp>
        <p:nvSpPr>
          <p:cNvPr id="26" name="Rectangle 25"/>
          <p:cNvSpPr/>
          <p:nvPr/>
        </p:nvSpPr>
        <p:spPr>
          <a:xfrm>
            <a:off x="6172200" y="3962400"/>
            <a:ext cx="2590800" cy="2677656"/>
          </a:xfrm>
          <a:prstGeom prst="rect">
            <a:avLst/>
          </a:prstGeom>
          <a:solidFill>
            <a:schemeClr val="tx2">
              <a:lumMod val="20000"/>
              <a:lumOff val="80000"/>
            </a:schemeClr>
          </a:solidFill>
          <a:ln>
            <a:solidFill>
              <a:schemeClr val="tx1"/>
            </a:solidFill>
          </a:ln>
        </p:spPr>
        <p:txBody>
          <a:bodyPr wrap="square">
            <a:spAutoFit/>
          </a:bodyPr>
          <a:lstStyle/>
          <a:p>
            <a:pPr marL="342900" indent="-342900">
              <a:buFont typeface="+mj-lt"/>
              <a:buAutoNum type="alphaLcPeriod"/>
              <a:tabLst>
                <a:tab pos="866775" algn="l"/>
              </a:tabLst>
              <a:defRPr/>
            </a:pPr>
            <a:r>
              <a:rPr lang="en-US" sz="2400" b="1" dirty="0">
                <a:latin typeface="Arial"/>
                <a:ea typeface="Times"/>
                <a:cs typeface="Times New Roman"/>
              </a:rPr>
              <a:t>Scatter plot  </a:t>
            </a:r>
            <a:endParaRPr lang="en-IN" sz="2400" b="1" dirty="0">
              <a:latin typeface="Script MT Bold"/>
              <a:ea typeface="Times"/>
              <a:cs typeface="Times New Roman"/>
            </a:endParaRPr>
          </a:p>
          <a:p>
            <a:pPr marL="342900" indent="-342900">
              <a:buFont typeface="+mj-lt"/>
              <a:buAutoNum type="alphaLcPeriod"/>
              <a:tabLst>
                <a:tab pos="866775" algn="l"/>
              </a:tabLst>
              <a:defRPr/>
            </a:pPr>
            <a:r>
              <a:rPr lang="en-US" sz="2400" b="1" dirty="0">
                <a:latin typeface="Arial"/>
                <a:ea typeface="Times"/>
                <a:cs typeface="Times New Roman"/>
              </a:rPr>
              <a:t>Stem and leaf plot</a:t>
            </a:r>
            <a:endParaRPr lang="en-IN" sz="2400" b="1" dirty="0">
              <a:latin typeface="Script MT Bold"/>
              <a:ea typeface="Times"/>
              <a:cs typeface="Times New Roman"/>
            </a:endParaRPr>
          </a:p>
          <a:p>
            <a:pPr marL="342900" indent="-342900">
              <a:buFont typeface="+mj-lt"/>
              <a:buAutoNum type="alphaLcPeriod"/>
              <a:tabLst>
                <a:tab pos="866775" algn="l"/>
              </a:tabLst>
              <a:defRPr/>
            </a:pPr>
            <a:r>
              <a:rPr lang="en-US" sz="2400" b="1" dirty="0">
                <a:latin typeface="Arial"/>
                <a:ea typeface="Times"/>
                <a:cs typeface="Times New Roman"/>
              </a:rPr>
              <a:t>Box plot</a:t>
            </a:r>
            <a:endParaRPr lang="en-IN" sz="2400" b="1" dirty="0">
              <a:latin typeface="Script MT Bold"/>
              <a:ea typeface="Times"/>
              <a:cs typeface="Times New Roman"/>
            </a:endParaRPr>
          </a:p>
          <a:p>
            <a:pPr marL="342900" indent="-342900">
              <a:buFont typeface="+mj-lt"/>
              <a:buAutoNum type="alphaLcPeriod"/>
              <a:tabLst>
                <a:tab pos="866775" algn="l"/>
              </a:tabLst>
              <a:defRPr/>
            </a:pPr>
            <a:r>
              <a:rPr lang="en-US" sz="2400" b="1" dirty="0">
                <a:latin typeface="Arial"/>
                <a:ea typeface="Times"/>
                <a:cs typeface="Times New Roman"/>
              </a:rPr>
              <a:t>Kaplan Meier plot</a:t>
            </a:r>
            <a:endParaRPr lang="en-IN" sz="2400" b="1" dirty="0">
              <a:latin typeface="Script MT Bold"/>
              <a:ea typeface="Times"/>
              <a:cs typeface="Times New Roman"/>
            </a:endParaRPr>
          </a:p>
          <a:p>
            <a:pPr marL="342900" indent="-342900">
              <a:buFont typeface="+mj-lt"/>
              <a:buAutoNum type="alphaLcPeriod"/>
              <a:tabLst>
                <a:tab pos="866775" algn="l"/>
              </a:tabLst>
              <a:defRPr/>
            </a:pPr>
            <a:r>
              <a:rPr lang="en-US" sz="2400" b="1" dirty="0">
                <a:latin typeface="Arial"/>
                <a:ea typeface="Times"/>
                <a:cs typeface="Times New Roman"/>
              </a:rPr>
              <a:t>ROC </a:t>
            </a:r>
            <a:endParaRPr lang="en-IN" sz="2400" b="1" dirty="0">
              <a:latin typeface="Script MT Bold"/>
              <a:ea typeface="Times"/>
              <a:cs typeface="Times New Roman"/>
            </a:endParaRPr>
          </a:p>
        </p:txBody>
      </p:sp>
      <p:sp>
        <p:nvSpPr>
          <p:cNvPr id="27" name="Down Arrow 26"/>
          <p:cNvSpPr/>
          <p:nvPr/>
        </p:nvSpPr>
        <p:spPr>
          <a:xfrm>
            <a:off x="1447800" y="3581400"/>
            <a:ext cx="121919"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flipH="1">
            <a:off x="4419600" y="3581400"/>
            <a:ext cx="1524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p:cNvSpPr/>
          <p:nvPr/>
        </p:nvSpPr>
        <p:spPr>
          <a:xfrm>
            <a:off x="7239000" y="3505200"/>
            <a:ext cx="152401"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wn Arrow 30"/>
          <p:cNvSpPr/>
          <p:nvPr/>
        </p:nvSpPr>
        <p:spPr>
          <a:xfrm>
            <a:off x="4267200" y="1447800"/>
            <a:ext cx="76200" cy="1219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ADVANTAGES OF DIAGRAMS AND CHARTS </a:t>
            </a:r>
            <a:r>
              <a:rPr lang="en-US" sz="3200" dirty="0">
                <a:solidFill>
                  <a:srgbClr val="091CCD"/>
                </a:solidFill>
                <a:latin typeface="Arial" pitchFamily="34" charset="0"/>
                <a:cs typeface="Arial" pitchFamily="34" charset="0"/>
              </a:rPr>
              <a:t/>
            </a:r>
            <a:br>
              <a:rPr lang="en-US" sz="3200"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457200" y="1295400"/>
            <a:ext cx="8229600" cy="4525963"/>
          </a:xfrm>
        </p:spPr>
        <p:txBody>
          <a:bodyPr>
            <a:noAutofit/>
          </a:bodyPr>
          <a:lstStyle/>
          <a:p>
            <a:pPr lvl="0"/>
            <a:r>
              <a:rPr lang="en-US" sz="2800" dirty="0">
                <a:latin typeface="Arial" pitchFamily="34" charset="0"/>
                <a:cs typeface="Arial" pitchFamily="34" charset="0"/>
              </a:rPr>
              <a:t>It gives Bird’s Eye view</a:t>
            </a:r>
          </a:p>
          <a:p>
            <a:pPr lvl="0"/>
            <a:r>
              <a:rPr lang="en-US" sz="2800" dirty="0">
                <a:latin typeface="Arial" pitchFamily="34" charset="0"/>
                <a:cs typeface="Arial" pitchFamily="34" charset="0"/>
              </a:rPr>
              <a:t>Easy to understand</a:t>
            </a:r>
          </a:p>
          <a:p>
            <a:pPr lvl="0"/>
            <a:r>
              <a:rPr lang="en-US" sz="2800" dirty="0">
                <a:latin typeface="Arial" pitchFamily="34" charset="0"/>
                <a:cs typeface="Arial" pitchFamily="34" charset="0"/>
              </a:rPr>
              <a:t>Easy for comparison</a:t>
            </a:r>
          </a:p>
          <a:p>
            <a:pPr lvl="0"/>
            <a:r>
              <a:rPr lang="en-US" sz="2800" dirty="0">
                <a:latin typeface="Arial" pitchFamily="34" charset="0"/>
                <a:cs typeface="Arial" pitchFamily="34" charset="0"/>
              </a:rPr>
              <a:t>Easy to memorize</a:t>
            </a:r>
          </a:p>
          <a:p>
            <a:pPr lvl="0"/>
            <a:r>
              <a:rPr lang="en-US" sz="2800" dirty="0">
                <a:latin typeface="Arial" pitchFamily="34" charset="0"/>
                <a:cs typeface="Arial" pitchFamily="34" charset="0"/>
              </a:rPr>
              <a:t>Common man </a:t>
            </a:r>
            <a:r>
              <a:rPr lang="en-US" sz="2800" dirty="0" smtClean="0">
                <a:latin typeface="Arial" pitchFamily="34" charset="0"/>
                <a:cs typeface="Arial" pitchFamily="34" charset="0"/>
              </a:rPr>
              <a:t>can </a:t>
            </a:r>
            <a:r>
              <a:rPr lang="en-US" sz="2800" dirty="0">
                <a:latin typeface="Arial" pitchFamily="34" charset="0"/>
                <a:cs typeface="Arial" pitchFamily="34" charset="0"/>
              </a:rPr>
              <a:t>also understand</a:t>
            </a:r>
          </a:p>
          <a:p>
            <a:pPr lvl="0"/>
            <a:r>
              <a:rPr lang="en-US" sz="2800" dirty="0">
                <a:latin typeface="Arial" pitchFamily="34" charset="0"/>
                <a:cs typeface="Arial" pitchFamily="34" charset="0"/>
              </a:rPr>
              <a:t>No need of Mathematical knowledge </a:t>
            </a:r>
          </a:p>
          <a:p>
            <a:pPr lvl="0"/>
            <a:r>
              <a:rPr lang="en-US" sz="2800" dirty="0">
                <a:latin typeface="Arial" pitchFamily="34" charset="0"/>
                <a:cs typeface="Arial" pitchFamily="34" charset="0"/>
              </a:rPr>
              <a:t>Attractable &amp; Reachable to audience </a:t>
            </a:r>
          </a:p>
          <a:p>
            <a:pPr lvl="0"/>
            <a:r>
              <a:rPr lang="en-US" sz="2800" dirty="0">
                <a:latin typeface="Arial" pitchFamily="34" charset="0"/>
                <a:cs typeface="Arial" pitchFamily="34" charset="0"/>
              </a:rPr>
              <a:t>Save time and labor</a:t>
            </a:r>
          </a:p>
          <a:p>
            <a:r>
              <a:rPr lang="en-US" sz="2800" dirty="0">
                <a:latin typeface="Arial" pitchFamily="34" charset="0"/>
                <a:cs typeface="Arial" pitchFamily="34" charset="0"/>
              </a:rPr>
              <a:t>Comparing to textual &amp; tables, charts and graphs are better</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533400" y="152400"/>
            <a:ext cx="7772400" cy="990600"/>
          </a:xfrm>
          <a:prstGeom prst="rect">
            <a:avLst/>
          </a:prstGeom>
          <a:solidFill>
            <a:srgbClr val="FDE00B"/>
          </a:solidFill>
          <a:ln w="9525">
            <a:noFill/>
            <a:miter lim="800000"/>
            <a:headEnd/>
            <a:tailEnd/>
          </a:ln>
        </p:spPr>
        <p:txBody>
          <a:bodyPr anchor="ctr"/>
          <a:lstStyle/>
          <a:p>
            <a:pPr algn="ctr"/>
            <a:r>
              <a:rPr lang="fr-FR" sz="3200" b="1" dirty="0">
                <a:solidFill>
                  <a:srgbClr val="0070C0"/>
                </a:solidFill>
                <a:latin typeface="Arial" pitchFamily="34" charset="0"/>
                <a:cs typeface="Arial" pitchFamily="34" charset="0"/>
              </a:rPr>
              <a:t>GRAPHS VERSUS TABLES</a:t>
            </a:r>
            <a:endParaRPr lang="en-US" sz="4000" b="1" dirty="0">
              <a:solidFill>
                <a:srgbClr val="0070C0"/>
              </a:solidFill>
              <a:latin typeface="Arial" pitchFamily="34" charset="0"/>
              <a:cs typeface="Arial" pitchFamily="34" charset="0"/>
            </a:endParaRPr>
          </a:p>
        </p:txBody>
      </p:sp>
      <p:sp>
        <p:nvSpPr>
          <p:cNvPr id="302083" name="Rectangle 3"/>
          <p:cNvSpPr>
            <a:spLocks noChangeArrowheads="1"/>
          </p:cNvSpPr>
          <p:nvPr/>
        </p:nvSpPr>
        <p:spPr bwMode="auto">
          <a:xfrm>
            <a:off x="533400" y="2819400"/>
            <a:ext cx="8077200" cy="3124200"/>
          </a:xfrm>
          <a:prstGeom prst="rect">
            <a:avLst/>
          </a:prstGeom>
          <a:noFill/>
          <a:ln w="9525">
            <a:solidFill>
              <a:srgbClr val="FFFFCC"/>
            </a:solidFill>
            <a:miter lim="800000"/>
            <a:headEnd/>
            <a:tailEnd/>
          </a:ln>
        </p:spPr>
        <p:txBody>
          <a:bodyPr/>
          <a:lstStyle/>
          <a:p>
            <a:pPr marL="342900" indent="-342900">
              <a:lnSpc>
                <a:spcPct val="140000"/>
              </a:lnSpc>
              <a:spcBef>
                <a:spcPct val="20000"/>
              </a:spcBef>
              <a:buClr>
                <a:srgbClr val="FFFFCC"/>
              </a:buClr>
              <a:buFont typeface="Wingdings" pitchFamily="2" charset="2"/>
              <a:buChar char="Ø"/>
            </a:pPr>
            <a:endParaRPr lang="en-US" sz="2800" b="1" dirty="0"/>
          </a:p>
        </p:txBody>
      </p:sp>
      <p:graphicFrame>
        <p:nvGraphicFramePr>
          <p:cNvPr id="4" name="Diagram 3"/>
          <p:cNvGraphicFramePr/>
          <p:nvPr/>
        </p:nvGraphicFramePr>
        <p:xfrm>
          <a:off x="533400" y="1397000"/>
          <a:ext cx="8610600" cy="50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302083"/>
                                        </p:tgtEl>
                                        <p:attrNameLst>
                                          <p:attrName>style.visibility</p:attrName>
                                        </p:attrNameLst>
                                      </p:cBhvr>
                                      <p:to>
                                        <p:strVal val="visible"/>
                                      </p:to>
                                    </p:set>
                                    <p:animEffect transition="in" filter="blinds(vertical)">
                                      <p:cBhvr>
                                        <p:cTn id="7" dur="500"/>
                                        <p:tgtEl>
                                          <p:spTgt spid="302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7848600" cy="5715000"/>
          </a:xfrm>
        </p:spPr>
        <p:txBody>
          <a:bodyPr>
            <a:normAutofit/>
          </a:bodyPr>
          <a:lstStyle/>
          <a:p>
            <a:r>
              <a:rPr lang="en-US" sz="2800" dirty="0">
                <a:latin typeface="Arial" pitchFamily="34" charset="0"/>
                <a:cs typeface="Arial" pitchFamily="34" charset="0"/>
              </a:rPr>
              <a:t>Title and index.</a:t>
            </a:r>
          </a:p>
          <a:p>
            <a:r>
              <a:rPr lang="en-US" sz="2800" dirty="0">
                <a:latin typeface="Arial" pitchFamily="34" charset="0"/>
                <a:cs typeface="Arial" pitchFamily="34" charset="0"/>
              </a:rPr>
              <a:t>Proportion between width and height must be balanced.</a:t>
            </a:r>
          </a:p>
          <a:p>
            <a:r>
              <a:rPr lang="en-US" sz="2800" dirty="0">
                <a:latin typeface="Arial" pitchFamily="34" charset="0"/>
                <a:cs typeface="Arial" pitchFamily="34" charset="0"/>
              </a:rPr>
              <a:t>Select appropriate scale.</a:t>
            </a:r>
          </a:p>
          <a:p>
            <a:r>
              <a:rPr lang="en-US" sz="2800" dirty="0">
                <a:latin typeface="Arial" pitchFamily="34" charset="0"/>
                <a:cs typeface="Arial" pitchFamily="34" charset="0"/>
              </a:rPr>
              <a:t>Include foot notes.</a:t>
            </a:r>
          </a:p>
          <a:p>
            <a:r>
              <a:rPr lang="en-US" sz="2800" dirty="0">
                <a:latin typeface="Arial" pitchFamily="34" charset="0"/>
                <a:cs typeface="Arial" pitchFamily="34" charset="0"/>
              </a:rPr>
              <a:t>It must be simple.</a:t>
            </a:r>
          </a:p>
          <a:p>
            <a:r>
              <a:rPr lang="en-US" sz="2800" dirty="0">
                <a:latin typeface="Arial" pitchFamily="34" charset="0"/>
                <a:cs typeface="Arial" pitchFamily="34" charset="0"/>
              </a:rPr>
              <a:t>Must be neat and comprehensive.</a:t>
            </a:r>
          </a:p>
        </p:txBody>
      </p:sp>
      <p:sp>
        <p:nvSpPr>
          <p:cNvPr id="4" name="TextBox 3"/>
          <p:cNvSpPr txBox="1"/>
          <p:nvPr/>
        </p:nvSpPr>
        <p:spPr>
          <a:xfrm>
            <a:off x="228600" y="159603"/>
            <a:ext cx="8686800" cy="830997"/>
          </a:xfrm>
          <a:prstGeom prst="rect">
            <a:avLst/>
          </a:prstGeom>
          <a:solidFill>
            <a:srgbClr val="FDE00B"/>
          </a:solidFill>
        </p:spPr>
        <p:txBody>
          <a:bodyPr wrap="square" rtlCol="0">
            <a:spAutoFit/>
          </a:bodyPr>
          <a:lstStyle/>
          <a:p>
            <a:pPr algn="ctr"/>
            <a:r>
              <a:rPr lang="en-US" sz="3200" b="1" dirty="0">
                <a:solidFill>
                  <a:srgbClr val="091CCD"/>
                </a:solidFill>
                <a:latin typeface="Arial" pitchFamily="34" charset="0"/>
                <a:cs typeface="Arial" pitchFamily="34" charset="0"/>
              </a:rPr>
              <a:t>RULES TO FOLLOW THE CONSTRUCTION </a:t>
            </a:r>
          </a:p>
          <a:p>
            <a:pPr algn="ctr"/>
            <a:endParaRPr lang="en-US" sz="1400" b="1" dirty="0">
              <a:solidFill>
                <a:srgbClr val="091CCD"/>
              </a:solidFill>
              <a:latin typeface="Arial" pitchFamily="34" charset="0"/>
              <a:cs typeface="Arial" pitchFamily="34" charset="0"/>
            </a:endParaRPr>
          </a:p>
        </p:txBody>
      </p:sp>
    </p:spTree>
    <p:extLst>
      <p:ext uri="{BB962C8B-B14F-4D97-AF65-F5344CB8AC3E}">
        <p14:creationId xmlns:p14="http://schemas.microsoft.com/office/powerpoint/2010/main" xmlns="" val="4118857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TYPES OF DIAGRAM </a:t>
            </a:r>
            <a:br>
              <a:rPr lang="en-US" sz="3200" b="1"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457200" y="1600200"/>
            <a:ext cx="8382000" cy="4525963"/>
          </a:xfrm>
        </p:spPr>
        <p:txBody>
          <a:bodyPr>
            <a:normAutofit/>
          </a:bodyPr>
          <a:lstStyle/>
          <a:p>
            <a:pPr marL="514350" lvl="0" indent="-514350">
              <a:buFont typeface="+mj-lt"/>
              <a:buAutoNum type="arabicPeriod"/>
            </a:pPr>
            <a:r>
              <a:rPr lang="en-US" sz="2800" dirty="0">
                <a:latin typeface="Arial" pitchFamily="34" charset="0"/>
                <a:cs typeface="Arial" pitchFamily="34" charset="0"/>
              </a:rPr>
              <a:t>Bar Diagram </a:t>
            </a:r>
          </a:p>
          <a:p>
            <a:pPr marL="914400" lvl="1" indent="-457200">
              <a:buFont typeface="Arial" pitchFamily="34" charset="0"/>
              <a:buChar char="•"/>
            </a:pPr>
            <a:r>
              <a:rPr lang="en-US" sz="2400" dirty="0">
                <a:latin typeface="Arial" pitchFamily="34" charset="0"/>
                <a:cs typeface="Arial" pitchFamily="34" charset="0"/>
              </a:rPr>
              <a:t>Simple, Multiple, Proportional, Inverted and Percentage </a:t>
            </a:r>
          </a:p>
          <a:p>
            <a:pPr marL="514350" lvl="0" indent="-514350">
              <a:buFont typeface="+mj-lt"/>
              <a:buAutoNum type="arabicPeriod"/>
            </a:pPr>
            <a:r>
              <a:rPr lang="en-US" sz="2800" dirty="0">
                <a:latin typeface="Arial" pitchFamily="34" charset="0"/>
                <a:cs typeface="Arial" pitchFamily="34" charset="0"/>
              </a:rPr>
              <a:t>Pie chart</a:t>
            </a:r>
          </a:p>
          <a:p>
            <a:pPr marL="514350" lvl="0" indent="-514350">
              <a:buFont typeface="+mj-lt"/>
              <a:buAutoNum type="arabicPeriod"/>
            </a:pPr>
            <a:r>
              <a:rPr lang="en-US" sz="2800" dirty="0">
                <a:latin typeface="Arial" pitchFamily="34" charset="0"/>
                <a:cs typeface="Arial" pitchFamily="34" charset="0"/>
              </a:rPr>
              <a:t>Histogram</a:t>
            </a:r>
          </a:p>
          <a:p>
            <a:pPr marL="514350" lvl="0" indent="-514350">
              <a:buFont typeface="+mj-lt"/>
              <a:buAutoNum type="arabicPeriod"/>
            </a:pPr>
            <a:r>
              <a:rPr lang="en-US" sz="2800" dirty="0">
                <a:latin typeface="Arial" pitchFamily="34" charset="0"/>
                <a:cs typeface="Arial" pitchFamily="34" charset="0"/>
              </a:rPr>
              <a:t>Scatter diagram</a:t>
            </a:r>
          </a:p>
          <a:p>
            <a:pPr marL="514350" lvl="0" indent="-514350">
              <a:buFont typeface="+mj-lt"/>
              <a:buAutoNum type="arabicPeriod"/>
            </a:pPr>
            <a:r>
              <a:rPr lang="en-US" sz="2800" dirty="0">
                <a:latin typeface="Arial" pitchFamily="34" charset="0"/>
                <a:cs typeface="Arial" pitchFamily="34" charset="0"/>
              </a:rPr>
              <a:t>Line graph</a:t>
            </a:r>
          </a:p>
          <a:p>
            <a:pPr marL="514350" lvl="0" indent="-514350">
              <a:buFont typeface="+mj-lt"/>
              <a:buAutoNum type="arabicPeriod"/>
            </a:pPr>
            <a:r>
              <a:rPr lang="en-US" sz="2800" dirty="0">
                <a:latin typeface="Arial" pitchFamily="34" charset="0"/>
                <a:cs typeface="Arial" pitchFamily="34" charset="0"/>
              </a:rPr>
              <a:t>Pictogram &amp; Cartogram</a:t>
            </a:r>
          </a:p>
          <a:p>
            <a:pPr marL="514350" lvl="0" indent="-514350">
              <a:buFont typeface="+mj-lt"/>
              <a:buAutoNum type="arabicPeriod"/>
            </a:pPr>
            <a:r>
              <a:rPr lang="en-US" sz="2800" dirty="0">
                <a:latin typeface="Arial" pitchFamily="34" charset="0"/>
                <a:cs typeface="Arial" pitchFamily="34" charset="0"/>
              </a:rPr>
              <a:t>Others </a:t>
            </a:r>
          </a:p>
          <a:p>
            <a:endParaRPr lang="en-US" sz="2800" dirty="0">
              <a:latin typeface="Arial" pitchFamily="34" charset="0"/>
              <a:cs typeface="Arial" pitchFamily="34"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497887" cy="9906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1. Bar Diagram </a:t>
            </a:r>
            <a:br>
              <a:rPr lang="en-US" sz="3200" b="1"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838200" y="1295400"/>
            <a:ext cx="7924800" cy="3886200"/>
          </a:xfrm>
        </p:spPr>
        <p:txBody>
          <a:bodyPr>
            <a:normAutofit/>
          </a:bodyPr>
          <a:lstStyle/>
          <a:p>
            <a:r>
              <a:rPr lang="en-US" sz="2800" dirty="0">
                <a:latin typeface="Arial" pitchFamily="34" charset="0"/>
                <a:cs typeface="Arial" pitchFamily="34" charset="0"/>
              </a:rPr>
              <a:t>To represent nominal and ordinal data.</a:t>
            </a:r>
          </a:p>
          <a:p>
            <a:r>
              <a:rPr lang="en-US" sz="2800" dirty="0">
                <a:latin typeface="Arial" pitchFamily="34" charset="0"/>
                <a:cs typeface="Arial" pitchFamily="34" charset="0"/>
              </a:rPr>
              <a:t>It’s the easy method to compare the magnitude of different frequencies.</a:t>
            </a:r>
          </a:p>
          <a:p>
            <a:r>
              <a:rPr lang="en-US" sz="2800" dirty="0">
                <a:latin typeface="Arial" pitchFamily="34" charset="0"/>
                <a:cs typeface="Arial" pitchFamily="34" charset="0"/>
              </a:rPr>
              <a:t>It can be vertical or horizontal bars</a:t>
            </a:r>
          </a:p>
          <a:p>
            <a:r>
              <a:rPr lang="en-US" sz="2800" dirty="0">
                <a:latin typeface="Arial" pitchFamily="34" charset="0"/>
                <a:cs typeface="Arial" pitchFamily="34" charset="0"/>
              </a:rPr>
              <a:t>Type of bar: simple, multiple and proportional.</a:t>
            </a:r>
          </a:p>
          <a:p>
            <a:r>
              <a:rPr lang="en-US" sz="2800" dirty="0">
                <a:latin typeface="Arial" pitchFamily="34" charset="0"/>
                <a:cs typeface="Arial" pitchFamily="34" charset="0"/>
              </a:rPr>
              <a:t>Width  and gap between the bar should be uniform</a:t>
            </a:r>
          </a:p>
        </p:txBody>
      </p:sp>
    </p:spTree>
    <p:extLst>
      <p:ext uri="{BB962C8B-B14F-4D97-AF65-F5344CB8AC3E}">
        <p14:creationId xmlns:p14="http://schemas.microsoft.com/office/powerpoint/2010/main" xmlns="" val="3828012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DE00B"/>
          </a:solidFill>
        </p:spPr>
        <p:txBody>
          <a:bodyPr>
            <a:normAutofit/>
          </a:bodyPr>
          <a:lstStyle/>
          <a:p>
            <a:r>
              <a:rPr lang="en-US" sz="3200" b="1" dirty="0">
                <a:solidFill>
                  <a:srgbClr val="091CCD"/>
                </a:solidFill>
                <a:latin typeface="Arial" pitchFamily="34" charset="0"/>
                <a:cs typeface="Arial" pitchFamily="34" charset="0"/>
              </a:rPr>
              <a:t>1.a. Simple Bar </a:t>
            </a:r>
          </a:p>
        </p:txBody>
      </p:sp>
      <p:pic>
        <p:nvPicPr>
          <p:cNvPr id="43010" name="Picture 2" descr="C:\Users\admin\Desktop\bar-charts-1[1].gif"/>
          <p:cNvPicPr>
            <a:picLocks noGrp="1" noChangeAspect="1" noChangeArrowheads="1"/>
          </p:cNvPicPr>
          <p:nvPr>
            <p:ph idx="1"/>
          </p:nvPr>
        </p:nvPicPr>
        <p:blipFill>
          <a:blip r:embed="rId2"/>
          <a:srcRect t="7047"/>
          <a:stretch>
            <a:fillRect/>
          </a:stretch>
        </p:blipFill>
        <p:spPr bwMode="auto">
          <a:xfrm>
            <a:off x="1" y="1676400"/>
            <a:ext cx="4343399" cy="5181600"/>
          </a:xfrm>
          <a:prstGeom prst="rect">
            <a:avLst/>
          </a:prstGeom>
          <a:noFill/>
        </p:spPr>
      </p:pic>
      <p:pic>
        <p:nvPicPr>
          <p:cNvPr id="43012" name="Picture 4" descr="http://www.onlinemathlearning.com/image-files/bar-charts-3.gif"/>
          <p:cNvPicPr>
            <a:picLocks noChangeAspect="1" noChangeArrowheads="1"/>
          </p:cNvPicPr>
          <p:nvPr/>
        </p:nvPicPr>
        <p:blipFill>
          <a:blip r:embed="rId3"/>
          <a:srcRect/>
          <a:stretch>
            <a:fillRect/>
          </a:stretch>
        </p:blipFill>
        <p:spPr bwMode="auto">
          <a:xfrm>
            <a:off x="4572000" y="1981200"/>
            <a:ext cx="4572000" cy="41148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1.b. Multiple Bar    </a:t>
            </a:r>
            <a:br>
              <a:rPr lang="en-US" sz="3200" b="1"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684213" y="1600200"/>
            <a:ext cx="4878387" cy="4525963"/>
          </a:xfrm>
        </p:spPr>
        <p:txBody>
          <a:bodyPr/>
          <a:lstStyle/>
          <a:p>
            <a:endParaRPr lang="en-US" dirty="0"/>
          </a:p>
        </p:txBody>
      </p:sp>
      <p:pic>
        <p:nvPicPr>
          <p:cNvPr id="11266" name="Picture 2" descr="multiple bar graph"/>
          <p:cNvPicPr>
            <a:picLocks noChangeAspect="1" noChangeArrowheads="1"/>
          </p:cNvPicPr>
          <p:nvPr/>
        </p:nvPicPr>
        <p:blipFill>
          <a:blip r:embed="rId2"/>
          <a:srcRect/>
          <a:stretch>
            <a:fillRect/>
          </a:stretch>
        </p:blipFill>
        <p:spPr bwMode="auto">
          <a:xfrm>
            <a:off x="533400" y="1295400"/>
            <a:ext cx="8077200" cy="5334000"/>
          </a:xfrm>
          <a:prstGeom prst="rect">
            <a:avLst/>
          </a:prstGeom>
          <a:noFill/>
        </p:spPr>
      </p:pic>
    </p:spTree>
    <p:extLst>
      <p:ext uri="{BB962C8B-B14F-4D97-AF65-F5344CB8AC3E}">
        <p14:creationId xmlns:p14="http://schemas.microsoft.com/office/powerpoint/2010/main" xmlns="" val="1857790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1.c. Proportional Bar Chart </a:t>
            </a:r>
          </a:p>
        </p:txBody>
      </p:sp>
      <p:pic>
        <p:nvPicPr>
          <p:cNvPr id="1026" name="Picture 2" descr="C:\Users\admin\Desktop\images.jpg"/>
          <p:cNvPicPr>
            <a:picLocks noGrp="1" noChangeAspect="1" noChangeArrowheads="1"/>
          </p:cNvPicPr>
          <p:nvPr>
            <p:ph idx="1"/>
          </p:nvPr>
        </p:nvPicPr>
        <p:blipFill>
          <a:blip r:embed="rId2"/>
          <a:srcRect/>
          <a:stretch>
            <a:fillRect/>
          </a:stretch>
        </p:blipFill>
        <p:spPr bwMode="auto">
          <a:xfrm>
            <a:off x="457200" y="1295400"/>
            <a:ext cx="8077200" cy="48006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1.d. Inverted  Bar Diagram</a:t>
            </a:r>
          </a:p>
        </p:txBody>
      </p:sp>
      <p:graphicFrame>
        <p:nvGraphicFramePr>
          <p:cNvPr id="4" name="Content Placeholder 3"/>
          <p:cNvGraphicFramePr>
            <a:graphicFrameLocks noGrp="1"/>
          </p:cNvGraphicFramePr>
          <p:nvPr>
            <p:ph idx="1"/>
          </p:nvPr>
        </p:nvGraphicFramePr>
        <p:xfrm>
          <a:off x="457200" y="1219200"/>
          <a:ext cx="8229600" cy="5029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DE00B"/>
          </a:solidFill>
        </p:spPr>
        <p:txBody>
          <a:bodyPr>
            <a:noAutofit/>
          </a:bodyPr>
          <a:lstStyle/>
          <a:p>
            <a:r>
              <a:rPr lang="en-US" sz="3200" b="1" dirty="0">
                <a:solidFill>
                  <a:srgbClr val="091CCD"/>
                </a:solidFill>
                <a:latin typeface="Arial" pitchFamily="34" charset="0"/>
                <a:cs typeface="Arial" pitchFamily="34" charset="0"/>
              </a:rPr>
              <a:t>1.e. Percentage or Component Bar Diagram</a:t>
            </a:r>
          </a:p>
        </p:txBody>
      </p:sp>
      <p:pic>
        <p:nvPicPr>
          <p:cNvPr id="4" name="Content Placeholder 3"/>
          <p:cNvPicPr>
            <a:picLocks noGrp="1" noChangeAspect="1" noChangeArrowheads="1"/>
          </p:cNvPicPr>
          <p:nvPr>
            <p:ph idx="1"/>
          </p:nvPr>
        </p:nvPicPr>
        <p:blipFill>
          <a:blip r:embed="rId2"/>
          <a:stretch>
            <a:fillRect/>
          </a:stretch>
        </p:blipFill>
        <p:spPr>
          <a:xfrm>
            <a:off x="838200" y="1600200"/>
            <a:ext cx="7391399" cy="4876800"/>
          </a:xfr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76200"/>
            <a:ext cx="8497887" cy="914400"/>
          </a:xfrm>
          <a:solidFill>
            <a:srgbClr val="FDE00B"/>
          </a:solidFill>
        </p:spPr>
        <p:txBody>
          <a:bodyPr>
            <a:normAutofit/>
          </a:bodyPr>
          <a:lstStyle/>
          <a:p>
            <a:r>
              <a:rPr lang="en-US" sz="3200" b="1" dirty="0">
                <a:solidFill>
                  <a:srgbClr val="091CCD"/>
                </a:solidFill>
                <a:latin typeface="Arial" pitchFamily="34" charset="0"/>
                <a:cs typeface="Arial" pitchFamily="34" charset="0"/>
              </a:rPr>
              <a:t>2. Pie Diagram</a:t>
            </a:r>
          </a:p>
        </p:txBody>
      </p:sp>
      <p:sp>
        <p:nvSpPr>
          <p:cNvPr id="3" name="Content Placeholder 2"/>
          <p:cNvSpPr>
            <a:spLocks noGrp="1"/>
          </p:cNvSpPr>
          <p:nvPr>
            <p:ph idx="1"/>
          </p:nvPr>
        </p:nvSpPr>
        <p:spPr>
          <a:xfrm>
            <a:off x="381000" y="1143000"/>
            <a:ext cx="8305800" cy="5059363"/>
          </a:xfrm>
        </p:spPr>
        <p:txBody>
          <a:bodyPr>
            <a:normAutofit/>
          </a:bodyPr>
          <a:lstStyle/>
          <a:p>
            <a:r>
              <a:rPr lang="en-US" sz="2800" dirty="0">
                <a:latin typeface="Arial" pitchFamily="34" charset="0"/>
                <a:cs typeface="Arial" pitchFamily="34" charset="0"/>
              </a:rPr>
              <a:t>To present discrete data of qualitative characteristics</a:t>
            </a:r>
          </a:p>
          <a:p>
            <a:r>
              <a:rPr lang="en-US" sz="2800" dirty="0">
                <a:latin typeface="Arial" pitchFamily="34" charset="0"/>
                <a:cs typeface="Arial" pitchFamily="34" charset="0"/>
              </a:rPr>
              <a:t>Complete circle is the entire data  - 100%</a:t>
            </a:r>
          </a:p>
          <a:p>
            <a:r>
              <a:rPr lang="en-US" sz="2800" dirty="0">
                <a:latin typeface="Arial" pitchFamily="34" charset="0"/>
                <a:cs typeface="Arial" pitchFamily="34" charset="0"/>
              </a:rPr>
              <a:t>Only percentage of data must be used to prepare pie diagram.</a:t>
            </a:r>
          </a:p>
        </p:txBody>
      </p:sp>
      <p:pic>
        <p:nvPicPr>
          <p:cNvPr id="8" name="Picture 3" descr="C:\Users\admin\Desktop\pie-chart.png"/>
          <p:cNvPicPr>
            <a:picLocks noChangeAspect="1" noChangeArrowheads="1"/>
          </p:cNvPicPr>
          <p:nvPr/>
        </p:nvPicPr>
        <p:blipFill>
          <a:blip r:embed="rId2"/>
          <a:stretch>
            <a:fillRect/>
          </a:stretch>
        </p:blipFill>
        <p:spPr bwMode="auto">
          <a:xfrm>
            <a:off x="1828800" y="3581400"/>
            <a:ext cx="6096000" cy="2895600"/>
          </a:xfrm>
          <a:prstGeom prst="rect">
            <a:avLst/>
          </a:prstGeom>
          <a:noFill/>
        </p:spPr>
      </p:pic>
    </p:spTree>
    <p:extLst>
      <p:ext uri="{BB962C8B-B14F-4D97-AF65-F5344CB8AC3E}">
        <p14:creationId xmlns:p14="http://schemas.microsoft.com/office/powerpoint/2010/main" xmlns="" val="376074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97887" cy="838200"/>
          </a:xfrm>
          <a:solidFill>
            <a:srgbClr val="FDE00B"/>
          </a:solidFill>
        </p:spPr>
        <p:txBody>
          <a:bodyPr>
            <a:normAutofit/>
          </a:bodyPr>
          <a:lstStyle/>
          <a:p>
            <a:r>
              <a:rPr lang="en-US" sz="3200" b="1" dirty="0">
                <a:solidFill>
                  <a:srgbClr val="091CCD"/>
                </a:solidFill>
                <a:latin typeface="Arial" pitchFamily="34" charset="0"/>
                <a:cs typeface="Arial" pitchFamily="34" charset="0"/>
              </a:rPr>
              <a:t>3. Histogram</a:t>
            </a:r>
          </a:p>
        </p:txBody>
      </p:sp>
      <p:sp>
        <p:nvSpPr>
          <p:cNvPr id="3" name="Content Placeholder 2"/>
          <p:cNvSpPr>
            <a:spLocks noGrp="1"/>
          </p:cNvSpPr>
          <p:nvPr>
            <p:ph idx="1"/>
          </p:nvPr>
        </p:nvSpPr>
        <p:spPr>
          <a:xfrm>
            <a:off x="457200" y="1143000"/>
            <a:ext cx="8381999" cy="5486400"/>
          </a:xfrm>
        </p:spPr>
        <p:txBody>
          <a:bodyPr>
            <a:normAutofit/>
          </a:bodyPr>
          <a:lstStyle/>
          <a:p>
            <a:pPr algn="just"/>
            <a:r>
              <a:rPr lang="en-US" sz="2800" dirty="0">
                <a:latin typeface="Arial" pitchFamily="34" charset="0"/>
                <a:cs typeface="Arial" pitchFamily="34" charset="0"/>
              </a:rPr>
              <a:t>It represent grouped frequency distribution.</a:t>
            </a:r>
          </a:p>
          <a:p>
            <a:pPr algn="just"/>
            <a:r>
              <a:rPr lang="en-US" sz="2800" dirty="0">
                <a:latin typeface="Arial" pitchFamily="34" charset="0"/>
                <a:cs typeface="Arial" pitchFamily="34" charset="0"/>
              </a:rPr>
              <a:t>Variable are indicated on a horizontal line and frequencies in vertical line.</a:t>
            </a:r>
          </a:p>
          <a:p>
            <a:pPr algn="just"/>
            <a:r>
              <a:rPr lang="en-US" sz="2800" dirty="0">
                <a:latin typeface="Arial" pitchFamily="34" charset="0"/>
                <a:cs typeface="Arial" pitchFamily="34" charset="0"/>
              </a:rPr>
              <a:t>Frequency of each group forms a column or rectangle.</a:t>
            </a:r>
          </a:p>
          <a:p>
            <a:pPr algn="just"/>
            <a:endParaRPr lang="en-US" sz="2800" dirty="0">
              <a:latin typeface="Arial" pitchFamily="34" charset="0"/>
              <a:cs typeface="Arial" pitchFamily="34" charset="0"/>
            </a:endParaRPr>
          </a:p>
        </p:txBody>
      </p:sp>
      <p:pic>
        <p:nvPicPr>
          <p:cNvPr id="5" name="Picture 2" descr="C:\Users\admin\Desktop\iw_histogram.gif"/>
          <p:cNvPicPr>
            <a:picLocks noChangeAspect="1" noChangeArrowheads="1"/>
          </p:cNvPicPr>
          <p:nvPr/>
        </p:nvPicPr>
        <p:blipFill>
          <a:blip r:embed="rId2"/>
          <a:srcRect/>
          <a:stretch>
            <a:fillRect/>
          </a:stretch>
        </p:blipFill>
        <p:spPr bwMode="auto">
          <a:xfrm>
            <a:off x="1524000" y="3657600"/>
            <a:ext cx="6400800" cy="3048000"/>
          </a:xfrm>
          <a:prstGeom prst="rect">
            <a:avLst/>
          </a:prstGeom>
          <a:noFill/>
        </p:spPr>
      </p:pic>
    </p:spTree>
    <p:extLst>
      <p:ext uri="{BB962C8B-B14F-4D97-AF65-F5344CB8AC3E}">
        <p14:creationId xmlns:p14="http://schemas.microsoft.com/office/powerpoint/2010/main" xmlns="" val="772273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76200"/>
            <a:ext cx="8497887" cy="990600"/>
          </a:xfrm>
          <a:solidFill>
            <a:srgbClr val="FDE00B"/>
          </a:solidFill>
        </p:spPr>
        <p:txBody>
          <a:bodyPr>
            <a:normAutofit/>
          </a:bodyPr>
          <a:lstStyle/>
          <a:p>
            <a:r>
              <a:rPr lang="en-US" sz="3200" b="1" dirty="0">
                <a:solidFill>
                  <a:srgbClr val="091CCD"/>
                </a:solidFill>
                <a:latin typeface="Arial" pitchFamily="34" charset="0"/>
                <a:cs typeface="Arial" pitchFamily="34" charset="0"/>
              </a:rPr>
              <a:t>3.a. Frequency polygon</a:t>
            </a:r>
          </a:p>
        </p:txBody>
      </p:sp>
      <p:sp>
        <p:nvSpPr>
          <p:cNvPr id="3" name="Content Placeholder 2"/>
          <p:cNvSpPr>
            <a:spLocks noGrp="1"/>
          </p:cNvSpPr>
          <p:nvPr>
            <p:ph idx="1"/>
          </p:nvPr>
        </p:nvSpPr>
        <p:spPr>
          <a:xfrm>
            <a:off x="228600" y="1295400"/>
            <a:ext cx="8458200" cy="4267200"/>
          </a:xfrm>
        </p:spPr>
        <p:txBody>
          <a:bodyPr>
            <a:normAutofit/>
          </a:bodyPr>
          <a:lstStyle/>
          <a:p>
            <a:r>
              <a:rPr lang="en-US" sz="2800" dirty="0">
                <a:latin typeface="Arial" pitchFamily="34" charset="0"/>
                <a:cs typeface="Arial" pitchFamily="34" charset="0"/>
              </a:rPr>
              <a:t>It’s a curve obtained by joining the midpoints of the top of rectangle in a histogram by straight line.</a:t>
            </a:r>
          </a:p>
          <a:p>
            <a:pPr>
              <a:buNone/>
            </a:pPr>
            <a:r>
              <a:rPr lang="en-US" sz="2800" dirty="0">
                <a:latin typeface="Arial" pitchFamily="34" charset="0"/>
                <a:cs typeface="Arial" pitchFamily="34" charset="0"/>
              </a:rPr>
              <a:t>.</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5693" y="2438400"/>
            <a:ext cx="8338708"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05148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3.b. Frequency Curves</a:t>
            </a:r>
            <a:r>
              <a:rPr lang="en-US" sz="3200" dirty="0">
                <a:solidFill>
                  <a:srgbClr val="091CCD"/>
                </a:solidFill>
                <a:latin typeface="Arial" pitchFamily="34" charset="0"/>
                <a:cs typeface="Arial" pitchFamily="34" charset="0"/>
              </a:rPr>
              <a:t/>
            </a:r>
            <a:br>
              <a:rPr lang="en-US" sz="3200" dirty="0">
                <a:solidFill>
                  <a:srgbClr val="091CCD"/>
                </a:solidFill>
                <a:latin typeface="Arial" pitchFamily="34" charset="0"/>
                <a:cs typeface="Arial" pitchFamily="34" charset="0"/>
              </a:rPr>
            </a:br>
            <a:endParaRPr lang="en-US" sz="3200"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457200" y="1219200"/>
            <a:ext cx="8229600" cy="4906963"/>
          </a:xfrm>
        </p:spPr>
        <p:txBody>
          <a:bodyPr>
            <a:normAutofit/>
          </a:bodyPr>
          <a:lstStyle/>
          <a:p>
            <a:pPr algn="just"/>
            <a:r>
              <a:rPr lang="en-US" sz="2800" dirty="0">
                <a:latin typeface="Arial" pitchFamily="34" charset="0"/>
                <a:cs typeface="Arial" pitchFamily="34" charset="0"/>
              </a:rPr>
              <a:t>When number of observations is very large and the class intervals are of small widths, It then produces smooth curve, called as frequency curve. </a:t>
            </a:r>
          </a:p>
          <a:p>
            <a:pPr algn="just"/>
            <a:endParaRPr lang="en-US" sz="2800" dirty="0">
              <a:latin typeface="Arial" pitchFamily="34" charset="0"/>
              <a:cs typeface="Arial" pitchFamily="34" charset="0"/>
            </a:endParaRPr>
          </a:p>
          <a:p>
            <a:pPr algn="just"/>
            <a:endParaRPr lang="en-US" sz="2800" dirty="0">
              <a:latin typeface="Arial" pitchFamily="34" charset="0"/>
              <a:cs typeface="Arial" pitchFamily="34" charset="0"/>
            </a:endParaRPr>
          </a:p>
        </p:txBody>
      </p:sp>
      <p:graphicFrame>
        <p:nvGraphicFramePr>
          <p:cNvPr id="5" name="Content Placeholder 3"/>
          <p:cNvGraphicFramePr>
            <a:graphicFrameLocks/>
          </p:cNvGraphicFramePr>
          <p:nvPr/>
        </p:nvGraphicFramePr>
        <p:xfrm>
          <a:off x="457200" y="3048000"/>
          <a:ext cx="8229600" cy="30781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a:solidFill>
            <a:srgbClr val="FDE00B"/>
          </a:solidFill>
        </p:spPr>
        <p:txBody>
          <a:bodyPr>
            <a:normAutofit/>
          </a:bodyPr>
          <a:lstStyle/>
          <a:p>
            <a:r>
              <a:rPr lang="en-US" sz="3200" b="1" dirty="0">
                <a:solidFill>
                  <a:srgbClr val="091CCD"/>
                </a:solidFill>
                <a:latin typeface="Arial" pitchFamily="34" charset="0"/>
                <a:cs typeface="Arial" pitchFamily="34" charset="0"/>
              </a:rPr>
              <a:t>3.c. Symmetrical and Skewed Curves</a:t>
            </a:r>
            <a:endParaRPr lang="en-US" sz="3200"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457200" y="1143000"/>
            <a:ext cx="8229600" cy="4953000"/>
          </a:xfrm>
        </p:spPr>
        <p:txBody>
          <a:bodyPr>
            <a:noAutofit/>
          </a:bodyPr>
          <a:lstStyle/>
          <a:p>
            <a:r>
              <a:rPr lang="en-US" sz="2800" b="1" dirty="0">
                <a:latin typeface="Arial" pitchFamily="34" charset="0"/>
                <a:cs typeface="Arial" pitchFamily="34" charset="0"/>
              </a:rPr>
              <a:t>Symmetrical curves</a:t>
            </a:r>
            <a:r>
              <a:rPr lang="en-US" sz="2800" dirty="0">
                <a:latin typeface="Arial" pitchFamily="34" charset="0"/>
                <a:cs typeface="Arial" pitchFamily="34" charset="0"/>
              </a:rPr>
              <a:t>:</a:t>
            </a:r>
          </a:p>
          <a:p>
            <a:pPr algn="just">
              <a:buNone/>
            </a:pPr>
            <a:r>
              <a:rPr lang="en-US" sz="2800" dirty="0">
                <a:latin typeface="Arial" pitchFamily="34" charset="0"/>
                <a:cs typeface="Arial" pitchFamily="34" charset="0"/>
              </a:rPr>
              <a:t>		These curves are usually bell- shaped curves. In these distributions the frequency increases up to the middle item and then decreases in the same ratio. These curves are known as “normal curves”.</a:t>
            </a:r>
          </a:p>
          <a:p>
            <a:pPr algn="just"/>
            <a:r>
              <a:rPr lang="en-US" sz="2800" b="1" dirty="0">
                <a:latin typeface="Arial" pitchFamily="34" charset="0"/>
                <a:cs typeface="Arial" pitchFamily="34" charset="0"/>
              </a:rPr>
              <a:t>Asymmetrical or Skewed curves:</a:t>
            </a:r>
            <a:r>
              <a:rPr lang="en-US" sz="2800" dirty="0">
                <a:latin typeface="Arial" pitchFamily="34" charset="0"/>
                <a:cs typeface="Arial" pitchFamily="34" charset="0"/>
              </a:rPr>
              <a:t> </a:t>
            </a:r>
          </a:p>
          <a:p>
            <a:pPr algn="just">
              <a:buNone/>
            </a:pPr>
            <a:r>
              <a:rPr lang="en-US" sz="2800" dirty="0">
                <a:latin typeface="Arial" pitchFamily="34" charset="0"/>
                <a:cs typeface="Arial" pitchFamily="34" charset="0"/>
              </a:rPr>
              <a:t>		These curves shows </a:t>
            </a:r>
            <a:r>
              <a:rPr lang="en-US" sz="2800" dirty="0" err="1">
                <a:latin typeface="Arial" pitchFamily="34" charset="0"/>
                <a:cs typeface="Arial" pitchFamily="34" charset="0"/>
              </a:rPr>
              <a:t>skewness</a:t>
            </a:r>
            <a:r>
              <a:rPr lang="en-US" sz="2800" dirty="0">
                <a:latin typeface="Arial" pitchFamily="34" charset="0"/>
                <a:cs typeface="Arial" pitchFamily="34" charset="0"/>
              </a:rPr>
              <a:t> which means they are asymmetrical. These curves have more frequencies on one side than on the other. In these curves one tail is always longer than the other. These curves may be of two types:</a:t>
            </a:r>
          </a:p>
          <a:p>
            <a:endParaRPr lang="en-US" sz="2800" dirty="0">
              <a:latin typeface="Arial" pitchFamily="34" charset="0"/>
              <a:cs typeface="Arial" pitchFamily="34" charset="0"/>
            </a:endParaRPr>
          </a:p>
          <a:p>
            <a:endParaRPr lang="en-US" sz="2800" dirty="0">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a:solidFill>
            <a:srgbClr val="FDE00B"/>
          </a:solidFill>
        </p:spPr>
        <p:txBody>
          <a:bodyPr/>
          <a:lstStyle/>
          <a:p>
            <a:r>
              <a:rPr lang="en-US" b="1" dirty="0">
                <a:solidFill>
                  <a:srgbClr val="091CCD"/>
                </a:solidFill>
              </a:rPr>
              <a:t>CONTD..</a:t>
            </a:r>
          </a:p>
        </p:txBody>
      </p:sp>
      <p:pic>
        <p:nvPicPr>
          <p:cNvPr id="4" name="Content Placeholder 3" descr="G:\Ph.D\image014.jpg"/>
          <p:cNvPicPr>
            <a:picLocks noGrp="1"/>
          </p:cNvPicPr>
          <p:nvPr>
            <p:ph idx="1"/>
          </p:nvPr>
        </p:nvPicPr>
        <p:blipFill>
          <a:blip r:embed="rId2"/>
          <a:srcRect/>
          <a:stretch>
            <a:fillRect/>
          </a:stretch>
        </p:blipFill>
        <p:spPr bwMode="auto">
          <a:xfrm>
            <a:off x="304800" y="1371600"/>
            <a:ext cx="8305800" cy="48006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a:solidFill>
            <a:srgbClr val="FDE00B"/>
          </a:solidFill>
        </p:spPr>
        <p:txBody>
          <a:bodyPr>
            <a:normAutofit/>
          </a:bodyPr>
          <a:lstStyle/>
          <a:p>
            <a:r>
              <a:rPr lang="en-US" sz="3600" b="1" dirty="0">
                <a:solidFill>
                  <a:srgbClr val="091CCD"/>
                </a:solidFill>
                <a:latin typeface="Arial" pitchFamily="34" charset="0"/>
                <a:cs typeface="Arial" pitchFamily="34" charset="0"/>
              </a:rPr>
              <a:t>CONTD..</a:t>
            </a:r>
          </a:p>
        </p:txBody>
      </p:sp>
      <p:pic>
        <p:nvPicPr>
          <p:cNvPr id="84994" name="Picture 2" descr="C:\Users\user\Pictures\frequencycurve3.png"/>
          <p:cNvPicPr>
            <a:picLocks noGrp="1" noChangeAspect="1" noChangeArrowheads="1"/>
          </p:cNvPicPr>
          <p:nvPr>
            <p:ph idx="1"/>
          </p:nvPr>
        </p:nvPicPr>
        <p:blipFill>
          <a:blip r:embed="rId2"/>
          <a:srcRect/>
          <a:stretch>
            <a:fillRect/>
          </a:stretch>
        </p:blipFill>
        <p:spPr bwMode="auto">
          <a:xfrm>
            <a:off x="0" y="1143000"/>
            <a:ext cx="4495800" cy="2818922"/>
          </a:xfrm>
          <a:prstGeom prst="rect">
            <a:avLst/>
          </a:prstGeom>
          <a:noFill/>
        </p:spPr>
      </p:pic>
      <p:pic>
        <p:nvPicPr>
          <p:cNvPr id="84995" name="Picture 3" descr="C:\Users\user\Pictures\frequencycurve2.png"/>
          <p:cNvPicPr>
            <a:picLocks noChangeAspect="1" noChangeArrowheads="1"/>
          </p:cNvPicPr>
          <p:nvPr/>
        </p:nvPicPr>
        <p:blipFill>
          <a:blip r:embed="rId3"/>
          <a:srcRect/>
          <a:stretch>
            <a:fillRect/>
          </a:stretch>
        </p:blipFill>
        <p:spPr bwMode="auto">
          <a:xfrm>
            <a:off x="4953000" y="1066800"/>
            <a:ext cx="3810000" cy="2562551"/>
          </a:xfrm>
          <a:prstGeom prst="rect">
            <a:avLst/>
          </a:prstGeom>
          <a:noFill/>
        </p:spPr>
      </p:pic>
      <p:pic>
        <p:nvPicPr>
          <p:cNvPr id="84996" name="Picture 4" descr="C:\Users\user\Pictures\1_cxeqxH1_zb68td7toVvFQQ.png"/>
          <p:cNvPicPr>
            <a:picLocks noChangeAspect="1" noChangeArrowheads="1"/>
          </p:cNvPicPr>
          <p:nvPr/>
        </p:nvPicPr>
        <p:blipFill>
          <a:blip r:embed="rId4"/>
          <a:srcRect/>
          <a:stretch>
            <a:fillRect/>
          </a:stretch>
        </p:blipFill>
        <p:spPr bwMode="auto">
          <a:xfrm>
            <a:off x="838200" y="3886200"/>
            <a:ext cx="7467600" cy="2971800"/>
          </a:xfrm>
          <a:prstGeom prst="rect">
            <a:avLst/>
          </a:prstGeom>
          <a:noFill/>
        </p:spPr>
      </p:pic>
      <p:sp>
        <p:nvSpPr>
          <p:cNvPr id="7" name="TextBox 6"/>
          <p:cNvSpPr txBox="1"/>
          <p:nvPr/>
        </p:nvSpPr>
        <p:spPr>
          <a:xfrm>
            <a:off x="3200400" y="4343400"/>
            <a:ext cx="2743200" cy="369332"/>
          </a:xfrm>
          <a:prstGeom prst="rect">
            <a:avLst/>
          </a:prstGeom>
          <a:noFill/>
        </p:spPr>
        <p:txBody>
          <a:bodyPr wrap="square" rtlCol="0">
            <a:spAutoFit/>
          </a:bodyPr>
          <a:lstStyle/>
          <a:p>
            <a:pPr algn="ctr"/>
            <a:r>
              <a:rPr lang="en-US" dirty="0"/>
              <a:t>Bimodal Curve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3.d. Kurtosis</a:t>
            </a:r>
            <a:r>
              <a:rPr lang="en-US" sz="3200" dirty="0">
                <a:solidFill>
                  <a:srgbClr val="091CCD"/>
                </a:solidFill>
                <a:latin typeface="Arial" pitchFamily="34" charset="0"/>
                <a:cs typeface="Arial" pitchFamily="34" charset="0"/>
              </a:rPr>
              <a:t/>
            </a:r>
            <a:br>
              <a:rPr lang="en-US" sz="3200" dirty="0">
                <a:solidFill>
                  <a:srgbClr val="091CCD"/>
                </a:solidFill>
                <a:latin typeface="Arial" pitchFamily="34" charset="0"/>
                <a:cs typeface="Arial" pitchFamily="34" charset="0"/>
              </a:rPr>
            </a:br>
            <a:endParaRPr lang="en-US" sz="3200"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457200" y="1219200"/>
            <a:ext cx="8229600" cy="4830763"/>
          </a:xfrm>
        </p:spPr>
        <p:txBody>
          <a:bodyPr>
            <a:normAutofit/>
          </a:bodyPr>
          <a:lstStyle/>
          <a:p>
            <a:pPr marL="60325" indent="-60325" algn="just">
              <a:buNone/>
            </a:pPr>
            <a:r>
              <a:rPr lang="en-US" sz="2800" dirty="0">
                <a:latin typeface="Arial" pitchFamily="34" charset="0"/>
                <a:cs typeface="Arial" pitchFamily="34" charset="0"/>
              </a:rPr>
              <a:t>	The relative flatness or </a:t>
            </a:r>
            <a:r>
              <a:rPr lang="en-US" sz="2800" dirty="0" err="1">
                <a:latin typeface="Arial" pitchFamily="34" charset="0"/>
                <a:cs typeface="Arial" pitchFamily="34" charset="0"/>
              </a:rPr>
              <a:t>peakedness</a:t>
            </a:r>
            <a:r>
              <a:rPr lang="en-US" sz="2800" dirty="0">
                <a:latin typeface="Arial" pitchFamily="34" charset="0"/>
                <a:cs typeface="Arial" pitchFamily="34" charset="0"/>
              </a:rPr>
              <a:t> of the frequency curve is termed as kurtosis. It can be;</a:t>
            </a:r>
          </a:p>
          <a:p>
            <a:pPr algn="just"/>
            <a:r>
              <a:rPr lang="en-US" sz="2800" b="1" dirty="0" err="1">
                <a:latin typeface="Arial" pitchFamily="34" charset="0"/>
                <a:cs typeface="Arial" pitchFamily="34" charset="0"/>
              </a:rPr>
              <a:t>Playkurtic</a:t>
            </a:r>
            <a:r>
              <a:rPr lang="en-US" sz="2800" b="1" dirty="0">
                <a:latin typeface="Arial" pitchFamily="34" charset="0"/>
                <a:cs typeface="Arial" pitchFamily="34" charset="0"/>
              </a:rPr>
              <a:t> curve: </a:t>
            </a:r>
            <a:r>
              <a:rPr lang="en-US" sz="2800" dirty="0">
                <a:latin typeface="Arial" pitchFamily="34" charset="0"/>
                <a:cs typeface="Arial" pitchFamily="34" charset="0"/>
              </a:rPr>
              <a:t>when the frequency distribution curve is flatter than the normal bell shaped </a:t>
            </a:r>
            <a:r>
              <a:rPr lang="en-US" sz="2800" dirty="0" err="1">
                <a:latin typeface="Arial" pitchFamily="34" charset="0"/>
                <a:cs typeface="Arial" pitchFamily="34" charset="0"/>
              </a:rPr>
              <a:t>curve,it</a:t>
            </a:r>
            <a:r>
              <a:rPr lang="en-US" sz="2800" dirty="0">
                <a:latin typeface="Arial" pitchFamily="34" charset="0"/>
                <a:cs typeface="Arial" pitchFamily="34" charset="0"/>
              </a:rPr>
              <a:t> is termed as </a:t>
            </a:r>
            <a:r>
              <a:rPr lang="en-US" sz="2800" dirty="0" err="1">
                <a:latin typeface="Arial" pitchFamily="34" charset="0"/>
                <a:cs typeface="Arial" pitchFamily="34" charset="0"/>
              </a:rPr>
              <a:t>playkurtic</a:t>
            </a:r>
            <a:r>
              <a:rPr lang="en-US" sz="2800" dirty="0">
                <a:latin typeface="Arial" pitchFamily="34" charset="0"/>
                <a:cs typeface="Arial" pitchFamily="34" charset="0"/>
              </a:rPr>
              <a:t> curve. </a:t>
            </a:r>
          </a:p>
          <a:p>
            <a:pPr algn="just"/>
            <a:r>
              <a:rPr lang="en-US" sz="2800" b="1" dirty="0">
                <a:latin typeface="Arial" pitchFamily="34" charset="0"/>
                <a:cs typeface="Arial" pitchFamily="34" charset="0"/>
              </a:rPr>
              <a:t>Leptokurtic curve:</a:t>
            </a:r>
            <a:r>
              <a:rPr lang="en-US" sz="2800" dirty="0">
                <a:latin typeface="Arial" pitchFamily="34" charset="0"/>
                <a:cs typeface="Arial" pitchFamily="34" charset="0"/>
              </a:rPr>
              <a:t> when the frequency distribution curve is more peaked the normal bell shaped </a:t>
            </a:r>
            <a:r>
              <a:rPr lang="en-US" sz="2800" dirty="0" err="1">
                <a:latin typeface="Arial" pitchFamily="34" charset="0"/>
                <a:cs typeface="Arial" pitchFamily="34" charset="0"/>
              </a:rPr>
              <a:t>curve,it</a:t>
            </a:r>
            <a:r>
              <a:rPr lang="en-US" sz="2800" dirty="0">
                <a:latin typeface="Arial" pitchFamily="34" charset="0"/>
                <a:cs typeface="Arial" pitchFamily="34" charset="0"/>
              </a:rPr>
              <a:t> is termed as leptokurtic curve.</a:t>
            </a:r>
          </a:p>
          <a:p>
            <a:pPr algn="just"/>
            <a:r>
              <a:rPr lang="en-US" sz="2800" b="1" dirty="0" err="1">
                <a:latin typeface="Arial" pitchFamily="34" charset="0"/>
                <a:cs typeface="Arial" pitchFamily="34" charset="0"/>
              </a:rPr>
              <a:t>Mesokurtic</a:t>
            </a:r>
            <a:r>
              <a:rPr lang="en-US" sz="2800" b="1" dirty="0">
                <a:latin typeface="Arial" pitchFamily="34" charset="0"/>
                <a:cs typeface="Arial" pitchFamily="34" charset="0"/>
              </a:rPr>
              <a:t> curve: </a:t>
            </a:r>
            <a:r>
              <a:rPr lang="en-US" sz="2800" dirty="0">
                <a:latin typeface="Arial" pitchFamily="34" charset="0"/>
                <a:cs typeface="Arial" pitchFamily="34" charset="0"/>
              </a:rPr>
              <a:t>The normal bell shaped curve, is termed as </a:t>
            </a:r>
            <a:r>
              <a:rPr lang="en-US" sz="2800" dirty="0" err="1">
                <a:latin typeface="Arial" pitchFamily="34" charset="0"/>
                <a:cs typeface="Arial" pitchFamily="34" charset="0"/>
              </a:rPr>
              <a:t>mesokurtic</a:t>
            </a:r>
            <a:r>
              <a:rPr lang="en-US" sz="2800" dirty="0">
                <a:latin typeface="Arial" pitchFamily="34" charset="0"/>
                <a:cs typeface="Arial" pitchFamily="34" charset="0"/>
              </a:rPr>
              <a:t> curve.</a:t>
            </a:r>
          </a:p>
          <a:p>
            <a:pPr algn="just"/>
            <a:endParaRPr lang="en-US" sz="2800" dirty="0">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a:solidFill>
            <a:srgbClr val="FDE00B"/>
          </a:solidFill>
        </p:spPr>
        <p:txBody>
          <a:bodyPr>
            <a:normAutofit/>
          </a:bodyPr>
          <a:lstStyle/>
          <a:p>
            <a:r>
              <a:rPr lang="en-US" sz="3600" b="1" dirty="0">
                <a:solidFill>
                  <a:srgbClr val="091CCD"/>
                </a:solidFill>
                <a:latin typeface="Arial" pitchFamily="34" charset="0"/>
                <a:cs typeface="Arial" pitchFamily="34" charset="0"/>
              </a:rPr>
              <a:t>CONTD.. </a:t>
            </a:r>
          </a:p>
        </p:txBody>
      </p:sp>
      <p:pic>
        <p:nvPicPr>
          <p:cNvPr id="86018" name="Picture 2" descr="C:\Users\user\Pictures\llustration-of-skewness-and-kurtosis.png"/>
          <p:cNvPicPr>
            <a:picLocks noGrp="1" noChangeAspect="1" noChangeArrowheads="1"/>
          </p:cNvPicPr>
          <p:nvPr>
            <p:ph idx="1"/>
          </p:nvPr>
        </p:nvPicPr>
        <p:blipFill>
          <a:blip r:embed="rId2"/>
          <a:srcRect l="15094" t="55559" r="16038" b="949"/>
          <a:stretch>
            <a:fillRect/>
          </a:stretch>
        </p:blipFill>
        <p:spPr bwMode="auto">
          <a:xfrm>
            <a:off x="533400" y="1447800"/>
            <a:ext cx="8153400" cy="48768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152400"/>
            <a:ext cx="8497887" cy="838200"/>
          </a:xfrm>
          <a:solidFill>
            <a:srgbClr val="FDE00B"/>
          </a:solidFill>
        </p:spPr>
        <p:txBody>
          <a:bodyPr>
            <a:normAutofit/>
          </a:bodyPr>
          <a:lstStyle/>
          <a:p>
            <a:r>
              <a:rPr lang="en-US" sz="3200" b="1" dirty="0">
                <a:solidFill>
                  <a:srgbClr val="091CCD"/>
                </a:solidFill>
                <a:latin typeface="Arial" pitchFamily="34" charset="0"/>
                <a:cs typeface="Arial" pitchFamily="34" charset="0"/>
              </a:rPr>
              <a:t>4. Scattered or Dotted Diagrams</a:t>
            </a:r>
          </a:p>
        </p:txBody>
      </p:sp>
      <p:sp>
        <p:nvSpPr>
          <p:cNvPr id="3" name="Content Placeholder 2"/>
          <p:cNvSpPr>
            <a:spLocks noGrp="1"/>
          </p:cNvSpPr>
          <p:nvPr>
            <p:ph idx="1"/>
          </p:nvPr>
        </p:nvSpPr>
        <p:spPr>
          <a:xfrm>
            <a:off x="533400" y="914400"/>
            <a:ext cx="8305799" cy="1905000"/>
          </a:xfrm>
        </p:spPr>
        <p:txBody>
          <a:bodyPr>
            <a:noAutofit/>
          </a:bodyPr>
          <a:lstStyle/>
          <a:p>
            <a:pPr>
              <a:lnSpc>
                <a:spcPct val="150000"/>
              </a:lnSpc>
            </a:pPr>
            <a:r>
              <a:rPr lang="en-US" sz="2400" dirty="0">
                <a:latin typeface="Arial" pitchFamily="34" charset="0"/>
                <a:cs typeface="Arial" pitchFamily="34" charset="0"/>
              </a:rPr>
              <a:t>It is a graphic presentation to show correlation between two variables. Ex: height and weight in men aged 20yrs.</a:t>
            </a:r>
          </a:p>
          <a:p>
            <a:pPr>
              <a:lnSpc>
                <a:spcPct val="150000"/>
              </a:lnSpc>
            </a:pPr>
            <a:r>
              <a:rPr lang="en-US" sz="2400" dirty="0">
                <a:latin typeface="Arial" pitchFamily="34" charset="0"/>
                <a:cs typeface="Arial" pitchFamily="34" charset="0"/>
              </a:rPr>
              <a:t>It is also called correlation diagram.  </a:t>
            </a:r>
          </a:p>
          <a:p>
            <a:pPr>
              <a:lnSpc>
                <a:spcPct val="150000"/>
              </a:lnSpc>
            </a:pPr>
            <a:endParaRPr lang="en-US" sz="2400" dirty="0">
              <a:latin typeface="Arial" pitchFamily="34" charset="0"/>
              <a:cs typeface="Arial" pitchFamily="34" charset="0"/>
            </a:endParaRPr>
          </a:p>
        </p:txBody>
      </p:sp>
      <p:pic>
        <p:nvPicPr>
          <p:cNvPr id="7" name="Picture 1" descr="C:\Users\user\Pictures\Screen-Shot-2016-07-11-at-11.32.46-AM-300x157.png"/>
          <p:cNvPicPr>
            <a:picLocks noChangeAspect="1" noChangeArrowheads="1"/>
          </p:cNvPicPr>
          <p:nvPr/>
        </p:nvPicPr>
        <p:blipFill>
          <a:blip r:embed="rId2"/>
          <a:srcRect/>
          <a:stretch>
            <a:fillRect/>
          </a:stretch>
        </p:blipFill>
        <p:spPr bwMode="auto">
          <a:xfrm>
            <a:off x="381000" y="2667000"/>
            <a:ext cx="8077200" cy="3809999"/>
          </a:xfrm>
          <a:prstGeom prst="rect">
            <a:avLst/>
          </a:prstGeom>
          <a:noFill/>
        </p:spPr>
      </p:pic>
    </p:spTree>
    <p:extLst>
      <p:ext uri="{BB962C8B-B14F-4D97-AF65-F5344CB8AC3E}">
        <p14:creationId xmlns:p14="http://schemas.microsoft.com/office/powerpoint/2010/main" xmlns="" val="3775292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762000"/>
          </a:xfrm>
          <a:solidFill>
            <a:srgbClr val="FDE00B"/>
          </a:solidFill>
        </p:spPr>
        <p:txBody>
          <a:bodyPr>
            <a:normAutofit/>
          </a:bodyPr>
          <a:lstStyle/>
          <a:p>
            <a:r>
              <a:rPr lang="en-US" sz="3200" b="1" dirty="0">
                <a:solidFill>
                  <a:srgbClr val="091CCD"/>
                </a:solidFill>
                <a:latin typeface="Arial" pitchFamily="34" charset="0"/>
                <a:cs typeface="Arial" pitchFamily="34" charset="0"/>
              </a:rPr>
              <a:t>5. Line graph</a:t>
            </a:r>
          </a:p>
        </p:txBody>
      </p:sp>
      <p:sp>
        <p:nvSpPr>
          <p:cNvPr id="3" name="Content Placeholder 2"/>
          <p:cNvSpPr>
            <a:spLocks noGrp="1"/>
          </p:cNvSpPr>
          <p:nvPr>
            <p:ph idx="1"/>
          </p:nvPr>
        </p:nvSpPr>
        <p:spPr>
          <a:xfrm>
            <a:off x="457200" y="914401"/>
            <a:ext cx="8229600" cy="2514600"/>
          </a:xfrm>
        </p:spPr>
        <p:txBody>
          <a:bodyPr>
            <a:normAutofit/>
          </a:bodyPr>
          <a:lstStyle/>
          <a:p>
            <a:r>
              <a:rPr lang="en-US" sz="2800" dirty="0">
                <a:latin typeface="Arial" pitchFamily="34" charset="0"/>
                <a:cs typeface="Arial" pitchFamily="34" charset="0"/>
              </a:rPr>
              <a:t>It is presented in lines.</a:t>
            </a:r>
          </a:p>
          <a:p>
            <a:r>
              <a:rPr lang="en-US" sz="2800" dirty="0">
                <a:latin typeface="Arial" pitchFamily="34" charset="0"/>
                <a:cs typeface="Arial" pitchFamily="34" charset="0"/>
              </a:rPr>
              <a:t>Its used when data are collected over a long period.</a:t>
            </a:r>
          </a:p>
          <a:p>
            <a:r>
              <a:rPr lang="en-US" sz="2800" dirty="0">
                <a:latin typeface="Arial" pitchFamily="34" charset="0"/>
                <a:cs typeface="Arial" pitchFamily="34" charset="0"/>
              </a:rPr>
              <a:t>On x axis values of independent variable and in y axis values of dependent variables.</a:t>
            </a:r>
          </a:p>
        </p:txBody>
      </p:sp>
      <p:pic>
        <p:nvPicPr>
          <p:cNvPr id="6145" name="Picture 1" descr="C:\Users\admin\Desktop\dlchrt.gif"/>
          <p:cNvPicPr>
            <a:picLocks noChangeAspect="1" noChangeArrowheads="1"/>
          </p:cNvPicPr>
          <p:nvPr/>
        </p:nvPicPr>
        <p:blipFill>
          <a:blip r:embed="rId2"/>
          <a:srcRect/>
          <a:stretch>
            <a:fillRect/>
          </a:stretch>
        </p:blipFill>
        <p:spPr bwMode="auto">
          <a:xfrm>
            <a:off x="762000" y="3429000"/>
            <a:ext cx="7010400" cy="3429000"/>
          </a:xfrm>
          <a:prstGeom prst="rect">
            <a:avLst/>
          </a:prstGeom>
          <a:noFill/>
        </p:spPr>
      </p:pic>
    </p:spTree>
    <p:extLst>
      <p:ext uri="{BB962C8B-B14F-4D97-AF65-F5344CB8AC3E}">
        <p14:creationId xmlns:p14="http://schemas.microsoft.com/office/powerpoint/2010/main" xmlns="" val="2511118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497887" cy="838200"/>
          </a:xfrm>
          <a:solidFill>
            <a:srgbClr val="FDE00B"/>
          </a:solidFill>
        </p:spPr>
        <p:txBody>
          <a:bodyPr>
            <a:normAutofit/>
          </a:bodyPr>
          <a:lstStyle/>
          <a:p>
            <a:r>
              <a:rPr lang="en-US" sz="3200" b="1" dirty="0">
                <a:solidFill>
                  <a:srgbClr val="091CCD"/>
                </a:solidFill>
                <a:latin typeface="Arial" pitchFamily="34" charset="0"/>
                <a:cs typeface="Arial" pitchFamily="34" charset="0"/>
              </a:rPr>
              <a:t>5. Cumulative Frequency Curve Or </a:t>
            </a:r>
            <a:r>
              <a:rPr lang="en-US" sz="3200" b="1" dirty="0" err="1">
                <a:solidFill>
                  <a:srgbClr val="091CCD"/>
                </a:solidFill>
                <a:latin typeface="Arial" pitchFamily="34" charset="0"/>
                <a:cs typeface="Arial" pitchFamily="34" charset="0"/>
              </a:rPr>
              <a:t>Ogive</a:t>
            </a:r>
            <a:endParaRPr lang="en-US" sz="3200" b="1" dirty="0">
              <a:solidFill>
                <a:srgbClr val="091CCD"/>
              </a:solidFill>
              <a:latin typeface="Arial" pitchFamily="34" charset="0"/>
              <a:cs typeface="Arial" pitchFamily="34" charset="0"/>
            </a:endParaRPr>
          </a:p>
        </p:txBody>
      </p:sp>
      <p:sp>
        <p:nvSpPr>
          <p:cNvPr id="3" name="Content Placeholder 2"/>
          <p:cNvSpPr>
            <a:spLocks noGrp="1"/>
          </p:cNvSpPr>
          <p:nvPr>
            <p:ph idx="1"/>
          </p:nvPr>
        </p:nvSpPr>
        <p:spPr>
          <a:xfrm>
            <a:off x="609600" y="1219200"/>
            <a:ext cx="8153399" cy="6019800"/>
          </a:xfrm>
        </p:spPr>
        <p:txBody>
          <a:bodyPr>
            <a:normAutofit/>
          </a:bodyPr>
          <a:lstStyle/>
          <a:p>
            <a:pPr algn="just"/>
            <a:r>
              <a:rPr lang="en-US" sz="2400" dirty="0">
                <a:latin typeface="Arial" pitchFamily="34" charset="0"/>
                <a:cs typeface="Arial" pitchFamily="34" charset="0"/>
              </a:rPr>
              <a:t>Represents cumulative frequency.</a:t>
            </a:r>
          </a:p>
          <a:p>
            <a:pPr algn="just"/>
            <a:r>
              <a:rPr lang="en-US" sz="2400" dirty="0">
                <a:latin typeface="Arial" pitchFamily="34" charset="0"/>
                <a:cs typeface="Arial" pitchFamily="34" charset="0"/>
              </a:rPr>
              <a:t>The cumulative frequency are plotted corresponding to upper limits of the classes.</a:t>
            </a:r>
          </a:p>
          <a:p>
            <a:pPr algn="just"/>
            <a:r>
              <a:rPr lang="en-US" sz="2400" dirty="0">
                <a:latin typeface="Arial" pitchFamily="34" charset="0"/>
                <a:cs typeface="Arial" pitchFamily="34" charset="0"/>
              </a:rPr>
              <a:t>The points corresponding to cumulative frequency at each upper limit of classes are joined by free hand curve.</a:t>
            </a:r>
          </a:p>
        </p:txBody>
      </p:sp>
      <p:pic>
        <p:nvPicPr>
          <p:cNvPr id="5" name="Picture 2" descr="C:\Users\admin\Desktop\lessthanogive.png"/>
          <p:cNvPicPr>
            <a:picLocks noChangeAspect="1" noChangeArrowheads="1"/>
          </p:cNvPicPr>
          <p:nvPr/>
        </p:nvPicPr>
        <p:blipFill>
          <a:blip r:embed="rId2"/>
          <a:srcRect/>
          <a:stretch>
            <a:fillRect/>
          </a:stretch>
        </p:blipFill>
        <p:spPr bwMode="auto">
          <a:xfrm>
            <a:off x="2895600" y="3657600"/>
            <a:ext cx="5638800" cy="2971799"/>
          </a:xfrm>
          <a:prstGeom prst="rect">
            <a:avLst/>
          </a:prstGeom>
          <a:noFill/>
        </p:spPr>
      </p:pic>
    </p:spTree>
    <p:extLst>
      <p:ext uri="{BB962C8B-B14F-4D97-AF65-F5344CB8AC3E}">
        <p14:creationId xmlns:p14="http://schemas.microsoft.com/office/powerpoint/2010/main" xmlns="" val="1470481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6. Pictogram </a:t>
            </a:r>
          </a:p>
        </p:txBody>
      </p:sp>
      <p:sp>
        <p:nvSpPr>
          <p:cNvPr id="3" name="Content Placeholder 2"/>
          <p:cNvSpPr>
            <a:spLocks noGrp="1"/>
          </p:cNvSpPr>
          <p:nvPr>
            <p:ph idx="1"/>
          </p:nvPr>
        </p:nvSpPr>
        <p:spPr>
          <a:xfrm>
            <a:off x="457200" y="1371601"/>
            <a:ext cx="8229600" cy="1524000"/>
          </a:xfrm>
        </p:spPr>
        <p:txBody>
          <a:bodyPr>
            <a:normAutofit/>
          </a:bodyPr>
          <a:lstStyle/>
          <a:p>
            <a:pPr>
              <a:buNone/>
            </a:pPr>
            <a:r>
              <a:rPr lang="en-US" sz="2800" dirty="0">
                <a:latin typeface="Arial" pitchFamily="34" charset="0"/>
                <a:cs typeface="Arial" pitchFamily="34" charset="0"/>
              </a:rPr>
              <a:t>   A method to impress the frequency of occurrence  of event to a common people such as attacks, death, accidents, admissions etc.</a:t>
            </a:r>
          </a:p>
          <a:p>
            <a:endParaRPr lang="en-US" sz="2800" dirty="0">
              <a:latin typeface="Arial" pitchFamily="34" charset="0"/>
              <a:cs typeface="Arial" pitchFamily="34" charset="0"/>
            </a:endParaRPr>
          </a:p>
        </p:txBody>
      </p:sp>
      <p:pic>
        <p:nvPicPr>
          <p:cNvPr id="5" name="Picture 2"/>
          <p:cNvPicPr>
            <a:picLocks noChangeAspect="1" noChangeArrowheads="1"/>
          </p:cNvPicPr>
          <p:nvPr/>
        </p:nvPicPr>
        <p:blipFill>
          <a:blip r:embed="rId2"/>
          <a:srcRect/>
          <a:stretch>
            <a:fillRect/>
          </a:stretch>
        </p:blipFill>
        <p:spPr bwMode="auto">
          <a:xfrm>
            <a:off x="609600" y="2819400"/>
            <a:ext cx="8305800" cy="3810000"/>
          </a:xfrm>
          <a:prstGeom prst="rect">
            <a:avLst/>
          </a:prstGeom>
          <a:noFill/>
          <a:ln w="9525">
            <a:noFill/>
            <a:miter lim="800000"/>
            <a:headEnd/>
            <a:tailEnd/>
          </a:ln>
          <a:effectLst/>
        </p:spPr>
      </p:pic>
    </p:spTree>
    <p:extLst>
      <p:ext uri="{BB962C8B-B14F-4D97-AF65-F5344CB8AC3E}">
        <p14:creationId xmlns:p14="http://schemas.microsoft.com/office/powerpoint/2010/main" xmlns="" val="2775166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DE00B"/>
          </a:solidFill>
        </p:spPr>
        <p:txBody>
          <a:bodyPr>
            <a:normAutofit/>
          </a:bodyPr>
          <a:lstStyle/>
          <a:p>
            <a:r>
              <a:rPr lang="en-US" sz="3200" b="1" dirty="0">
                <a:solidFill>
                  <a:srgbClr val="091CCD"/>
                </a:solidFill>
                <a:latin typeface="Arial" pitchFamily="34" charset="0"/>
                <a:cs typeface="Arial" pitchFamily="34" charset="0"/>
              </a:rPr>
              <a:t>6. Cartogram or Map Diagram</a:t>
            </a:r>
          </a:p>
        </p:txBody>
      </p:sp>
      <p:sp>
        <p:nvSpPr>
          <p:cNvPr id="3" name="Content Placeholder 2"/>
          <p:cNvSpPr>
            <a:spLocks noGrp="1"/>
          </p:cNvSpPr>
          <p:nvPr>
            <p:ph idx="1"/>
          </p:nvPr>
        </p:nvSpPr>
        <p:spPr>
          <a:xfrm>
            <a:off x="457200" y="1600201"/>
            <a:ext cx="8229600" cy="1143000"/>
          </a:xfrm>
        </p:spPr>
        <p:txBody>
          <a:bodyPr/>
          <a:lstStyle/>
          <a:p>
            <a:r>
              <a:rPr lang="en-US" dirty="0"/>
              <a:t>to show geographical distribution of frequency of characteristics.</a:t>
            </a:r>
          </a:p>
        </p:txBody>
      </p:sp>
      <p:pic>
        <p:nvPicPr>
          <p:cNvPr id="62466" name="Picture 2" descr="C:\Users\user\Pictures\unnamed (1).gif"/>
          <p:cNvPicPr>
            <a:picLocks noChangeAspect="1" noChangeArrowheads="1"/>
          </p:cNvPicPr>
          <p:nvPr/>
        </p:nvPicPr>
        <p:blipFill>
          <a:blip r:embed="rId2"/>
          <a:srcRect/>
          <a:stretch>
            <a:fillRect/>
          </a:stretch>
        </p:blipFill>
        <p:spPr bwMode="auto">
          <a:xfrm>
            <a:off x="533400" y="2667000"/>
            <a:ext cx="7924800" cy="376237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76200"/>
            <a:ext cx="8229600" cy="9906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7.a. Stem and Leaf Displays</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endParaRPr lang="en-US" sz="3200" b="1" dirty="0">
              <a:solidFill>
                <a:srgbClr val="091CCD"/>
              </a:solidFill>
              <a:latin typeface="Arial" pitchFamily="34" charset="0"/>
              <a:cs typeface="Arial" pitchFamily="34" charset="0"/>
            </a:endParaRPr>
          </a:p>
        </p:txBody>
      </p:sp>
      <p:sp>
        <p:nvSpPr>
          <p:cNvPr id="111619" name="AutoShape 3"/>
          <p:cNvSpPr>
            <a:spLocks noGrp="1" noChangeArrowheads="1"/>
          </p:cNvSpPr>
          <p:nvPr>
            <p:ph type="body" idx="1"/>
          </p:nvPr>
        </p:nvSpPr>
        <p:spPr>
          <a:xfrm>
            <a:off x="0" y="1066800"/>
            <a:ext cx="8763000" cy="4724400"/>
          </a:xfrm>
        </p:spPr>
        <p:txBody>
          <a:bodyPr lIns="91440" tIns="45720" rIns="91440" bIns="45720">
            <a:normAutofit/>
          </a:bodyPr>
          <a:lstStyle/>
          <a:p>
            <a:pPr algn="just"/>
            <a:r>
              <a:rPr lang="en-US" sz="2800" dirty="0">
                <a:latin typeface="Arial" pitchFamily="34" charset="0"/>
                <a:cs typeface="Arial" pitchFamily="34" charset="0"/>
              </a:rPr>
              <a:t>Visual presentation of numbers. The numbers are organized by lines. Each line of the display is a stem; each piece of information on the stem is a leaf.</a:t>
            </a:r>
          </a:p>
          <a:p>
            <a:pPr algn="just">
              <a:buFontTx/>
              <a:buNone/>
            </a:pPr>
            <a:r>
              <a:rPr lang="en-US" sz="2800" dirty="0">
                <a:latin typeface="Arial" pitchFamily="34" charset="0"/>
                <a:cs typeface="Arial" pitchFamily="34" charset="0"/>
              </a:rPr>
              <a:t>	</a:t>
            </a:r>
          </a:p>
          <a:p>
            <a:endParaRPr lang="en-US" sz="2800" dirty="0">
              <a:latin typeface="Arial" pitchFamily="34" charset="0"/>
              <a:cs typeface="Arial" pitchFamily="34" charset="0"/>
            </a:endParaRPr>
          </a:p>
        </p:txBody>
      </p:sp>
      <p:pic>
        <p:nvPicPr>
          <p:cNvPr id="87042" name="Picture 2" descr="C:\Users\user\Pictures\download (2).png"/>
          <p:cNvPicPr>
            <a:picLocks noChangeAspect="1" noChangeArrowheads="1"/>
          </p:cNvPicPr>
          <p:nvPr/>
        </p:nvPicPr>
        <p:blipFill>
          <a:blip r:embed="rId2"/>
          <a:srcRect/>
          <a:stretch>
            <a:fillRect/>
          </a:stretch>
        </p:blipFill>
        <p:spPr bwMode="auto">
          <a:xfrm>
            <a:off x="1066800" y="2667000"/>
            <a:ext cx="7543800" cy="4191000"/>
          </a:xfrm>
          <a:prstGeom prst="rect">
            <a:avLst/>
          </a:prstGeom>
          <a:noFill/>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a:xfrm>
            <a:off x="457200" y="152400"/>
            <a:ext cx="8229600" cy="990600"/>
          </a:xfrm>
          <a:solidFill>
            <a:srgbClr val="FDE00B"/>
          </a:solidFill>
        </p:spPr>
        <p:txBody>
          <a:bodyPr>
            <a:normAutofit/>
          </a:bodyPr>
          <a:lstStyle/>
          <a:p>
            <a:r>
              <a:rPr lang="en-US" sz="3200" b="1" dirty="0">
                <a:solidFill>
                  <a:srgbClr val="091CCD"/>
                </a:solidFill>
                <a:latin typeface="Arial" pitchFamily="34" charset="0"/>
                <a:cs typeface="Arial" pitchFamily="34" charset="0"/>
              </a:rPr>
              <a:t>7.b. Box Whisker Plot</a:t>
            </a:r>
          </a:p>
        </p:txBody>
      </p:sp>
      <p:sp>
        <p:nvSpPr>
          <p:cNvPr id="100355" name="Rectangle 3"/>
          <p:cNvSpPr>
            <a:spLocks noGrp="1" noChangeArrowheads="1"/>
          </p:cNvSpPr>
          <p:nvPr>
            <p:ph type="body" idx="4294967295"/>
          </p:nvPr>
        </p:nvSpPr>
        <p:spPr>
          <a:xfrm>
            <a:off x="304800" y="1265237"/>
            <a:ext cx="8229600" cy="4525963"/>
          </a:xfrm>
        </p:spPr>
        <p:txBody>
          <a:bodyPr>
            <a:normAutofit/>
          </a:bodyPr>
          <a:lstStyle/>
          <a:p>
            <a:r>
              <a:rPr lang="en-US" sz="2800" dirty="0">
                <a:latin typeface="Arial" pitchFamily="34" charset="0"/>
                <a:cs typeface="Arial" pitchFamily="34" charset="0"/>
              </a:rPr>
              <a:t>A box and whisker graph is used to display a set of data so that you can easily see where most of the numbers are.</a:t>
            </a:r>
            <a:br>
              <a:rPr lang="en-US" sz="2800" dirty="0">
                <a:latin typeface="Arial" pitchFamily="34" charset="0"/>
                <a:cs typeface="Arial" pitchFamily="34" charset="0"/>
              </a:rPr>
            </a:br>
            <a:r>
              <a:rPr lang="en-US" sz="2800" dirty="0">
                <a:latin typeface="Arial" pitchFamily="34" charset="0"/>
                <a:cs typeface="Arial" pitchFamily="34" charset="0"/>
              </a:rPr>
              <a:t/>
            </a:r>
            <a:br>
              <a:rPr lang="en-US" sz="2800" dirty="0">
                <a:latin typeface="Arial" pitchFamily="34" charset="0"/>
                <a:cs typeface="Arial" pitchFamily="34" charset="0"/>
              </a:rPr>
            </a:br>
            <a:endParaRPr lang="en-US" sz="2800" dirty="0">
              <a:latin typeface="Arial" pitchFamily="34" charset="0"/>
              <a:cs typeface="Arial" pitchFamily="34" charset="0"/>
            </a:endParaRPr>
          </a:p>
        </p:txBody>
      </p:sp>
      <p:pic>
        <p:nvPicPr>
          <p:cNvPr id="4" name="Picture 4" descr="box-and-whisker-plot"/>
          <p:cNvPicPr>
            <a:picLocks noChangeAspect="1" noChangeArrowheads="1"/>
          </p:cNvPicPr>
          <p:nvPr/>
        </p:nvPicPr>
        <p:blipFill>
          <a:blip r:embed="rId2"/>
          <a:srcRect/>
          <a:stretch>
            <a:fillRect/>
          </a:stretch>
        </p:blipFill>
        <p:spPr bwMode="auto">
          <a:xfrm>
            <a:off x="398463" y="2590800"/>
            <a:ext cx="8347075" cy="38862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a:xfrm>
            <a:off x="457200" y="152400"/>
            <a:ext cx="8229600" cy="1143000"/>
          </a:xfrm>
          <a:solidFill>
            <a:srgbClr val="FDE00B"/>
          </a:solidFill>
        </p:spPr>
        <p:txBody>
          <a:bodyPr>
            <a:normAutofit/>
          </a:bodyPr>
          <a:lstStyle/>
          <a:p>
            <a:r>
              <a:rPr lang="en-US" sz="3200" b="1" dirty="0">
                <a:solidFill>
                  <a:srgbClr val="091CCD"/>
                </a:solidFill>
                <a:latin typeface="Arial" pitchFamily="34" charset="0"/>
                <a:cs typeface="Arial" pitchFamily="34" charset="0"/>
              </a:rPr>
              <a:t>7.c. ROC Curve</a:t>
            </a:r>
          </a:p>
        </p:txBody>
      </p:sp>
      <p:sp>
        <p:nvSpPr>
          <p:cNvPr id="95235" name="Rectangle 3"/>
          <p:cNvSpPr>
            <a:spLocks noGrp="1" noChangeArrowheads="1"/>
          </p:cNvSpPr>
          <p:nvPr>
            <p:ph type="body" idx="4294967295"/>
          </p:nvPr>
        </p:nvSpPr>
        <p:spPr>
          <a:xfrm>
            <a:off x="457200" y="1417637"/>
            <a:ext cx="8229600" cy="4525963"/>
          </a:xfrm>
        </p:spPr>
        <p:txBody>
          <a:bodyPr>
            <a:normAutofit/>
          </a:bodyPr>
          <a:lstStyle/>
          <a:p>
            <a:r>
              <a:rPr lang="en-US" sz="2400" dirty="0">
                <a:latin typeface="Arial" pitchFamily="34" charset="0"/>
                <a:cs typeface="Arial" pitchFamily="34" charset="0"/>
              </a:rPr>
              <a:t>ROC means Receiver operator characteristic curve</a:t>
            </a:r>
          </a:p>
          <a:p>
            <a:r>
              <a:rPr lang="en-US" sz="2400" dirty="0">
                <a:latin typeface="Arial" pitchFamily="34" charset="0"/>
                <a:cs typeface="Arial" pitchFamily="34" charset="0"/>
              </a:rPr>
              <a:t>Used to compare two </a:t>
            </a:r>
            <a:r>
              <a:rPr lang="en-US" sz="2400" dirty="0" err="1">
                <a:latin typeface="Arial" pitchFamily="34" charset="0"/>
                <a:cs typeface="Arial" pitchFamily="34" charset="0"/>
              </a:rPr>
              <a:t>diagonostic</a:t>
            </a:r>
            <a:r>
              <a:rPr lang="en-US" sz="2400" dirty="0">
                <a:latin typeface="Arial" pitchFamily="34" charset="0"/>
                <a:cs typeface="Arial" pitchFamily="34" charset="0"/>
              </a:rPr>
              <a:t> tests.  </a:t>
            </a:r>
          </a:p>
          <a:p>
            <a:r>
              <a:rPr lang="en-US" sz="2400" dirty="0">
                <a:latin typeface="Arial" pitchFamily="34" charset="0"/>
                <a:cs typeface="Arial" pitchFamily="34" charset="0"/>
              </a:rPr>
              <a:t>It is useful to show graphically the relationship between sensitivity and specificity for a </a:t>
            </a:r>
            <a:r>
              <a:rPr lang="en-US" sz="2400" dirty="0" err="1">
                <a:latin typeface="Arial" pitchFamily="34" charset="0"/>
                <a:cs typeface="Arial" pitchFamily="34" charset="0"/>
              </a:rPr>
              <a:t>diagonostic</a:t>
            </a:r>
            <a:r>
              <a:rPr lang="en-US" sz="2400" dirty="0">
                <a:latin typeface="Arial" pitchFamily="34" charset="0"/>
                <a:cs typeface="Arial" pitchFamily="34" charset="0"/>
              </a:rPr>
              <a:t> test</a:t>
            </a:r>
          </a:p>
          <a:p>
            <a:pPr>
              <a:buFontTx/>
              <a:buNone/>
            </a:pPr>
            <a:endParaRPr lang="en-US" sz="2400" dirty="0">
              <a:latin typeface="Arial" pitchFamily="34" charset="0"/>
              <a:cs typeface="Arial" pitchFamily="34" charset="0"/>
            </a:endParaRPr>
          </a:p>
        </p:txBody>
      </p:sp>
      <p:pic>
        <p:nvPicPr>
          <p:cNvPr id="5" name="Picture 2" descr="strep"/>
          <p:cNvPicPr>
            <a:picLocks noChangeAspect="1" noChangeArrowheads="1"/>
          </p:cNvPicPr>
          <p:nvPr/>
        </p:nvPicPr>
        <p:blipFill>
          <a:blip r:embed="rId2"/>
          <a:srcRect/>
          <a:stretch>
            <a:fillRect/>
          </a:stretch>
        </p:blipFill>
        <p:spPr bwMode="auto">
          <a:xfrm>
            <a:off x="609600" y="3200400"/>
            <a:ext cx="7772400" cy="34290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swiss"/>
          <p:cNvPicPr>
            <a:picLocks noChangeAspect="1" noChangeArrowheads="1"/>
          </p:cNvPicPr>
          <p:nvPr/>
        </p:nvPicPr>
        <p:blipFill>
          <a:blip r:embed="rId2"/>
          <a:srcRect/>
          <a:stretch>
            <a:fillRect/>
          </a:stretch>
        </p:blipFill>
        <p:spPr bwMode="auto">
          <a:xfrm>
            <a:off x="533400" y="1371600"/>
            <a:ext cx="8001000" cy="3657600"/>
          </a:xfrm>
          <a:prstGeom prst="rect">
            <a:avLst/>
          </a:prstGeom>
          <a:noFill/>
          <a:ln w="9525">
            <a:noFill/>
            <a:miter lim="800000"/>
            <a:headEnd/>
            <a:tailEnd/>
          </a:ln>
        </p:spPr>
      </p:pic>
      <p:sp>
        <p:nvSpPr>
          <p:cNvPr id="3" name="Rectangle 2"/>
          <p:cNvSpPr/>
          <p:nvPr/>
        </p:nvSpPr>
        <p:spPr>
          <a:xfrm>
            <a:off x="304800" y="5105400"/>
            <a:ext cx="8534400" cy="1384995"/>
          </a:xfrm>
          <a:prstGeom prst="rect">
            <a:avLst/>
          </a:prstGeom>
        </p:spPr>
        <p:txBody>
          <a:bodyPr wrap="square">
            <a:spAutoFit/>
          </a:bodyPr>
          <a:lstStyle/>
          <a:p>
            <a:pPr marL="404813" indent="-404813">
              <a:buFont typeface="Arial" pitchFamily="34" charset="0"/>
              <a:buChar char="•"/>
            </a:pPr>
            <a:r>
              <a:rPr lang="en-US" sz="2800" dirty="0">
                <a:latin typeface="Arial" pitchFamily="34" charset="0"/>
                <a:cs typeface="Arial" pitchFamily="34" charset="0"/>
              </a:rPr>
              <a:t>The area under the curve represents the overall accuracy of a test.</a:t>
            </a:r>
          </a:p>
          <a:p>
            <a:pPr marL="404813" indent="-404813">
              <a:buFont typeface="Arial" pitchFamily="34" charset="0"/>
              <a:buChar char="•"/>
            </a:pPr>
            <a:r>
              <a:rPr lang="en-US" sz="2800" dirty="0">
                <a:latin typeface="Arial" pitchFamily="34" charset="0"/>
                <a:cs typeface="Arial" pitchFamily="34" charset="0"/>
              </a:rPr>
              <a:t>The larger the area, the better the test.</a:t>
            </a:r>
          </a:p>
        </p:txBody>
      </p:sp>
      <p:sp>
        <p:nvSpPr>
          <p:cNvPr id="8" name="Title 7"/>
          <p:cNvSpPr>
            <a:spLocks noGrp="1"/>
          </p:cNvSpPr>
          <p:nvPr>
            <p:ph type="title"/>
          </p:nvPr>
        </p:nvSpPr>
        <p:spPr>
          <a:xfrm>
            <a:off x="457200" y="76200"/>
            <a:ext cx="8229600" cy="584775"/>
          </a:xfrm>
          <a:prstGeom prst="rect">
            <a:avLst/>
          </a:prstGeom>
          <a:solidFill>
            <a:srgbClr val="FDE00B"/>
          </a:solidFill>
        </p:spPr>
        <p:txBody>
          <a:bodyPr wrap="square">
            <a:spAutoFit/>
          </a:bodyPr>
          <a:lstStyle/>
          <a:p>
            <a:pPr algn="ctr"/>
            <a:r>
              <a:rPr lang="en-US" sz="3200" b="1" dirty="0" err="1">
                <a:solidFill>
                  <a:srgbClr val="091CCD"/>
                </a:solidFill>
                <a:latin typeface="Arial" pitchFamily="34" charset="0"/>
                <a:cs typeface="Arial" pitchFamily="34" charset="0"/>
              </a:rPr>
              <a:t>Contd</a:t>
            </a:r>
            <a:r>
              <a:rPr lang="en-US" sz="3200" b="1" dirty="0">
                <a:solidFill>
                  <a:srgbClr val="091CCD"/>
                </a:solidFill>
                <a:latin typeface="Arial" pitchFamily="34" charset="0"/>
                <a:cs typeface="Arial" pitchFamily="34" charset="0"/>
              </a:rPr>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229600" cy="1143000"/>
          </a:xfrm>
          <a:solidFill>
            <a:srgbClr val="FDE00B"/>
          </a:solidFill>
        </p:spPr>
        <p:txBody>
          <a:bodyPr>
            <a:normAutofit fontScale="90000"/>
          </a:bodyPr>
          <a:lstStyle/>
          <a:p>
            <a:r>
              <a:rPr lang="en-US" b="1" dirty="0">
                <a:solidFill>
                  <a:srgbClr val="091CCD"/>
                </a:solidFill>
              </a:rPr>
              <a:t/>
            </a:r>
            <a:br>
              <a:rPr lang="en-US" b="1" dirty="0">
                <a:solidFill>
                  <a:srgbClr val="091CCD"/>
                </a:solidFill>
              </a:rPr>
            </a:br>
            <a:r>
              <a:rPr lang="en-US" b="1" dirty="0">
                <a:solidFill>
                  <a:srgbClr val="091CCD"/>
                </a:solidFill>
              </a:rPr>
              <a:t>7.d. Kite Diagram:</a:t>
            </a:r>
            <a:r>
              <a:rPr lang="en-US" dirty="0">
                <a:solidFill>
                  <a:srgbClr val="091CCD"/>
                </a:solidFill>
              </a:rPr>
              <a:t/>
            </a:r>
            <a:br>
              <a:rPr lang="en-US" dirty="0">
                <a:solidFill>
                  <a:srgbClr val="091CCD"/>
                </a:solidFill>
              </a:rPr>
            </a:br>
            <a:endParaRPr lang="en-US" dirty="0">
              <a:solidFill>
                <a:srgbClr val="091CCD"/>
              </a:solidFill>
            </a:endParaRPr>
          </a:p>
        </p:txBody>
      </p:sp>
      <p:sp>
        <p:nvSpPr>
          <p:cNvPr id="4" name="Content Placeholder 3"/>
          <p:cNvSpPr>
            <a:spLocks noGrp="1"/>
          </p:cNvSpPr>
          <p:nvPr>
            <p:ph idx="1"/>
          </p:nvPr>
        </p:nvSpPr>
        <p:spPr>
          <a:xfrm>
            <a:off x="457200" y="1265237"/>
            <a:ext cx="8229600" cy="4830763"/>
          </a:xfrm>
        </p:spPr>
        <p:txBody>
          <a:bodyPr>
            <a:normAutofit/>
          </a:bodyPr>
          <a:lstStyle/>
          <a:p>
            <a:r>
              <a:rPr lang="en-US" sz="2400" dirty="0">
                <a:latin typeface="Arial" pitchFamily="34" charset="0"/>
                <a:cs typeface="Arial" pitchFamily="34" charset="0"/>
              </a:rPr>
              <a:t>This is a special type of bar graph which provides an extremely clear visual display of change in frequency of non –numerical variables that are continuously distributed within a given year. </a:t>
            </a:r>
          </a:p>
          <a:p>
            <a:endParaRPr lang="en-US" sz="2400" dirty="0">
              <a:latin typeface="Arial" pitchFamily="34" charset="0"/>
              <a:cs typeface="Arial" pitchFamily="34" charset="0"/>
            </a:endParaRPr>
          </a:p>
        </p:txBody>
      </p:sp>
      <p:pic>
        <p:nvPicPr>
          <p:cNvPr id="5" name="Content Placeholder 3" descr="G:\Ph.D\15311_B4EPQF_01.jpg"/>
          <p:cNvPicPr>
            <a:picLocks/>
          </p:cNvPicPr>
          <p:nvPr/>
        </p:nvPicPr>
        <p:blipFill>
          <a:blip r:embed="rId2"/>
          <a:srcRect b="7692"/>
          <a:stretch>
            <a:fillRect/>
          </a:stretch>
        </p:blipFill>
        <p:spPr bwMode="auto">
          <a:xfrm>
            <a:off x="1143000" y="2895600"/>
            <a:ext cx="7239000" cy="35814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152400"/>
            <a:ext cx="8497887" cy="838200"/>
          </a:xfrm>
          <a:solidFill>
            <a:srgbClr val="FDE00B"/>
          </a:solidFill>
        </p:spPr>
        <p:txBody>
          <a:bodyPr>
            <a:normAutofit/>
          </a:bodyPr>
          <a:lstStyle/>
          <a:p>
            <a:r>
              <a:rPr lang="en-US" sz="3200" b="1" dirty="0">
                <a:solidFill>
                  <a:srgbClr val="091CCD"/>
                </a:solidFill>
                <a:latin typeface="Arial" pitchFamily="34" charset="0"/>
                <a:cs typeface="Arial" pitchFamily="34" charset="0"/>
              </a:rPr>
              <a:t>LIMITATIONS OF GRAPHS</a:t>
            </a:r>
          </a:p>
        </p:txBody>
      </p:sp>
      <p:sp>
        <p:nvSpPr>
          <p:cNvPr id="3" name="Content Placeholder 2"/>
          <p:cNvSpPr>
            <a:spLocks noGrp="1"/>
          </p:cNvSpPr>
          <p:nvPr>
            <p:ph idx="1"/>
          </p:nvPr>
        </p:nvSpPr>
        <p:spPr>
          <a:xfrm>
            <a:off x="533400" y="1295400"/>
            <a:ext cx="8000999" cy="5257800"/>
          </a:xfrm>
        </p:spPr>
        <p:txBody>
          <a:bodyPr>
            <a:normAutofit/>
          </a:bodyPr>
          <a:lstStyle/>
          <a:p>
            <a:r>
              <a:rPr lang="en-US" sz="2800" b="1" dirty="0">
                <a:latin typeface="Arial" pitchFamily="34" charset="0"/>
                <a:cs typeface="Arial" pitchFamily="34" charset="0"/>
              </a:rPr>
              <a:t>Limited Application: </a:t>
            </a:r>
            <a:r>
              <a:rPr lang="en-US" sz="2400" dirty="0">
                <a:latin typeface="Arial" pitchFamily="34" charset="0"/>
                <a:cs typeface="Arial" pitchFamily="34" charset="0"/>
              </a:rPr>
              <a:t>Graphic representation is useful for a common man but for an expert, its utility is limited.</a:t>
            </a:r>
            <a:endParaRPr lang="en-US" sz="2800" dirty="0">
              <a:latin typeface="Arial" pitchFamily="34" charset="0"/>
              <a:cs typeface="Arial" pitchFamily="34" charset="0"/>
            </a:endParaRPr>
          </a:p>
          <a:p>
            <a:r>
              <a:rPr lang="en-US" sz="2800" b="1" dirty="0">
                <a:latin typeface="Arial" pitchFamily="34" charset="0"/>
                <a:cs typeface="Arial" pitchFamily="34" charset="0"/>
              </a:rPr>
              <a:t>Lack of Accuracy: </a:t>
            </a:r>
            <a:r>
              <a:rPr lang="en-US" sz="2400" dirty="0">
                <a:latin typeface="Arial" pitchFamily="34" charset="0"/>
                <a:cs typeface="Arial" pitchFamily="34" charset="0"/>
              </a:rPr>
              <a:t>Graphs do not measure the magnitude of the data. They only depict the fluctuations in them.</a:t>
            </a:r>
            <a:endParaRPr lang="en-US" sz="2800" dirty="0">
              <a:latin typeface="Arial" pitchFamily="34" charset="0"/>
              <a:cs typeface="Arial" pitchFamily="34" charset="0"/>
            </a:endParaRPr>
          </a:p>
          <a:p>
            <a:r>
              <a:rPr lang="en-US" sz="2800" b="1" dirty="0">
                <a:latin typeface="Arial" pitchFamily="34" charset="0"/>
                <a:cs typeface="Arial" pitchFamily="34" charset="0"/>
              </a:rPr>
              <a:t>Subjective: </a:t>
            </a:r>
            <a:r>
              <a:rPr lang="en-US" sz="2400" dirty="0">
                <a:latin typeface="Arial" pitchFamily="34" charset="0"/>
                <a:cs typeface="Arial" pitchFamily="34" charset="0"/>
              </a:rPr>
              <a:t>Graphs are subjective in character. Their interpretation varies from person to person.</a:t>
            </a:r>
            <a:endParaRPr lang="en-US" sz="2800" dirty="0">
              <a:latin typeface="Arial" pitchFamily="34" charset="0"/>
              <a:cs typeface="Arial" pitchFamily="34" charset="0"/>
            </a:endParaRPr>
          </a:p>
          <a:p>
            <a:r>
              <a:rPr lang="en-US" sz="2800" b="1" dirty="0">
                <a:latin typeface="Arial" pitchFamily="34" charset="0"/>
                <a:cs typeface="Arial" pitchFamily="34" charset="0"/>
              </a:rPr>
              <a:t>Misleading Conclusions: </a:t>
            </a:r>
            <a:r>
              <a:rPr lang="en-US" sz="2400" dirty="0">
                <a:latin typeface="Arial" pitchFamily="34" charset="0"/>
                <a:cs typeface="Arial" pitchFamily="34" charset="0"/>
              </a:rPr>
              <a:t>The person who has no knowledge can draw misleading conclusions from graphs.</a:t>
            </a:r>
            <a:endParaRPr lang="en-US" sz="2800" dirty="0">
              <a:latin typeface="Arial" pitchFamily="34" charset="0"/>
              <a:cs typeface="Arial" pitchFamily="34" charset="0"/>
            </a:endParaRPr>
          </a:p>
          <a:p>
            <a:pPr>
              <a:lnSpc>
                <a:spcPct val="150000"/>
              </a:lnSpc>
            </a:pPr>
            <a:endParaRPr lang="en-US" sz="2800" dirty="0">
              <a:latin typeface="Arial" pitchFamily="34" charset="0"/>
              <a:cs typeface="Arial" pitchFamily="34" charset="0"/>
            </a:endParaRPr>
          </a:p>
        </p:txBody>
      </p:sp>
    </p:spTree>
    <p:extLst>
      <p:ext uri="{BB962C8B-B14F-4D97-AF65-F5344CB8AC3E}">
        <p14:creationId xmlns:p14="http://schemas.microsoft.com/office/powerpoint/2010/main" xmlns="" val="2164603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a:xfrm>
            <a:off x="457200" y="228600"/>
            <a:ext cx="8229600" cy="1143000"/>
          </a:xfrm>
          <a:solidFill>
            <a:srgbClr val="FDE00B"/>
          </a:solidFill>
        </p:spPr>
        <p:txBody>
          <a:bodyPr>
            <a:normAutofit/>
          </a:bodyPr>
          <a:lstStyle/>
          <a:p>
            <a:r>
              <a:rPr lang="en-US" altLang="en-US" sz="3600" b="1" dirty="0">
                <a:solidFill>
                  <a:srgbClr val="091CCD"/>
                </a:solidFill>
                <a:latin typeface="Arial" pitchFamily="34" charset="0"/>
                <a:cs typeface="Arial" pitchFamily="34" charset="0"/>
              </a:rPr>
              <a:t>SUMMARIZATION OF DATA</a:t>
            </a:r>
            <a:endParaRPr lang="en-IN" altLang="en-US" sz="3600" b="1" dirty="0">
              <a:solidFill>
                <a:srgbClr val="091CCD"/>
              </a:solidFill>
              <a:latin typeface="Arial" pitchFamily="34" charset="0"/>
              <a:cs typeface="Arial" pitchFamily="34" charset="0"/>
            </a:endParaRPr>
          </a:p>
        </p:txBody>
      </p:sp>
      <p:sp>
        <p:nvSpPr>
          <p:cNvPr id="4" name="Rectangle 3"/>
          <p:cNvSpPr txBox="1">
            <a:spLocks noChangeArrowheads="1"/>
          </p:cNvSpPr>
          <p:nvPr/>
        </p:nvSpPr>
        <p:spPr bwMode="auto">
          <a:xfrm>
            <a:off x="684213" y="1844675"/>
            <a:ext cx="8001000"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469900" indent="-469900" algn="l" rtl="0" fontAlgn="base">
              <a:lnSpc>
                <a:spcPct val="150000"/>
              </a:lnSpc>
              <a:spcBef>
                <a:spcPct val="20000"/>
              </a:spcBef>
              <a:spcAft>
                <a:spcPct val="0"/>
              </a:spcAft>
              <a:buClr>
                <a:schemeClr val="accent2"/>
              </a:buClr>
              <a:buFont typeface="Wingdings" pitchFamily="2" charset="2"/>
              <a:buChar char="o"/>
              <a:defRPr sz="2000">
                <a:solidFill>
                  <a:schemeClr val="tx1"/>
                </a:solidFill>
                <a:latin typeface="+mn-lt"/>
                <a:ea typeface="+mn-ea"/>
                <a:cs typeface="+mn-cs"/>
              </a:defRPr>
            </a:lvl1pPr>
            <a:lvl2pPr marL="908050" indent="-436563" algn="l" rtl="0" fontAlgn="base">
              <a:lnSpc>
                <a:spcPct val="150000"/>
              </a:lnSpc>
              <a:spcBef>
                <a:spcPct val="20000"/>
              </a:spcBef>
              <a:spcAft>
                <a:spcPct val="0"/>
              </a:spcAft>
              <a:buClr>
                <a:schemeClr val="accent2"/>
              </a:buClr>
              <a:buFont typeface="Wingdings" pitchFamily="2" charset="2"/>
              <a:buChar char="n"/>
              <a:defRPr>
                <a:solidFill>
                  <a:schemeClr val="tx1"/>
                </a:solidFill>
                <a:latin typeface="+mn-lt"/>
              </a:defRPr>
            </a:lvl2pPr>
            <a:lvl3pPr marL="1304925" indent="-395288" algn="l" rtl="0" fontAlgn="base">
              <a:lnSpc>
                <a:spcPct val="150000"/>
              </a:lnSpc>
              <a:spcBef>
                <a:spcPct val="20000"/>
              </a:spcBef>
              <a:spcAft>
                <a:spcPct val="0"/>
              </a:spcAft>
              <a:buClr>
                <a:schemeClr val="accent2"/>
              </a:buClr>
              <a:buFont typeface="Wingdings" pitchFamily="2" charset="2"/>
              <a:buChar char="o"/>
              <a:defRPr sz="1600">
                <a:solidFill>
                  <a:schemeClr val="tx1"/>
                </a:solidFill>
                <a:latin typeface="+mn-lt"/>
              </a:defRPr>
            </a:lvl3pPr>
            <a:lvl4pPr marL="1693863" indent="-387350" algn="l" rtl="0" fontAlgn="base">
              <a:lnSpc>
                <a:spcPct val="150000"/>
              </a:lnSpc>
              <a:spcBef>
                <a:spcPct val="20000"/>
              </a:spcBef>
              <a:spcAft>
                <a:spcPct val="0"/>
              </a:spcAft>
              <a:buClr>
                <a:schemeClr val="accent2"/>
              </a:buClr>
              <a:buFont typeface="Wingdings" pitchFamily="2" charset="2"/>
              <a:buChar char="n"/>
              <a:defRPr sz="1400">
                <a:solidFill>
                  <a:schemeClr val="tx1"/>
                </a:solidFill>
                <a:latin typeface="+mn-lt"/>
              </a:defRPr>
            </a:lvl4pPr>
            <a:lvl5pPr marL="2093913" indent="-398463" algn="l" rtl="0" fontAlgn="base">
              <a:lnSpc>
                <a:spcPct val="150000"/>
              </a:lnSpc>
              <a:spcBef>
                <a:spcPct val="25000"/>
              </a:spcBef>
              <a:spcAft>
                <a:spcPct val="0"/>
              </a:spcAft>
              <a:buClr>
                <a:schemeClr val="accent2"/>
              </a:buClr>
              <a:buFont typeface="Wingdings" pitchFamily="2" charset="2"/>
              <a:buChar char="§"/>
              <a:defRPr sz="1400">
                <a:solidFill>
                  <a:schemeClr val="tx1"/>
                </a:solidFill>
                <a:latin typeface="+mn-lt"/>
              </a:defRPr>
            </a:lvl5pPr>
            <a:lvl6pPr marL="2551113" indent="-398463" algn="l" rtl="0" eaLnBrk="1" fontAlgn="base" hangingPunct="1">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eaLnBrk="1" fontAlgn="base" hangingPunct="1">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eaLnBrk="1" fontAlgn="base" hangingPunct="1">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eaLnBrk="1" fontAlgn="base" hangingPunct="1">
              <a:spcBef>
                <a:spcPct val="25000"/>
              </a:spcBef>
              <a:spcAft>
                <a:spcPct val="0"/>
              </a:spcAft>
              <a:buClr>
                <a:schemeClr val="accent2"/>
              </a:buClr>
              <a:buFont typeface="Wingdings" pitchFamily="2" charset="2"/>
              <a:buChar char="§"/>
              <a:defRPr sz="2000">
                <a:solidFill>
                  <a:schemeClr val="tx1"/>
                </a:solidFill>
                <a:latin typeface="+mn-lt"/>
              </a:defRPr>
            </a:lvl9pPr>
          </a:lstStyle>
          <a:p>
            <a:pPr marL="0" indent="0" eaLnBrk="1" hangingPunct="1">
              <a:buClr>
                <a:srgbClr val="CC0000"/>
              </a:buClr>
              <a:buFont typeface="Wingdings" pitchFamily="2" charset="2"/>
              <a:buNone/>
              <a:defRPr/>
            </a:pPr>
            <a:r>
              <a:rPr lang="en-US" kern="0" dirty="0">
                <a:solidFill>
                  <a:srgbClr val="000000"/>
                </a:solidFill>
              </a:rPr>
              <a:t> It is the process of </a:t>
            </a:r>
          </a:p>
        </p:txBody>
      </p:sp>
      <p:pic>
        <p:nvPicPr>
          <p:cNvPr id="2049" name="Picture 1" descr="C:\Users\user\Pictures\data-mining-data-processing-8-728.jpg"/>
          <p:cNvPicPr>
            <a:picLocks noChangeAspect="1" noChangeArrowheads="1"/>
          </p:cNvPicPr>
          <p:nvPr/>
        </p:nvPicPr>
        <p:blipFill>
          <a:blip r:embed="rId2"/>
          <a:srcRect b="28471"/>
          <a:stretch>
            <a:fillRect/>
          </a:stretch>
        </p:blipFill>
        <p:spPr bwMode="auto">
          <a:xfrm>
            <a:off x="457200" y="1676400"/>
            <a:ext cx="8153400" cy="480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3733800" y="1955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a:xfrm>
            <a:off x="457200" y="122238"/>
            <a:ext cx="8229600" cy="1020762"/>
          </a:xfrm>
          <a:solidFill>
            <a:srgbClr val="FDE00B"/>
          </a:solidFill>
        </p:spPr>
        <p:txBody>
          <a:bodyPr>
            <a:normAutofit/>
          </a:bodyPr>
          <a:lstStyle/>
          <a:p>
            <a:r>
              <a:rPr lang="en-US" sz="3600" b="1" dirty="0">
                <a:solidFill>
                  <a:srgbClr val="091CCD"/>
                </a:solidFill>
                <a:latin typeface="Arial" pitchFamily="34" charset="0"/>
                <a:cs typeface="Arial" pitchFamily="34" charset="0"/>
              </a:rPr>
              <a:t>PURPOSE</a:t>
            </a:r>
          </a:p>
        </p:txBody>
      </p:sp>
      <p:sp>
        <p:nvSpPr>
          <p:cNvPr id="6" name="TextBox 5"/>
          <p:cNvSpPr txBox="1"/>
          <p:nvPr/>
        </p:nvSpPr>
        <p:spPr>
          <a:xfrm>
            <a:off x="381000" y="1416308"/>
            <a:ext cx="4114800" cy="4832092"/>
          </a:xfrm>
          <a:prstGeom prst="rect">
            <a:avLst/>
          </a:prstGeom>
          <a:solidFill>
            <a:schemeClr val="accent4">
              <a:lumMod val="40000"/>
              <a:lumOff val="60000"/>
            </a:schemeClr>
          </a:solidFill>
        </p:spPr>
        <p:txBody>
          <a:bodyPr wrap="square" rtlCol="0">
            <a:spAutoFit/>
          </a:bodyPr>
          <a:lstStyle/>
          <a:p>
            <a:pPr algn="ctr"/>
            <a:r>
              <a:rPr lang="en-US" sz="2800" dirty="0">
                <a:latin typeface="Arial" pitchFamily="34" charset="0"/>
                <a:cs typeface="Arial" pitchFamily="34" charset="0"/>
              </a:rPr>
              <a:t>Data summarization helps to understand large scale data in few lines or pages instead of reading thousands or millions of pages </a:t>
            </a:r>
          </a:p>
          <a:p>
            <a:pPr algn="ctr"/>
            <a:endParaRPr lang="en-US" sz="2800" dirty="0">
              <a:latin typeface="Arial" pitchFamily="34" charset="0"/>
              <a:cs typeface="Arial" pitchFamily="34" charset="0"/>
            </a:endParaRPr>
          </a:p>
          <a:p>
            <a:pPr algn="ctr"/>
            <a:r>
              <a:rPr lang="en-US" sz="2800" dirty="0">
                <a:latin typeface="Arial" pitchFamily="34" charset="0"/>
                <a:cs typeface="Arial" pitchFamily="34" charset="0"/>
              </a:rPr>
              <a:t>This helps to speed up decisions on time without losing any </a:t>
            </a:r>
            <a:r>
              <a:rPr lang="en-US" sz="2800" dirty="0" err="1">
                <a:latin typeface="Arial" pitchFamily="34" charset="0"/>
                <a:cs typeface="Arial" pitchFamily="34" charset="0"/>
              </a:rPr>
              <a:t>oppurtunitu</a:t>
            </a:r>
            <a:endParaRPr lang="en-US" sz="2800" dirty="0">
              <a:latin typeface="Arial" pitchFamily="34" charset="0"/>
              <a:cs typeface="Arial"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rgbClr val="FDE00B"/>
          </a:solidFill>
        </p:spPr>
        <p:txBody>
          <a:bodyPr>
            <a:normAutofit/>
          </a:bodyPr>
          <a:lstStyle/>
          <a:p>
            <a:r>
              <a:rPr lang="en-US" sz="3200" b="1" dirty="0">
                <a:solidFill>
                  <a:srgbClr val="091CCD"/>
                </a:solidFill>
                <a:latin typeface="Arial" pitchFamily="34" charset="0"/>
                <a:cs typeface="Arial" pitchFamily="34" charset="0"/>
              </a:rPr>
              <a:t>STEPS </a:t>
            </a:r>
          </a:p>
        </p:txBody>
      </p:sp>
      <p:sp>
        <p:nvSpPr>
          <p:cNvPr id="3" name="Content Placeholder 2"/>
          <p:cNvSpPr>
            <a:spLocks noGrp="1"/>
          </p:cNvSpPr>
          <p:nvPr>
            <p:ph idx="1"/>
          </p:nvPr>
        </p:nvSpPr>
        <p:spPr>
          <a:xfrm>
            <a:off x="457200" y="1166018"/>
            <a:ext cx="8229600" cy="4525963"/>
          </a:xfrm>
        </p:spPr>
        <p:txBody>
          <a:bodyPr>
            <a:normAutofit/>
          </a:bodyPr>
          <a:lstStyle/>
          <a:p>
            <a:pPr>
              <a:buNone/>
            </a:pPr>
            <a:r>
              <a:rPr lang="en-US" sz="2800" dirty="0">
                <a:latin typeface="Arial" pitchFamily="34" charset="0"/>
                <a:cs typeface="Arial" pitchFamily="34" charset="0"/>
              </a:rPr>
              <a:t>It includes</a:t>
            </a:r>
          </a:p>
          <a:p>
            <a:r>
              <a:rPr lang="en-US" sz="2800" b="1" dirty="0">
                <a:latin typeface="Arial" pitchFamily="34" charset="0"/>
                <a:cs typeface="Arial" pitchFamily="34" charset="0"/>
              </a:rPr>
              <a:t>Data </a:t>
            </a:r>
            <a:r>
              <a:rPr lang="en-US" sz="2800" b="1" dirty="0" err="1">
                <a:latin typeface="Arial" pitchFamily="34" charset="0"/>
                <a:cs typeface="Arial" pitchFamily="34" charset="0"/>
              </a:rPr>
              <a:t>charecterisation</a:t>
            </a:r>
            <a:r>
              <a:rPr lang="en-US" sz="2800" b="1" dirty="0">
                <a:latin typeface="Arial" pitchFamily="34" charset="0"/>
                <a:cs typeface="Arial" pitchFamily="34" charset="0"/>
              </a:rPr>
              <a:t> </a:t>
            </a:r>
            <a:r>
              <a:rPr lang="en-US" sz="2800" dirty="0">
                <a:latin typeface="Arial" pitchFamily="34" charset="0"/>
                <a:cs typeface="Arial" pitchFamily="34" charset="0"/>
              </a:rPr>
              <a:t>– present in various forms such as pie charts bar charts</a:t>
            </a:r>
          </a:p>
          <a:p>
            <a:r>
              <a:rPr lang="en-US" sz="2800" b="1" dirty="0">
                <a:latin typeface="Arial" pitchFamily="34" charset="0"/>
                <a:cs typeface="Arial" pitchFamily="34" charset="0"/>
              </a:rPr>
              <a:t>Data discrimination </a:t>
            </a:r>
            <a:r>
              <a:rPr lang="en-US" sz="2800" dirty="0">
                <a:latin typeface="Arial" pitchFamily="34" charset="0"/>
                <a:cs typeface="Arial" pitchFamily="34" charset="0"/>
              </a:rPr>
              <a:t>– </a:t>
            </a:r>
            <a:r>
              <a:rPr lang="en-US" sz="2800" dirty="0" err="1">
                <a:latin typeface="Arial" pitchFamily="34" charset="0"/>
                <a:cs typeface="Arial" pitchFamily="34" charset="0"/>
              </a:rPr>
              <a:t>comparision</a:t>
            </a:r>
            <a:r>
              <a:rPr lang="en-US" sz="2800" dirty="0">
                <a:latin typeface="Arial" pitchFamily="34" charset="0"/>
                <a:cs typeface="Arial" pitchFamily="34" charset="0"/>
              </a:rPr>
              <a:t> of general features of target class of data objects from one or a set of contrasting class.</a:t>
            </a:r>
          </a:p>
        </p:txBody>
      </p:sp>
      <p:pic>
        <p:nvPicPr>
          <p:cNvPr id="5" name="Content Placeholder 3" descr="C:\Users\user\Pictures\10115_2018_1183_Fig2_HTML.gif"/>
          <p:cNvPicPr>
            <a:picLocks/>
          </p:cNvPicPr>
          <p:nvPr/>
        </p:nvPicPr>
        <p:blipFill>
          <a:blip r:embed="rId2"/>
          <a:srcRect/>
          <a:stretch>
            <a:fillRect/>
          </a:stretch>
        </p:blipFill>
        <p:spPr bwMode="auto">
          <a:xfrm>
            <a:off x="685800" y="4114801"/>
            <a:ext cx="7848600" cy="2743199"/>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AutoShape 3"/>
          <p:cNvSpPr>
            <a:spLocks noGrp="1" noChangeArrowheads="1"/>
          </p:cNvSpPr>
          <p:nvPr>
            <p:ph type="body" idx="1"/>
          </p:nvPr>
        </p:nvSpPr>
        <p:spPr>
          <a:xfrm>
            <a:off x="381000" y="1143000"/>
            <a:ext cx="8458200" cy="4572000"/>
          </a:xfrm>
        </p:spPr>
        <p:txBody>
          <a:bodyPr lIns="91440" tIns="45720" rIns="91440" bIns="45720">
            <a:normAutofit lnSpcReduction="10000"/>
          </a:bodyPr>
          <a:lstStyle/>
          <a:p>
            <a:pPr marL="990600" lvl="1" indent="-533400" algn="just">
              <a:lnSpc>
                <a:spcPct val="150000"/>
              </a:lnSpc>
              <a:buFont typeface="Wingdings" pitchFamily="2" charset="2"/>
              <a:buChar char="§"/>
            </a:pPr>
            <a:r>
              <a:rPr lang="en-US" dirty="0">
                <a:latin typeface="Arial" pitchFamily="34" charset="0"/>
                <a:cs typeface="Arial" pitchFamily="34" charset="0"/>
              </a:rPr>
              <a:t>Descriptive statistics refers to methods for summarizing and organizing the information in a data set</a:t>
            </a:r>
          </a:p>
          <a:p>
            <a:pPr marL="990600" lvl="1" indent="-930275" algn="just">
              <a:lnSpc>
                <a:spcPct val="150000"/>
              </a:lnSpc>
              <a:buNone/>
            </a:pPr>
            <a:r>
              <a:rPr lang="en-US" b="1" dirty="0">
                <a:solidFill>
                  <a:srgbClr val="091CCD"/>
                </a:solidFill>
                <a:latin typeface="Arial" pitchFamily="34" charset="0"/>
                <a:cs typeface="Arial" pitchFamily="34" charset="0"/>
              </a:rPr>
              <a:t>1. Frequency and Percent Distributions</a:t>
            </a:r>
            <a:endParaRPr lang="en-US" b="1" dirty="0">
              <a:latin typeface="Arial" pitchFamily="34" charset="0"/>
              <a:cs typeface="Arial" pitchFamily="34" charset="0"/>
            </a:endParaRPr>
          </a:p>
          <a:p>
            <a:pPr marL="990600" lvl="1" indent="-533400" algn="just">
              <a:lnSpc>
                <a:spcPct val="150000"/>
              </a:lnSpc>
              <a:buFont typeface="Wingdings" pitchFamily="2" charset="2"/>
              <a:buChar char="§"/>
            </a:pPr>
            <a:r>
              <a:rPr lang="en-US" dirty="0">
                <a:latin typeface="Arial" pitchFamily="34" charset="0"/>
                <a:cs typeface="Arial" pitchFamily="34" charset="0"/>
              </a:rPr>
              <a:t>First strategy used to organize data for examination. Also used to check for errors in coding and computer programming.</a:t>
            </a:r>
          </a:p>
          <a:p>
            <a:pPr marL="990600" lvl="1" indent="-533400" algn="just">
              <a:lnSpc>
                <a:spcPct val="150000"/>
              </a:lnSpc>
            </a:pPr>
            <a:endParaRPr lang="en-US" b="1" dirty="0">
              <a:latin typeface="Arial" pitchFamily="34" charset="0"/>
              <a:cs typeface="Arial" pitchFamily="34" charset="0"/>
            </a:endParaRPr>
          </a:p>
          <a:p>
            <a:pPr marL="609600" indent="-609600"/>
            <a:endParaRPr lang="en-US" dirty="0">
              <a:latin typeface="Arial" pitchFamily="34" charset="0"/>
              <a:cs typeface="Arial" pitchFamily="34" charset="0"/>
            </a:endParaRPr>
          </a:p>
        </p:txBody>
      </p:sp>
      <p:sp>
        <p:nvSpPr>
          <p:cNvPr id="4" name="Title 3"/>
          <p:cNvSpPr>
            <a:spLocks noGrp="1"/>
          </p:cNvSpPr>
          <p:nvPr>
            <p:ph type="title"/>
          </p:nvPr>
        </p:nvSpPr>
        <p:spPr>
          <a:xfrm>
            <a:off x="457200" y="228600"/>
            <a:ext cx="8229600" cy="914400"/>
          </a:xfrm>
          <a:solidFill>
            <a:srgbClr val="FDE00B"/>
          </a:solidFill>
        </p:spPr>
        <p:txBody>
          <a:bodyPr>
            <a:noAutofit/>
          </a:bodyPr>
          <a:lstStyle/>
          <a:p>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r>
              <a:rPr lang="en-US" sz="3200" b="1" dirty="0">
                <a:solidFill>
                  <a:srgbClr val="091CCD"/>
                </a:solidFill>
                <a:latin typeface="Arial" pitchFamily="34" charset="0"/>
                <a:cs typeface="Arial" pitchFamily="34" charset="0"/>
              </a:rPr>
              <a:t>METHODS</a:t>
            </a:r>
            <a:br>
              <a:rPr lang="en-US" sz="3200" b="1" dirty="0">
                <a:solidFill>
                  <a:srgbClr val="091CCD"/>
                </a:solidFill>
                <a:latin typeface="Arial" pitchFamily="34" charset="0"/>
                <a:cs typeface="Arial" pitchFamily="34" charset="0"/>
              </a:rPr>
            </a:br>
            <a:r>
              <a:rPr lang="en-US" sz="3200" dirty="0">
                <a:solidFill>
                  <a:srgbClr val="091CCD"/>
                </a:solidFill>
                <a:latin typeface="Arial" pitchFamily="34" charset="0"/>
                <a:cs typeface="Arial" pitchFamily="34" charset="0"/>
              </a:rPr>
              <a:t/>
            </a:r>
            <a:br>
              <a:rPr lang="en-US" sz="3200" dirty="0">
                <a:solidFill>
                  <a:srgbClr val="091CCD"/>
                </a:solidFill>
                <a:latin typeface="Arial" pitchFamily="34" charset="0"/>
                <a:cs typeface="Arial" pitchFamily="34" charset="0"/>
              </a:rPr>
            </a:br>
            <a:endParaRPr lang="en-US" sz="3200" dirty="0">
              <a:solidFill>
                <a:srgbClr val="091CCD"/>
              </a:solidFill>
              <a:latin typeface="Arial" pitchFamily="34" charset="0"/>
              <a:cs typeface="Arial" pitchFamily="34"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304800" y="1143000"/>
            <a:ext cx="8534400" cy="1815882"/>
          </a:xfrm>
          <a:prstGeom prst="rect">
            <a:avLst/>
          </a:prstGeom>
          <a:noFill/>
          <a:ln w="9525">
            <a:noFill/>
            <a:miter lim="800000"/>
            <a:headEnd/>
            <a:tailEnd/>
          </a:ln>
        </p:spPr>
        <p:txBody>
          <a:bodyPr wrap="square" anchor="ctr">
            <a:spAutoFit/>
          </a:bodyPr>
          <a:lstStyle/>
          <a:p>
            <a:pPr algn="just"/>
            <a:r>
              <a:rPr lang="en-US" sz="2800" b="1" dirty="0">
                <a:ea typeface="Times New Roman" pitchFamily="18" charset="0"/>
                <a:cs typeface="Arial" pitchFamily="34" charset="0"/>
              </a:rPr>
              <a:t>Table. 1</a:t>
            </a:r>
            <a:r>
              <a:rPr lang="en-US" sz="2800" dirty="0">
                <a:ea typeface="Times New Roman" pitchFamily="18" charset="0"/>
                <a:cs typeface="Arial" pitchFamily="34" charset="0"/>
              </a:rPr>
              <a:t>	</a:t>
            </a:r>
            <a:r>
              <a:rPr lang="en-US" sz="2800" b="1" dirty="0">
                <a:ea typeface="Times New Roman" pitchFamily="18" charset="0"/>
                <a:cs typeface="Arial" pitchFamily="34" charset="0"/>
              </a:rPr>
              <a:t>Frequency and Percentage distribution of demographic variables of Control and experimental group of infertile women.</a:t>
            </a:r>
            <a:endParaRPr lang="en-US" sz="2800" dirty="0">
              <a:ea typeface="Times New Roman" pitchFamily="18" charset="0"/>
              <a:cs typeface="Arial" pitchFamily="34" charset="0"/>
            </a:endParaRPr>
          </a:p>
          <a:p>
            <a:endParaRPr lang="en-US" sz="2800" dirty="0">
              <a:latin typeface="Times New Roman" pitchFamily="18" charset="0"/>
              <a:ea typeface="Times New Roman" pitchFamily="18" charset="0"/>
              <a:cs typeface="Arial" pitchFamily="34" charset="0"/>
            </a:endParaRPr>
          </a:p>
        </p:txBody>
      </p:sp>
      <p:graphicFrame>
        <p:nvGraphicFramePr>
          <p:cNvPr id="372739" name="Group 3"/>
          <p:cNvGraphicFramePr>
            <a:graphicFrameLocks noGrp="1"/>
          </p:cNvGraphicFramePr>
          <p:nvPr/>
        </p:nvGraphicFramePr>
        <p:xfrm>
          <a:off x="609600" y="2514600"/>
          <a:ext cx="7618413" cy="4031933"/>
        </p:xfrm>
        <a:graphic>
          <a:graphicData uri="http://schemas.openxmlformats.org/drawingml/2006/table">
            <a:tbl>
              <a:tblPr/>
              <a:tblGrid>
                <a:gridCol w="2347913">
                  <a:extLst>
                    <a:ext uri="{9D8B030D-6E8A-4147-A177-3AD203B41FA5}">
                      <a16:colId xmlns:a16="http://schemas.microsoft.com/office/drawing/2014/main" xmlns="" val="20000"/>
                    </a:ext>
                  </a:extLst>
                </a:gridCol>
                <a:gridCol w="1204912">
                  <a:extLst>
                    <a:ext uri="{9D8B030D-6E8A-4147-A177-3AD203B41FA5}">
                      <a16:colId xmlns:a16="http://schemas.microsoft.com/office/drawing/2014/main" xmlns="" val="20001"/>
                    </a:ext>
                  </a:extLst>
                </a:gridCol>
                <a:gridCol w="1204913">
                  <a:extLst>
                    <a:ext uri="{9D8B030D-6E8A-4147-A177-3AD203B41FA5}">
                      <a16:colId xmlns:a16="http://schemas.microsoft.com/office/drawing/2014/main" xmlns="" val="20002"/>
                    </a:ext>
                  </a:extLst>
                </a:gridCol>
                <a:gridCol w="1504950">
                  <a:extLst>
                    <a:ext uri="{9D8B030D-6E8A-4147-A177-3AD203B41FA5}">
                      <a16:colId xmlns:a16="http://schemas.microsoft.com/office/drawing/2014/main" xmlns="" val="20003"/>
                    </a:ext>
                  </a:extLst>
                </a:gridCol>
                <a:gridCol w="1355725">
                  <a:extLst>
                    <a:ext uri="{9D8B030D-6E8A-4147-A177-3AD203B41FA5}">
                      <a16:colId xmlns:a16="http://schemas.microsoft.com/office/drawing/2014/main" xmlns="" val="20004"/>
                    </a:ext>
                  </a:extLst>
                </a:gridCol>
              </a:tblGrid>
              <a:tr h="966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Times New Roman" pitchFamily="18" charset="0"/>
                          <a:ea typeface="Times New Roman" pitchFamily="18" charset="0"/>
                          <a:cs typeface="Arial" charset="0"/>
                        </a:rPr>
                        <a:t>Variables</a:t>
                      </a:r>
                      <a:endParaRPr kumimoji="1" lang="en-US" sz="24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txBody>
                  <a:tcP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Times New Roman" pitchFamily="18" charset="0"/>
                          <a:ea typeface="Times New Roman" pitchFamily="18" charset="0"/>
                          <a:cs typeface="Arial" charset="0"/>
                        </a:rPr>
                        <a:t>Control Group (n=60)</a:t>
                      </a:r>
                      <a:endParaRPr kumimoji="1" lang="en-US" sz="24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Times New Roman" pitchFamily="18" charset="0"/>
                          <a:ea typeface="Times New Roman" pitchFamily="18" charset="0"/>
                          <a:cs typeface="Arial" charset="0"/>
                        </a:rPr>
                        <a:t>N                %</a:t>
                      </a:r>
                      <a:endParaRPr kumimoji="1" lang="en-US" sz="24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Times New Roman" pitchFamily="18" charset="0"/>
                          <a:ea typeface="Times New Roman" pitchFamily="18" charset="0"/>
                          <a:cs typeface="Arial" charset="0"/>
                        </a:rPr>
                        <a:t>Experimental Group (n=60)</a:t>
                      </a:r>
                      <a:endParaRPr kumimoji="1" lang="en-US" sz="2400" b="0" i="0" u="none" strike="noStrike" cap="none" normalizeH="0" baseline="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Times New Roman" pitchFamily="18" charset="0"/>
                          <a:ea typeface="Times New Roman" pitchFamily="18" charset="0"/>
                          <a:cs typeface="Arial" charset="0"/>
                        </a:rPr>
                        <a:t>N                    %</a:t>
                      </a:r>
                      <a:endParaRPr kumimoji="1" lang="en-US" sz="2400" b="0" i="0" u="none" strike="noStrike" cap="none" normalizeH="0" baseline="0">
                        <a:ln>
                          <a:noFill/>
                        </a:ln>
                        <a:solidFill>
                          <a:schemeClr val="tx1"/>
                        </a:solidFill>
                        <a:effectLst/>
                        <a:latin typeface="Times New Roman" pitchFamily="18" charset="0"/>
                        <a:ea typeface="Times New Roman" pitchFamily="18" charset="0"/>
                        <a:cs typeface="Arial" charset="0"/>
                      </a:endParaRPr>
                    </a:p>
                  </a:txBody>
                  <a:tcP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xmlns="" val="10000"/>
                  </a:ext>
                </a:extLst>
              </a:tr>
              <a:tr h="558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1600" b="1" i="0" u="none" strike="noStrike" cap="none" normalizeH="0" baseline="0">
                          <a:ln>
                            <a:noFill/>
                          </a:ln>
                          <a:solidFill>
                            <a:schemeClr val="tx1"/>
                          </a:solidFill>
                          <a:effectLst/>
                          <a:latin typeface="Times New Roman" pitchFamily="18" charset="0"/>
                          <a:cs typeface="Arial" charset="0"/>
                        </a:rPr>
                        <a:t>Age in years</a:t>
                      </a:r>
                      <a:endParaRPr kumimoji="1" lang="en-US" sz="1600" b="1" i="0" u="none" strike="noStrike" cap="none" normalizeH="0" baseline="0">
                        <a:ln>
                          <a:noFill/>
                        </a:ln>
                        <a:solidFill>
                          <a:schemeClr val="tx1"/>
                        </a:solidFill>
                        <a:effectLst/>
                        <a:latin typeface="Bookman Old Style" pitchFamily="18" charset="0"/>
                        <a:cs typeface="Times New Roman" pitchFamily="18" charset="0"/>
                      </a:endParaRPr>
                    </a:p>
                  </a:txBody>
                  <a:tcP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en-US" sz="1600" b="0" i="0" u="none" strike="noStrike" cap="none" normalizeH="0" baseline="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en-US" sz="1600" b="0" i="0" u="none" strike="noStrike" cap="none" normalizeH="0" baseline="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en-US" sz="1600" b="0" i="0" u="none" strike="noStrike" cap="none" normalizeH="0" baseline="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en-US" sz="1600" b="0" i="0" u="none" strike="noStrike" cap="none" normalizeH="0" baseline="0">
                        <a:ln>
                          <a:noFill/>
                        </a:ln>
                        <a:solidFill>
                          <a:schemeClr val="tx1"/>
                        </a:solidFill>
                        <a:effectLst/>
                        <a:latin typeface="Times New Roman" pitchFamily="18" charset="0"/>
                      </a:endParaRPr>
                    </a:p>
                  </a:txBody>
                  <a:tcP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1"/>
                  </a:ext>
                </a:extLst>
              </a:tr>
              <a:tr h="558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cs typeface="Arial" charset="0"/>
                        </a:rPr>
                        <a:t>21 – 25</a:t>
                      </a:r>
                      <a:endParaRPr kumimoji="1" lang="en-US" sz="2800" b="1" i="0" u="none" strike="noStrike" cap="none" normalizeH="0" baseline="0">
                        <a:ln>
                          <a:noFill/>
                        </a:ln>
                        <a:solidFill>
                          <a:schemeClr val="tx1"/>
                        </a:solidFill>
                        <a:effectLst/>
                        <a:latin typeface="Bookman Old Style" pitchFamily="18" charset="0"/>
                        <a:cs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dirty="0">
                          <a:ln>
                            <a:noFill/>
                          </a:ln>
                          <a:solidFill>
                            <a:schemeClr val="tx1"/>
                          </a:solidFill>
                          <a:effectLst/>
                          <a:latin typeface="Times New Roman" pitchFamily="18" charset="0"/>
                          <a:ea typeface="Times New Roman" pitchFamily="18" charset="0"/>
                          <a:cs typeface="Arial" charset="0"/>
                        </a:rPr>
                        <a:t>6</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10.0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5</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9.8</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10002"/>
                  </a:ext>
                </a:extLst>
              </a:tr>
              <a:tr h="5572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cs typeface="Arial" charset="0"/>
                        </a:rPr>
                        <a:t>26 – 30</a:t>
                      </a:r>
                      <a:endParaRPr kumimoji="1" lang="en-US" sz="2800" b="1" i="0" u="none" strike="noStrike" cap="none" normalizeH="0" baseline="0">
                        <a:ln>
                          <a:noFill/>
                        </a:ln>
                        <a:solidFill>
                          <a:schemeClr val="tx1"/>
                        </a:solidFill>
                        <a:effectLst/>
                        <a:latin typeface="Bookman Old Style" pitchFamily="18" charset="0"/>
                        <a:cs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22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36.7</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21</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35.3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10003"/>
                  </a:ext>
                </a:extLst>
              </a:tr>
              <a:tr h="558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cs typeface="Arial" charset="0"/>
                        </a:rPr>
                        <a:t>31 – 35</a:t>
                      </a:r>
                      <a:endParaRPr kumimoji="1" lang="en-US" sz="2800" b="1" i="0" u="none" strike="noStrike" cap="none" normalizeH="0" baseline="0">
                        <a:ln>
                          <a:noFill/>
                        </a:ln>
                        <a:solidFill>
                          <a:schemeClr val="tx1"/>
                        </a:solidFill>
                        <a:effectLst/>
                        <a:latin typeface="Bookman Old Style" pitchFamily="18" charset="0"/>
                        <a:cs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23</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38.3</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24</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800" b="1" i="0" u="none" strike="noStrike" cap="none" normalizeH="0" baseline="0">
                          <a:ln>
                            <a:noFill/>
                          </a:ln>
                          <a:solidFill>
                            <a:schemeClr val="tx1"/>
                          </a:solidFill>
                          <a:effectLst/>
                          <a:latin typeface="Times New Roman" pitchFamily="18" charset="0"/>
                          <a:ea typeface="Times New Roman" pitchFamily="18" charset="0"/>
                          <a:cs typeface="Arial" charset="0"/>
                        </a:rPr>
                        <a:t>40.0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10004"/>
                  </a:ext>
                </a:extLst>
              </a:tr>
              <a:tr h="609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3200" b="1" i="0" u="none" strike="noStrike" cap="none" normalizeH="0" baseline="0">
                          <a:ln>
                            <a:noFill/>
                          </a:ln>
                          <a:solidFill>
                            <a:schemeClr val="tx1"/>
                          </a:solidFill>
                          <a:effectLst/>
                          <a:latin typeface="Times New Roman" pitchFamily="18" charset="0"/>
                          <a:cs typeface="Arial" charset="0"/>
                        </a:rPr>
                        <a:t>36 – 40</a:t>
                      </a:r>
                      <a:endParaRPr kumimoji="1" lang="en-US" sz="3200" b="1" i="0" u="none" strike="noStrike" cap="none" normalizeH="0" baseline="0">
                        <a:ln>
                          <a:noFill/>
                        </a:ln>
                        <a:solidFill>
                          <a:schemeClr val="tx1"/>
                        </a:solidFill>
                        <a:effectLst/>
                        <a:latin typeface="Bookman Old Style" pitchFamily="18" charset="0"/>
                        <a:cs typeface="Times New Roman" pitchFamily="18" charset="0"/>
                      </a:endParaRP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3200" b="1" i="0" u="none" strike="noStrike" cap="none" normalizeH="0" baseline="0">
                          <a:ln>
                            <a:noFill/>
                          </a:ln>
                          <a:solidFill>
                            <a:schemeClr val="tx1"/>
                          </a:solidFill>
                          <a:effectLst/>
                          <a:latin typeface="Times New Roman" pitchFamily="18" charset="0"/>
                          <a:ea typeface="Times New Roman" pitchFamily="18" charset="0"/>
                          <a:cs typeface="Arial" charset="0"/>
                        </a:rPr>
                        <a:t>9</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3200" b="1" i="0" u="none" strike="noStrike" cap="none" normalizeH="0" baseline="0">
                          <a:ln>
                            <a:noFill/>
                          </a:ln>
                          <a:solidFill>
                            <a:schemeClr val="tx1"/>
                          </a:solidFill>
                          <a:effectLst/>
                          <a:latin typeface="Times New Roman" pitchFamily="18" charset="0"/>
                          <a:ea typeface="Times New Roman" pitchFamily="18" charset="0"/>
                          <a:cs typeface="Arial" charset="0"/>
                        </a:rPr>
                        <a:t>15.0</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3200" b="1" i="0" u="none" strike="noStrike" cap="none" normalizeH="0" baseline="0">
                          <a:ln>
                            <a:noFill/>
                          </a:ln>
                          <a:solidFill>
                            <a:schemeClr val="tx1"/>
                          </a:solidFill>
                          <a:effectLst/>
                          <a:latin typeface="Times New Roman" pitchFamily="18" charset="0"/>
                          <a:ea typeface="Times New Roman" pitchFamily="18" charset="0"/>
                          <a:cs typeface="Arial" charset="0"/>
                        </a:rPr>
                        <a:t>10</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3200" b="1" i="0" u="none" strike="noStrike" cap="none" normalizeH="0" baseline="0" dirty="0">
                          <a:ln>
                            <a:noFill/>
                          </a:ln>
                          <a:solidFill>
                            <a:schemeClr val="tx1"/>
                          </a:solidFill>
                          <a:effectLst/>
                          <a:latin typeface="Times New Roman" pitchFamily="18" charset="0"/>
                          <a:ea typeface="Times New Roman" pitchFamily="18" charset="0"/>
                          <a:cs typeface="Arial" charset="0"/>
                        </a:rPr>
                        <a:t>16.7</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sp>
        <p:nvSpPr>
          <p:cNvPr id="4" name="Title 3"/>
          <p:cNvSpPr>
            <a:spLocks noGrp="1"/>
          </p:cNvSpPr>
          <p:nvPr>
            <p:ph type="title"/>
          </p:nvPr>
        </p:nvSpPr>
        <p:spPr>
          <a:xfrm>
            <a:off x="457200" y="76200"/>
            <a:ext cx="8229600" cy="868362"/>
          </a:xfrm>
          <a:solidFill>
            <a:srgbClr val="FDE00B"/>
          </a:solidFill>
        </p:spPr>
        <p:txBody>
          <a:bodyPr/>
          <a:lstStyle/>
          <a:p>
            <a:r>
              <a:rPr lang="en-US" b="1" dirty="0">
                <a:solidFill>
                  <a:srgbClr val="091CCD"/>
                </a:solidFill>
              </a:rPr>
              <a:t>Contd..</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152400"/>
            <a:ext cx="8229600" cy="685800"/>
          </a:xfrm>
          <a:solidFill>
            <a:srgbClr val="FDE00B"/>
          </a:solidFill>
        </p:spPr>
        <p:txBody>
          <a:bodyPr>
            <a:normAutofit/>
          </a:bodyPr>
          <a:lstStyle/>
          <a:p>
            <a:r>
              <a:rPr lang="en-US" sz="3600" b="1" dirty="0">
                <a:solidFill>
                  <a:srgbClr val="0070C0"/>
                </a:solidFill>
                <a:latin typeface="Arial" pitchFamily="34" charset="0"/>
                <a:cs typeface="Arial" pitchFamily="34" charset="0"/>
              </a:rPr>
              <a:t>CONTD…</a:t>
            </a:r>
          </a:p>
        </p:txBody>
      </p:sp>
      <p:pic>
        <p:nvPicPr>
          <p:cNvPr id="173060" name="Picture 4" descr="aio_snc2"/>
          <p:cNvPicPr>
            <a:picLocks noGrp="1" noChangeAspect="1" noChangeArrowheads="1"/>
          </p:cNvPicPr>
          <p:nvPr>
            <p:ph idx="1"/>
          </p:nvPr>
        </p:nvPicPr>
        <p:blipFill>
          <a:blip r:embed="rId2"/>
          <a:stretch>
            <a:fillRect/>
          </a:stretch>
        </p:blipFill>
        <p:spPr>
          <a:xfrm>
            <a:off x="610729" y="1981200"/>
            <a:ext cx="7922542" cy="4144963"/>
          </a:xfrm>
          <a:noFill/>
        </p:spPr>
      </p:pic>
      <p:sp>
        <p:nvSpPr>
          <p:cNvPr id="6" name="Rectangle 5"/>
          <p:cNvSpPr/>
          <p:nvPr/>
        </p:nvSpPr>
        <p:spPr>
          <a:xfrm>
            <a:off x="1219200" y="1219200"/>
            <a:ext cx="7151317" cy="584775"/>
          </a:xfrm>
          <a:prstGeom prst="rect">
            <a:avLst/>
          </a:prstGeom>
        </p:spPr>
        <p:txBody>
          <a:bodyPr wrap="none">
            <a:spAutoFit/>
          </a:bodyPr>
          <a:lstStyle/>
          <a:p>
            <a:r>
              <a:rPr lang="en-US" sz="3200" b="1" dirty="0">
                <a:solidFill>
                  <a:srgbClr val="091CCD"/>
                </a:solidFill>
                <a:latin typeface="Arial" pitchFamily="34" charset="0"/>
                <a:cs typeface="Arial" pitchFamily="34" charset="0"/>
              </a:rPr>
              <a:t>2. The Standard Normal distribution</a:t>
            </a:r>
            <a:endParaRPr lang="en-US" sz="3200" dirty="0">
              <a:solidFill>
                <a:srgbClr val="091CC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381000" y="1783140"/>
            <a:ext cx="8763000" cy="1569660"/>
          </a:xfrm>
          <a:prstGeom prst="rect">
            <a:avLst/>
          </a:prstGeom>
          <a:noFill/>
          <a:ln w="9525">
            <a:noFill/>
            <a:miter lim="800000"/>
            <a:headEnd/>
            <a:tailEnd/>
          </a:ln>
        </p:spPr>
        <p:txBody>
          <a:bodyPr anchor="ctr">
            <a:spAutoFit/>
          </a:bodyPr>
          <a:lstStyle/>
          <a:p>
            <a:r>
              <a:rPr lang="en-US" sz="2400" b="1" dirty="0">
                <a:ea typeface="Times New Roman" pitchFamily="18" charset="0"/>
                <a:cs typeface="Arial" pitchFamily="34" charset="0"/>
              </a:rPr>
              <a:t>Table.   Mean, median, mode and standard deviation of pre and post test Stress reactions in control group of infertile women. (N = 60)</a:t>
            </a:r>
          </a:p>
          <a:p>
            <a:endParaRPr lang="en-US" sz="2400" dirty="0">
              <a:latin typeface="Times New Roman" pitchFamily="18" charset="0"/>
              <a:ea typeface="Times New Roman" pitchFamily="18" charset="0"/>
              <a:cs typeface="Arial" pitchFamily="34" charset="0"/>
            </a:endParaRPr>
          </a:p>
        </p:txBody>
      </p:sp>
      <p:graphicFrame>
        <p:nvGraphicFramePr>
          <p:cNvPr id="375838" name="Group 30"/>
          <p:cNvGraphicFramePr>
            <a:graphicFrameLocks noGrp="1"/>
          </p:cNvGraphicFramePr>
          <p:nvPr/>
        </p:nvGraphicFramePr>
        <p:xfrm>
          <a:off x="381000" y="3124200"/>
          <a:ext cx="8610600" cy="3429000"/>
        </p:xfrm>
        <a:graphic>
          <a:graphicData uri="http://schemas.openxmlformats.org/drawingml/2006/table">
            <a:tbl>
              <a:tblPr/>
              <a:tblGrid>
                <a:gridCol w="1941704">
                  <a:extLst>
                    <a:ext uri="{9D8B030D-6E8A-4147-A177-3AD203B41FA5}">
                      <a16:colId xmlns:a16="http://schemas.microsoft.com/office/drawing/2014/main" xmlns="" val="20000"/>
                    </a:ext>
                  </a:extLst>
                </a:gridCol>
                <a:gridCol w="1199239">
                  <a:extLst>
                    <a:ext uri="{9D8B030D-6E8A-4147-A177-3AD203B41FA5}">
                      <a16:colId xmlns:a16="http://schemas.microsoft.com/office/drawing/2014/main" xmlns="" val="20001"/>
                    </a:ext>
                  </a:extLst>
                </a:gridCol>
                <a:gridCol w="1079647">
                  <a:extLst>
                    <a:ext uri="{9D8B030D-6E8A-4147-A177-3AD203B41FA5}">
                      <a16:colId xmlns:a16="http://schemas.microsoft.com/office/drawing/2014/main" xmlns="" val="20002"/>
                    </a:ext>
                  </a:extLst>
                </a:gridCol>
                <a:gridCol w="1259034">
                  <a:extLst>
                    <a:ext uri="{9D8B030D-6E8A-4147-A177-3AD203B41FA5}">
                      <a16:colId xmlns:a16="http://schemas.microsoft.com/office/drawing/2014/main" xmlns="" val="20003"/>
                    </a:ext>
                  </a:extLst>
                </a:gridCol>
                <a:gridCol w="1043105">
                  <a:extLst>
                    <a:ext uri="{9D8B030D-6E8A-4147-A177-3AD203B41FA5}">
                      <a16:colId xmlns:a16="http://schemas.microsoft.com/office/drawing/2014/main" xmlns="" val="20004"/>
                    </a:ext>
                  </a:extLst>
                </a:gridCol>
                <a:gridCol w="1044766">
                  <a:extLst>
                    <a:ext uri="{9D8B030D-6E8A-4147-A177-3AD203B41FA5}">
                      <a16:colId xmlns:a16="http://schemas.microsoft.com/office/drawing/2014/main" xmlns="" val="20005"/>
                    </a:ext>
                  </a:extLst>
                </a:gridCol>
                <a:gridCol w="1043105">
                  <a:extLst>
                    <a:ext uri="{9D8B030D-6E8A-4147-A177-3AD203B41FA5}">
                      <a16:colId xmlns:a16="http://schemas.microsoft.com/office/drawing/2014/main" xmlns="" val="20006"/>
                    </a:ext>
                  </a:extLst>
                </a:gridCol>
              </a:tblGrid>
              <a:tr h="9810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Arial" pitchFamily="34" charset="0"/>
                          <a:cs typeface="Arial" pitchFamily="34" charset="0"/>
                        </a:rPr>
                        <a:t>Stress</a:t>
                      </a:r>
                    </a:p>
                  </a:txBody>
                  <a:tcP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Min.</a:t>
                      </a:r>
                      <a:endParaRPr kumimoji="1" lang="en-US"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Max.</a:t>
                      </a:r>
                      <a:endParaRPr kumimoji="1" lang="en-US" sz="24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Mean</a:t>
                      </a:r>
                      <a:endParaRPr kumimoji="1" lang="en-US" sz="24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Mode</a:t>
                      </a:r>
                      <a:endParaRPr kumimoji="1" lang="en-US" sz="24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Median</a:t>
                      </a:r>
                      <a:endParaRPr kumimoji="1" lang="en-US" sz="2400" b="0"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SD.</a:t>
                      </a:r>
                      <a:endParaRPr kumimoji="1" lang="en-US"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2255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Pre test</a:t>
                      </a:r>
                    </a:p>
                  </a:txBody>
                  <a:tcP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194</a:t>
                      </a: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290</a:t>
                      </a: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246.13</a:t>
                      </a: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244.5</a:t>
                      </a: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242</a:t>
                      </a: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21.82</a:t>
                      </a:r>
                    </a:p>
                  </a:txBody>
                  <a:tcP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1"/>
                  </a:ext>
                </a:extLst>
              </a:tr>
              <a:tr h="12223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Post test</a:t>
                      </a:r>
                    </a:p>
                  </a:txBody>
                  <a:tcP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194</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292</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247.06</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245.0</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a:ln>
                            <a:noFill/>
                          </a:ln>
                          <a:solidFill>
                            <a:schemeClr val="tx1"/>
                          </a:solidFill>
                          <a:effectLst/>
                          <a:latin typeface="Arial" pitchFamily="34" charset="0"/>
                          <a:ea typeface="Times New Roman" pitchFamily="18" charset="0"/>
                          <a:cs typeface="Arial" pitchFamily="34" charset="0"/>
                        </a:rPr>
                        <a:t>248</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21.89</a:t>
                      </a:r>
                    </a:p>
                  </a:txBody>
                  <a:tcP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4" name="Rectangle 3"/>
          <p:cNvSpPr/>
          <p:nvPr/>
        </p:nvSpPr>
        <p:spPr>
          <a:xfrm>
            <a:off x="762000" y="304800"/>
            <a:ext cx="7620000" cy="1077218"/>
          </a:xfrm>
          <a:prstGeom prst="rect">
            <a:avLst/>
          </a:prstGeom>
        </p:spPr>
        <p:txBody>
          <a:bodyPr wrap="square">
            <a:spAutoFit/>
          </a:bodyPr>
          <a:lstStyle/>
          <a:p>
            <a:pPr algn="ctr"/>
            <a:r>
              <a:rPr lang="en-US" sz="3200" b="1" dirty="0">
                <a:solidFill>
                  <a:srgbClr val="091CCD"/>
                </a:solidFill>
                <a:latin typeface="Arial" pitchFamily="34" charset="0"/>
                <a:cs typeface="Arial" pitchFamily="34" charset="0"/>
              </a:rPr>
              <a:t/>
            </a:r>
            <a:br>
              <a:rPr lang="en-US" sz="3200" b="1" dirty="0">
                <a:solidFill>
                  <a:srgbClr val="091CCD"/>
                </a:solidFill>
                <a:latin typeface="Arial" pitchFamily="34" charset="0"/>
                <a:cs typeface="Arial" pitchFamily="34" charset="0"/>
              </a:rPr>
            </a:br>
            <a:endParaRPr lang="en-US" sz="3200" dirty="0"/>
          </a:p>
        </p:txBody>
      </p:sp>
      <p:sp>
        <p:nvSpPr>
          <p:cNvPr id="6" name="Rectangle 5"/>
          <p:cNvSpPr/>
          <p:nvPr/>
        </p:nvSpPr>
        <p:spPr>
          <a:xfrm>
            <a:off x="1600200" y="1091625"/>
            <a:ext cx="6397905" cy="584775"/>
          </a:xfrm>
          <a:prstGeom prst="rect">
            <a:avLst/>
          </a:prstGeom>
        </p:spPr>
        <p:txBody>
          <a:bodyPr wrap="none">
            <a:spAutoFit/>
          </a:bodyPr>
          <a:lstStyle/>
          <a:p>
            <a:r>
              <a:rPr lang="en-US" sz="3200" b="1" dirty="0">
                <a:solidFill>
                  <a:srgbClr val="091CCD"/>
                </a:solidFill>
                <a:latin typeface="Arial" pitchFamily="34" charset="0"/>
                <a:cs typeface="Arial" pitchFamily="34" charset="0"/>
              </a:rPr>
              <a:t>3. Measures of central tendency</a:t>
            </a:r>
            <a:endParaRPr lang="en-US" sz="3200" dirty="0">
              <a:solidFill>
                <a:srgbClr val="091CCD"/>
              </a:solidFill>
            </a:endParaRPr>
          </a:p>
        </p:txBody>
      </p:sp>
      <p:sp>
        <p:nvSpPr>
          <p:cNvPr id="7" name="Title 6"/>
          <p:cNvSpPr>
            <a:spLocks noGrp="1"/>
          </p:cNvSpPr>
          <p:nvPr>
            <p:ph type="title"/>
          </p:nvPr>
        </p:nvSpPr>
        <p:spPr>
          <a:xfrm>
            <a:off x="457200" y="152400"/>
            <a:ext cx="8229600" cy="762000"/>
          </a:xfrm>
          <a:solidFill>
            <a:srgbClr val="FDE00B"/>
          </a:solidFill>
        </p:spPr>
        <p:txBody>
          <a:bodyPr>
            <a:normAutofit/>
          </a:bodyPr>
          <a:lstStyle/>
          <a:p>
            <a:r>
              <a:rPr lang="en-US" sz="3600" b="1" dirty="0">
                <a:solidFill>
                  <a:srgbClr val="091CCD"/>
                </a:solidFill>
                <a:latin typeface="Arial" pitchFamily="34" charset="0"/>
                <a:cs typeface="Arial" pitchFamily="34" charset="0"/>
              </a:rPr>
              <a:t>CONTD….</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457200" y="1752601"/>
          <a:ext cx="8077200" cy="4572000"/>
        </p:xfrm>
        <a:graphic>
          <a:graphicData uri="http://schemas.openxmlformats.org/presentationml/2006/ole">
            <p:oleObj spid="_x0000_s88069" name="Worksheet" r:id="rId3" imgW="5629347" imgH="3228945" progId="">
              <p:embed/>
            </p:oleObj>
          </a:graphicData>
        </a:graphic>
      </p:graphicFrame>
      <p:sp>
        <p:nvSpPr>
          <p:cNvPr id="1027" name="Line 3"/>
          <p:cNvSpPr>
            <a:spLocks noChangeShapeType="1"/>
          </p:cNvSpPr>
          <p:nvPr/>
        </p:nvSpPr>
        <p:spPr bwMode="auto">
          <a:xfrm flipV="1">
            <a:off x="5791200" y="3124200"/>
            <a:ext cx="0" cy="2286000"/>
          </a:xfrm>
          <a:prstGeom prst="line">
            <a:avLst/>
          </a:prstGeom>
          <a:noFill/>
          <a:ln w="9525">
            <a:solidFill>
              <a:schemeClr val="tx1"/>
            </a:solidFill>
            <a:round/>
            <a:headEnd/>
            <a:tailEnd/>
          </a:ln>
        </p:spPr>
        <p:txBody>
          <a:bodyPr/>
          <a:lstStyle/>
          <a:p>
            <a:endParaRPr lang="en-US"/>
          </a:p>
        </p:txBody>
      </p:sp>
      <p:sp>
        <p:nvSpPr>
          <p:cNvPr id="1028" name="Line 4"/>
          <p:cNvSpPr>
            <a:spLocks noChangeShapeType="1"/>
          </p:cNvSpPr>
          <p:nvPr/>
        </p:nvSpPr>
        <p:spPr bwMode="auto">
          <a:xfrm>
            <a:off x="5715000" y="3124200"/>
            <a:ext cx="0" cy="2286000"/>
          </a:xfrm>
          <a:prstGeom prst="line">
            <a:avLst/>
          </a:prstGeom>
          <a:noFill/>
          <a:ln w="9525">
            <a:solidFill>
              <a:schemeClr val="tx1"/>
            </a:solidFill>
            <a:round/>
            <a:headEnd/>
            <a:tailEnd/>
          </a:ln>
        </p:spPr>
        <p:txBody>
          <a:bodyPr/>
          <a:lstStyle/>
          <a:p>
            <a:endParaRPr lang="en-US"/>
          </a:p>
        </p:txBody>
      </p:sp>
      <p:sp>
        <p:nvSpPr>
          <p:cNvPr id="7" name="Title 6"/>
          <p:cNvSpPr>
            <a:spLocks noGrp="1"/>
          </p:cNvSpPr>
          <p:nvPr>
            <p:ph type="title"/>
          </p:nvPr>
        </p:nvSpPr>
        <p:spPr>
          <a:xfrm>
            <a:off x="457200" y="274638"/>
            <a:ext cx="8229600" cy="868362"/>
          </a:xfrm>
          <a:solidFill>
            <a:srgbClr val="FDE00B"/>
          </a:solidFill>
        </p:spPr>
        <p:txBody>
          <a:bodyPr>
            <a:normAutofit/>
          </a:bodyPr>
          <a:lstStyle/>
          <a:p>
            <a:r>
              <a:rPr lang="en-US" sz="3600" b="1" dirty="0">
                <a:solidFill>
                  <a:srgbClr val="091CCD"/>
                </a:solidFill>
                <a:latin typeface="Arial" pitchFamily="34" charset="0"/>
                <a:cs typeface="Arial" pitchFamily="34" charset="0"/>
              </a:rPr>
              <a:t>CONTD….</a:t>
            </a:r>
          </a:p>
        </p:txBody>
      </p:sp>
      <p:sp>
        <p:nvSpPr>
          <p:cNvPr id="6" name="TextBox 5"/>
          <p:cNvSpPr txBox="1"/>
          <p:nvPr/>
        </p:nvSpPr>
        <p:spPr>
          <a:xfrm>
            <a:off x="2476500" y="1219200"/>
            <a:ext cx="4953000" cy="584775"/>
          </a:xfrm>
          <a:prstGeom prst="rect">
            <a:avLst/>
          </a:prstGeom>
          <a:noFill/>
        </p:spPr>
        <p:txBody>
          <a:bodyPr wrap="square" rtlCol="0">
            <a:spAutoFit/>
          </a:bodyPr>
          <a:lstStyle/>
          <a:p>
            <a:r>
              <a:rPr lang="en-US" sz="3200" b="1" dirty="0">
                <a:solidFill>
                  <a:srgbClr val="091CCD"/>
                </a:solidFill>
                <a:latin typeface="Arial" pitchFamily="34" charset="0"/>
                <a:cs typeface="Arial" pitchFamily="34" charset="0"/>
              </a:rPr>
              <a:t>3. Frequency Polygon </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Users\user\Pictures\data interpretation 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FDE00B"/>
          </a:solidFill>
          <a:ln>
            <a:solidFill>
              <a:schemeClr val="accent1"/>
            </a:solidFill>
          </a:ln>
        </p:spPr>
        <p:txBody>
          <a:bodyPr>
            <a:normAutofit/>
          </a:bodyPr>
          <a:lstStyle/>
          <a:p>
            <a:r>
              <a:rPr lang="en-US" sz="3600" b="1" dirty="0">
                <a:solidFill>
                  <a:srgbClr val="091CCD"/>
                </a:solidFill>
                <a:latin typeface="Arial" pitchFamily="34" charset="0"/>
                <a:cs typeface="Arial" pitchFamily="34" charset="0"/>
              </a:rPr>
              <a:t>CONTD…</a:t>
            </a:r>
          </a:p>
        </p:txBody>
      </p:sp>
      <p:sp>
        <p:nvSpPr>
          <p:cNvPr id="3" name="Content Placeholder 2"/>
          <p:cNvSpPr>
            <a:spLocks noGrp="1"/>
          </p:cNvSpPr>
          <p:nvPr>
            <p:ph idx="1"/>
          </p:nvPr>
        </p:nvSpPr>
        <p:spPr>
          <a:xfrm>
            <a:off x="457200" y="1600201"/>
            <a:ext cx="8229600" cy="5105399"/>
          </a:xfrm>
        </p:spPr>
        <p:txBody>
          <a:bodyPr>
            <a:normAutofit/>
          </a:bodyPr>
          <a:lstStyle/>
          <a:p>
            <a:pPr algn="just"/>
            <a:r>
              <a:rPr lang="en-US" sz="2800" dirty="0">
                <a:latin typeface="Arial" pitchFamily="34" charset="0"/>
                <a:cs typeface="Arial" pitchFamily="34" charset="0"/>
              </a:rPr>
              <a:t>Interpretation is the process of making sense of numerical data that has been collected, analyzed, and presented</a:t>
            </a:r>
          </a:p>
          <a:p>
            <a:pPr algn="just"/>
            <a:endParaRPr lang="en-US" sz="2800" dirty="0">
              <a:latin typeface="Arial" pitchFamily="34" charset="0"/>
              <a:cs typeface="Arial" pitchFamily="34" charset="0"/>
            </a:endParaRPr>
          </a:p>
          <a:p>
            <a:pPr algn="just"/>
            <a:r>
              <a:rPr lang="en-US" sz="2800" dirty="0">
                <a:latin typeface="Arial" pitchFamily="34" charset="0"/>
                <a:cs typeface="Arial" pitchFamily="34" charset="0"/>
              </a:rPr>
              <a:t>The activity of analyzing and interpreting data in order to make predictions is known as </a:t>
            </a:r>
            <a:r>
              <a:rPr lang="en-US" sz="2800" b="1" dirty="0">
                <a:latin typeface="Arial" pitchFamily="34" charset="0"/>
                <a:cs typeface="Arial" pitchFamily="34" charset="0"/>
              </a:rPr>
              <a:t>inferential statistics</a:t>
            </a:r>
          </a:p>
          <a:p>
            <a:pPr algn="just"/>
            <a:endParaRPr lang="en-US" sz="2800" b="1" dirty="0">
              <a:latin typeface="Arial" pitchFamily="34" charset="0"/>
              <a:cs typeface="Arial" pitchFamily="34" charset="0"/>
            </a:endParaRPr>
          </a:p>
          <a:p>
            <a:r>
              <a:rPr lang="en-US" sz="2800" dirty="0">
                <a:latin typeface="Arial" pitchFamily="34" charset="0"/>
                <a:cs typeface="Arial" pitchFamily="34" charset="0"/>
              </a:rPr>
              <a:t>It  is important to select appropriate statistical tool to make useful interpretation of the data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FDE00B"/>
          </a:solidFill>
        </p:spPr>
        <p:txBody>
          <a:bodyPr>
            <a:normAutofit/>
          </a:bodyPr>
          <a:lstStyle/>
          <a:p>
            <a:r>
              <a:rPr lang="en-US" sz="3600" b="1" dirty="0">
                <a:solidFill>
                  <a:srgbClr val="091CCD"/>
                </a:solidFill>
                <a:latin typeface="Arial" pitchFamily="34" charset="0"/>
                <a:cs typeface="Arial" pitchFamily="34" charset="0"/>
              </a:rPr>
              <a:t>CONTD…</a:t>
            </a:r>
          </a:p>
        </p:txBody>
      </p:sp>
      <p:pic>
        <p:nvPicPr>
          <p:cNvPr id="93186" name="Picture 2" descr="C:\Users\user\Pictures\DI2.png"/>
          <p:cNvPicPr>
            <a:picLocks noGrp="1" noChangeAspect="1" noChangeArrowheads="1"/>
          </p:cNvPicPr>
          <p:nvPr>
            <p:ph idx="1"/>
          </p:nvPr>
        </p:nvPicPr>
        <p:blipFill>
          <a:blip r:embed="rId2"/>
          <a:srcRect l="7456" t="21622" r="8198" b="12923"/>
          <a:stretch>
            <a:fillRect/>
          </a:stretch>
        </p:blipFill>
        <p:spPr bwMode="auto">
          <a:xfrm>
            <a:off x="609600" y="1600200"/>
            <a:ext cx="7848600" cy="411480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0" y="2743200"/>
          <a:ext cx="8229600" cy="3431898"/>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gridCol w="1028700">
                  <a:extLst>
                    <a:ext uri="{9D8B030D-6E8A-4147-A177-3AD203B41FA5}">
                      <a16:colId xmlns:a16="http://schemas.microsoft.com/office/drawing/2014/main" xmlns="" val="20002"/>
                    </a:ext>
                  </a:extLst>
                </a:gridCol>
                <a:gridCol w="1028700">
                  <a:extLst>
                    <a:ext uri="{9D8B030D-6E8A-4147-A177-3AD203B41FA5}">
                      <a16:colId xmlns:a16="http://schemas.microsoft.com/office/drawing/2014/main" xmlns="" val="20003"/>
                    </a:ext>
                  </a:extLst>
                </a:gridCol>
                <a:gridCol w="1028700">
                  <a:extLst>
                    <a:ext uri="{9D8B030D-6E8A-4147-A177-3AD203B41FA5}">
                      <a16:colId xmlns:a16="http://schemas.microsoft.com/office/drawing/2014/main" xmlns="" val="20004"/>
                    </a:ext>
                  </a:extLst>
                </a:gridCol>
                <a:gridCol w="1028700">
                  <a:extLst>
                    <a:ext uri="{9D8B030D-6E8A-4147-A177-3AD203B41FA5}">
                      <a16:colId xmlns:a16="http://schemas.microsoft.com/office/drawing/2014/main" xmlns="" val="20005"/>
                    </a:ext>
                  </a:extLst>
                </a:gridCol>
                <a:gridCol w="955221">
                  <a:extLst>
                    <a:ext uri="{9D8B030D-6E8A-4147-A177-3AD203B41FA5}">
                      <a16:colId xmlns:a16="http://schemas.microsoft.com/office/drawing/2014/main" xmlns="" val="20006"/>
                    </a:ext>
                  </a:extLst>
                </a:gridCol>
                <a:gridCol w="1102179">
                  <a:extLst>
                    <a:ext uri="{9D8B030D-6E8A-4147-A177-3AD203B41FA5}">
                      <a16:colId xmlns:a16="http://schemas.microsoft.com/office/drawing/2014/main" xmlns="" val="20007"/>
                    </a:ext>
                  </a:extLst>
                </a:gridCol>
              </a:tblGrid>
              <a:tr h="1905000">
                <a:tc rowSpan="2">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Variable</a:t>
                      </a:r>
                    </a:p>
                  </a:txBody>
                  <a:tcPr marL="66131" marR="66131" marT="0" marB="0" anchor="ctr"/>
                </a:tc>
                <a:tc gridSpan="2">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Before intervention</a:t>
                      </a:r>
                      <a:endParaRPr lang="en-US" sz="2000" dirty="0">
                        <a:latin typeface="Arial" pitchFamily="34" charset="0"/>
                        <a:ea typeface="Calibri"/>
                        <a:cs typeface="Arial" pitchFamily="34" charset="0"/>
                      </a:endParaRPr>
                    </a:p>
                    <a:p>
                      <a:pPr marL="0" marR="0" algn="ctr">
                        <a:lnSpc>
                          <a:spcPct val="200000"/>
                        </a:lnSpc>
                        <a:spcBef>
                          <a:spcPts val="0"/>
                        </a:spcBef>
                        <a:spcAft>
                          <a:spcPts val="0"/>
                        </a:spcAft>
                      </a:pPr>
                      <a:r>
                        <a:rPr lang="en-US" sz="2000" b="1" dirty="0">
                          <a:latin typeface="Arial" pitchFamily="34" charset="0"/>
                          <a:ea typeface="Calibri"/>
                          <a:cs typeface="Arial" pitchFamily="34" charset="0"/>
                        </a:rPr>
                        <a:t>(n= 382)</a:t>
                      </a:r>
                      <a:endParaRPr lang="en-US" sz="2000" dirty="0">
                        <a:latin typeface="Arial" pitchFamily="34" charset="0"/>
                        <a:ea typeface="Calibri"/>
                        <a:cs typeface="Arial" pitchFamily="34" charset="0"/>
                      </a:endParaRPr>
                    </a:p>
                  </a:txBody>
                  <a:tcPr marL="66131" marR="66131" marT="0" marB="0" anchor="ctr"/>
                </a:tc>
                <a:tc hMerge="1">
                  <a:txBody>
                    <a:bodyPr/>
                    <a:lstStyle/>
                    <a:p>
                      <a:endParaRPr lang="en-US"/>
                    </a:p>
                  </a:txBody>
                  <a:tcPr/>
                </a:tc>
                <a:tc gridSpan="2">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After intervention</a:t>
                      </a:r>
                      <a:endParaRPr lang="en-US" sz="2000" dirty="0">
                        <a:latin typeface="Arial" pitchFamily="34" charset="0"/>
                        <a:ea typeface="Calibri"/>
                        <a:cs typeface="Arial" pitchFamily="34" charset="0"/>
                      </a:endParaRPr>
                    </a:p>
                    <a:p>
                      <a:pPr marL="0" marR="0" algn="ctr">
                        <a:lnSpc>
                          <a:spcPct val="200000"/>
                        </a:lnSpc>
                        <a:spcBef>
                          <a:spcPts val="0"/>
                        </a:spcBef>
                        <a:spcAft>
                          <a:spcPts val="0"/>
                        </a:spcAft>
                      </a:pPr>
                      <a:r>
                        <a:rPr lang="en-US" sz="2000" b="1" dirty="0">
                          <a:latin typeface="Arial" pitchFamily="34" charset="0"/>
                          <a:ea typeface="Calibri"/>
                          <a:cs typeface="Arial" pitchFamily="34" charset="0"/>
                        </a:rPr>
                        <a:t>(n= 514)</a:t>
                      </a:r>
                      <a:endParaRPr lang="en-US" sz="2000" dirty="0">
                        <a:latin typeface="Arial" pitchFamily="34" charset="0"/>
                        <a:ea typeface="Calibri"/>
                        <a:cs typeface="Arial" pitchFamily="34" charset="0"/>
                      </a:endParaRPr>
                    </a:p>
                  </a:txBody>
                  <a:tcPr marL="66131" marR="66131" marT="0" marB="0" anchor="ctr"/>
                </a:tc>
                <a:tc hMerge="1">
                  <a:txBody>
                    <a:bodyPr/>
                    <a:lstStyle/>
                    <a:p>
                      <a:endParaRPr lang="en-US"/>
                    </a:p>
                  </a:txBody>
                  <a:tcPr/>
                </a:tc>
                <a:tc rowSpan="2">
                  <a:txBody>
                    <a:bodyPr/>
                    <a:lstStyle/>
                    <a:p>
                      <a:pPr marL="0" marR="0" algn="ctr">
                        <a:lnSpc>
                          <a:spcPct val="200000"/>
                        </a:lnSpc>
                        <a:spcBef>
                          <a:spcPts val="0"/>
                        </a:spcBef>
                        <a:spcAft>
                          <a:spcPts val="0"/>
                        </a:spcAft>
                      </a:pPr>
                      <a:r>
                        <a:rPr lang="en-US" sz="2000" b="1">
                          <a:latin typeface="Arial" pitchFamily="34" charset="0"/>
                          <a:ea typeface="Calibri"/>
                          <a:cs typeface="Arial" pitchFamily="34" charset="0"/>
                        </a:rPr>
                        <a:t>Mean Difference</a:t>
                      </a:r>
                    </a:p>
                  </a:txBody>
                  <a:tcPr marL="66131" marR="66131" marT="0" marB="0" anchor="ctr"/>
                </a:tc>
                <a:tc rowSpan="2">
                  <a:txBody>
                    <a:bodyPr/>
                    <a:lstStyle/>
                    <a:p>
                      <a:pPr marL="0" marR="0" algn="ctr">
                        <a:lnSpc>
                          <a:spcPct val="200000"/>
                        </a:lnSpc>
                        <a:spcBef>
                          <a:spcPts val="0"/>
                        </a:spcBef>
                        <a:spcAft>
                          <a:spcPts val="0"/>
                        </a:spcAft>
                      </a:pPr>
                      <a:r>
                        <a:rPr lang="en-US" sz="2000" b="1">
                          <a:latin typeface="Arial" pitchFamily="34" charset="0"/>
                          <a:ea typeface="Calibri"/>
                          <a:cs typeface="Arial" pitchFamily="34" charset="0"/>
                        </a:rPr>
                        <a:t>“t”</a:t>
                      </a:r>
                    </a:p>
                  </a:txBody>
                  <a:tcPr marL="66131" marR="66131" marT="0" marB="0" anchor="ctr"/>
                </a:tc>
                <a:tc rowSpan="2">
                  <a:txBody>
                    <a:bodyPr/>
                    <a:lstStyle/>
                    <a:p>
                      <a:pPr marL="0" marR="0" algn="ctr">
                        <a:lnSpc>
                          <a:spcPct val="200000"/>
                        </a:lnSpc>
                        <a:spcBef>
                          <a:spcPts val="0"/>
                        </a:spcBef>
                        <a:spcAft>
                          <a:spcPts val="0"/>
                        </a:spcAft>
                      </a:pPr>
                      <a:r>
                        <a:rPr lang="en-US" sz="2000" b="1">
                          <a:latin typeface="Arial" pitchFamily="34" charset="0"/>
                          <a:ea typeface="Calibri"/>
                          <a:cs typeface="Arial" pitchFamily="34" charset="0"/>
                        </a:rPr>
                        <a:t>Sig</a:t>
                      </a:r>
                    </a:p>
                  </a:txBody>
                  <a:tcPr marL="66131" marR="66131" marT="0" marB="0" anchor="ctr"/>
                </a:tc>
                <a:extLst>
                  <a:ext uri="{0D108BD9-81ED-4DB2-BD59-A6C34878D82A}">
                    <a16:rowId xmlns:a16="http://schemas.microsoft.com/office/drawing/2014/main" xmlns="" val="10000"/>
                  </a:ext>
                </a:extLst>
              </a:tr>
              <a:tr h="762000">
                <a:tc vMerge="1">
                  <a:txBody>
                    <a:bodyPr/>
                    <a:lstStyle/>
                    <a:p>
                      <a:endParaRPr lang="en-US"/>
                    </a:p>
                  </a:txBody>
                  <a:tcPr/>
                </a:tc>
                <a:tc>
                  <a:txBody>
                    <a:bodyPr/>
                    <a:lstStyle/>
                    <a:p>
                      <a:pPr marL="0" marR="0" algn="ctr">
                        <a:lnSpc>
                          <a:spcPct val="200000"/>
                        </a:lnSpc>
                        <a:spcBef>
                          <a:spcPts val="0"/>
                        </a:spcBef>
                        <a:spcAft>
                          <a:spcPts val="0"/>
                        </a:spcAft>
                      </a:pPr>
                      <a:r>
                        <a:rPr lang="en-US" sz="2000" b="1">
                          <a:latin typeface="Arial" pitchFamily="34" charset="0"/>
                          <a:ea typeface="Calibri"/>
                          <a:cs typeface="Arial" pitchFamily="34" charset="0"/>
                        </a:rPr>
                        <a:t>Mean</a:t>
                      </a:r>
                    </a:p>
                  </a:txBody>
                  <a:tcPr marL="66131" marR="66131" marT="0" marB="0" anchor="ctr"/>
                </a:tc>
                <a:tc>
                  <a:txBody>
                    <a:bodyPr/>
                    <a:lstStyle/>
                    <a:p>
                      <a:pPr marL="0" marR="0" algn="ctr">
                        <a:lnSpc>
                          <a:spcPct val="200000"/>
                        </a:lnSpc>
                        <a:spcBef>
                          <a:spcPts val="0"/>
                        </a:spcBef>
                        <a:spcAft>
                          <a:spcPts val="0"/>
                        </a:spcAft>
                      </a:pPr>
                      <a:r>
                        <a:rPr lang="en-US" sz="2000" b="1">
                          <a:latin typeface="Arial" pitchFamily="34" charset="0"/>
                          <a:ea typeface="Calibri"/>
                          <a:cs typeface="Arial" pitchFamily="34" charset="0"/>
                        </a:rPr>
                        <a:t>SD</a:t>
                      </a:r>
                    </a:p>
                  </a:txBody>
                  <a:tcPr marL="66131" marR="66131" marT="0" marB="0" anchor="ctr"/>
                </a:tc>
                <a:tc>
                  <a:txBody>
                    <a:bodyPr/>
                    <a:lstStyle/>
                    <a:p>
                      <a:pPr marL="0" marR="0" algn="ctr">
                        <a:lnSpc>
                          <a:spcPct val="200000"/>
                        </a:lnSpc>
                        <a:spcBef>
                          <a:spcPts val="0"/>
                        </a:spcBef>
                        <a:spcAft>
                          <a:spcPts val="0"/>
                        </a:spcAft>
                      </a:pPr>
                      <a:r>
                        <a:rPr lang="en-US" sz="2000" b="1">
                          <a:latin typeface="Arial" pitchFamily="34" charset="0"/>
                          <a:ea typeface="Calibri"/>
                          <a:cs typeface="Arial" pitchFamily="34" charset="0"/>
                        </a:rPr>
                        <a:t>Mean</a:t>
                      </a:r>
                    </a:p>
                  </a:txBody>
                  <a:tcPr marL="66131" marR="66131" marT="0" marB="0" anchor="ctr"/>
                </a:tc>
                <a:tc>
                  <a:txBody>
                    <a:bodyPr/>
                    <a:lstStyle/>
                    <a:p>
                      <a:pPr marL="0" marR="0" algn="ctr">
                        <a:lnSpc>
                          <a:spcPct val="200000"/>
                        </a:lnSpc>
                        <a:spcBef>
                          <a:spcPts val="0"/>
                        </a:spcBef>
                        <a:spcAft>
                          <a:spcPts val="0"/>
                        </a:spcAft>
                      </a:pPr>
                      <a:r>
                        <a:rPr lang="en-US" sz="2000" b="1">
                          <a:latin typeface="Arial" pitchFamily="34" charset="0"/>
                          <a:ea typeface="Calibri"/>
                          <a:cs typeface="Arial" pitchFamily="34" charset="0"/>
                        </a:rPr>
                        <a:t>SD</a:t>
                      </a:r>
                    </a:p>
                  </a:txBody>
                  <a:tcPr marL="66131" marR="66131" marT="0" marB="0" anchor="ct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1"/>
                  </a:ext>
                </a:extLst>
              </a:tr>
              <a:tr h="764898">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CPIS</a:t>
                      </a:r>
                    </a:p>
                  </a:txBody>
                  <a:tcPr marL="66131" marR="66131" marT="0" marB="0" anchor="ctr"/>
                </a:tc>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3.1</a:t>
                      </a:r>
                    </a:p>
                  </a:txBody>
                  <a:tcPr marL="66131" marR="66131" marT="0" marB="0" anchor="ctr"/>
                </a:tc>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2.2</a:t>
                      </a:r>
                    </a:p>
                  </a:txBody>
                  <a:tcPr marL="66131" marR="66131" marT="0" marB="0" anchor="ctr"/>
                </a:tc>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2.0</a:t>
                      </a:r>
                    </a:p>
                  </a:txBody>
                  <a:tcPr marL="66131" marR="66131" marT="0" marB="0" anchor="ctr"/>
                </a:tc>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1.3</a:t>
                      </a:r>
                    </a:p>
                  </a:txBody>
                  <a:tcPr marL="66131" marR="66131" marT="0" marB="0" anchor="ctr"/>
                </a:tc>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1.1</a:t>
                      </a:r>
                    </a:p>
                  </a:txBody>
                  <a:tcPr marL="66131" marR="66131" marT="0" marB="0" anchor="ctr"/>
                </a:tc>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9.584</a:t>
                      </a:r>
                    </a:p>
                  </a:txBody>
                  <a:tcPr marL="66131" marR="66131" marT="0" marB="0" anchor="ctr"/>
                </a:tc>
                <a:tc>
                  <a:txBody>
                    <a:bodyPr/>
                    <a:lstStyle/>
                    <a:p>
                      <a:pPr marL="0" marR="0" algn="ctr">
                        <a:lnSpc>
                          <a:spcPct val="200000"/>
                        </a:lnSpc>
                        <a:spcBef>
                          <a:spcPts val="0"/>
                        </a:spcBef>
                        <a:spcAft>
                          <a:spcPts val="0"/>
                        </a:spcAft>
                      </a:pPr>
                      <a:r>
                        <a:rPr lang="en-US" sz="2000" b="1" dirty="0">
                          <a:latin typeface="Arial" pitchFamily="34" charset="0"/>
                          <a:ea typeface="Calibri"/>
                          <a:cs typeface="Arial" pitchFamily="34" charset="0"/>
                        </a:rPr>
                        <a:t>P&lt;0.001</a:t>
                      </a:r>
                    </a:p>
                  </a:txBody>
                  <a:tcPr marL="66131" marR="66131" marT="0" marB="0" anchor="ctr"/>
                </a:tc>
                <a:extLst>
                  <a:ext uri="{0D108BD9-81ED-4DB2-BD59-A6C34878D82A}">
                    <a16:rowId xmlns:a16="http://schemas.microsoft.com/office/drawing/2014/main" xmlns="" val="10002"/>
                  </a:ext>
                </a:extLst>
              </a:tr>
            </a:tbl>
          </a:graphicData>
        </a:graphic>
      </p:graphicFrame>
      <p:sp>
        <p:nvSpPr>
          <p:cNvPr id="8" name="TextBox 7"/>
          <p:cNvSpPr txBox="1"/>
          <p:nvPr/>
        </p:nvSpPr>
        <p:spPr>
          <a:xfrm>
            <a:off x="1447800" y="405825"/>
            <a:ext cx="6553200" cy="584775"/>
          </a:xfrm>
          <a:prstGeom prst="rect">
            <a:avLst/>
          </a:prstGeom>
          <a:noFill/>
        </p:spPr>
        <p:txBody>
          <a:bodyPr wrap="square" rtlCol="0">
            <a:spAutoFit/>
          </a:bodyPr>
          <a:lstStyle/>
          <a:p>
            <a:r>
              <a:rPr lang="en-US" sz="3200" b="1" dirty="0">
                <a:latin typeface="Arial" pitchFamily="34" charset="0"/>
                <a:cs typeface="Arial" pitchFamily="34" charset="0"/>
              </a:rPr>
              <a:t>Interpretation  -   Example.</a:t>
            </a:r>
          </a:p>
        </p:txBody>
      </p:sp>
      <p:sp>
        <p:nvSpPr>
          <p:cNvPr id="9" name="Rectangle 8"/>
          <p:cNvSpPr/>
          <p:nvPr/>
        </p:nvSpPr>
        <p:spPr>
          <a:xfrm>
            <a:off x="609600" y="1371600"/>
            <a:ext cx="7924800" cy="1938992"/>
          </a:xfrm>
          <a:prstGeom prst="rect">
            <a:avLst/>
          </a:prstGeom>
        </p:spPr>
        <p:txBody>
          <a:bodyPr wrap="square">
            <a:spAutoFit/>
          </a:bodyPr>
          <a:lstStyle/>
          <a:p>
            <a:pPr algn="just"/>
            <a:r>
              <a:rPr lang="en-US" sz="2400" dirty="0">
                <a:latin typeface="Arial" pitchFamily="34" charset="0"/>
                <a:cs typeface="Arial" pitchFamily="34" charset="0"/>
              </a:rPr>
              <a:t>Table.10: Comparison of  Clinical Pulmonary Infection Score (CPIS) between control and Experimental Group of Patients on Mechanical Ventilator    </a:t>
            </a:r>
          </a:p>
          <a:p>
            <a:pPr algn="just"/>
            <a:r>
              <a:rPr lang="en-US" sz="2400" dirty="0">
                <a:latin typeface="Arial" pitchFamily="34" charset="0"/>
                <a:cs typeface="Arial" pitchFamily="34" charset="0"/>
              </a:rPr>
              <a:t>  </a:t>
            </a:r>
            <a:br>
              <a:rPr lang="en-US" sz="2400" dirty="0">
                <a:latin typeface="Arial" pitchFamily="34" charset="0"/>
                <a:cs typeface="Arial" pitchFamily="34" charset="0"/>
              </a:rPr>
            </a:br>
            <a:endParaRPr lang="en-US"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solidFill>
            <a:srgbClr val="FDE00B"/>
          </a:solidFill>
        </p:spPr>
        <p:txBody>
          <a:bodyPr/>
          <a:lstStyle/>
          <a:p>
            <a:r>
              <a:rPr lang="en-US" b="1" dirty="0">
                <a:solidFill>
                  <a:srgbClr val="091CCD"/>
                </a:solidFill>
              </a:rPr>
              <a:t>CONTD…</a:t>
            </a:r>
          </a:p>
        </p:txBody>
      </p:sp>
      <p:sp>
        <p:nvSpPr>
          <p:cNvPr id="3" name="Content Placeholder 2"/>
          <p:cNvSpPr>
            <a:spLocks noGrp="1"/>
          </p:cNvSpPr>
          <p:nvPr>
            <p:ph idx="1"/>
          </p:nvPr>
        </p:nvSpPr>
        <p:spPr/>
        <p:txBody>
          <a:bodyPr>
            <a:noAutofit/>
          </a:bodyPr>
          <a:lstStyle/>
          <a:p>
            <a:pPr marL="0" lvl="0" indent="457200" algn="just" fontAlgn="base">
              <a:spcBef>
                <a:spcPct val="0"/>
              </a:spcBef>
              <a:spcAft>
                <a:spcPct val="0"/>
              </a:spcAft>
              <a:buNone/>
            </a:pPr>
            <a:r>
              <a:rPr lang="en-US" sz="2400" dirty="0">
                <a:latin typeface="Times New Roman" pitchFamily="18" charset="0"/>
                <a:ea typeface="Calibri" pitchFamily="34" charset="0"/>
                <a:cs typeface="Times New Roman" pitchFamily="18" charset="0"/>
              </a:rPr>
              <a:t>It is inferred from the table .10 that the mean score of the CPIS was 3.1±2.2 in pre-intervention group and 1.3 ± 1.1 in post-intervention  group. This significance difference at P&lt;0.001 with t value 9.584 demonstrated the effectiveness of real time compliance to certain interventional methods including VAP bundle in reducing the incidence of VAP rate. </a:t>
            </a:r>
            <a:r>
              <a:rPr lang="en-US" sz="2400" b="1" dirty="0">
                <a:latin typeface="Times New Roman" pitchFamily="18" charset="0"/>
                <a:ea typeface="Calibri" pitchFamily="34" charset="0"/>
                <a:cs typeface="Times New Roman" pitchFamily="18" charset="0"/>
              </a:rPr>
              <a:t>Hence the hypothesis No1 </a:t>
            </a:r>
            <a:r>
              <a:rPr lang="en-US" sz="2400" b="1" dirty="0">
                <a:ea typeface="Calibri" pitchFamily="34" charset="0"/>
                <a:cs typeface="Times New Roman" pitchFamily="18" charset="0"/>
              </a:rPr>
              <a:t>“</a:t>
            </a:r>
            <a:r>
              <a:rPr lang="en-US" sz="2400" b="1" dirty="0">
                <a:latin typeface="Times New Roman" pitchFamily="18" charset="0"/>
                <a:ea typeface="Calibri" pitchFamily="34" charset="0"/>
                <a:cs typeface="Times New Roman" pitchFamily="18" charset="0"/>
              </a:rPr>
              <a:t>there will be no significant difference in the incidence rate of Ventilator Associated Pneumonia between the control and experimental group of patients on mechanical ventilator at p&lt;0.05 level of significance</a:t>
            </a:r>
            <a:r>
              <a:rPr lang="en-US" sz="2400" b="1" dirty="0">
                <a:ea typeface="Calibri" pitchFamily="34" charset="0"/>
                <a:cs typeface="Times New Roman" pitchFamily="18" charset="0"/>
              </a:rPr>
              <a:t>”</a:t>
            </a:r>
            <a:r>
              <a:rPr lang="en-US" sz="2400" b="1" dirty="0">
                <a:latin typeface="Times New Roman" pitchFamily="18" charset="0"/>
                <a:ea typeface="Calibri" pitchFamily="34" charset="0"/>
                <a:cs typeface="Times New Roman" pitchFamily="18" charset="0"/>
              </a:rPr>
              <a:t> was rejected. </a:t>
            </a:r>
            <a:r>
              <a:rPr lang="en-US" sz="2400" dirty="0">
                <a:latin typeface="Times New Roman" pitchFamily="18" charset="0"/>
                <a:cs typeface="Times New Roman" pitchFamily="18" charset="0"/>
              </a:rPr>
              <a:t>The results were corroborative with the study conducted by Dorothy to assess the impact of adherence to a ventilator-associated</a:t>
            </a:r>
            <a:r>
              <a:rPr lang="en-US" sz="2400" baseline="30000" dirty="0">
                <a:latin typeface="Times New Roman" pitchFamily="18" charset="0"/>
                <a:cs typeface="Times New Roman" pitchFamily="18" charset="0"/>
              </a:rPr>
              <a:t> </a:t>
            </a:r>
            <a:r>
              <a:rPr lang="en-US" sz="2400" dirty="0">
                <a:latin typeface="Times New Roman" pitchFamily="18" charset="0"/>
                <a:cs typeface="Times New Roman" pitchFamily="18" charset="0"/>
              </a:rPr>
              <a:t>pneumonia (VAP) bundle on the incidence of VAP</a:t>
            </a:r>
            <a:endParaRPr lang="en-US" sz="2400" b="1" dirty="0">
              <a:latin typeface="Times New Roman" pitchFamily="18" charset="0"/>
              <a:cs typeface="Times New Roman" pitchFamily="18" charset="0"/>
            </a:endParaRPr>
          </a:p>
          <a:p>
            <a:endParaRPr lang="en-US" sz="2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685800" y="228600"/>
            <a:ext cx="7772400" cy="838200"/>
          </a:xfrm>
          <a:solidFill>
            <a:srgbClr val="FDE00B"/>
          </a:solidFill>
        </p:spPr>
        <p:txBody>
          <a:bodyPr>
            <a:normAutofit/>
          </a:bodyPr>
          <a:lstStyle/>
          <a:p>
            <a:r>
              <a:rPr lang="en-US" sz="3600" b="1" dirty="0">
                <a:solidFill>
                  <a:srgbClr val="091CCD"/>
                </a:solidFill>
                <a:latin typeface="Arial" pitchFamily="34" charset="0"/>
                <a:cs typeface="Arial" pitchFamily="34" charset="0"/>
              </a:rPr>
              <a:t>SUMMARY</a:t>
            </a:r>
          </a:p>
        </p:txBody>
      </p:sp>
      <p:sp>
        <p:nvSpPr>
          <p:cNvPr id="151555" name="AutoShape 3"/>
          <p:cNvSpPr>
            <a:spLocks noGrp="1" noChangeArrowheads="1"/>
          </p:cNvSpPr>
          <p:nvPr>
            <p:ph type="body" idx="1"/>
          </p:nvPr>
        </p:nvSpPr>
        <p:spPr>
          <a:xfrm>
            <a:off x="685800" y="1295400"/>
            <a:ext cx="7848600" cy="5029200"/>
          </a:xfrm>
        </p:spPr>
        <p:txBody>
          <a:bodyPr lIns="91440" tIns="45720" rIns="91440" bIns="45720">
            <a:noAutofit/>
          </a:bodyPr>
          <a:lstStyle/>
          <a:p>
            <a:pPr algn="just">
              <a:spcAft>
                <a:spcPct val="20000"/>
              </a:spcAft>
            </a:pPr>
            <a:r>
              <a:rPr lang="en-US" sz="2400" dirty="0">
                <a:latin typeface="Arial" pitchFamily="34" charset="0"/>
                <a:cs typeface="Arial" pitchFamily="34" charset="0"/>
              </a:rPr>
              <a:t>Be very clear about the analysis objectives</a:t>
            </a:r>
          </a:p>
          <a:p>
            <a:pPr algn="just">
              <a:spcAft>
                <a:spcPct val="20000"/>
              </a:spcAft>
            </a:pPr>
            <a:r>
              <a:rPr lang="en-US" sz="2400" dirty="0">
                <a:latin typeface="Arial" pitchFamily="34" charset="0"/>
                <a:cs typeface="Arial" pitchFamily="34" charset="0"/>
              </a:rPr>
              <a:t>Be very familiar with all aspects of what defines your data</a:t>
            </a:r>
          </a:p>
          <a:p>
            <a:pPr algn="just">
              <a:spcAft>
                <a:spcPct val="20000"/>
              </a:spcAft>
            </a:pPr>
            <a:r>
              <a:rPr lang="en-US" sz="2400" dirty="0">
                <a:latin typeface="Arial" pitchFamily="34" charset="0"/>
                <a:cs typeface="Arial" pitchFamily="34" charset="0"/>
              </a:rPr>
              <a:t>Develop and stay true to your data analysis plans and research questions</a:t>
            </a:r>
          </a:p>
          <a:p>
            <a:pPr algn="just">
              <a:spcAft>
                <a:spcPct val="20000"/>
              </a:spcAft>
            </a:pPr>
            <a:r>
              <a:rPr lang="en-US" sz="2400" dirty="0">
                <a:latin typeface="Arial" pitchFamily="34" charset="0"/>
                <a:cs typeface="Arial" pitchFamily="34" charset="0"/>
              </a:rPr>
              <a:t>Be cognizant of which statistical software programs can best answer your research questions and present your results.</a:t>
            </a:r>
          </a:p>
          <a:p>
            <a:pPr algn="just">
              <a:spcAft>
                <a:spcPct val="20000"/>
              </a:spcAft>
            </a:pPr>
            <a:r>
              <a:rPr lang="en-US" sz="2400" dirty="0">
                <a:latin typeface="Arial" pitchFamily="34" charset="0"/>
                <a:cs typeface="Arial" pitchFamily="34" charset="0"/>
              </a:rPr>
              <a:t>Be thorough in your analyses, express openness to additional investigations, yet be mindful of limitations given the data and the programs you are using</a:t>
            </a:r>
          </a:p>
          <a:p>
            <a:pPr algn="just">
              <a:spcAft>
                <a:spcPct val="20000"/>
              </a:spcAft>
            </a:pPr>
            <a:endParaRPr lang="en-US" sz="2400" dirty="0">
              <a:latin typeface="Arial" pitchFamily="34" charset="0"/>
              <a:cs typeface="Arial"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AutoShape 3"/>
          <p:cNvSpPr>
            <a:spLocks noGrp="1" noChangeArrowheads="1"/>
          </p:cNvSpPr>
          <p:nvPr>
            <p:ph type="body" idx="1"/>
          </p:nvPr>
        </p:nvSpPr>
        <p:spPr>
          <a:xfrm>
            <a:off x="304800" y="1600200"/>
            <a:ext cx="8458200" cy="4343400"/>
          </a:xfrm>
        </p:spPr>
        <p:txBody>
          <a:bodyPr lIns="91440" tIns="45720" rIns="91440" bIns="45720">
            <a:noAutofit/>
          </a:bodyPr>
          <a:lstStyle/>
          <a:p>
            <a:pPr marL="609600" indent="-609600" algn="just"/>
            <a:r>
              <a:rPr lang="en-US" sz="2800" dirty="0">
                <a:latin typeface="Arial" pitchFamily="34" charset="0"/>
                <a:cs typeface="Arial" pitchFamily="34" charset="0"/>
              </a:rPr>
              <a:t>Burns, N. and Grove, S K. (2007).  Under standing the theoretical frameworks ed.4. Philadelphia : Saunders</a:t>
            </a:r>
          </a:p>
          <a:p>
            <a:pPr marL="609600" indent="-609600" algn="just"/>
            <a:r>
              <a:rPr lang="en-US" sz="2800" dirty="0" err="1">
                <a:latin typeface="Arial" pitchFamily="34" charset="0"/>
                <a:cs typeface="Arial" pitchFamily="34" charset="0"/>
              </a:rPr>
              <a:t>Polit</a:t>
            </a:r>
            <a:r>
              <a:rPr lang="en-US" sz="2800" dirty="0">
                <a:latin typeface="Arial" pitchFamily="34" charset="0"/>
                <a:cs typeface="Arial" pitchFamily="34" charset="0"/>
              </a:rPr>
              <a:t>, DF Beck, CT. (2004). Developing a conceptual context ed.7. Philadelphia: Mosby.</a:t>
            </a:r>
          </a:p>
          <a:p>
            <a:pPr marL="609600" indent="-609600" algn="just"/>
            <a:r>
              <a:rPr lang="en-US" sz="2800" dirty="0">
                <a:latin typeface="Arial" pitchFamily="34" charset="0"/>
                <a:cs typeface="Arial" pitchFamily="34" charset="0"/>
              </a:rPr>
              <a:t>Wood GL, Haber, J., (2002) Nursing research – methods, critical appraisal and utilization. Philadelphia: Mosby </a:t>
            </a:r>
          </a:p>
        </p:txBody>
      </p:sp>
      <p:sp>
        <p:nvSpPr>
          <p:cNvPr id="153604" name="Rectangle 5"/>
          <p:cNvSpPr>
            <a:spLocks noGrp="1" noChangeArrowheads="1"/>
          </p:cNvSpPr>
          <p:nvPr>
            <p:ph type="title"/>
          </p:nvPr>
        </p:nvSpPr>
        <p:spPr>
          <a:xfrm>
            <a:off x="228600" y="274638"/>
            <a:ext cx="8686800" cy="1143000"/>
          </a:xfrm>
          <a:solidFill>
            <a:srgbClr val="FDE00B"/>
          </a:solidFill>
        </p:spPr>
        <p:txBody>
          <a:bodyPr>
            <a:normAutofit/>
          </a:bodyPr>
          <a:lstStyle/>
          <a:p>
            <a:r>
              <a:rPr lang="en-US" sz="3600" b="1" dirty="0">
                <a:solidFill>
                  <a:srgbClr val="091CCD"/>
                </a:solidFill>
                <a:latin typeface="Arial" pitchFamily="34" charset="0"/>
                <a:cs typeface="Arial" pitchFamily="34" charset="0"/>
              </a:rPr>
              <a:t>BIBLIOGRAPHY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972</TotalTime>
  <Words>2034</Words>
  <Application>Microsoft Office PowerPoint</Application>
  <PresentationFormat>On-screen Show (4:3)</PresentationFormat>
  <Paragraphs>384</Paragraphs>
  <Slides>65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67" baseType="lpstr">
      <vt:lpstr>Office Theme</vt:lpstr>
      <vt:lpstr>Worksheet</vt:lpstr>
      <vt:lpstr>Slide 1</vt:lpstr>
      <vt:lpstr>LEARNING OBJECTIVES</vt:lpstr>
      <vt:lpstr>CONTENT OVERVIEW</vt:lpstr>
      <vt:lpstr>INTRODUCTION</vt:lpstr>
      <vt:lpstr>DATA PRESENTATION</vt:lpstr>
      <vt:lpstr>TABULATION OF DATA</vt:lpstr>
      <vt:lpstr>OBJECTIVES</vt:lpstr>
      <vt:lpstr>PRINCIPLES</vt:lpstr>
      <vt:lpstr>RULES AND GUIDELINES</vt:lpstr>
      <vt:lpstr>PARTS OF THE TABLE </vt:lpstr>
      <vt:lpstr>TYPES OF TABLES</vt:lpstr>
      <vt:lpstr>FORMAT OF THE TABLE</vt:lpstr>
      <vt:lpstr>  1.FREQUENCY DISTRIBUTION TABLES  </vt:lpstr>
      <vt:lpstr>1.a.One Way Frequency Table</vt:lpstr>
      <vt:lpstr>1.b.Two –Way Frequency Tables</vt:lpstr>
      <vt:lpstr> 2.Contingency Tables  </vt:lpstr>
      <vt:lpstr>CONTD… </vt:lpstr>
      <vt:lpstr> 3. Multiple Response Tables </vt:lpstr>
      <vt:lpstr>4.  Miscellaneous Tables</vt:lpstr>
      <vt:lpstr>GRAPHICAL PRESENTATION OF DATA</vt:lpstr>
      <vt:lpstr> ADVANTAGES OF DIAGRAMS AND CHARTS  </vt:lpstr>
      <vt:lpstr>Slide 22</vt:lpstr>
      <vt:lpstr>Slide 23</vt:lpstr>
      <vt:lpstr> TYPES OF DIAGRAM  </vt:lpstr>
      <vt:lpstr> 1. Bar Diagram  </vt:lpstr>
      <vt:lpstr>1.a. Simple Bar </vt:lpstr>
      <vt:lpstr> 1.b. Multiple Bar     </vt:lpstr>
      <vt:lpstr>1.c. Proportional Bar Chart </vt:lpstr>
      <vt:lpstr>1.d. Inverted  Bar Diagram</vt:lpstr>
      <vt:lpstr>1.e. Percentage or Component Bar Diagram</vt:lpstr>
      <vt:lpstr>2. Pie Diagram</vt:lpstr>
      <vt:lpstr>3. Histogram</vt:lpstr>
      <vt:lpstr>3.a. Frequency polygon</vt:lpstr>
      <vt:lpstr> 3.b. Frequency Curves </vt:lpstr>
      <vt:lpstr>3.c. Symmetrical and Skewed Curves</vt:lpstr>
      <vt:lpstr>CONTD..</vt:lpstr>
      <vt:lpstr>CONTD..</vt:lpstr>
      <vt:lpstr> 3.d. Kurtosis </vt:lpstr>
      <vt:lpstr>CONTD.. </vt:lpstr>
      <vt:lpstr>4. Scattered or Dotted Diagrams</vt:lpstr>
      <vt:lpstr>5. Line graph</vt:lpstr>
      <vt:lpstr>5. Cumulative Frequency Curve Or Ogive</vt:lpstr>
      <vt:lpstr>6. Pictogram </vt:lpstr>
      <vt:lpstr>6. Cartogram or Map Diagram</vt:lpstr>
      <vt:lpstr>   7.a. Stem and Leaf Displays   </vt:lpstr>
      <vt:lpstr>7.b. Box Whisker Plot</vt:lpstr>
      <vt:lpstr>7.c. ROC Curve</vt:lpstr>
      <vt:lpstr>Contd….</vt:lpstr>
      <vt:lpstr> 7.d. Kite Diagram: </vt:lpstr>
      <vt:lpstr>LIMITATIONS OF GRAPHS</vt:lpstr>
      <vt:lpstr>SUMMARIZATION OF DATA</vt:lpstr>
      <vt:lpstr>PURPOSE</vt:lpstr>
      <vt:lpstr>STEPS </vt:lpstr>
      <vt:lpstr>  METHODS  </vt:lpstr>
      <vt:lpstr>Contd..</vt:lpstr>
      <vt:lpstr>CONTD…</vt:lpstr>
      <vt:lpstr>CONTD….</vt:lpstr>
      <vt:lpstr>CONTD….</vt:lpstr>
      <vt:lpstr>Slide 59</vt:lpstr>
      <vt:lpstr>CONTD…</vt:lpstr>
      <vt:lpstr>CONTD…</vt:lpstr>
      <vt:lpstr>Slide 62</vt:lpstr>
      <vt:lpstr>CONTD…</vt:lpstr>
      <vt:lpstr>SUMMARY</vt:lpstr>
      <vt:lpstr>BIBLIOGRAPHY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siva</cp:lastModifiedBy>
  <cp:revision>107</cp:revision>
  <dcterms:created xsi:type="dcterms:W3CDTF">2020-04-01T16:53:31Z</dcterms:created>
  <dcterms:modified xsi:type="dcterms:W3CDTF">2021-01-12T06:02:44Z</dcterms:modified>
</cp:coreProperties>
</file>