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61" r:id="rId4"/>
    <p:sldId id="262" r:id="rId5"/>
    <p:sldId id="263" r:id="rId6"/>
    <p:sldId id="278" r:id="rId7"/>
    <p:sldId id="280" r:id="rId8"/>
    <p:sldId id="276" r:id="rId9"/>
    <p:sldId id="281" r:id="rId10"/>
    <p:sldId id="277" r:id="rId11"/>
    <p:sldId id="279" r:id="rId12"/>
    <p:sldId id="284" r:id="rId13"/>
    <p:sldId id="282" r:id="rId14"/>
    <p:sldId id="28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03-01-2024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03-01-2024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03-01-2024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03-01-2024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03-01-2024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03-01-2024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03-01-2024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03-01-2024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03-01-2024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03-01-2024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03-01-2024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03-01-2024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03-01-2024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123292"/>
            <a:ext cx="10018160" cy="3195263"/>
          </a:xfrm>
        </p:spPr>
        <p:txBody>
          <a:bodyPr>
            <a:normAutofit/>
          </a:bodyPr>
          <a:lstStyle/>
          <a:p>
            <a:pPr algn="ctr"/>
            <a:r>
              <a:rPr lang="en-US" sz="9600" b="1" dirty="0">
                <a:solidFill>
                  <a:schemeClr val="accent5">
                    <a:lumMod val="75000"/>
                  </a:schemeClr>
                </a:solidFill>
                <a:latin typeface="Times New Roman" panose="02020603050405020304" pitchFamily="18" charset="0"/>
                <a:cs typeface="Times New Roman" panose="02020603050405020304" pitchFamily="18" charset="0"/>
              </a:rPr>
              <a:t>STOMATITIS</a:t>
            </a:r>
            <a:endParaRPr lang="en-IN" sz="9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739800"/>
            <a:ext cx="10515600" cy="194401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03-01-2024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11016"/>
            <a:ext cx="10294706" cy="91914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OBJECTIVES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8"/>
            <a:ext cx="10294706" cy="5046805"/>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03-01-2024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89760"/>
            <a:ext cx="10294706" cy="930124"/>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INTRODUCTION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79"/>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Stomatitis, a non-specific term for an inflamed and sore mouth, can disrupt a person’s ability to eat, talk, and sleep. Stomatitis can occur any where within the mouth, including inside of the cheeks, gums, tongue, lips and palate.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03-01-2024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69920"/>
            <a:ext cx="10294706" cy="939690"/>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DEFINITION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4872657" cy="506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Stomatitis is an inflammation of the mucous lining of the mouth, which may involve the cheeks, gums, tongue, lips, and roof or floor of the mouth. The word “stomatitis” literally means inflammation of the mouth.</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03-01-2024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4E70E3E2-51C3-DA3F-327A-757E4780F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0526" y="1438383"/>
            <a:ext cx="5360827" cy="4664466"/>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90468"/>
            <a:ext cx="10294706" cy="91914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CAUSES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366627" cy="5067353"/>
          </a:xfrm>
        </p:spPr>
        <p:txBody>
          <a:bodyPr>
            <a:normAutofit/>
          </a:bodyPr>
          <a:lstStyle/>
          <a:p>
            <a:pPr algn="just">
              <a:lnSpc>
                <a:spcPct val="150000"/>
              </a:lnSpc>
              <a:buFont typeface="Wingdings" panose="05000000000000000000" pitchFamily="2" charset="2"/>
              <a:buChar char="v"/>
            </a:pPr>
            <a:r>
              <a:rPr lang="en-US" sz="2400" b="0" i="0" dirty="0">
                <a:solidFill>
                  <a:srgbClr val="212B32"/>
                </a:solidFill>
                <a:effectLst/>
                <a:latin typeface="Times New Roman" panose="02020603050405020304" pitchFamily="18" charset="0"/>
                <a:cs typeface="Times New Roman" panose="02020603050405020304" pitchFamily="18" charset="0"/>
              </a:rPr>
              <a:t>Chemotherapy</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Radiotherapy</a:t>
            </a:r>
          </a:p>
          <a:p>
            <a:pPr algn="just">
              <a:lnSpc>
                <a:spcPct val="150000"/>
              </a:lnSpc>
              <a:buFont typeface="Wingdings" panose="05000000000000000000" pitchFamily="2" charset="2"/>
              <a:buChar char="v"/>
            </a:pPr>
            <a:r>
              <a:rPr lang="en-US" sz="2400" b="0" i="0" dirty="0">
                <a:solidFill>
                  <a:srgbClr val="212B32"/>
                </a:solidFill>
                <a:effectLst/>
                <a:latin typeface="Times New Roman" panose="02020603050405020304" pitchFamily="18" charset="0"/>
                <a:cs typeface="Times New Roman" panose="02020603050405020304" pitchFamily="18" charset="0"/>
              </a:rPr>
              <a:t>Loose-fitting dental prosthetics</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Trauma</a:t>
            </a:r>
          </a:p>
          <a:p>
            <a:pPr algn="just">
              <a:lnSpc>
                <a:spcPct val="150000"/>
              </a:lnSpc>
              <a:buFont typeface="Wingdings" panose="05000000000000000000" pitchFamily="2" charset="2"/>
              <a:buChar char="v"/>
            </a:pPr>
            <a:r>
              <a:rPr lang="en-US" sz="2400" b="0" i="0" dirty="0">
                <a:solidFill>
                  <a:srgbClr val="212B32"/>
                </a:solidFill>
                <a:effectLst/>
                <a:latin typeface="Times New Roman" panose="02020603050405020304" pitchFamily="18" charset="0"/>
                <a:cs typeface="Times New Roman" panose="02020603050405020304" pitchFamily="18" charset="0"/>
              </a:rPr>
              <a:t>Poor dental hygiene </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Smoking</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Infection (viral, Fungal, and Bacterial)</a:t>
            </a:r>
          </a:p>
          <a:p>
            <a:pPr algn="just">
              <a:lnSpc>
                <a:spcPct val="150000"/>
              </a:lnSpc>
              <a:buFont typeface="Wingdings" panose="05000000000000000000" pitchFamily="2" charset="2"/>
              <a:buChar char="v"/>
            </a:pPr>
            <a:endParaRPr lang="en-US" sz="2400" b="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03-01-2024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00742"/>
            <a:ext cx="10294706" cy="908868"/>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TYPES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5075436" cy="5067353"/>
          </a:xfrm>
        </p:spPr>
        <p:txBody>
          <a:bodyPr>
            <a:normAutofit/>
          </a:bodyPr>
          <a:lstStyle/>
          <a:p>
            <a:pPr marL="0" indent="0" algn="just">
              <a:lnSpc>
                <a:spcPct val="150000"/>
              </a:lnSpc>
              <a:buNone/>
            </a:pPr>
            <a:r>
              <a:rPr lang="en-US" sz="2400" dirty="0">
                <a:latin typeface="Times New Roman" panose="02020603050405020304" pitchFamily="18" charset="0"/>
                <a:cs typeface="Times New Roman" panose="02020603050405020304" pitchFamily="18" charset="0"/>
              </a:rPr>
              <a:t>Types of stomatitis include:</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Cancer sore: </a:t>
            </a:r>
            <a:r>
              <a:rPr lang="en-US" sz="2400" dirty="0">
                <a:latin typeface="Times New Roman" panose="02020603050405020304" pitchFamily="18" charset="0"/>
                <a:cs typeface="Times New Roman" panose="02020603050405020304" pitchFamily="18" charset="0"/>
              </a:rPr>
              <a:t>A cancer sore, also known as an aphthous ulcer, is a single pale or yellow ulcer with a red outer ring or a cluster of such ulcers in the mouth, usually on the cheeks, tongue, or inside the lip.</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03-01-2024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pic>
        <p:nvPicPr>
          <p:cNvPr id="11" name="Picture 10">
            <a:extLst>
              <a:ext uri="{FF2B5EF4-FFF2-40B4-BE49-F238E27FC236}">
                <a16:creationId xmlns:a16="http://schemas.microsoft.com/office/drawing/2014/main" id="{78AAE05B-6BB0-BAF7-A3CB-873286CB7049}"/>
              </a:ext>
            </a:extLst>
          </p:cNvPr>
          <p:cNvPicPr>
            <a:picLocks noChangeAspect="1"/>
          </p:cNvPicPr>
          <p:nvPr/>
        </p:nvPicPr>
        <p:blipFill>
          <a:blip r:embed="rId3"/>
          <a:stretch>
            <a:fillRect/>
          </a:stretch>
        </p:blipFill>
        <p:spPr>
          <a:xfrm>
            <a:off x="6801492" y="1109609"/>
            <a:ext cx="4923984" cy="5067353"/>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45222"/>
            <a:ext cx="5229549" cy="5231741"/>
          </a:xfrm>
        </p:spPr>
        <p:txBody>
          <a:bodyPr>
            <a:normAutofit/>
          </a:bodyPr>
          <a:lstStyle/>
          <a:p>
            <a:pPr marL="457200" indent="-457200" algn="just">
              <a:lnSpc>
                <a:spcPct val="150000"/>
              </a:lnSpc>
              <a:buFont typeface="+mj-lt"/>
              <a:buAutoNum type="arabicPeriod" startAt="2"/>
            </a:pPr>
            <a:r>
              <a:rPr lang="en-US" sz="2400" b="1" i="0" dirty="0">
                <a:solidFill>
                  <a:srgbClr val="111111"/>
                </a:solidFill>
                <a:effectLst/>
                <a:latin typeface="Times New Roman" panose="02020603050405020304" pitchFamily="18" charset="0"/>
                <a:cs typeface="Times New Roman" panose="02020603050405020304" pitchFamily="18" charset="0"/>
              </a:rPr>
              <a:t>Cold sores: </a:t>
            </a:r>
            <a:r>
              <a:rPr lang="en-US" sz="2400" b="0" i="0" dirty="0">
                <a:solidFill>
                  <a:srgbClr val="111111"/>
                </a:solidFill>
                <a:effectLst/>
                <a:latin typeface="Times New Roman" panose="02020603050405020304" pitchFamily="18" charset="0"/>
                <a:cs typeface="Times New Roman" panose="02020603050405020304" pitchFamily="18" charset="0"/>
              </a:rPr>
              <a:t>Also called fever blisters, cold sores are fluid-filled sores that occur on or around the lips. They rarely form on the gums or the roof of the mouth. Cold sores later crust over with a scab and are usually associated with tingling, tender- ness, or burning before the actual sores appear.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03-01-2024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7</a:t>
            </a:fld>
            <a:endParaRPr lang="en-IN"/>
          </a:p>
        </p:txBody>
      </p:sp>
      <p:pic>
        <p:nvPicPr>
          <p:cNvPr id="10" name="Picture 9">
            <a:extLst>
              <a:ext uri="{FF2B5EF4-FFF2-40B4-BE49-F238E27FC236}">
                <a16:creationId xmlns:a16="http://schemas.microsoft.com/office/drawing/2014/main" id="{364EB35C-5ED8-C36D-C016-AD2F865F0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7654" y="1215293"/>
            <a:ext cx="5431604" cy="5061806"/>
          </a:xfrm>
          <a:prstGeom prst="rect">
            <a:avLst/>
          </a:prstGeom>
        </p:spPr>
      </p:pic>
    </p:spTree>
    <p:extLst>
      <p:ext uri="{BB962C8B-B14F-4D97-AF65-F5344CB8AC3E}">
        <p14:creationId xmlns:p14="http://schemas.microsoft.com/office/powerpoint/2010/main" val="234984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84936"/>
            <a:ext cx="10294706" cy="958440"/>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43376"/>
            <a:ext cx="4284326" cy="5033587"/>
          </a:xfrm>
        </p:spPr>
        <p:txBody>
          <a:bodyPr>
            <a:normAutofit/>
          </a:bodyPr>
          <a:lstStyle/>
          <a:p>
            <a:pPr algn="just">
              <a:lnSpc>
                <a:spcPct val="150000"/>
              </a:lnSpc>
              <a:buFont typeface="Wingdings" panose="05000000000000000000" pitchFamily="2" charset="2"/>
              <a:buChar char="ü"/>
            </a:pPr>
            <a:r>
              <a:rPr lang="en-US" sz="2400" b="1" i="0" dirty="0">
                <a:solidFill>
                  <a:srgbClr val="111111"/>
                </a:solidFill>
                <a:effectLst/>
                <a:latin typeface="Times New Roman" panose="02020603050405020304" pitchFamily="18" charset="0"/>
                <a:cs typeface="Times New Roman" panose="02020603050405020304" pitchFamily="18" charset="0"/>
              </a:rPr>
              <a:t>Cancer Sore Symptoms</a:t>
            </a:r>
          </a:p>
          <a:p>
            <a:pPr marL="457200" indent="-457200" algn="just">
              <a:lnSpc>
                <a:spcPct val="150000"/>
              </a:lnSpc>
              <a:buFont typeface="+mj-lt"/>
              <a:buAutoNum type="arabicPeriod"/>
            </a:pPr>
            <a:r>
              <a:rPr lang="en-US" sz="2400" b="0" i="0" dirty="0">
                <a:solidFill>
                  <a:srgbClr val="111111"/>
                </a:solidFill>
                <a:effectLst/>
                <a:latin typeface="Times New Roman" panose="02020603050405020304" pitchFamily="18" charset="0"/>
                <a:cs typeface="Times New Roman" panose="02020603050405020304" pitchFamily="18" charset="0"/>
              </a:rPr>
              <a:t>Sores that can be painful</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Sores usually last 5 to 10 days</a:t>
            </a:r>
          </a:p>
          <a:p>
            <a:pPr marL="457200" indent="-457200" algn="just">
              <a:lnSpc>
                <a:spcPct val="150000"/>
              </a:lnSpc>
              <a:buFont typeface="+mj-lt"/>
              <a:buAutoNum type="arabicPeriod"/>
            </a:pPr>
            <a:r>
              <a:rPr lang="en-US" sz="2400" b="0" i="0" dirty="0">
                <a:solidFill>
                  <a:srgbClr val="111111"/>
                </a:solidFill>
                <a:effectLst/>
                <a:latin typeface="Times New Roman" panose="02020603050405020304" pitchFamily="18" charset="0"/>
                <a:cs typeface="Times New Roman" panose="02020603050405020304" pitchFamily="18" charset="0"/>
              </a:rPr>
              <a:t>Sores tend to re-occur</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Sores are generally not associated with fever.</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03-01-2024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
        <p:nvSpPr>
          <p:cNvPr id="7" name="Content Placeholder 2">
            <a:extLst>
              <a:ext uri="{FF2B5EF4-FFF2-40B4-BE49-F238E27FC236}">
                <a16:creationId xmlns:a16="http://schemas.microsoft.com/office/drawing/2014/main" id="{5543AB7D-3753-625A-CC21-E7E5DC679712}"/>
              </a:ext>
            </a:extLst>
          </p:cNvPr>
          <p:cNvSpPr txBox="1">
            <a:spLocks/>
          </p:cNvSpPr>
          <p:nvPr/>
        </p:nvSpPr>
        <p:spPr>
          <a:xfrm>
            <a:off x="6933342" y="1225569"/>
            <a:ext cx="4284326" cy="4942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en-US" sz="2400" b="1" dirty="0">
                <a:solidFill>
                  <a:srgbClr val="111111"/>
                </a:solidFill>
                <a:latin typeface="Times New Roman" panose="02020603050405020304" pitchFamily="18" charset="0"/>
                <a:cs typeface="Times New Roman" panose="02020603050405020304" pitchFamily="18" charset="0"/>
              </a:rPr>
              <a:t>Cold Sore Symptoms</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Sores are usually painful</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Sores are usually gone in 7 to 10 days</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Sores are sometimes associated with cold or flu like symptoms.</a:t>
            </a:r>
          </a:p>
          <a:p>
            <a:pPr marL="0" indent="0" algn="just">
              <a:lnSpc>
                <a:spcPct val="150000"/>
              </a:lnSpc>
              <a:buFont typeface="Arial" panose="020B0604020202020204" pitchFamily="34" charset="0"/>
              <a:buNone/>
            </a:pPr>
            <a:endParaRPr lang="en-US" sz="24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0"/>
            <a:ext cx="10294706" cy="1205020"/>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OTHER SIGN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294706" cy="5046806"/>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Burning and tingling sensation.</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Gums are swollen and bleed.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Tenderness in mucous membrane.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Redness.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963D3AD-F63E-8C6D-3D9A-9704DEE26107}"/>
              </a:ext>
            </a:extLst>
          </p:cNvPr>
          <p:cNvSpPr>
            <a:spLocks noGrp="1"/>
          </p:cNvSpPr>
          <p:nvPr>
            <p:ph type="dt" sz="half" idx="10"/>
          </p:nvPr>
        </p:nvSpPr>
        <p:spPr/>
        <p:txBody>
          <a:bodyPr/>
          <a:lstStyle/>
          <a:p>
            <a:fld id="{5426EE96-7B18-4D5D-BA4F-C4F163180529}" type="datetime1">
              <a:rPr lang="en-IN" smtClean="0"/>
              <a:t>03-01-2024</a:t>
            </a:fld>
            <a:endParaRPr lang="en-IN"/>
          </a:p>
        </p:txBody>
      </p:sp>
      <p:sp>
        <p:nvSpPr>
          <p:cNvPr id="6" name="Footer Placeholder 5">
            <a:extLst>
              <a:ext uri="{FF2B5EF4-FFF2-40B4-BE49-F238E27FC236}">
                <a16:creationId xmlns:a16="http://schemas.microsoft.com/office/drawing/2014/main" id="{FDD3C527-F6C0-B21E-7FAF-12166D8CF2F9}"/>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D8227ED-7D4F-5C7A-A120-DFE3E52C93DC}"/>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3249741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83358"/>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79"/>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pPr>
            <a:r>
              <a:rPr lang="en-IN" sz="2400" dirty="0">
                <a:latin typeface="Times New Roman" panose="02020603050405020304" pitchFamily="18" charset="0"/>
                <a:cs typeface="Times New Roman" panose="02020603050405020304" pitchFamily="18" charset="0"/>
              </a:rPr>
              <a:t>Physical examination</a:t>
            </a:r>
          </a:p>
          <a:p>
            <a:pPr algn="just">
              <a:lnSpc>
                <a:spcPct val="150000"/>
              </a:lnSpc>
            </a:pPr>
            <a:r>
              <a:rPr lang="en-IN" sz="2400" dirty="0">
                <a:latin typeface="Times New Roman" panose="02020603050405020304" pitchFamily="18" charset="0"/>
                <a:cs typeface="Times New Roman" panose="02020603050405020304" pitchFamily="18" charset="0"/>
              </a:rPr>
              <a:t>Complete blood count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03-01-2024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85408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73085"/>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57078"/>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Coating agents such as bismuth salicylate or other antacids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Water- soluble lubricants for mouth and lips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Topical analgesics, such as benzamine hydrochloride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Topical anaesthetics, such as lidocaine viscous (might impair gag reflex for a short period)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Oral or parenteral analgesics, including opioids if needed, for pain not controlled with above.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03-01-2024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70066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26032"/>
            <a:ext cx="10294706" cy="863030"/>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1"/>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Antiseptic mouthwash</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Protective pastes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Local aesthetic mouthwash or spray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Oral analgesics </a:t>
            </a:r>
            <a:r>
              <a:rPr lang="en-IN" sz="2400">
                <a:latin typeface="Times New Roman" panose="02020603050405020304" pitchFamily="18" charset="0"/>
                <a:cs typeface="Times New Roman" panose="02020603050405020304" pitchFamily="18" charset="0"/>
              </a:rPr>
              <a:t>(pain killers</a:t>
            </a:r>
            <a:r>
              <a:rPr lang="en-IN" sz="2400" dirty="0">
                <a:latin typeface="Times New Roman" panose="02020603050405020304" pitchFamily="18" charset="0"/>
                <a:cs typeface="Times New Roman" panose="02020603050405020304" pitchFamily="18" charset="0"/>
              </a:rPr>
              <a: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Topical corticosteroids.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03-01-2024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923100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90467"/>
            <a:ext cx="10294706" cy="939693"/>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60"/>
            <a:ext cx="10294706" cy="5046803"/>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03-01-2024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333437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59646"/>
            <a:ext cx="10294706" cy="939690"/>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56239"/>
            <a:ext cx="10294706" cy="5020724"/>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03-01-2024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87923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03-01-2024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1103</TotalTime>
  <Words>534</Words>
  <Application>Microsoft Office PowerPoint</Application>
  <PresentationFormat>Widescreen</PresentationFormat>
  <Paragraphs>106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STOMATITIS</vt:lpstr>
      <vt:lpstr>OBJECTIVES</vt:lpstr>
      <vt:lpstr>INTRODUCTION</vt:lpstr>
      <vt:lpstr>DEFINITION</vt:lpstr>
      <vt:lpstr>CAUSES</vt:lpstr>
      <vt:lpstr>TYPES</vt:lpstr>
      <vt:lpstr>PowerPoint Presentation</vt:lpstr>
      <vt:lpstr>CLINICAL MANIFESTATION</vt:lpstr>
      <vt:lpstr>OTHER SIGN</vt:lpstr>
      <vt:lpstr>DIAGNOSTIC EVALUATION</vt:lpstr>
      <vt:lpstr>MANAGEMENT</vt:lpstr>
      <vt:lpstr>Conti….</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78</cp:revision>
  <dcterms:created xsi:type="dcterms:W3CDTF">2022-08-05T05:07:17Z</dcterms:created>
  <dcterms:modified xsi:type="dcterms:W3CDTF">2024-01-03T06:12:58Z</dcterms:modified>
</cp:coreProperties>
</file>