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44"/>
  </p:notesMasterIdLst>
  <p:sldIdLst>
    <p:sldId id="301" r:id="rId2"/>
    <p:sldId id="306" r:id="rId3"/>
    <p:sldId id="258" r:id="rId4"/>
    <p:sldId id="259" r:id="rId5"/>
    <p:sldId id="307" r:id="rId6"/>
    <p:sldId id="260" r:id="rId7"/>
    <p:sldId id="308" r:id="rId8"/>
    <p:sldId id="262" r:id="rId9"/>
    <p:sldId id="263" r:id="rId10"/>
    <p:sldId id="264" r:id="rId11"/>
    <p:sldId id="265" r:id="rId12"/>
    <p:sldId id="309" r:id="rId13"/>
    <p:sldId id="310" r:id="rId14"/>
    <p:sldId id="311" r:id="rId15"/>
    <p:sldId id="312" r:id="rId16"/>
    <p:sldId id="266"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314" r:id="rId38"/>
    <p:sldId id="315" r:id="rId39"/>
    <p:sldId id="316" r:id="rId40"/>
    <p:sldId id="290" r:id="rId41"/>
    <p:sldId id="297" r:id="rId42"/>
    <p:sldId id="313"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1" d="100"/>
          <a:sy n="51" d="100"/>
        </p:scale>
        <p:origin x="-96" y="-34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174AC94-1AD4-45E2-BE8C-6C18087584A9}" type="datetimeFigureOut">
              <a:rPr lang="en-US" smtClean="0"/>
              <a:pPr/>
              <a:t>19-May-21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E568192-54FD-4EEE-8816-41B1D44BE489}" type="slidenum">
              <a:rPr lang="en-US" smtClean="0"/>
              <a:pPr/>
              <a:t>‹#›</a:t>
            </a:fld>
            <a:endParaRPr lang="en-US"/>
          </a:p>
        </p:txBody>
      </p:sp>
    </p:spTree>
    <p:extLst>
      <p:ext uri="{BB962C8B-B14F-4D97-AF65-F5344CB8AC3E}">
        <p14:creationId xmlns:p14="http://schemas.microsoft.com/office/powerpoint/2010/main" val="26927752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97D39831-1B00-4A3F-B318-873F16D70A65}" type="slidenum">
              <a:rPr lang="en-IN" smtClean="0"/>
              <a:pPr/>
              <a:t>11</a:t>
            </a:fld>
            <a:endParaRPr lang="en-I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E568192-54FD-4EEE-8816-41B1D44BE489}" type="slidenum">
              <a:rPr lang="en-US" smtClean="0"/>
              <a:pPr/>
              <a:t>32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D8BD707-D9CF-40AE-B4C6-C98DA3205C09}" type="datetimeFigureOut">
              <a:rPr lang="en-US" smtClean="0"/>
              <a:pPr/>
              <a:t>19-May-21</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19-May-21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19-May-21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19-May-21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19-May-21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19-May-21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19-May-21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19-May-21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19-May-21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19-May-21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19-May-21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D8BD707-D9CF-40AE-B4C6-C98DA3205C09}" type="datetimeFigureOut">
              <a:rPr lang="en-US" smtClean="0"/>
              <a:pPr/>
              <a:t>19-May-21</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1000"/>
            <a:lum/>
          </a:blip>
          <a:srcRect/>
          <a:stretch>
            <a:fillRect t="-25000" b="-25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33400" y="533400"/>
            <a:ext cx="7772400" cy="3352800"/>
          </a:xfrm>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MANAGEMENT OF NORMAL PUERPERIUM</a:t>
            </a:r>
            <a:endParaRPr lang="en-US" sz="5400"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3" name="Subtitle 2"/>
          <p:cNvSpPr>
            <a:spLocks noGrp="1"/>
          </p:cNvSpPr>
          <p:nvPr>
            <p:ph type="subTitle" idx="1"/>
          </p:nvPr>
        </p:nvSpPr>
        <p:spPr>
          <a:xfrm>
            <a:off x="3200400" y="4953000"/>
            <a:ext cx="5410200" cy="762000"/>
          </a:xfrm>
          <a:solidFill>
            <a:srgbClr val="FFC000"/>
          </a:solidFill>
        </p:spPr>
        <p:txBody>
          <a:bodyPr>
            <a:normAutofit/>
          </a:bodyPr>
          <a:lstStyle/>
          <a:p>
            <a:r>
              <a:rPr lang="en-US" sz="4000" b="1" dirty="0" smtClean="0">
                <a:ln w="10541" cmpd="sng">
                  <a:solidFill>
                    <a:schemeClr val="accent1">
                      <a:shade val="88000"/>
                      <a:satMod val="110000"/>
                    </a:schemeClr>
                  </a:solidFill>
                  <a:prstDash val="solid"/>
                </a:ln>
                <a:solidFill>
                  <a:schemeClr val="bg2">
                    <a:lumMod val="40000"/>
                    <a:lumOff val="60000"/>
                  </a:schemeClr>
                </a:solidFill>
              </a:rPr>
              <a:t>Mrs. Preeti Bahuguna</a:t>
            </a:r>
            <a:endParaRPr lang="en-US" sz="4000" b="1" dirty="0">
              <a:ln w="10541" cmpd="sng">
                <a:solidFill>
                  <a:schemeClr val="accent1">
                    <a:shade val="88000"/>
                    <a:satMod val="110000"/>
                  </a:schemeClr>
                </a:solidFill>
                <a:prstDash val="solid"/>
              </a:ln>
              <a:solidFill>
                <a:schemeClr val="bg2">
                  <a:lumMod val="40000"/>
                  <a:lumOff val="60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Principal of management </a:t>
            </a:r>
            <a:endParaRPr lang="en-US" dirty="0"/>
          </a:p>
        </p:txBody>
      </p:sp>
      <p:sp>
        <p:nvSpPr>
          <p:cNvPr id="3" name="Content Placeholder 2"/>
          <p:cNvSpPr>
            <a:spLocks noGrp="1"/>
          </p:cNvSpPr>
          <p:nvPr>
            <p:ph idx="1"/>
          </p:nvPr>
        </p:nvSpPr>
        <p:spPr/>
        <p:txBody>
          <a:bodyPr/>
          <a:lstStyle/>
          <a:p>
            <a:pPr>
              <a:lnSpc>
                <a:spcPct val="150000"/>
              </a:lnSpc>
            </a:pPr>
            <a:r>
              <a:rPr lang="en-US" dirty="0" smtClean="0"/>
              <a:t>To restore the health of the mother</a:t>
            </a:r>
          </a:p>
          <a:p>
            <a:pPr>
              <a:lnSpc>
                <a:spcPct val="150000"/>
              </a:lnSpc>
            </a:pPr>
            <a:r>
              <a:rPr lang="en-US" dirty="0" smtClean="0"/>
              <a:t>To prevent infection</a:t>
            </a:r>
          </a:p>
          <a:p>
            <a:pPr>
              <a:lnSpc>
                <a:spcPct val="150000"/>
              </a:lnSpc>
            </a:pPr>
            <a:r>
              <a:rPr lang="en-US" dirty="0" smtClean="0"/>
              <a:t>To take care of the breast including promotion of breast feeding</a:t>
            </a:r>
          </a:p>
          <a:p>
            <a:pPr>
              <a:lnSpc>
                <a:spcPct val="150000"/>
              </a:lnSpc>
            </a:pPr>
            <a:r>
              <a:rPr lang="en-US" dirty="0" smtClean="0"/>
              <a:t>To motivate the mother for contraception </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457200" y="1219200"/>
            <a:ext cx="8229600" cy="4906963"/>
          </a:xfrm>
        </p:spPr>
        <p:txBody>
          <a:bodyPr>
            <a:normAutofit fontScale="92500" lnSpcReduction="10000"/>
          </a:bodyPr>
          <a:lstStyle/>
          <a:p>
            <a:pPr>
              <a:lnSpc>
                <a:spcPct val="160000"/>
              </a:lnSpc>
            </a:pPr>
            <a:endParaRPr lang="en-US" b="1" u="sng" dirty="0" smtClean="0"/>
          </a:p>
          <a:p>
            <a:pPr>
              <a:lnSpc>
                <a:spcPct val="160000"/>
              </a:lnSpc>
              <a:buNone/>
            </a:pPr>
            <a:r>
              <a:rPr lang="en-US" b="1" u="sng" dirty="0" smtClean="0"/>
              <a:t>1)Immediate care</a:t>
            </a:r>
            <a:r>
              <a:rPr lang="en-US" dirty="0" smtClean="0">
                <a:solidFill>
                  <a:srgbClr val="CC0066"/>
                </a:solidFill>
              </a:rPr>
              <a:t>-</a:t>
            </a:r>
            <a:r>
              <a:rPr lang="en-US" dirty="0" smtClean="0"/>
              <a:t> After about 2 hrs of observation following delivery, the patient is examined thoroughly before shifting her to room or ward.</a:t>
            </a:r>
          </a:p>
          <a:p>
            <a:pPr>
              <a:lnSpc>
                <a:spcPct val="160000"/>
              </a:lnSpc>
              <a:buNone/>
            </a:pPr>
            <a:r>
              <a:rPr lang="en-US" b="1" dirty="0" smtClean="0"/>
              <a:t>2</a:t>
            </a:r>
            <a:r>
              <a:rPr lang="en-US" dirty="0" smtClean="0"/>
              <a:t>)</a:t>
            </a:r>
            <a:r>
              <a:rPr lang="en-US" b="1" u="sng" dirty="0" smtClean="0"/>
              <a:t> Rest and Ambulation</a:t>
            </a:r>
          </a:p>
          <a:p>
            <a:pPr>
              <a:lnSpc>
                <a:spcPct val="160000"/>
              </a:lnSpc>
              <a:buNone/>
            </a:pPr>
            <a:r>
              <a:rPr lang="en-US" b="1" u="sng" dirty="0" smtClean="0"/>
              <a:t>3)Hospital stay-</a:t>
            </a:r>
            <a:r>
              <a:rPr lang="en-US" b="1" dirty="0" smtClean="0"/>
              <a:t> </a:t>
            </a:r>
            <a:r>
              <a:rPr lang="en-US" dirty="0" smtClean="0"/>
              <a:t>All patient’s with </a:t>
            </a:r>
            <a:r>
              <a:rPr lang="en-US" dirty="0" err="1" smtClean="0"/>
              <a:t>perineal</a:t>
            </a:r>
            <a:r>
              <a:rPr lang="en-US" dirty="0" smtClean="0"/>
              <a:t> stitches should preferably be hospitalized for 2 -4 days to ensure satisfactory healing &amp;to safeguard her against infection. </a:t>
            </a:r>
          </a:p>
          <a:p>
            <a:pPr>
              <a:lnSpc>
                <a:spcPct val="160000"/>
              </a:lnSpc>
            </a:pPr>
            <a:endParaRPr lang="en-IN" dirty="0"/>
          </a:p>
        </p:txBody>
      </p:sp>
      <p:pic>
        <p:nvPicPr>
          <p:cNvPr id="6146" name="Picture 2" descr="G:\New folder\thCAIMV4517.jpg"/>
          <p:cNvPicPr>
            <a:picLocks noChangeAspect="1" noChangeArrowheads="1"/>
          </p:cNvPicPr>
          <p:nvPr/>
        </p:nvPicPr>
        <p:blipFill>
          <a:blip r:embed="rId2"/>
          <a:srcRect/>
          <a:stretch>
            <a:fillRect/>
          </a:stretch>
        </p:blipFill>
        <p:spPr bwMode="auto">
          <a:xfrm>
            <a:off x="5029200" y="0"/>
            <a:ext cx="3534080" cy="1857388"/>
          </a:xfrm>
          <a:prstGeom prst="rect">
            <a:avLst/>
          </a:prstGeom>
          <a:ln>
            <a:noFill/>
          </a:ln>
          <a:effectLst>
            <a:softEdge rad="112500"/>
          </a:effectLst>
        </p:spPr>
      </p:pic>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pPr>
              <a:lnSpc>
                <a:spcPct val="150000"/>
              </a:lnSpc>
              <a:buNone/>
              <a:tabLst>
                <a:tab pos="457200" algn="l"/>
              </a:tabLst>
            </a:pPr>
            <a:r>
              <a:rPr lang="en-US" b="1" u="sng" dirty="0" smtClean="0"/>
              <a:t>4)Diet</a:t>
            </a:r>
            <a:r>
              <a:rPr lang="en-US" b="1" dirty="0" smtClean="0"/>
              <a:t>- </a:t>
            </a:r>
            <a:r>
              <a:rPr lang="en-US" dirty="0" smtClean="0"/>
              <a:t>Encourage the patient  to drink lots of fluids &amp;to take simple easy to digest diet. Fatty foods should be restricted.</a:t>
            </a:r>
            <a:endParaRPr lang="en-US" dirty="0" smtClean="0">
              <a:solidFill>
                <a:srgbClr val="007000"/>
              </a:solidFill>
            </a:endParaRPr>
          </a:p>
          <a:p>
            <a:pPr>
              <a:lnSpc>
                <a:spcPct val="150000"/>
              </a:lnSpc>
              <a:buNone/>
              <a:tabLst>
                <a:tab pos="457200" algn="l"/>
              </a:tabLst>
            </a:pPr>
            <a:r>
              <a:rPr lang="en-US" b="1" u="sng" dirty="0" smtClean="0"/>
              <a:t>5)Sleep</a:t>
            </a:r>
            <a:r>
              <a:rPr lang="en-US" b="1" dirty="0" smtClean="0"/>
              <a:t>-</a:t>
            </a:r>
            <a:r>
              <a:rPr lang="en-US" dirty="0" smtClean="0"/>
              <a:t> it is important to ensure adequate rest and sleep .it is good restrict visiting hours and to prescribe mild hypnotics to ensure sound restful sleep.</a:t>
            </a:r>
          </a:p>
          <a:p>
            <a:pPr>
              <a:lnSpc>
                <a:spcPct val="150000"/>
              </a:lnSpc>
            </a:pPr>
            <a:endParaRPr lang="en-IN" dirty="0"/>
          </a:p>
        </p:txBody>
      </p:sp>
      <p:pic>
        <p:nvPicPr>
          <p:cNvPr id="7170" name="Picture 2" descr="G:\New folder\12.jpg"/>
          <p:cNvPicPr>
            <a:picLocks noChangeAspect="1" noChangeArrowheads="1"/>
          </p:cNvPicPr>
          <p:nvPr/>
        </p:nvPicPr>
        <p:blipFill>
          <a:blip r:embed="rId2"/>
          <a:srcRect/>
          <a:stretch>
            <a:fillRect/>
          </a:stretch>
        </p:blipFill>
        <p:spPr bwMode="auto">
          <a:xfrm>
            <a:off x="5943600" y="228600"/>
            <a:ext cx="2357453" cy="1714512"/>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a:bodyPr>
          <a:lstStyle/>
          <a:p>
            <a:pPr>
              <a:lnSpc>
                <a:spcPct val="150000"/>
              </a:lnSpc>
              <a:tabLst>
                <a:tab pos="457200" algn="l"/>
              </a:tabLst>
            </a:pPr>
            <a:r>
              <a:rPr lang="en-US" b="1" u="sng" dirty="0" smtClean="0"/>
              <a:t>6)Care of the bladder</a:t>
            </a:r>
            <a:r>
              <a:rPr lang="en-US" b="1" dirty="0" smtClean="0"/>
              <a:t>- </a:t>
            </a:r>
            <a:r>
              <a:rPr lang="en-US" dirty="0" smtClean="0"/>
              <a:t>The patient is encouraged to pass urine following </a:t>
            </a:r>
            <a:r>
              <a:rPr lang="en-US" dirty="0" err="1" smtClean="0"/>
              <a:t>delivery,if</a:t>
            </a:r>
            <a:r>
              <a:rPr lang="en-US" dirty="0" smtClean="0"/>
              <a:t> fails than catheterization should be done.</a:t>
            </a:r>
          </a:p>
          <a:p>
            <a:pPr>
              <a:lnSpc>
                <a:spcPct val="150000"/>
              </a:lnSpc>
              <a:buNone/>
              <a:tabLst>
                <a:tab pos="457200" algn="l"/>
              </a:tabLst>
            </a:pPr>
            <a:endParaRPr lang="en-US" dirty="0" smtClean="0">
              <a:solidFill>
                <a:srgbClr val="007000"/>
              </a:solidFill>
            </a:endParaRPr>
          </a:p>
          <a:p>
            <a:pPr>
              <a:lnSpc>
                <a:spcPct val="150000"/>
              </a:lnSpc>
              <a:tabLst>
                <a:tab pos="457200" algn="l"/>
              </a:tabLst>
            </a:pPr>
            <a:r>
              <a:rPr lang="en-US" b="1" u="sng" dirty="0" smtClean="0"/>
              <a:t>7)Care of perineum</a:t>
            </a:r>
            <a:r>
              <a:rPr lang="en-US" b="1" dirty="0" smtClean="0"/>
              <a:t> - </a:t>
            </a:r>
            <a:r>
              <a:rPr lang="en-US" dirty="0" err="1" smtClean="0"/>
              <a:t>Perineal</a:t>
            </a:r>
            <a:r>
              <a:rPr lang="en-US" dirty="0" smtClean="0"/>
              <a:t> wound should receive proper surgical attention to promote healing &amp; prevent infection. </a:t>
            </a:r>
            <a:r>
              <a:rPr lang="en-US" dirty="0" err="1" smtClean="0"/>
              <a:t>Perineal</a:t>
            </a:r>
            <a:r>
              <a:rPr lang="en-US" dirty="0" smtClean="0"/>
              <a:t> wound should be kept clean &amp; dry.</a:t>
            </a:r>
          </a:p>
          <a:p>
            <a:pPr>
              <a:lnSpc>
                <a:spcPct val="150000"/>
              </a:lnSpc>
            </a:pPr>
            <a:endParaRPr lang="en-IN"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Autofit/>
          </a:bodyPr>
          <a:lstStyle/>
          <a:p>
            <a:pPr>
              <a:lnSpc>
                <a:spcPct val="150000"/>
              </a:lnSpc>
              <a:tabLst>
                <a:tab pos="457200" algn="l"/>
              </a:tabLst>
            </a:pPr>
            <a:r>
              <a:rPr lang="en-US" sz="2400" b="1" u="sng" dirty="0" smtClean="0"/>
              <a:t>9)Well baby care</a:t>
            </a:r>
            <a:r>
              <a:rPr lang="en-US" sz="2400" b="1" dirty="0" smtClean="0"/>
              <a:t>- </a:t>
            </a:r>
            <a:r>
              <a:rPr lang="en-US" sz="2400" dirty="0" smtClean="0"/>
              <a:t>care of the baby should be explained and direct her to the pediatrician.</a:t>
            </a:r>
          </a:p>
          <a:p>
            <a:pPr>
              <a:lnSpc>
                <a:spcPct val="150000"/>
              </a:lnSpc>
              <a:tabLst>
                <a:tab pos="457200" algn="l"/>
              </a:tabLst>
            </a:pPr>
            <a:r>
              <a:rPr lang="en-US" sz="2400" b="1" u="sng" dirty="0" smtClean="0"/>
              <a:t>10)Contraception</a:t>
            </a:r>
            <a:r>
              <a:rPr lang="en-US" sz="2400" b="1" dirty="0" smtClean="0"/>
              <a:t>-</a:t>
            </a:r>
            <a:r>
              <a:rPr lang="en-US" sz="2400" dirty="0" smtClean="0"/>
              <a:t> couples should be provided with necessary information &amp; counseled to adopt the method of their choice. Oral contraceptives should be avoided as it may reduce breast milk flow. Multi </a:t>
            </a:r>
            <a:r>
              <a:rPr lang="en-US" sz="2400" dirty="0" err="1" smtClean="0"/>
              <a:t>parous</a:t>
            </a:r>
            <a:r>
              <a:rPr lang="en-US" sz="2400" dirty="0" smtClean="0"/>
              <a:t> women who have completed their family may be offered the option of surgical sterilization</a:t>
            </a:r>
          </a:p>
          <a:p>
            <a:pPr>
              <a:lnSpc>
                <a:spcPct val="150000"/>
              </a:lnSpc>
              <a:tabLst>
                <a:tab pos="457200" algn="l"/>
              </a:tabLst>
            </a:pPr>
            <a:r>
              <a:rPr lang="en-US" sz="2400" b="1" u="sng" dirty="0" smtClean="0"/>
              <a:t>11) care of bowel-</a:t>
            </a:r>
          </a:p>
          <a:p>
            <a:pPr>
              <a:lnSpc>
                <a:spcPct val="150000"/>
              </a:lnSpc>
            </a:pPr>
            <a:endParaRPr lang="en-IN"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nSpc>
                <a:spcPct val="150000"/>
              </a:lnSpc>
              <a:buNone/>
            </a:pPr>
            <a:r>
              <a:rPr lang="en-US" b="1" u="sng" dirty="0" smtClean="0"/>
              <a:t>12) Care of episiotomy-</a:t>
            </a:r>
            <a:r>
              <a:rPr lang="en-US" dirty="0" smtClean="0"/>
              <a:t> </a:t>
            </a:r>
          </a:p>
          <a:p>
            <a:pPr>
              <a:lnSpc>
                <a:spcPct val="150000"/>
              </a:lnSpc>
              <a:buNone/>
            </a:pPr>
            <a:r>
              <a:rPr lang="en-US" dirty="0" smtClean="0"/>
              <a:t>-REEDA ASSESSMENT </a:t>
            </a:r>
          </a:p>
          <a:p>
            <a:pPr>
              <a:lnSpc>
                <a:spcPct val="150000"/>
              </a:lnSpc>
              <a:buNone/>
            </a:pPr>
            <a:r>
              <a:rPr lang="en-US" b="1" u="sng" dirty="0" smtClean="0"/>
              <a:t>13) Care of breast </a:t>
            </a:r>
          </a:p>
          <a:p>
            <a:pPr>
              <a:lnSpc>
                <a:spcPct val="150000"/>
              </a:lnSpc>
              <a:buNone/>
            </a:pPr>
            <a:r>
              <a:rPr lang="en-US" b="1" u="sng" dirty="0" smtClean="0"/>
              <a:t>14) Immunization </a:t>
            </a:r>
            <a:endParaRPr lang="en-US" b="1" u="sng"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lnSpc>
                <a:spcPct val="150000"/>
              </a:lnSpc>
              <a:buNone/>
            </a:pPr>
            <a:r>
              <a:rPr lang="en-US" sz="2400" b="1" dirty="0" smtClean="0"/>
              <a:t> </a:t>
            </a:r>
            <a:r>
              <a:rPr lang="en-US" sz="2800" b="1" dirty="0" smtClean="0"/>
              <a:t>15)</a:t>
            </a:r>
            <a:r>
              <a:rPr lang="en-US" b="1" u="sng" dirty="0" smtClean="0"/>
              <a:t>Medication</a:t>
            </a:r>
            <a:r>
              <a:rPr lang="en-US" b="1" dirty="0" smtClean="0"/>
              <a:t>- </a:t>
            </a:r>
          </a:p>
          <a:p>
            <a:pPr>
              <a:lnSpc>
                <a:spcPct val="150000"/>
              </a:lnSpc>
              <a:buFontTx/>
              <a:buNone/>
            </a:pPr>
            <a:r>
              <a:rPr lang="en-US" b="1" dirty="0" smtClean="0"/>
              <a:t>   </a:t>
            </a:r>
            <a:r>
              <a:rPr lang="en-US" dirty="0" smtClean="0"/>
              <a:t>All medication prescribed to the mother must be consulted as many of these drugs may pass through breast milk to new born baby &amp; can be harmful..</a:t>
            </a:r>
          </a:p>
          <a:p>
            <a:pPr>
              <a:lnSpc>
                <a:spcPct val="150000"/>
              </a:lnSpc>
            </a:pPr>
            <a:endParaRPr lang="en-IN" dirty="0"/>
          </a:p>
        </p:txBody>
      </p:sp>
      <p:pic>
        <p:nvPicPr>
          <p:cNvPr id="10242" name="Picture 2" descr="G:\New folder\13.jpg"/>
          <p:cNvPicPr>
            <a:picLocks noChangeAspect="1" noChangeArrowheads="1"/>
          </p:cNvPicPr>
          <p:nvPr/>
        </p:nvPicPr>
        <p:blipFill>
          <a:blip r:embed="rId2"/>
          <a:srcRect/>
          <a:stretch>
            <a:fillRect/>
          </a:stretch>
        </p:blipFill>
        <p:spPr bwMode="auto">
          <a:xfrm>
            <a:off x="5105400" y="4876800"/>
            <a:ext cx="3143271" cy="164307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457200" y="914400"/>
            <a:ext cx="8229600" cy="5211763"/>
          </a:xfrm>
        </p:spPr>
        <p:txBody>
          <a:bodyPr>
            <a:normAutofit fontScale="92500" lnSpcReduction="10000"/>
          </a:bodyPr>
          <a:lstStyle/>
          <a:p>
            <a:pPr>
              <a:lnSpc>
                <a:spcPct val="150000"/>
              </a:lnSpc>
              <a:buFontTx/>
              <a:buNone/>
              <a:tabLst>
                <a:tab pos="457200" algn="l"/>
              </a:tabLst>
            </a:pPr>
            <a:r>
              <a:rPr lang="en-US" sz="3600" b="1" u="sng" dirty="0" smtClean="0"/>
              <a:t>Advice on discharge</a:t>
            </a:r>
            <a:r>
              <a:rPr lang="en-US" sz="3600" b="1" dirty="0" smtClean="0"/>
              <a:t>- </a:t>
            </a:r>
            <a:r>
              <a:rPr lang="en-US" sz="2800" dirty="0" smtClean="0"/>
              <a:t>Thorough examination of the mother and child is to be taken before discharge  </a:t>
            </a:r>
          </a:p>
          <a:p>
            <a:pPr>
              <a:lnSpc>
                <a:spcPct val="150000"/>
              </a:lnSpc>
              <a:tabLst>
                <a:tab pos="457200" algn="l"/>
              </a:tabLst>
            </a:pPr>
            <a:r>
              <a:rPr lang="en-US" sz="2800" dirty="0" smtClean="0"/>
              <a:t>Gradual return to normal activity at home.</a:t>
            </a:r>
          </a:p>
          <a:p>
            <a:pPr>
              <a:lnSpc>
                <a:spcPct val="150000"/>
              </a:lnSpc>
              <a:tabLst>
                <a:tab pos="457200" algn="l"/>
              </a:tabLst>
            </a:pPr>
            <a:r>
              <a:rPr lang="en-US" sz="2800" dirty="0" smtClean="0"/>
              <a:t>Care of the newborn &amp; breast feeding . </a:t>
            </a:r>
          </a:p>
          <a:p>
            <a:pPr>
              <a:lnSpc>
                <a:spcPct val="150000"/>
              </a:lnSpc>
              <a:tabLst>
                <a:tab pos="457200" algn="l"/>
              </a:tabLst>
            </a:pPr>
            <a:r>
              <a:rPr lang="en-US" sz="2800" dirty="0" smtClean="0"/>
              <a:t>Iron and vitamin supplements to improve mother’s health.</a:t>
            </a:r>
          </a:p>
          <a:p>
            <a:pPr>
              <a:lnSpc>
                <a:spcPct val="150000"/>
              </a:lnSpc>
              <a:tabLst>
                <a:tab pos="457200" algn="l"/>
              </a:tabLst>
            </a:pPr>
            <a:r>
              <a:rPr lang="en-US" sz="2800" dirty="0" smtClean="0"/>
              <a:t>Contraception.</a:t>
            </a:r>
          </a:p>
          <a:p>
            <a:pPr>
              <a:lnSpc>
                <a:spcPct val="150000"/>
              </a:lnSpc>
              <a:tabLst>
                <a:tab pos="457200" algn="l"/>
              </a:tabLst>
            </a:pPr>
            <a:r>
              <a:rPr lang="en-US" sz="2800" dirty="0" smtClean="0"/>
              <a:t>For regular follow up.</a:t>
            </a:r>
          </a:p>
          <a:p>
            <a:pPr>
              <a:lnSpc>
                <a:spcPct val="150000"/>
              </a:lnSpc>
              <a:tabLst>
                <a:tab pos="457200" algn="l"/>
              </a:tabLst>
            </a:pPr>
            <a:endParaRPr lang="en-US" sz="2800" dirty="0" smtClean="0"/>
          </a:p>
          <a:p>
            <a:pPr>
              <a:lnSpc>
                <a:spcPct val="150000"/>
              </a:lnSpc>
            </a:pPr>
            <a:endParaRPr lang="en-IN"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MANAGEMENT OF AILMENTS</a:t>
            </a:r>
            <a:endParaRPr lang="en-US" dirty="0"/>
          </a:p>
        </p:txBody>
      </p:sp>
      <p:sp>
        <p:nvSpPr>
          <p:cNvPr id="3" name="Content Placeholder 2"/>
          <p:cNvSpPr>
            <a:spLocks noGrp="1"/>
          </p:cNvSpPr>
          <p:nvPr>
            <p:ph idx="1"/>
          </p:nvPr>
        </p:nvSpPr>
        <p:spPr/>
        <p:txBody>
          <a:bodyPr/>
          <a:lstStyle/>
          <a:p>
            <a:r>
              <a:rPr lang="en-US" dirty="0" smtClean="0"/>
              <a:t> After pains</a:t>
            </a:r>
          </a:p>
          <a:p>
            <a:r>
              <a:rPr lang="en-US" dirty="0" smtClean="0"/>
              <a:t>Pain at site of perineum</a:t>
            </a:r>
          </a:p>
          <a:p>
            <a:r>
              <a:rPr lang="en-US" dirty="0" smtClean="0"/>
              <a:t>Engorgement of breast</a:t>
            </a:r>
          </a:p>
          <a:p>
            <a:r>
              <a:rPr lang="en-US" dirty="0" smtClean="0"/>
              <a:t>Treatment of </a:t>
            </a:r>
            <a:r>
              <a:rPr lang="en-US" dirty="0" err="1" smtClean="0"/>
              <a:t>Anaemia</a:t>
            </a:r>
            <a:r>
              <a:rPr lang="en-US" dirty="0" smtClean="0"/>
              <a:t> </a:t>
            </a:r>
          </a:p>
          <a:p>
            <a:r>
              <a:rPr lang="en-US" dirty="0" smtClean="0"/>
              <a:t>Hypertension</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Health and nutrition education</a:t>
            </a:r>
            <a:endParaRPr lang="en-US" dirty="0"/>
          </a:p>
        </p:txBody>
      </p:sp>
      <p:sp>
        <p:nvSpPr>
          <p:cNvPr id="3" name="Content Placeholder 2"/>
          <p:cNvSpPr>
            <a:spLocks noGrp="1"/>
          </p:cNvSpPr>
          <p:nvPr>
            <p:ph idx="1"/>
          </p:nvPr>
        </p:nvSpPr>
        <p:spPr/>
        <p:txBody>
          <a:bodyPr/>
          <a:lstStyle/>
          <a:p>
            <a:r>
              <a:rPr lang="en-US" dirty="0" smtClean="0"/>
              <a:t>Family planning advise</a:t>
            </a:r>
          </a:p>
          <a:p>
            <a:r>
              <a:rPr lang="en-US" dirty="0" smtClean="0"/>
              <a:t>Sexual intercourse can be resumed till to 6 weeks after delivery</a:t>
            </a:r>
          </a:p>
          <a:p>
            <a:r>
              <a:rPr lang="en-US" dirty="0" smtClean="0"/>
              <a:t>Breast feeding is best</a:t>
            </a:r>
          </a:p>
          <a:p>
            <a:r>
              <a:rPr lang="en-US" dirty="0" smtClean="0"/>
              <a:t>Immunization of child</a:t>
            </a:r>
          </a:p>
          <a:p>
            <a:r>
              <a:rPr lang="en-US" dirty="0" smtClean="0"/>
              <a:t>Calorie need per day-2200+700 =2900</a:t>
            </a:r>
          </a:p>
          <a:p>
            <a:r>
              <a:rPr lang="en-US" dirty="0" smtClean="0"/>
              <a:t>Role of post natal exercises</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Postnatal exercise </a:t>
            </a:r>
            <a:endParaRPr lang="en-US" dirty="0"/>
          </a:p>
        </p:txBody>
      </p:sp>
      <p:sp>
        <p:nvSpPr>
          <p:cNvPr id="3" name="Content Placeholder 2"/>
          <p:cNvSpPr>
            <a:spLocks noGrp="1"/>
          </p:cNvSpPr>
          <p:nvPr>
            <p:ph idx="1"/>
          </p:nvPr>
        </p:nvSpPr>
        <p:spPr/>
        <p:txBody>
          <a:bodyPr>
            <a:normAutofit fontScale="92500"/>
          </a:bodyPr>
          <a:lstStyle/>
          <a:p>
            <a:pPr>
              <a:lnSpc>
                <a:spcPct val="150000"/>
              </a:lnSpc>
            </a:pPr>
            <a:r>
              <a:rPr lang="en-US" dirty="0" smtClean="0"/>
              <a:t>Objectives –</a:t>
            </a:r>
          </a:p>
          <a:p>
            <a:pPr lvl="1">
              <a:lnSpc>
                <a:spcPct val="150000"/>
              </a:lnSpc>
            </a:pPr>
            <a:r>
              <a:rPr lang="en-US" dirty="0" smtClean="0"/>
              <a:t>To improve the muscle tone which are stretch during pregnancy and </a:t>
            </a:r>
            <a:r>
              <a:rPr lang="en-US" dirty="0" err="1" smtClean="0"/>
              <a:t>labour</a:t>
            </a:r>
            <a:r>
              <a:rPr lang="en-US" dirty="0" smtClean="0"/>
              <a:t> specially the abdominal and </a:t>
            </a:r>
            <a:r>
              <a:rPr lang="en-US" dirty="0" err="1" smtClean="0"/>
              <a:t>perineal</a:t>
            </a:r>
            <a:r>
              <a:rPr lang="en-US" dirty="0" smtClean="0"/>
              <a:t> muscles </a:t>
            </a:r>
          </a:p>
          <a:p>
            <a:pPr lvl="1">
              <a:lnSpc>
                <a:spcPct val="150000"/>
              </a:lnSpc>
            </a:pPr>
            <a:r>
              <a:rPr lang="en-US" dirty="0" smtClean="0"/>
              <a:t>To educate about correct posture to be attained when the patient is getting up from her bed</a:t>
            </a:r>
          </a:p>
          <a:p>
            <a:pPr lvl="1">
              <a:lnSpc>
                <a:spcPct val="150000"/>
              </a:lnSpc>
            </a:pPr>
            <a:r>
              <a:rPr lang="en-US" dirty="0" smtClean="0"/>
              <a:t>This also include the correct principal of lifting &amp; working position day to day activities  </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IMPORTANCE OF POSTNATAL EXERCISE</a:t>
            </a:r>
            <a:endParaRPr lang="en-US" dirty="0"/>
          </a:p>
        </p:txBody>
      </p:sp>
      <p:sp>
        <p:nvSpPr>
          <p:cNvPr id="3" name="Content Placeholder 2"/>
          <p:cNvSpPr>
            <a:spLocks noGrp="1"/>
          </p:cNvSpPr>
          <p:nvPr>
            <p:ph sz="half" idx="1"/>
          </p:nvPr>
        </p:nvSpPr>
        <p:spPr/>
        <p:txBody>
          <a:bodyPr/>
          <a:lstStyle/>
          <a:p>
            <a:pPr>
              <a:buFont typeface="Wingdings" pitchFamily="2" charset="2"/>
              <a:buChar char="v"/>
            </a:pPr>
            <a:r>
              <a:rPr lang="en-US" dirty="0" smtClean="0"/>
              <a:t>Improve circulation</a:t>
            </a:r>
          </a:p>
          <a:p>
            <a:pPr>
              <a:buFont typeface="Wingdings" pitchFamily="2" charset="2"/>
              <a:buChar char="v"/>
            </a:pPr>
            <a:r>
              <a:rPr lang="en-US" dirty="0" smtClean="0"/>
              <a:t>Strengthen pelvic floor muscle</a:t>
            </a:r>
          </a:p>
          <a:p>
            <a:pPr>
              <a:buFont typeface="Wingdings" pitchFamily="2" charset="2"/>
              <a:buChar char="v"/>
            </a:pPr>
            <a:r>
              <a:rPr lang="en-US" dirty="0" smtClean="0"/>
              <a:t>Prevent backache</a:t>
            </a:r>
          </a:p>
          <a:p>
            <a:pPr>
              <a:buFont typeface="Wingdings" pitchFamily="2" charset="2"/>
              <a:buChar char="v"/>
            </a:pPr>
            <a:r>
              <a:rPr lang="en-US" dirty="0" smtClean="0"/>
              <a:t>Strengthen the tummy muscles</a:t>
            </a:r>
          </a:p>
          <a:p>
            <a:pPr>
              <a:buFont typeface="Wingdings" pitchFamily="2" charset="2"/>
              <a:buChar char="v"/>
            </a:pPr>
            <a:endParaRPr lang="en-US" dirty="0" smtClean="0"/>
          </a:p>
          <a:p>
            <a:endParaRPr lang="en-US" dirty="0"/>
          </a:p>
        </p:txBody>
      </p:sp>
      <p:pic>
        <p:nvPicPr>
          <p:cNvPr id="5" name="Picture 2"/>
          <p:cNvPicPr>
            <a:picLocks noGrp="1" noChangeAspect="1" noChangeArrowheads="1"/>
          </p:cNvPicPr>
          <p:nvPr>
            <p:ph sz="half" idx="2"/>
          </p:nvPr>
        </p:nvPicPr>
        <p:blipFill>
          <a:blip r:embed="rId2"/>
          <a:stretch>
            <a:fillRect/>
          </a:stretch>
        </p:blipFill>
        <p:spPr bwMode="auto">
          <a:xfrm>
            <a:off x="5505450" y="2399506"/>
            <a:ext cx="2324100" cy="3476625"/>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IMPORTANT INFORMATION </a:t>
            </a:r>
            <a:endParaRPr lang="en-US" dirty="0"/>
          </a:p>
        </p:txBody>
      </p:sp>
      <p:sp>
        <p:nvSpPr>
          <p:cNvPr id="3" name="Content Placeholder 2"/>
          <p:cNvSpPr>
            <a:spLocks noGrp="1"/>
          </p:cNvSpPr>
          <p:nvPr>
            <p:ph idx="1"/>
          </p:nvPr>
        </p:nvSpPr>
        <p:spPr/>
        <p:txBody>
          <a:bodyPr/>
          <a:lstStyle/>
          <a:p>
            <a:pPr>
              <a:buFont typeface="Wingdings" pitchFamily="2" charset="2"/>
              <a:buChar char="Ø"/>
            </a:pPr>
            <a:r>
              <a:rPr lang="en-US" dirty="0" smtClean="0"/>
              <a:t>Wear loose supportive clothing</a:t>
            </a:r>
          </a:p>
          <a:p>
            <a:pPr>
              <a:buFont typeface="Wingdings" pitchFamily="2" charset="2"/>
              <a:buChar char="Ø"/>
            </a:pPr>
            <a:r>
              <a:rPr lang="en-US" dirty="0" smtClean="0"/>
              <a:t>Environment-stable environment</a:t>
            </a:r>
          </a:p>
          <a:p>
            <a:pPr>
              <a:buFont typeface="Wingdings" pitchFamily="2" charset="2"/>
              <a:buChar char="Ø"/>
            </a:pPr>
            <a:r>
              <a:rPr lang="en-US" dirty="0" smtClean="0"/>
              <a:t>Nutrition-do not exercise on full stomach</a:t>
            </a:r>
          </a:p>
          <a:p>
            <a:pPr>
              <a:buFont typeface="Wingdings" pitchFamily="2" charset="2"/>
              <a:buChar char="Ø"/>
            </a:pPr>
            <a:r>
              <a:rPr lang="en-US" dirty="0" smtClean="0"/>
              <a:t>Safety-do not exercise alone in the dark</a:t>
            </a:r>
          </a:p>
          <a:p>
            <a:pPr>
              <a:buFont typeface="Wingdings" pitchFamily="2" charset="2"/>
              <a:buChar char="Ø"/>
            </a:pPr>
            <a:r>
              <a:rPr lang="en-US" dirty="0" smtClean="0"/>
              <a:t>Low impact exercise is preferable during postnatal period.</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PRINCIPLE OF EXERCISE</a:t>
            </a:r>
            <a:endParaRPr lang="en-US" dirty="0"/>
          </a:p>
        </p:txBody>
      </p:sp>
      <p:sp>
        <p:nvSpPr>
          <p:cNvPr id="3" name="Content Placeholder 2"/>
          <p:cNvSpPr>
            <a:spLocks noGrp="1"/>
          </p:cNvSpPr>
          <p:nvPr>
            <p:ph idx="1"/>
          </p:nvPr>
        </p:nvSpPr>
        <p:spPr/>
        <p:txBody>
          <a:bodyPr/>
          <a:lstStyle/>
          <a:p>
            <a:pPr>
              <a:buFont typeface="Wingdings" pitchFamily="2" charset="2"/>
              <a:buChar char="ü"/>
            </a:pPr>
            <a:r>
              <a:rPr lang="en-US" dirty="0" smtClean="0"/>
              <a:t>Frequency</a:t>
            </a:r>
          </a:p>
          <a:p>
            <a:pPr>
              <a:buFont typeface="Wingdings" pitchFamily="2" charset="2"/>
              <a:buChar char="ü"/>
            </a:pPr>
            <a:r>
              <a:rPr lang="en-US" dirty="0" smtClean="0"/>
              <a:t>Intensity- mild to moderate exercise are recommended</a:t>
            </a:r>
          </a:p>
          <a:p>
            <a:pPr>
              <a:buFont typeface="Wingdings" pitchFamily="2" charset="2"/>
              <a:buChar char="ü"/>
            </a:pPr>
            <a:r>
              <a:rPr lang="en-US" dirty="0" smtClean="0"/>
              <a:t>Duration-30 minutes of exercise per day</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305800" cy="1161288"/>
          </a:xfrm>
        </p:spPr>
        <p:txBody>
          <a:bodyPr/>
          <a:lstStyle/>
          <a:p>
            <a:r>
              <a:rPr lang="en-US" dirty="0" smtClean="0"/>
              <a:t>POSTNATAL EXERCISE</a:t>
            </a:r>
            <a:endParaRPr lang="en-US" dirty="0"/>
          </a:p>
        </p:txBody>
      </p:sp>
      <p:sp>
        <p:nvSpPr>
          <p:cNvPr id="3" name="Content Placeholder 2"/>
          <p:cNvSpPr>
            <a:spLocks noGrp="1"/>
          </p:cNvSpPr>
          <p:nvPr>
            <p:ph sz="half" idx="1"/>
          </p:nvPr>
        </p:nvSpPr>
        <p:spPr>
          <a:xfrm>
            <a:off x="464344" y="1524000"/>
            <a:ext cx="4641056" cy="5105399"/>
          </a:xfrm>
        </p:spPr>
        <p:txBody>
          <a:bodyPr>
            <a:normAutofit/>
          </a:bodyPr>
          <a:lstStyle/>
          <a:p>
            <a:r>
              <a:rPr lang="en-US" dirty="0" smtClean="0"/>
              <a:t>Deep breathing Exercise</a:t>
            </a:r>
          </a:p>
          <a:p>
            <a:r>
              <a:rPr lang="en-US" dirty="0" smtClean="0"/>
              <a:t>Foot and ankle exercise</a:t>
            </a:r>
          </a:p>
          <a:p>
            <a:r>
              <a:rPr lang="en-US" dirty="0" smtClean="0"/>
              <a:t>Pelvic floor Exercise</a:t>
            </a:r>
          </a:p>
          <a:p>
            <a:r>
              <a:rPr lang="en-US" dirty="0" smtClean="0"/>
              <a:t>Pelvic Tilting Exercise</a:t>
            </a:r>
          </a:p>
          <a:p>
            <a:r>
              <a:rPr lang="en-US" dirty="0" smtClean="0"/>
              <a:t>Abdominal Breathing</a:t>
            </a:r>
          </a:p>
          <a:p>
            <a:r>
              <a:rPr lang="en-US" dirty="0" smtClean="0"/>
              <a:t>Head and shoulder raising</a:t>
            </a:r>
          </a:p>
          <a:p>
            <a:r>
              <a:rPr lang="en-US" dirty="0" smtClean="0"/>
              <a:t>Leg raising</a:t>
            </a:r>
          </a:p>
          <a:p>
            <a:r>
              <a:rPr lang="en-US" dirty="0" smtClean="0"/>
              <a:t>Knee rolling</a:t>
            </a:r>
          </a:p>
          <a:p>
            <a:r>
              <a:rPr lang="en-US" dirty="0" smtClean="0"/>
              <a:t>Hip hitching or leg shortening.</a:t>
            </a:r>
            <a:endParaRPr lang="en-US" dirty="0"/>
          </a:p>
        </p:txBody>
      </p:sp>
      <p:sp>
        <p:nvSpPr>
          <p:cNvPr id="7" name="Content Placeholder 6"/>
          <p:cNvSpPr>
            <a:spLocks noGrp="1"/>
          </p:cNvSpPr>
          <p:nvPr>
            <p:ph sz="half" idx="2"/>
          </p:nvPr>
        </p:nvSpPr>
        <p:spPr/>
        <p:txBody>
          <a:bodyPr>
            <a:normAutofit/>
          </a:bodyPr>
          <a:lstStyle/>
          <a:p>
            <a:endParaRPr lang="en-US" dirty="0"/>
          </a:p>
        </p:txBody>
      </p:sp>
      <p:pic>
        <p:nvPicPr>
          <p:cNvPr id="6" name="Picture 2" descr="C:\Documents and Settings\MUSIC\My Documents\My Pictures\Head-And-Shoulder-Curl-001.jpg"/>
          <p:cNvPicPr>
            <a:picLocks noChangeAspect="1" noChangeArrowheads="1"/>
          </p:cNvPicPr>
          <p:nvPr/>
        </p:nvPicPr>
        <p:blipFill>
          <a:blip r:embed="rId2"/>
          <a:srcRect/>
          <a:stretch>
            <a:fillRect/>
          </a:stretch>
        </p:blipFill>
        <p:spPr bwMode="auto">
          <a:xfrm>
            <a:off x="4876800" y="1752600"/>
            <a:ext cx="3519568" cy="44196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Deep breathing exercise</a:t>
            </a:r>
            <a:br>
              <a:rPr lang="en-US" b="1" dirty="0" smtClean="0"/>
            </a:br>
            <a:endParaRPr lang="en-US" dirty="0"/>
          </a:p>
        </p:txBody>
      </p:sp>
      <p:sp>
        <p:nvSpPr>
          <p:cNvPr id="5" name="Content Placeholder 4"/>
          <p:cNvSpPr>
            <a:spLocks noGrp="1"/>
          </p:cNvSpPr>
          <p:nvPr>
            <p:ph sz="quarter" idx="2"/>
          </p:nvPr>
        </p:nvSpPr>
        <p:spPr>
          <a:xfrm>
            <a:off x="457200" y="1524000"/>
            <a:ext cx="7848600" cy="4602163"/>
          </a:xfrm>
        </p:spPr>
        <p:txBody>
          <a:bodyPr/>
          <a:lstStyle/>
          <a:p>
            <a:r>
              <a:rPr lang="en-US" sz="2800" dirty="0" smtClean="0"/>
              <a:t>Lie on  bed with knees bent, with a pillow behind </a:t>
            </a:r>
          </a:p>
          <a:p>
            <a:r>
              <a:rPr lang="en-US" sz="2800" dirty="0" smtClean="0"/>
              <a:t>Breathe in deeply through nose. Sigh out.</a:t>
            </a:r>
          </a:p>
          <a:p>
            <a:r>
              <a:rPr lang="en-US" sz="2800" dirty="0" smtClean="0"/>
              <a:t> Repeat 5 times</a:t>
            </a:r>
            <a:endParaRPr lang="en-US" dirty="0" smtClean="0"/>
          </a:p>
          <a:p>
            <a:endParaRPr lang="en-US" dirty="0"/>
          </a:p>
        </p:txBody>
      </p:sp>
      <p:pic>
        <p:nvPicPr>
          <p:cNvPr id="7" name="Picture 2"/>
          <p:cNvPicPr>
            <a:picLocks noGrp="1" noChangeAspect="1" noChangeArrowheads="1"/>
          </p:cNvPicPr>
          <p:nvPr>
            <p:ph sz="quarter" idx="4"/>
          </p:nvPr>
        </p:nvPicPr>
        <p:blipFill>
          <a:blip r:embed="rId2"/>
          <a:stretch>
            <a:fillRect/>
          </a:stretch>
        </p:blipFill>
        <p:spPr bwMode="auto">
          <a:xfrm>
            <a:off x="1371600" y="4267200"/>
            <a:ext cx="5964619" cy="2127336"/>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FOOT AND ANKLE EXERCISE</a:t>
            </a:r>
            <a:endParaRPr lang="en-US" dirty="0"/>
          </a:p>
        </p:txBody>
      </p:sp>
      <p:sp>
        <p:nvSpPr>
          <p:cNvPr id="5" name="Content Placeholder 4"/>
          <p:cNvSpPr>
            <a:spLocks noGrp="1"/>
          </p:cNvSpPr>
          <p:nvPr>
            <p:ph sz="quarter" idx="2"/>
          </p:nvPr>
        </p:nvSpPr>
        <p:spPr>
          <a:xfrm>
            <a:off x="228600" y="1752600"/>
            <a:ext cx="5257800" cy="4373563"/>
          </a:xfrm>
        </p:spPr>
        <p:txBody>
          <a:bodyPr>
            <a:normAutofit/>
          </a:bodyPr>
          <a:lstStyle/>
          <a:p>
            <a:pPr>
              <a:buFont typeface="Wingdings" pitchFamily="2" charset="2"/>
              <a:buChar char="v"/>
            </a:pPr>
            <a:r>
              <a:rPr lang="en-US" sz="2400" dirty="0" smtClean="0"/>
              <a:t>Keep  knees relaxed for both exercises.</a:t>
            </a:r>
          </a:p>
          <a:p>
            <a:pPr>
              <a:buNone/>
            </a:pPr>
            <a:endParaRPr lang="en-US" sz="2400" dirty="0" smtClean="0"/>
          </a:p>
          <a:p>
            <a:pPr>
              <a:buFont typeface="Wingdings" pitchFamily="2" charset="2"/>
              <a:buChar char="v"/>
            </a:pPr>
            <a:r>
              <a:rPr lang="en-US" sz="2400" dirty="0" smtClean="0"/>
              <a:t>Bend and stretch  ankles      vigorously up and down for 30 seconds.</a:t>
            </a:r>
          </a:p>
          <a:p>
            <a:pPr>
              <a:buFont typeface="Wingdings" pitchFamily="2" charset="2"/>
              <a:buChar char="v"/>
            </a:pPr>
            <a:r>
              <a:rPr lang="en-US" sz="2400" dirty="0" smtClean="0"/>
              <a:t> Circle both feet 10 times in each direction.</a:t>
            </a:r>
          </a:p>
          <a:p>
            <a:pPr>
              <a:buNone/>
            </a:pPr>
            <a:endParaRPr lang="en-US" sz="2400" dirty="0" smtClean="0"/>
          </a:p>
          <a:p>
            <a:pPr>
              <a:buFont typeface="Wingdings" pitchFamily="2" charset="2"/>
              <a:buChar char="v"/>
            </a:pPr>
            <a:r>
              <a:rPr lang="en-US" sz="2400" b="1" i="1" dirty="0" smtClean="0"/>
              <a:t>Repeat these exercises frequently</a:t>
            </a:r>
          </a:p>
          <a:p>
            <a:endParaRPr lang="en-US" dirty="0" smtClean="0"/>
          </a:p>
          <a:p>
            <a:endParaRPr lang="en-US" dirty="0"/>
          </a:p>
        </p:txBody>
      </p:sp>
      <p:pic>
        <p:nvPicPr>
          <p:cNvPr id="7" name="Picture 2"/>
          <p:cNvPicPr>
            <a:picLocks noGrp="1" noChangeAspect="1" noChangeArrowheads="1"/>
          </p:cNvPicPr>
          <p:nvPr>
            <p:ph sz="quarter" idx="4"/>
          </p:nvPr>
        </p:nvPicPr>
        <p:blipFill>
          <a:blip r:embed="rId2"/>
          <a:stretch>
            <a:fillRect/>
          </a:stretch>
        </p:blipFill>
        <p:spPr bwMode="auto">
          <a:xfrm>
            <a:off x="4979987" y="2675731"/>
            <a:ext cx="3371850" cy="352425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 calcmode="lin" valueType="num">
                                      <p:cBhvr additive="base">
                                        <p:cTn id="13"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 calcmode="lin" valueType="num">
                                      <p:cBhvr additive="base">
                                        <p:cTn id="19"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xEl>
                                              <p:pRg st="5" end="5"/>
                                            </p:txEl>
                                          </p:spTgt>
                                        </p:tgtEl>
                                        <p:attrNameLst>
                                          <p:attrName>style.visibility</p:attrName>
                                        </p:attrNameLst>
                                      </p:cBhvr>
                                      <p:to>
                                        <p:strVal val="visible"/>
                                      </p:to>
                                    </p:set>
                                    <p:anim calcmode="lin" valueType="num">
                                      <p:cBhvr additive="base">
                                        <p:cTn id="25"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PELVIC FLOOR EXERCISE</a:t>
            </a:r>
            <a:endParaRPr lang="en-US" dirty="0"/>
          </a:p>
        </p:txBody>
      </p:sp>
      <p:sp>
        <p:nvSpPr>
          <p:cNvPr id="5" name="Content Placeholder 4"/>
          <p:cNvSpPr>
            <a:spLocks noGrp="1"/>
          </p:cNvSpPr>
          <p:nvPr>
            <p:ph sz="quarter" idx="2"/>
          </p:nvPr>
        </p:nvSpPr>
        <p:spPr>
          <a:xfrm>
            <a:off x="457200" y="1524000"/>
            <a:ext cx="4724400" cy="4602163"/>
          </a:xfrm>
        </p:spPr>
        <p:txBody>
          <a:bodyPr>
            <a:normAutofit/>
          </a:bodyPr>
          <a:lstStyle/>
          <a:p>
            <a:pPr>
              <a:lnSpc>
                <a:spcPct val="150000"/>
              </a:lnSpc>
            </a:pPr>
            <a:r>
              <a:rPr lang="en-US" dirty="0" smtClean="0"/>
              <a:t>Pelvic floor muscles are stretched  during pregnancy and childbirth.</a:t>
            </a:r>
          </a:p>
          <a:p>
            <a:pPr>
              <a:lnSpc>
                <a:spcPct val="150000"/>
              </a:lnSpc>
            </a:pPr>
            <a:r>
              <a:rPr lang="en-US" dirty="0" smtClean="0"/>
              <a:t>Strong pelvic floor muscles are essential to prevent leakage of urine when  sneeze or cough, for enjoyable sexual intercourse  and</a:t>
            </a:r>
          </a:p>
          <a:p>
            <a:pPr>
              <a:lnSpc>
                <a:spcPct val="150000"/>
              </a:lnSpc>
            </a:pPr>
            <a:endParaRPr lang="en-US" dirty="0" smtClean="0"/>
          </a:p>
          <a:p>
            <a:pPr>
              <a:lnSpc>
                <a:spcPct val="150000"/>
              </a:lnSpc>
            </a:pPr>
            <a:endParaRPr lang="en-US" dirty="0"/>
          </a:p>
        </p:txBody>
      </p:sp>
      <p:pic>
        <p:nvPicPr>
          <p:cNvPr id="7" name="Picture 2"/>
          <p:cNvPicPr>
            <a:picLocks noGrp="1" noChangeAspect="1" noChangeArrowheads="1"/>
          </p:cNvPicPr>
          <p:nvPr>
            <p:ph sz="quarter" idx="4"/>
          </p:nvPr>
        </p:nvPicPr>
        <p:blipFill>
          <a:blip r:embed="rId2"/>
          <a:stretch>
            <a:fillRect/>
          </a:stretch>
        </p:blipFill>
        <p:spPr bwMode="auto">
          <a:xfrm>
            <a:off x="5356225" y="2756694"/>
            <a:ext cx="2619375" cy="3362325"/>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dirty="0" smtClean="0"/>
              <a:t>Cont…</a:t>
            </a:r>
            <a:endParaRPr lang="en-US" dirty="0"/>
          </a:p>
        </p:txBody>
      </p:sp>
      <p:sp>
        <p:nvSpPr>
          <p:cNvPr id="3" name="Content Placeholder 2"/>
          <p:cNvSpPr>
            <a:spLocks noGrp="1"/>
          </p:cNvSpPr>
          <p:nvPr>
            <p:ph sz="half" idx="1"/>
          </p:nvPr>
        </p:nvSpPr>
        <p:spPr>
          <a:xfrm>
            <a:off x="609600" y="1219200"/>
            <a:ext cx="8229600" cy="4906963"/>
          </a:xfrm>
        </p:spPr>
        <p:txBody>
          <a:bodyPr>
            <a:normAutofit/>
          </a:bodyPr>
          <a:lstStyle/>
          <a:p>
            <a:pPr>
              <a:lnSpc>
                <a:spcPct val="150000"/>
              </a:lnSpc>
            </a:pPr>
            <a:r>
              <a:rPr lang="en-US" dirty="0" smtClean="0"/>
              <a:t>Can do this exercise standing, sitting or lying.</a:t>
            </a:r>
          </a:p>
          <a:p>
            <a:pPr>
              <a:lnSpc>
                <a:spcPct val="150000"/>
              </a:lnSpc>
            </a:pPr>
            <a:r>
              <a:rPr lang="en-US" dirty="0" smtClean="0"/>
              <a:t>Pull the area around </a:t>
            </a:r>
          </a:p>
          <a:p>
            <a:pPr>
              <a:lnSpc>
                <a:spcPct val="150000"/>
              </a:lnSpc>
              <a:buNone/>
            </a:pPr>
            <a:r>
              <a:rPr lang="en-US" dirty="0" smtClean="0"/>
              <a:t>     vagina up and down</a:t>
            </a:r>
          </a:p>
          <a:p>
            <a:pPr>
              <a:lnSpc>
                <a:spcPct val="150000"/>
              </a:lnSpc>
            </a:pPr>
            <a:r>
              <a:rPr lang="en-US" dirty="0" smtClean="0"/>
              <a:t>The contraction should be held for  10 seconds(to a count of 6) and repeated </a:t>
            </a:r>
            <a:r>
              <a:rPr lang="en-US" dirty="0" err="1" smtClean="0"/>
              <a:t>upto</a:t>
            </a:r>
            <a:r>
              <a:rPr lang="en-US" dirty="0" smtClean="0"/>
              <a:t> 10 times</a:t>
            </a:r>
            <a:endParaRPr lang="en-US" b="1" dirty="0" smtClean="0"/>
          </a:p>
          <a:p>
            <a:pPr>
              <a:lnSpc>
                <a:spcPct val="150000"/>
              </a:lnSpc>
            </a:pPr>
            <a:endParaRPr lang="en-US" dirty="0"/>
          </a:p>
        </p:txBody>
      </p:sp>
      <p:pic>
        <p:nvPicPr>
          <p:cNvPr id="5" name="Picture 2"/>
          <p:cNvPicPr>
            <a:picLocks noGrp="1" noChangeAspect="1" noChangeArrowheads="1"/>
          </p:cNvPicPr>
          <p:nvPr>
            <p:ph sz="half" idx="2"/>
          </p:nvPr>
        </p:nvPicPr>
        <p:blipFill>
          <a:blip r:embed="rId2"/>
          <a:stretch>
            <a:fillRect/>
          </a:stretch>
        </p:blipFill>
        <p:spPr bwMode="auto">
          <a:xfrm>
            <a:off x="1828800" y="4953000"/>
            <a:ext cx="5791200" cy="167640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lstStyle/>
          <a:p>
            <a:pPr>
              <a:lnSpc>
                <a:spcPct val="150000"/>
              </a:lnSpc>
              <a:buNone/>
            </a:pPr>
            <a:r>
              <a:rPr lang="en-US" dirty="0" smtClean="0"/>
              <a:t> to give complete control of  bowels.</a:t>
            </a:r>
          </a:p>
          <a:p>
            <a:pPr>
              <a:lnSpc>
                <a:spcPct val="150000"/>
              </a:lnSpc>
              <a:buNone/>
            </a:pPr>
            <a:r>
              <a:rPr lang="en-US" dirty="0" smtClean="0"/>
              <a:t>-  Strong muscles will also help prevent developing a prolapsed womb</a:t>
            </a:r>
          </a:p>
          <a:p>
            <a:pPr>
              <a:lnSpc>
                <a:spcPct val="150000"/>
              </a:lnSpc>
            </a:pPr>
            <a:endParaRPr lang="en-US" dirty="0"/>
          </a:p>
        </p:txBody>
      </p:sp>
      <p:pic>
        <p:nvPicPr>
          <p:cNvPr id="5" name="Picture 2" descr="C:\Documents and Settings\MUSIC\My Documents\My Pictures\uterpro.jpg"/>
          <p:cNvPicPr>
            <a:picLocks noGrp="1" noChangeAspect="1" noChangeArrowheads="1"/>
          </p:cNvPicPr>
          <p:nvPr>
            <p:ph sz="half" idx="2"/>
          </p:nvPr>
        </p:nvPicPr>
        <p:blipFill>
          <a:blip r:embed="rId2" cstate="print"/>
          <a:stretch>
            <a:fillRect/>
          </a:stretch>
        </p:blipFill>
        <p:spPr bwMode="auto">
          <a:xfrm>
            <a:off x="5181600" y="1371600"/>
            <a:ext cx="3625719" cy="4023519"/>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838200"/>
            <a:ext cx="4876800" cy="5287963"/>
          </a:xfrm>
        </p:spPr>
        <p:txBody>
          <a:bodyPr>
            <a:normAutofit/>
          </a:bodyPr>
          <a:lstStyle/>
          <a:p>
            <a:pPr>
              <a:lnSpc>
                <a:spcPct val="150000"/>
              </a:lnSpc>
            </a:pPr>
            <a:r>
              <a:rPr lang="en-US" dirty="0" smtClean="0"/>
              <a:t>The exercise should be continued for 2-3 months.</a:t>
            </a:r>
          </a:p>
          <a:p>
            <a:pPr>
              <a:lnSpc>
                <a:spcPct val="150000"/>
              </a:lnSpc>
            </a:pPr>
            <a:r>
              <a:rPr lang="en-US" dirty="0" smtClean="0"/>
              <a:t>This exercise is especially important if mother have stitches.</a:t>
            </a:r>
          </a:p>
          <a:p>
            <a:pPr>
              <a:lnSpc>
                <a:spcPct val="150000"/>
              </a:lnSpc>
            </a:pPr>
            <a:r>
              <a:rPr lang="en-US" b="1" dirty="0" smtClean="0"/>
              <a:t>It helps to  improve the circulation and will help to heal quickly</a:t>
            </a:r>
            <a:endParaRPr lang="en-US" dirty="0" smtClean="0"/>
          </a:p>
          <a:p>
            <a:pPr>
              <a:lnSpc>
                <a:spcPct val="150000"/>
              </a:lnSpc>
            </a:pPr>
            <a:endParaRPr lang="en-US" dirty="0"/>
          </a:p>
        </p:txBody>
      </p:sp>
      <p:pic>
        <p:nvPicPr>
          <p:cNvPr id="5" name="Picture 2" descr="C:\Documents and Settings\MUSIC\My Documents\My Pictures\blood_circulation-621.jpg"/>
          <p:cNvPicPr>
            <a:picLocks noGrp="1" noChangeAspect="1" noChangeArrowheads="1"/>
          </p:cNvPicPr>
          <p:nvPr>
            <p:ph sz="half" idx="2"/>
          </p:nvPr>
        </p:nvPicPr>
        <p:blipFill>
          <a:blip r:embed="rId2"/>
          <a:stretch>
            <a:fillRect/>
          </a:stretch>
        </p:blipFill>
        <p:spPr bwMode="auto">
          <a:xfrm>
            <a:off x="5020148" y="1371600"/>
            <a:ext cx="3294703" cy="498316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dirty="0" smtClean="0"/>
              <a:t>PELVIC TILTING EXERCISE</a:t>
            </a:r>
            <a:endParaRPr lang="en-US" dirty="0"/>
          </a:p>
        </p:txBody>
      </p:sp>
      <p:sp>
        <p:nvSpPr>
          <p:cNvPr id="3" name="Content Placeholder 2"/>
          <p:cNvSpPr>
            <a:spLocks noGrp="1"/>
          </p:cNvSpPr>
          <p:nvPr>
            <p:ph sz="half" idx="1"/>
          </p:nvPr>
        </p:nvSpPr>
        <p:spPr>
          <a:xfrm>
            <a:off x="304800" y="1371600"/>
            <a:ext cx="8610600" cy="4754563"/>
          </a:xfrm>
        </p:spPr>
        <p:txBody>
          <a:bodyPr>
            <a:normAutofit/>
          </a:bodyPr>
          <a:lstStyle/>
          <a:p>
            <a:r>
              <a:rPr lang="en-US" dirty="0" smtClean="0"/>
              <a:t>Lie on a firm surface with knees bent and a comfortable pillow beneath the head</a:t>
            </a:r>
          </a:p>
          <a:p>
            <a:r>
              <a:rPr lang="en-US" dirty="0" smtClean="0"/>
              <a:t>Pull in your tummy (in hale, while exhale flatten the back)</a:t>
            </a:r>
          </a:p>
          <a:p>
            <a:r>
              <a:rPr lang="en-US" dirty="0" smtClean="0"/>
              <a:t>Press the lower part of back down flat</a:t>
            </a:r>
          </a:p>
          <a:p>
            <a:r>
              <a:rPr lang="en-US" dirty="0" smtClean="0"/>
              <a:t>Hold for  several seconds and repeat</a:t>
            </a:r>
            <a:r>
              <a:rPr lang="en-US" sz="700" dirty="0" smtClean="0"/>
              <a:t>.</a:t>
            </a:r>
          </a:p>
        </p:txBody>
      </p:sp>
      <p:pic>
        <p:nvPicPr>
          <p:cNvPr id="5" name="Picture 2" descr="C:\Documents and Settings\MUSIC\My Documents\My Pictures\h9991179.jpg"/>
          <p:cNvPicPr>
            <a:picLocks noGrp="1" noChangeAspect="1" noChangeArrowheads="1"/>
          </p:cNvPicPr>
          <p:nvPr>
            <p:ph sz="half" idx="2"/>
          </p:nvPr>
        </p:nvPicPr>
        <p:blipFill>
          <a:blip r:embed="rId2"/>
          <a:srcRect t="30566"/>
          <a:stretch>
            <a:fillRect/>
          </a:stretch>
        </p:blipFill>
        <p:spPr bwMode="auto">
          <a:xfrm>
            <a:off x="1143000" y="4191000"/>
            <a:ext cx="7239000" cy="2667000"/>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ABDOMINAL BREATHING</a:t>
            </a:r>
            <a:endParaRPr lang="en-US" dirty="0"/>
          </a:p>
        </p:txBody>
      </p:sp>
      <p:sp>
        <p:nvSpPr>
          <p:cNvPr id="3" name="Content Placeholder 2"/>
          <p:cNvSpPr>
            <a:spLocks noGrp="1"/>
          </p:cNvSpPr>
          <p:nvPr>
            <p:ph sz="half" idx="1"/>
          </p:nvPr>
        </p:nvSpPr>
        <p:spPr/>
        <p:txBody>
          <a:bodyPr>
            <a:normAutofit/>
          </a:bodyPr>
          <a:lstStyle/>
          <a:p>
            <a:r>
              <a:rPr lang="en-US" sz="2800" dirty="0" smtClean="0"/>
              <a:t>This is to strengthen the diaphragm</a:t>
            </a:r>
          </a:p>
          <a:p>
            <a:r>
              <a:rPr lang="en-US" sz="2800" dirty="0" smtClean="0"/>
              <a:t>Take a deep breath, raising her abdominal wall and exhale slowly.</a:t>
            </a:r>
          </a:p>
          <a:p>
            <a:r>
              <a:rPr lang="en-US" sz="2800" dirty="0" smtClean="0"/>
              <a:t>To ensure correct method ask to keep one hand on chest and one on abdomen,</a:t>
            </a:r>
          </a:p>
          <a:p>
            <a:endParaRPr lang="en-US" sz="2800" dirty="0"/>
          </a:p>
        </p:txBody>
      </p:sp>
      <p:sp>
        <p:nvSpPr>
          <p:cNvPr id="4" name="Content Placeholder 3"/>
          <p:cNvSpPr>
            <a:spLocks noGrp="1"/>
          </p:cNvSpPr>
          <p:nvPr>
            <p:ph sz="half" idx="2"/>
          </p:nvPr>
        </p:nvSpPr>
        <p:spPr/>
        <p:txBody>
          <a:bodyPr>
            <a:normAutofit/>
          </a:bodyPr>
          <a:lstStyle/>
          <a:p>
            <a:endParaRPr lang="en-US" dirty="0" smtClean="0"/>
          </a:p>
          <a:p>
            <a:endParaRPr lang="en-US" dirty="0"/>
          </a:p>
        </p:txBody>
      </p:sp>
      <p:pic>
        <p:nvPicPr>
          <p:cNvPr id="5" name="Picture 2" descr="C:\Documents and Settings\MUSIC\My Documents\My Pictures\1325801_com_800pxthora.jpg"/>
          <p:cNvPicPr>
            <a:picLocks noChangeAspect="1" noChangeArrowheads="1"/>
          </p:cNvPicPr>
          <p:nvPr/>
        </p:nvPicPr>
        <p:blipFill>
          <a:blip r:embed="rId2"/>
          <a:srcRect/>
          <a:stretch>
            <a:fillRect/>
          </a:stretch>
        </p:blipFill>
        <p:spPr bwMode="auto">
          <a:xfrm>
            <a:off x="5181600" y="2057400"/>
            <a:ext cx="3505200" cy="35052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lstStyle/>
          <a:p>
            <a:pPr>
              <a:buNone/>
            </a:pPr>
            <a:r>
              <a:rPr lang="en-US" dirty="0" smtClean="0"/>
              <a:t>while inhaling  the hand on the abdomen should be raised and hand on the chest should remain stationary.</a:t>
            </a:r>
          </a:p>
          <a:p>
            <a:r>
              <a:rPr lang="en-US" dirty="0" smtClean="0"/>
              <a:t>Repeat the exercise five times</a:t>
            </a:r>
          </a:p>
          <a:p>
            <a:endParaRPr lang="en-US" dirty="0"/>
          </a:p>
        </p:txBody>
      </p:sp>
      <p:pic>
        <p:nvPicPr>
          <p:cNvPr id="5" name="Picture 2" descr="C:\Documents and Settings\MUSIC\My Documents\My Pictures\abdomen-breathing-2.gif"/>
          <p:cNvPicPr>
            <a:picLocks noGrp="1" noChangeAspect="1" noChangeArrowheads="1"/>
          </p:cNvPicPr>
          <p:nvPr>
            <p:ph sz="half" idx="2"/>
          </p:nvPr>
        </p:nvPicPr>
        <p:blipFill>
          <a:blip r:embed="rId2"/>
          <a:stretch>
            <a:fillRect/>
          </a:stretch>
        </p:blipFill>
        <p:spPr bwMode="auto">
          <a:xfrm>
            <a:off x="4800600" y="1524000"/>
            <a:ext cx="3295650" cy="4080669"/>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HEAD AND SHOULDER RAISING</a:t>
            </a:r>
            <a:endParaRPr lang="en-US" dirty="0"/>
          </a:p>
        </p:txBody>
      </p:sp>
      <p:sp>
        <p:nvSpPr>
          <p:cNvPr id="3" name="Content Placeholder 2"/>
          <p:cNvSpPr>
            <a:spLocks noGrp="1"/>
          </p:cNvSpPr>
          <p:nvPr>
            <p:ph sz="half" idx="1"/>
          </p:nvPr>
        </p:nvSpPr>
        <p:spPr/>
        <p:txBody>
          <a:bodyPr>
            <a:normAutofit/>
          </a:bodyPr>
          <a:lstStyle/>
          <a:p>
            <a:r>
              <a:rPr lang="en-US" dirty="0" smtClean="0"/>
              <a:t>On the 2</a:t>
            </a:r>
            <a:r>
              <a:rPr lang="en-US" baseline="30000" dirty="0" smtClean="0"/>
              <a:t>nd</a:t>
            </a:r>
            <a:r>
              <a:rPr lang="en-US" dirty="0" smtClean="0"/>
              <a:t>  post partum day-Lie flat and raise head until the chin is touching the chest.</a:t>
            </a:r>
          </a:p>
          <a:p>
            <a:r>
              <a:rPr lang="en-US" dirty="0" smtClean="0"/>
              <a:t>On the 3 rd post partum day-raise both head and shoulder off the bed and lower them slowly , increase gradually</a:t>
            </a:r>
            <a:endParaRPr lang="en-US" dirty="0"/>
          </a:p>
        </p:txBody>
      </p:sp>
      <p:pic>
        <p:nvPicPr>
          <p:cNvPr id="5" name="Picture 2" descr="C:\Documents and Settings\MUSIC\My Documents\My Pictures\Head-And-Shoulder-Curl-001.jpg"/>
          <p:cNvPicPr>
            <a:picLocks noGrp="1" noChangeAspect="1" noChangeArrowheads="1"/>
          </p:cNvPicPr>
          <p:nvPr>
            <p:ph sz="half" idx="2"/>
          </p:nvPr>
        </p:nvPicPr>
        <p:blipFill>
          <a:blip r:embed="rId2"/>
          <a:stretch>
            <a:fillRect/>
          </a:stretch>
        </p:blipFill>
        <p:spPr bwMode="auto">
          <a:xfrm>
            <a:off x="5442204" y="2514600"/>
            <a:ext cx="3015996" cy="31242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LEG RAISING</a:t>
            </a:r>
            <a:endParaRPr lang="en-US" dirty="0"/>
          </a:p>
        </p:txBody>
      </p:sp>
      <p:sp>
        <p:nvSpPr>
          <p:cNvPr id="3" name="Content Placeholder 2"/>
          <p:cNvSpPr>
            <a:spLocks noGrp="1"/>
          </p:cNvSpPr>
          <p:nvPr>
            <p:ph sz="half" idx="1"/>
          </p:nvPr>
        </p:nvSpPr>
        <p:spPr/>
        <p:txBody>
          <a:bodyPr>
            <a:normAutofit/>
          </a:bodyPr>
          <a:lstStyle/>
          <a:p>
            <a:r>
              <a:rPr lang="en-US" dirty="0" smtClean="0"/>
              <a:t>Begun on the 7 </a:t>
            </a:r>
            <a:r>
              <a:rPr lang="en-US" dirty="0" err="1" smtClean="0"/>
              <a:t>th</a:t>
            </a:r>
            <a:r>
              <a:rPr lang="en-US" dirty="0" smtClean="0"/>
              <a:t> post partum day</a:t>
            </a:r>
          </a:p>
          <a:p>
            <a:r>
              <a:rPr lang="en-US" dirty="0" smtClean="0"/>
              <a:t>Lying down on the floor with no pillows under the head</a:t>
            </a:r>
          </a:p>
          <a:p>
            <a:r>
              <a:rPr lang="en-US" dirty="0" smtClean="0"/>
              <a:t>Point toe and slowly raise one leg keeping the knee straight</a:t>
            </a:r>
          </a:p>
          <a:p>
            <a:r>
              <a:rPr lang="en-US" dirty="0" smtClean="0"/>
              <a:t>Lower the leg slowly.</a:t>
            </a:r>
          </a:p>
          <a:p>
            <a:endParaRPr lang="en-US" dirty="0"/>
          </a:p>
        </p:txBody>
      </p:sp>
      <p:pic>
        <p:nvPicPr>
          <p:cNvPr id="5" name="Picture 2" descr="C:\Documents and Settings\MUSIC\My Documents\My Pictures\leg-raise-exercise.jpg"/>
          <p:cNvPicPr>
            <a:picLocks noGrp="1" noChangeAspect="1" noChangeArrowheads="1"/>
          </p:cNvPicPr>
          <p:nvPr>
            <p:ph sz="half" idx="2"/>
          </p:nvPr>
        </p:nvPicPr>
        <p:blipFill>
          <a:blip r:embed="rId2"/>
          <a:stretch>
            <a:fillRect/>
          </a:stretch>
        </p:blipFill>
        <p:spPr bwMode="auto">
          <a:xfrm>
            <a:off x="4572000" y="2286000"/>
            <a:ext cx="4267199" cy="31242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KNEE ROLLING</a:t>
            </a:r>
            <a:endParaRPr lang="en-US" dirty="0"/>
          </a:p>
        </p:txBody>
      </p:sp>
      <p:sp>
        <p:nvSpPr>
          <p:cNvPr id="3" name="Content Placeholder 2"/>
          <p:cNvSpPr>
            <a:spLocks noGrp="1"/>
          </p:cNvSpPr>
          <p:nvPr>
            <p:ph sz="half" idx="1"/>
          </p:nvPr>
        </p:nvSpPr>
        <p:spPr/>
        <p:txBody>
          <a:bodyPr>
            <a:normAutofit/>
          </a:bodyPr>
          <a:lstStyle/>
          <a:p>
            <a:r>
              <a:rPr lang="en-US" dirty="0" smtClean="0"/>
              <a:t>This is to strengthen the oblique abdominal muscles.</a:t>
            </a:r>
          </a:p>
          <a:p>
            <a:r>
              <a:rPr lang="en-US" dirty="0" smtClean="0"/>
              <a:t>In back lying with knees bent, pull in the abdomen and roll both knees to one side as far is comfortable, keeping shoulders flat.</a:t>
            </a:r>
          </a:p>
          <a:p>
            <a:endParaRPr lang="en-US" dirty="0"/>
          </a:p>
        </p:txBody>
      </p:sp>
      <p:pic>
        <p:nvPicPr>
          <p:cNvPr id="5" name="Picture 2" descr="C:\Documents and Settings\MUSIC\My Documents\My Pictures\knee-rolling.jpg"/>
          <p:cNvPicPr>
            <a:picLocks noGrp="1" noChangeAspect="1" noChangeArrowheads="1"/>
          </p:cNvPicPr>
          <p:nvPr>
            <p:ph sz="half" idx="2"/>
          </p:nvPr>
        </p:nvPicPr>
        <p:blipFill>
          <a:blip r:embed="rId2"/>
          <a:stretch>
            <a:fillRect/>
          </a:stretch>
        </p:blipFill>
        <p:spPr bwMode="auto">
          <a:xfrm>
            <a:off x="4881524" y="1752600"/>
            <a:ext cx="3424276" cy="4573211"/>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lstStyle/>
          <a:p>
            <a:r>
              <a:rPr lang="en-US" dirty="0" smtClean="0"/>
              <a:t>Return knees to upright position and relax the abdomen.</a:t>
            </a:r>
          </a:p>
          <a:p>
            <a:r>
              <a:rPr lang="en-US" dirty="0" smtClean="0"/>
              <a:t>Pull in again and roll both knees to other side.</a:t>
            </a:r>
          </a:p>
          <a:p>
            <a:r>
              <a:rPr lang="en-US" dirty="0" smtClean="0"/>
              <a:t>Perform 10 times</a:t>
            </a:r>
          </a:p>
          <a:p>
            <a:endParaRPr lang="en-US" dirty="0"/>
          </a:p>
        </p:txBody>
      </p:sp>
      <p:pic>
        <p:nvPicPr>
          <p:cNvPr id="5" name="Picture 2" descr="C:\Documents and Settings\MUSIC\My Documents\My Pictures\knee-rolling.jpg"/>
          <p:cNvPicPr>
            <a:picLocks noGrp="1" noChangeAspect="1" noChangeArrowheads="1"/>
          </p:cNvPicPr>
          <p:nvPr>
            <p:ph sz="half" idx="2"/>
          </p:nvPr>
        </p:nvPicPr>
        <p:blipFill>
          <a:blip r:embed="rId2"/>
          <a:srcRect/>
          <a:stretch>
            <a:fillRect/>
          </a:stretch>
        </p:blipFill>
        <p:spPr bwMode="auto">
          <a:xfrm>
            <a:off x="4928440" y="1676400"/>
            <a:ext cx="3674170" cy="38862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HIP HITCHING OR LEG SHORTENING</a:t>
            </a:r>
            <a:endParaRPr lang="en-US" dirty="0"/>
          </a:p>
        </p:txBody>
      </p:sp>
      <p:sp>
        <p:nvSpPr>
          <p:cNvPr id="3" name="Content Placeholder 2"/>
          <p:cNvSpPr>
            <a:spLocks noGrp="1"/>
          </p:cNvSpPr>
          <p:nvPr>
            <p:ph sz="half" idx="1"/>
          </p:nvPr>
        </p:nvSpPr>
        <p:spPr/>
        <p:txBody>
          <a:bodyPr>
            <a:normAutofit/>
          </a:bodyPr>
          <a:lstStyle/>
          <a:p>
            <a:r>
              <a:rPr lang="en-US" dirty="0" smtClean="0"/>
              <a:t>In back lying with one knee bent and the other knee straight.</a:t>
            </a:r>
          </a:p>
          <a:p>
            <a:r>
              <a:rPr lang="en-US" dirty="0" smtClean="0"/>
              <a:t>Slide the heel of the straight leg down word thus lengthening  the leg.</a:t>
            </a:r>
          </a:p>
          <a:p>
            <a:r>
              <a:rPr lang="en-US" dirty="0" smtClean="0"/>
              <a:t>Shorten  the same leg by drawing the hip up</a:t>
            </a:r>
          </a:p>
          <a:p>
            <a:endParaRPr lang="en-US" dirty="0"/>
          </a:p>
        </p:txBody>
      </p:sp>
      <p:pic>
        <p:nvPicPr>
          <p:cNvPr id="5" name="Picture 2" descr="C:\Documents and Settings\MUSIC\My Documents\My Pictures\hip hitching.jpg"/>
          <p:cNvPicPr>
            <a:picLocks noGrp="1" noChangeAspect="1" noChangeArrowheads="1"/>
          </p:cNvPicPr>
          <p:nvPr>
            <p:ph sz="half" idx="2"/>
          </p:nvPr>
        </p:nvPicPr>
        <p:blipFill>
          <a:blip r:embed="rId2"/>
          <a:stretch>
            <a:fillRect/>
          </a:stretch>
        </p:blipFill>
        <p:spPr bwMode="auto">
          <a:xfrm>
            <a:off x="4724400" y="1905000"/>
            <a:ext cx="4038600" cy="384384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lstStyle/>
          <a:p>
            <a:pPr>
              <a:buNone/>
            </a:pPr>
            <a:r>
              <a:rPr lang="en-US" dirty="0" smtClean="0"/>
              <a:t>towards  the ribs on the same side.</a:t>
            </a:r>
          </a:p>
          <a:p>
            <a:r>
              <a:rPr lang="en-US" dirty="0" smtClean="0"/>
              <a:t>Repeat up to 10 times</a:t>
            </a:r>
          </a:p>
          <a:p>
            <a:r>
              <a:rPr lang="en-US" dirty="0" smtClean="0"/>
              <a:t>Change to the opposite side and repeat.</a:t>
            </a:r>
          </a:p>
          <a:p>
            <a:endParaRPr lang="en-US" dirty="0"/>
          </a:p>
        </p:txBody>
      </p:sp>
      <p:pic>
        <p:nvPicPr>
          <p:cNvPr id="5" name="Picture 2" descr="C:\Documents and Settings\MUSIC\My Documents\My Pictures\hip hitching.jpg"/>
          <p:cNvPicPr>
            <a:picLocks noGrp="1" noChangeAspect="1" noChangeArrowheads="1"/>
          </p:cNvPicPr>
          <p:nvPr>
            <p:ph sz="half" idx="2"/>
          </p:nvPr>
        </p:nvPicPr>
        <p:blipFill>
          <a:blip r:embed="rId2"/>
          <a:srcRect/>
          <a:stretch>
            <a:fillRect/>
          </a:stretch>
        </p:blipFill>
        <p:spPr bwMode="auto">
          <a:xfrm>
            <a:off x="4857752" y="2214554"/>
            <a:ext cx="3214710" cy="206347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7772400" cy="914400"/>
          </a:xfrm>
        </p:spPr>
        <p:txBody>
          <a:bodyPr/>
          <a:lstStyle/>
          <a:p>
            <a:r>
              <a:rPr lang="en-US" dirty="0" smtClean="0"/>
              <a:t>ROOMING IN </a:t>
            </a:r>
            <a:endParaRPr lang="en-US" dirty="0"/>
          </a:p>
        </p:txBody>
      </p:sp>
      <p:sp>
        <p:nvSpPr>
          <p:cNvPr id="3" name="Content Placeholder 2"/>
          <p:cNvSpPr>
            <a:spLocks noGrp="1"/>
          </p:cNvSpPr>
          <p:nvPr>
            <p:ph idx="1"/>
          </p:nvPr>
        </p:nvSpPr>
        <p:spPr>
          <a:xfrm>
            <a:off x="0" y="1143000"/>
            <a:ext cx="8229600" cy="5317798"/>
          </a:xfrm>
        </p:spPr>
        <p:txBody>
          <a:bodyPr>
            <a:normAutofit/>
          </a:bodyPr>
          <a:lstStyle/>
          <a:p>
            <a:pPr>
              <a:lnSpc>
                <a:spcPct val="110000"/>
              </a:lnSpc>
            </a:pPr>
            <a:r>
              <a:rPr lang="en-US" dirty="0" smtClean="0"/>
              <a:t>Definition :-   Rooming in means your baby stays with mother through your hospital stay .This arrangement gives an opportunity for the mother and father to know their baby.</a:t>
            </a:r>
          </a:p>
          <a:p>
            <a:pPr>
              <a:lnSpc>
                <a:spcPct val="110000"/>
              </a:lnSpc>
            </a:pPr>
            <a:r>
              <a:rPr lang="en-US" dirty="0" smtClean="0"/>
              <a:t>Advantages :-</a:t>
            </a:r>
          </a:p>
          <a:p>
            <a:pPr>
              <a:lnSpc>
                <a:spcPct val="110000"/>
              </a:lnSpc>
              <a:buNone/>
            </a:pPr>
            <a:r>
              <a:rPr lang="en-US" dirty="0" smtClean="0"/>
              <a:t>	-Baby sleeps better and  cries less .</a:t>
            </a:r>
          </a:p>
          <a:p>
            <a:pPr>
              <a:lnSpc>
                <a:spcPct val="110000"/>
              </a:lnSpc>
              <a:buNone/>
            </a:pPr>
            <a:r>
              <a:rPr lang="en-US" dirty="0" smtClean="0"/>
              <a:t>	-It is less stressful for the baby .</a:t>
            </a:r>
          </a:p>
          <a:p>
            <a:pPr>
              <a:lnSpc>
                <a:spcPct val="110000"/>
              </a:lnSpc>
              <a:buNone/>
            </a:pPr>
            <a:r>
              <a:rPr lang="en-US" dirty="0" smtClean="0"/>
              <a:t>	-Moms get more rest.</a:t>
            </a:r>
          </a:p>
          <a:p>
            <a:pPr>
              <a:lnSpc>
                <a:spcPct val="110000"/>
              </a:lnSpc>
              <a:buNone/>
            </a:pPr>
            <a:r>
              <a:rPr lang="en-US" dirty="0" smtClean="0"/>
              <a:t>	-Mothers milk comes in sooner</a:t>
            </a:r>
          </a:p>
          <a:p>
            <a:pPr>
              <a:lnSpc>
                <a:spcPct val="110000"/>
              </a:lnSpc>
              <a:buNone/>
            </a:pPr>
            <a:r>
              <a:rPr lang="en-US" dirty="0" smtClean="0"/>
              <a:t>	-Baby feeds more often</a:t>
            </a:r>
          </a:p>
          <a:p>
            <a:pPr>
              <a:buNone/>
            </a:pPr>
            <a:endParaRPr lang="en-US" dirty="0" smtClean="0"/>
          </a:p>
        </p:txBody>
      </p:sp>
      <p:pic>
        <p:nvPicPr>
          <p:cNvPr id="7" name="Picture 3" descr="C:\Users\inderjeet\Desktop\reema msc 1st yr\fws pic\mom n baby.jpg"/>
          <p:cNvPicPr>
            <a:picLocks noChangeAspect="1" noChangeArrowheads="1"/>
          </p:cNvPicPr>
          <p:nvPr/>
        </p:nvPicPr>
        <p:blipFill>
          <a:blip r:embed="rId3"/>
          <a:srcRect/>
          <a:stretch>
            <a:fillRect/>
          </a:stretch>
        </p:blipFill>
        <p:spPr bwMode="auto">
          <a:xfrm>
            <a:off x="5562600" y="3048000"/>
            <a:ext cx="3581400" cy="3609975"/>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Baby gain weight more better.</a:t>
            </a:r>
          </a:p>
          <a:p>
            <a:r>
              <a:rPr lang="en-US" dirty="0" smtClean="0"/>
              <a:t>Baby develops less jaundice</a:t>
            </a:r>
          </a:p>
          <a:p>
            <a:r>
              <a:rPr lang="en-US" dirty="0" smtClean="0"/>
              <a:t>You can get to know your baby  better .</a:t>
            </a:r>
          </a:p>
          <a:p>
            <a:r>
              <a:rPr lang="en-US" dirty="0" smtClean="0"/>
              <a:t>Women exclusively breastfeed longer and continue to breastfeed longer.</a:t>
            </a:r>
          </a:p>
          <a:p>
            <a:r>
              <a:rPr lang="en-US" dirty="0" smtClean="0"/>
              <a:t> You are better prepared to take care of your baby .</a:t>
            </a:r>
          </a:p>
          <a:p>
            <a:r>
              <a:rPr lang="en-US" dirty="0" smtClean="0"/>
              <a:t>You can </a:t>
            </a:r>
            <a:r>
              <a:rPr lang="en-US" dirty="0" err="1" smtClean="0"/>
              <a:t>recognise</a:t>
            </a:r>
            <a:r>
              <a:rPr lang="en-US" dirty="0" smtClean="0"/>
              <a:t> your baby’s feeding cues .</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BONDING</a:t>
            </a:r>
            <a:endParaRPr lang="en-US" dirty="0"/>
          </a:p>
        </p:txBody>
      </p:sp>
      <p:sp>
        <p:nvSpPr>
          <p:cNvPr id="3" name="Content Placeholder 2"/>
          <p:cNvSpPr>
            <a:spLocks noGrp="1"/>
          </p:cNvSpPr>
          <p:nvPr>
            <p:ph idx="1"/>
          </p:nvPr>
        </p:nvSpPr>
        <p:spPr/>
        <p:txBody>
          <a:bodyPr/>
          <a:lstStyle/>
          <a:p>
            <a:r>
              <a:rPr lang="en-US" dirty="0" smtClean="0"/>
              <a:t>Bonding is the formation of a mutual emotional and psychological closeness between parents and their newborn child .Babies usually bond with their parents in the minutes ,</a:t>
            </a:r>
            <a:r>
              <a:rPr lang="en-US" dirty="0" err="1" smtClean="0"/>
              <a:t>hours,or</a:t>
            </a:r>
            <a:r>
              <a:rPr lang="en-US" dirty="0" smtClean="0"/>
              <a:t> days following birth .</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1143000"/>
          </a:xfrm>
        </p:spPr>
        <p:txBody>
          <a:bodyPr/>
          <a:lstStyle/>
          <a:p>
            <a:r>
              <a:rPr lang="en-IN" dirty="0" smtClean="0"/>
              <a:t>BONDING WITH BABY</a:t>
            </a:r>
            <a:endParaRPr lang="en-IN" dirty="0"/>
          </a:p>
        </p:txBody>
      </p:sp>
      <p:sp>
        <p:nvSpPr>
          <p:cNvPr id="3" name="Content Placeholder 2"/>
          <p:cNvSpPr>
            <a:spLocks noGrp="1"/>
          </p:cNvSpPr>
          <p:nvPr>
            <p:ph idx="1"/>
          </p:nvPr>
        </p:nvSpPr>
        <p:spPr>
          <a:xfrm>
            <a:off x="457200" y="1524000"/>
            <a:ext cx="8229600" cy="5181600"/>
          </a:xfrm>
        </p:spPr>
        <p:txBody>
          <a:bodyPr>
            <a:noAutofit/>
          </a:bodyPr>
          <a:lstStyle/>
          <a:p>
            <a:pPr>
              <a:lnSpc>
                <a:spcPct val="150000"/>
              </a:lnSpc>
            </a:pPr>
            <a:r>
              <a:rPr lang="en-IN" sz="2200" dirty="0" smtClean="0"/>
              <a:t>Mother can create and strengthen  the emotional bond with baby by:-</a:t>
            </a:r>
          </a:p>
          <a:p>
            <a:pPr>
              <a:lnSpc>
                <a:spcPct val="150000"/>
              </a:lnSpc>
            </a:pPr>
            <a:r>
              <a:rPr lang="en-IN" sz="2200" dirty="0" smtClean="0"/>
              <a:t>Making frequent eye contact, such as during feeding times. Young babies love to look at your face and eyes. Cuddling baby in the crook of your arm is about the perfect distance for your baby to see you well.</a:t>
            </a:r>
          </a:p>
          <a:p>
            <a:pPr>
              <a:lnSpc>
                <a:spcPct val="150000"/>
              </a:lnSpc>
            </a:pPr>
            <a:r>
              <a:rPr lang="en-IN" sz="2200" dirty="0" smtClean="0"/>
              <a:t>Smiling ,talking ,and singing to your baby.</a:t>
            </a:r>
          </a:p>
          <a:p>
            <a:pPr>
              <a:lnSpc>
                <a:spcPct val="150000"/>
              </a:lnSpc>
              <a:buNone/>
            </a:pPr>
            <a:r>
              <a:rPr lang="en-IN" sz="2200" dirty="0" smtClean="0"/>
              <a:t>Responding promptly to crying .Your baby will learn to trust that when he or she is need ,you will consistently come to give comfort.</a:t>
            </a:r>
          </a:p>
          <a:p>
            <a:pPr>
              <a:lnSpc>
                <a:spcPct val="150000"/>
              </a:lnSpc>
            </a:pPr>
            <a:endParaRPr lang="en-IN" sz="2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WARM CHAIN</a:t>
            </a:r>
            <a:endParaRPr lang="en-US" dirty="0"/>
          </a:p>
        </p:txBody>
      </p:sp>
      <p:sp>
        <p:nvSpPr>
          <p:cNvPr id="3" name="Content Placeholder 2"/>
          <p:cNvSpPr>
            <a:spLocks noGrp="1"/>
          </p:cNvSpPr>
          <p:nvPr>
            <p:ph idx="1"/>
          </p:nvPr>
        </p:nvSpPr>
        <p:spPr/>
        <p:txBody>
          <a:bodyPr/>
          <a:lstStyle/>
          <a:p>
            <a:r>
              <a:rPr lang="en-US" dirty="0" smtClean="0"/>
              <a:t>Baby must be kept warm at all times right from birth . Satisfactory control of temperature demands both prevention of heat loss and promotion  of heat gain.</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ln w="17780" cmpd="sng">
                  <a:solidFill>
                    <a:schemeClr val="accent1">
                      <a:tint val="3000"/>
                    </a:schemeClr>
                  </a:solidFill>
                  <a:prstDash val="solid"/>
                  <a:miter lim="800000"/>
                </a:ln>
                <a:effectLst>
                  <a:outerShdw blurRad="55000" dist="50800" dir="5400000" algn="tl">
                    <a:srgbClr val="000000">
                      <a:alpha val="33000"/>
                    </a:srgbClr>
                  </a:outerShdw>
                </a:effectLst>
              </a:rPr>
              <a:t>Definition </a:t>
            </a:r>
            <a:endParaRPr lang="en-US" b="1" dirty="0"/>
          </a:p>
        </p:txBody>
      </p:sp>
      <p:sp>
        <p:nvSpPr>
          <p:cNvPr id="3" name="Content Placeholder 2"/>
          <p:cNvSpPr>
            <a:spLocks noGrp="1"/>
          </p:cNvSpPr>
          <p:nvPr>
            <p:ph idx="1"/>
          </p:nvPr>
        </p:nvSpPr>
        <p:spPr/>
        <p:txBody>
          <a:bodyPr>
            <a:normAutofit/>
          </a:bodyPr>
          <a:lstStyle/>
          <a:p>
            <a:pPr>
              <a:lnSpc>
                <a:spcPct val="150000"/>
              </a:lnSpc>
              <a:buNone/>
            </a:pPr>
            <a:r>
              <a:rPr lang="en-US" dirty="0" smtClean="0"/>
              <a:t>	</a:t>
            </a:r>
            <a:r>
              <a:rPr lang="en-US" sz="3600" b="1" dirty="0" smtClean="0"/>
              <a:t>The warm chain is a set of interlinked procedures to be taken at birth and during the next few hours and days in order to minimize heat loss in all newborn.</a:t>
            </a:r>
            <a:endParaRPr lang="en-US" sz="3600" b="1"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The 10 steps of the “Warm Chain”</a:t>
            </a:r>
            <a:endParaRPr lang="en-US"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 name="Content Placeholder 2"/>
          <p:cNvSpPr>
            <a:spLocks noGrp="1"/>
          </p:cNvSpPr>
          <p:nvPr>
            <p:ph idx="1"/>
          </p:nvPr>
        </p:nvSpPr>
        <p:spPr/>
        <p:txBody>
          <a:bodyPr>
            <a:normAutofit/>
          </a:bodyPr>
          <a:lstStyle/>
          <a:p>
            <a:pPr>
              <a:lnSpc>
                <a:spcPct val="150000"/>
              </a:lnSpc>
            </a:pPr>
            <a:r>
              <a:rPr lang="en-US" dirty="0" smtClean="0"/>
              <a:t>Warm delivery room</a:t>
            </a:r>
          </a:p>
          <a:p>
            <a:pPr>
              <a:lnSpc>
                <a:spcPct val="150000"/>
              </a:lnSpc>
            </a:pPr>
            <a:r>
              <a:rPr lang="en-US" dirty="0" smtClean="0"/>
              <a:t>Immediate drying</a:t>
            </a:r>
          </a:p>
          <a:p>
            <a:pPr>
              <a:lnSpc>
                <a:spcPct val="150000"/>
              </a:lnSpc>
            </a:pPr>
            <a:r>
              <a:rPr lang="en-US" dirty="0" smtClean="0"/>
              <a:t>Skin to skin contact</a:t>
            </a:r>
          </a:p>
          <a:p>
            <a:pPr>
              <a:lnSpc>
                <a:spcPct val="150000"/>
              </a:lnSpc>
            </a:pPr>
            <a:r>
              <a:rPr lang="en-US" dirty="0" smtClean="0"/>
              <a:t>Breast feeding</a:t>
            </a:r>
          </a:p>
          <a:p>
            <a:pPr>
              <a:lnSpc>
                <a:spcPct val="150000"/>
              </a:lnSpc>
            </a:pPr>
            <a:r>
              <a:rPr lang="en-US" dirty="0" smtClean="0"/>
              <a:t>Bathing and weighing postponed</a:t>
            </a:r>
          </a:p>
        </p:txBody>
      </p:sp>
      <p:pic>
        <p:nvPicPr>
          <p:cNvPr id="5" name="Picture 2" descr="G:\New folder\7.jpg"/>
          <p:cNvPicPr>
            <a:picLocks noChangeAspect="1" noChangeArrowheads="1"/>
          </p:cNvPicPr>
          <p:nvPr/>
        </p:nvPicPr>
        <p:blipFill>
          <a:blip r:embed="rId2"/>
          <a:srcRect/>
          <a:stretch>
            <a:fillRect/>
          </a:stretch>
        </p:blipFill>
        <p:spPr bwMode="auto">
          <a:xfrm>
            <a:off x="4800600" y="1905000"/>
            <a:ext cx="3178606" cy="2902226"/>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lstStyle/>
          <a:p>
            <a:pPr>
              <a:lnSpc>
                <a:spcPct val="150000"/>
              </a:lnSpc>
            </a:pPr>
            <a:r>
              <a:rPr lang="en-US" dirty="0" smtClean="0"/>
              <a:t>Appropriate clothing/ together</a:t>
            </a:r>
          </a:p>
          <a:p>
            <a:pPr>
              <a:lnSpc>
                <a:spcPct val="150000"/>
              </a:lnSpc>
            </a:pPr>
            <a:r>
              <a:rPr lang="en-US" dirty="0" smtClean="0"/>
              <a:t>Mother and baby together</a:t>
            </a:r>
          </a:p>
          <a:p>
            <a:pPr>
              <a:lnSpc>
                <a:spcPct val="150000"/>
              </a:lnSpc>
            </a:pPr>
            <a:r>
              <a:rPr lang="en-US" dirty="0" smtClean="0"/>
              <a:t>Warm transportation</a:t>
            </a:r>
          </a:p>
          <a:p>
            <a:pPr>
              <a:lnSpc>
                <a:spcPct val="150000"/>
              </a:lnSpc>
            </a:pPr>
            <a:r>
              <a:rPr lang="en-US" dirty="0" smtClean="0"/>
              <a:t>Warm resuscitation</a:t>
            </a:r>
          </a:p>
          <a:p>
            <a:pPr>
              <a:lnSpc>
                <a:spcPct val="150000"/>
              </a:lnSpc>
            </a:pPr>
            <a:r>
              <a:rPr lang="en-US" dirty="0" smtClean="0"/>
              <a:t>Training and awareness raising</a:t>
            </a:r>
          </a:p>
        </p:txBody>
      </p:sp>
      <p:pic>
        <p:nvPicPr>
          <p:cNvPr id="5" name="Picture 4"/>
          <p:cNvPicPr>
            <a:picLocks noChangeArrowheads="1"/>
          </p:cNvPicPr>
          <p:nvPr/>
        </p:nvPicPr>
        <p:blipFill>
          <a:blip r:embed="rId2"/>
          <a:srcRect/>
          <a:stretch>
            <a:fillRect/>
          </a:stretch>
        </p:blipFill>
        <p:spPr bwMode="auto">
          <a:xfrm>
            <a:off x="6019800" y="838200"/>
            <a:ext cx="2819400" cy="342900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WARM CHAIN PRINCIPLE IN POSTNANTAL CARE</a:t>
            </a:r>
            <a:endParaRPr lang="en-IN" dirty="0"/>
          </a:p>
        </p:txBody>
      </p:sp>
      <p:sp>
        <p:nvSpPr>
          <p:cNvPr id="3" name="Content Placeholder 2"/>
          <p:cNvSpPr>
            <a:spLocks noGrp="1"/>
          </p:cNvSpPr>
          <p:nvPr>
            <p:ph idx="1"/>
          </p:nvPr>
        </p:nvSpPr>
        <p:spPr/>
        <p:txBody>
          <a:bodyPr/>
          <a:lstStyle/>
          <a:p>
            <a:r>
              <a:rPr lang="en-IN" dirty="0" smtClean="0"/>
              <a:t>The mother should understand  that keeping the baby warm is not a one time job ,it is rather a </a:t>
            </a:r>
            <a:r>
              <a:rPr lang="en-IN" dirty="0" err="1" smtClean="0"/>
              <a:t>continous</a:t>
            </a:r>
            <a:r>
              <a:rPr lang="en-IN" dirty="0" smtClean="0"/>
              <a:t> job which means adhering to the warm chain principle . A warm chain is a system of keeping a baby warm immediately after </a:t>
            </a:r>
            <a:r>
              <a:rPr lang="en-IN" dirty="0" err="1" smtClean="0"/>
              <a:t>delivery.Whenever</a:t>
            </a:r>
            <a:r>
              <a:rPr lang="en-IN" dirty="0" smtClean="0"/>
              <a:t> it occurs during transportation and while feeding  and caring for the baby.</a:t>
            </a:r>
          </a:p>
          <a:p>
            <a:endParaRPr lang="en-IN"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BIBLIOGRAPHY</a:t>
            </a:r>
            <a:endParaRPr lang="en-US" dirty="0"/>
          </a:p>
        </p:txBody>
      </p:sp>
      <p:pic>
        <p:nvPicPr>
          <p:cNvPr id="4" name="Picture 2" descr="K:\UCDownloads\Bibliography.jpg"/>
          <p:cNvPicPr>
            <a:picLocks noGrp="1" noChangeAspect="1" noChangeArrowheads="1"/>
          </p:cNvPicPr>
          <p:nvPr>
            <p:ph sz="half" idx="1"/>
          </p:nvPr>
        </p:nvPicPr>
        <p:blipFill>
          <a:blip r:embed="rId2"/>
          <a:stretch>
            <a:fillRect/>
          </a:stretch>
        </p:blipFill>
        <p:spPr bwMode="auto">
          <a:xfrm>
            <a:off x="5943600" y="228600"/>
            <a:ext cx="2757478" cy="1828800"/>
          </a:xfrm>
          <a:prstGeom prst="rect">
            <a:avLst/>
          </a:prstGeom>
          <a:noFill/>
        </p:spPr>
      </p:pic>
      <p:sp>
        <p:nvSpPr>
          <p:cNvPr id="5" name="Content Placeholder 4"/>
          <p:cNvSpPr>
            <a:spLocks noGrp="1"/>
          </p:cNvSpPr>
          <p:nvPr>
            <p:ph sz="half" idx="2"/>
          </p:nvPr>
        </p:nvSpPr>
        <p:spPr>
          <a:xfrm>
            <a:off x="533400" y="1920085"/>
            <a:ext cx="7467600" cy="4434840"/>
          </a:xfrm>
        </p:spPr>
        <p:txBody>
          <a:bodyPr>
            <a:normAutofit/>
          </a:bodyPr>
          <a:lstStyle/>
          <a:p>
            <a:r>
              <a:rPr lang="en-US" dirty="0" smtClean="0"/>
              <a:t>“</a:t>
            </a:r>
            <a:r>
              <a:rPr lang="en-US" dirty="0" err="1" smtClean="0"/>
              <a:t>Rimple</a:t>
            </a:r>
            <a:r>
              <a:rPr lang="en-US" dirty="0" smtClean="0"/>
              <a:t> Sharma” Essential of pediatric Nursing, First edition, published by  </a:t>
            </a:r>
            <a:r>
              <a:rPr lang="en-US" dirty="0" err="1" smtClean="0"/>
              <a:t>Jaypee</a:t>
            </a:r>
            <a:r>
              <a:rPr lang="en-US" dirty="0" smtClean="0"/>
              <a:t>  brothers, page no. 231-240.</a:t>
            </a:r>
            <a:endParaRPr lang="en-IN" dirty="0" smtClean="0"/>
          </a:p>
          <a:p>
            <a:r>
              <a:rPr lang="en-US" dirty="0" err="1" smtClean="0"/>
              <a:t>Dr.B.T</a:t>
            </a:r>
            <a:r>
              <a:rPr lang="en-US" dirty="0" smtClean="0"/>
              <a:t> </a:t>
            </a:r>
            <a:r>
              <a:rPr lang="en-US" dirty="0" err="1" smtClean="0"/>
              <a:t>Basavanthapa</a:t>
            </a:r>
            <a:r>
              <a:rPr lang="en-US" dirty="0" smtClean="0"/>
              <a:t>, “Child health nursing , First </a:t>
            </a:r>
            <a:r>
              <a:rPr lang="en-US" dirty="0" err="1" smtClean="0"/>
              <a:t>edition,published</a:t>
            </a:r>
            <a:r>
              <a:rPr lang="en-US" dirty="0" smtClean="0"/>
              <a:t> </a:t>
            </a:r>
            <a:r>
              <a:rPr lang="en-US" dirty="0" err="1" smtClean="0"/>
              <a:t>Ahuja</a:t>
            </a:r>
            <a:r>
              <a:rPr lang="en-US" dirty="0" smtClean="0"/>
              <a:t> Publishing house no., Pageno.222-225.</a:t>
            </a:r>
          </a:p>
          <a:p>
            <a:r>
              <a:rPr lang="en-IN" dirty="0" err="1" smtClean="0"/>
              <a:t>Parul</a:t>
            </a:r>
            <a:r>
              <a:rPr lang="en-IN" dirty="0" smtClean="0"/>
              <a:t> </a:t>
            </a:r>
            <a:r>
              <a:rPr lang="en-IN" dirty="0" err="1" smtClean="0"/>
              <a:t>Dutta</a:t>
            </a:r>
            <a:r>
              <a:rPr lang="en-IN" dirty="0" smtClean="0"/>
              <a:t> :</a:t>
            </a:r>
            <a:r>
              <a:rPr lang="en-IN" dirty="0" err="1" smtClean="0"/>
              <a:t>Pediatic</a:t>
            </a:r>
            <a:r>
              <a:rPr lang="en-IN" dirty="0" smtClean="0"/>
              <a:t> Nursing 2</a:t>
            </a:r>
            <a:r>
              <a:rPr lang="en-IN" baseline="30000" dirty="0" smtClean="0"/>
              <a:t>nd</a:t>
            </a:r>
            <a:r>
              <a:rPr lang="en-IN" dirty="0" smtClean="0"/>
              <a:t> edition ,Published by </a:t>
            </a:r>
            <a:r>
              <a:rPr lang="en-IN" dirty="0" err="1" smtClean="0"/>
              <a:t>Jaypee</a:t>
            </a:r>
            <a:r>
              <a:rPr lang="en-IN" dirty="0" smtClean="0"/>
              <a:t> Brothers ,Pg no.75-77.</a:t>
            </a:r>
          </a:p>
          <a:p>
            <a:r>
              <a:rPr lang="en-IN" dirty="0" err="1" smtClean="0"/>
              <a:t>Dutta</a:t>
            </a:r>
            <a:r>
              <a:rPr lang="en-IN" dirty="0" smtClean="0"/>
              <a:t> DC: textbook of obstetric 7</a:t>
            </a:r>
            <a:r>
              <a:rPr lang="en-IN" baseline="30000" dirty="0" smtClean="0"/>
              <a:t>th</a:t>
            </a:r>
            <a:r>
              <a:rPr lang="en-IN" dirty="0" smtClean="0"/>
              <a:t> edition </a:t>
            </a:r>
            <a:r>
              <a:rPr lang="en-IN" dirty="0" err="1" smtClean="0"/>
              <a:t>jaypee</a:t>
            </a:r>
            <a:r>
              <a:rPr lang="en-IN" dirty="0" smtClean="0"/>
              <a:t> brothers publication </a:t>
            </a:r>
          </a:p>
          <a:p>
            <a:endParaRPr lang="en-IN"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buNone/>
            </a:pPr>
            <a:r>
              <a:rPr lang="en-US" sz="8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Thank you</a:t>
            </a:r>
            <a:endPar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82</TotalTime>
  <Words>1476</Words>
  <Application>Microsoft Office PowerPoint</Application>
  <PresentationFormat>On-screen Show (4:3)</PresentationFormat>
  <Paragraphs>176</Paragraphs>
  <Slides>42</Slides>
  <Notes>2</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Flow</vt:lpstr>
      <vt:lpstr>MANAGEMENT OF NORMAL PUERPERIUM</vt:lpstr>
      <vt:lpstr>Principal of management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MANAGEMENT OF AILMENTS</vt:lpstr>
      <vt:lpstr>Health and nutrition education</vt:lpstr>
      <vt:lpstr>Postnatal exercise </vt:lpstr>
      <vt:lpstr>IMPORTANCE OF POSTNATAL EXERCISE</vt:lpstr>
      <vt:lpstr>IMPORTANT INFORMATION </vt:lpstr>
      <vt:lpstr>PRINCIPLE OF EXERCISE</vt:lpstr>
      <vt:lpstr>POSTNATAL EXERCISE</vt:lpstr>
      <vt:lpstr>Deep breathing exercise </vt:lpstr>
      <vt:lpstr>FOOT AND ANKLE EXERCISE</vt:lpstr>
      <vt:lpstr>PELVIC FLOOR EXERCISE</vt:lpstr>
      <vt:lpstr>Cont…</vt:lpstr>
      <vt:lpstr>PowerPoint Presentation</vt:lpstr>
      <vt:lpstr>PowerPoint Presentation</vt:lpstr>
      <vt:lpstr>PELVIC TILTING EXERCISE</vt:lpstr>
      <vt:lpstr>ABDOMINAL BREATHING</vt:lpstr>
      <vt:lpstr>PowerPoint Presentation</vt:lpstr>
      <vt:lpstr>HEAD AND SHOULDER RAISING</vt:lpstr>
      <vt:lpstr>LEG RAISING</vt:lpstr>
      <vt:lpstr>KNEE ROLLING</vt:lpstr>
      <vt:lpstr>PowerPoint Presentation</vt:lpstr>
      <vt:lpstr>HIP HITCHING OR LEG SHORTENING</vt:lpstr>
      <vt:lpstr>PowerPoint Presentation</vt:lpstr>
      <vt:lpstr>ROOMING IN </vt:lpstr>
      <vt:lpstr>PowerPoint Presentation</vt:lpstr>
      <vt:lpstr>BONDING</vt:lpstr>
      <vt:lpstr>BONDING WITH BABY</vt:lpstr>
      <vt:lpstr>WARM CHAIN</vt:lpstr>
      <vt:lpstr>Definition </vt:lpstr>
      <vt:lpstr>The 10 steps of the “Warm Chain”</vt:lpstr>
      <vt:lpstr>PowerPoint Presentation</vt:lpstr>
      <vt:lpstr>WARM CHAIN PRINCIPLE IN POSTNANTAL CARE</vt:lpstr>
      <vt:lpstr>BIBLIOGRAPHY</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rims</dc:creator>
  <cp:lastModifiedBy>suraj</cp:lastModifiedBy>
  <cp:revision>7</cp:revision>
  <dcterms:created xsi:type="dcterms:W3CDTF">2006-08-16T00:00:00Z</dcterms:created>
  <dcterms:modified xsi:type="dcterms:W3CDTF">2021-05-19T05:45:38Z</dcterms:modified>
</cp:coreProperties>
</file>