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89" r:id="rId3"/>
    <p:sldId id="290" r:id="rId4"/>
    <p:sldId id="287" r:id="rId5"/>
    <p:sldId id="262" r:id="rId6"/>
    <p:sldId id="261" r:id="rId7"/>
    <p:sldId id="263" r:id="rId8"/>
    <p:sldId id="285" r:id="rId9"/>
    <p:sldId id="286" r:id="rId10"/>
    <p:sldId id="288" r:id="rId11"/>
    <p:sldId id="276" r:id="rId12"/>
    <p:sldId id="284" r:id="rId13"/>
    <p:sldId id="277" r:id="rId14"/>
    <p:sldId id="278" r:id="rId15"/>
    <p:sldId id="279" r:id="rId16"/>
    <p:sldId id="280" r:id="rId17"/>
    <p:sldId id="282" r:id="rId18"/>
    <p:sldId id="28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snapToGrid="0">
      <p:cViewPr varScale="1">
        <p:scale>
          <a:sx n="62" d="100"/>
          <a:sy n="62" d="100"/>
        </p:scale>
        <p:origin x="82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02-04-2024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02-04-2024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02-04-2024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02-04-2024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02-04-2024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02-04-2024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02-04-2024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02-04-2024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02-04-2024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02-04-2024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02-04-2024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02-04-2024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02-04-2024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9251022" cy="2390936"/>
          </a:xfrm>
        </p:spPr>
        <p:txBody>
          <a:bodyPr>
            <a:normAutofit/>
          </a:bodyPr>
          <a:lstStyle/>
          <a:p>
            <a:pPr algn="ctr"/>
            <a:r>
              <a:rPr lang="en-US" sz="8000" b="1" dirty="0">
                <a:solidFill>
                  <a:schemeClr val="accent6">
                    <a:lumMod val="75000"/>
                  </a:schemeClr>
                </a:solidFill>
                <a:latin typeface="Times New Roman" panose="02020603050405020304" pitchFamily="18" charset="0"/>
                <a:cs typeface="Times New Roman" panose="02020603050405020304" pitchFamily="18" charset="0"/>
              </a:rPr>
              <a:t>CIRRHOSIS OF LIVER</a:t>
            </a:r>
            <a:endParaRPr lang="en-IN" sz="80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02-04-2024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F08B-3F69-028A-E106-D1D0277945FC}"/>
              </a:ext>
            </a:extLst>
          </p:cNvPr>
          <p:cNvSpPr>
            <a:spLocks noGrp="1"/>
          </p:cNvSpPr>
          <p:nvPr>
            <p:ph type="title"/>
          </p:nvPr>
        </p:nvSpPr>
        <p:spPr>
          <a:xfrm>
            <a:off x="1582220" y="102743"/>
            <a:ext cx="9771580" cy="965769"/>
          </a:xfrm>
        </p:spPr>
        <p:txBody>
          <a:bodyPr/>
          <a:lstStyle/>
          <a:p>
            <a:r>
              <a:rPr lang="en-US" b="1" dirty="0">
                <a:solidFill>
                  <a:srgbClr val="C00000"/>
                </a:solidFill>
                <a:latin typeface="Times New Roman" panose="02020603050405020304" pitchFamily="18" charset="0"/>
                <a:cs typeface="Times New Roman" panose="02020603050405020304" pitchFamily="18" charset="0"/>
              </a:rPr>
              <a:t>LOBES OF THE LIVER</a:t>
            </a:r>
            <a:endParaRPr lang="en-IN" b="1" dirty="0">
              <a:solidFill>
                <a:srgbClr val="C00000"/>
              </a:solidFill>
              <a:latin typeface="Times New Roman" panose="02020603050405020304" pitchFamily="18" charset="0"/>
              <a:cs typeface="Times New Roman" panose="02020603050405020304" pitchFamily="18" charset="0"/>
            </a:endParaRPr>
          </a:p>
        </p:txBody>
      </p:sp>
      <p:pic>
        <p:nvPicPr>
          <p:cNvPr id="8" name="Content Placeholder 7">
            <a:extLst>
              <a:ext uri="{FF2B5EF4-FFF2-40B4-BE49-F238E27FC236}">
                <a16:creationId xmlns:a16="http://schemas.microsoft.com/office/drawing/2014/main" id="{EE0DB809-99FD-9919-8C30-FEE9F5265825}"/>
              </a:ext>
            </a:extLst>
          </p:cNvPr>
          <p:cNvPicPr>
            <a:picLocks noGrp="1" noChangeAspect="1"/>
          </p:cNvPicPr>
          <p:nvPr>
            <p:ph idx="1"/>
          </p:nvPr>
        </p:nvPicPr>
        <p:blipFill>
          <a:blip r:embed="rId2"/>
          <a:stretch>
            <a:fillRect/>
          </a:stretch>
        </p:blipFill>
        <p:spPr>
          <a:xfrm>
            <a:off x="838200" y="1068512"/>
            <a:ext cx="10751049" cy="5287837"/>
          </a:xfrm>
        </p:spPr>
      </p:pic>
      <p:sp>
        <p:nvSpPr>
          <p:cNvPr id="4" name="Date Placeholder 3">
            <a:extLst>
              <a:ext uri="{FF2B5EF4-FFF2-40B4-BE49-F238E27FC236}">
                <a16:creationId xmlns:a16="http://schemas.microsoft.com/office/drawing/2014/main" id="{668AB2F9-35EE-E245-864C-D5DB9BBC127D}"/>
              </a:ext>
            </a:extLst>
          </p:cNvPr>
          <p:cNvSpPr>
            <a:spLocks noGrp="1"/>
          </p:cNvSpPr>
          <p:nvPr>
            <p:ph type="dt" sz="half" idx="10"/>
          </p:nvPr>
        </p:nvSpPr>
        <p:spPr/>
        <p:txBody>
          <a:bodyPr/>
          <a:lstStyle/>
          <a:p>
            <a:fld id="{40B6A878-4231-4EF8-9B2F-6983D4C80AB8}" type="datetime1">
              <a:rPr lang="en-IN" smtClean="0"/>
              <a:t>02-04-2024</a:t>
            </a:fld>
            <a:endParaRPr lang="en-IN"/>
          </a:p>
        </p:txBody>
      </p:sp>
      <p:sp>
        <p:nvSpPr>
          <p:cNvPr id="5" name="Footer Placeholder 4">
            <a:extLst>
              <a:ext uri="{FF2B5EF4-FFF2-40B4-BE49-F238E27FC236}">
                <a16:creationId xmlns:a16="http://schemas.microsoft.com/office/drawing/2014/main" id="{B10B81AA-1799-7333-1363-C0360D0F73C6}"/>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517465F9-848D-D6CD-0F2B-AA7E2DC159F7}"/>
              </a:ext>
            </a:extLst>
          </p:cNvPr>
          <p:cNvSpPr>
            <a:spLocks noGrp="1"/>
          </p:cNvSpPr>
          <p:nvPr>
            <p:ph type="sldNum" sz="quarter" idx="12"/>
          </p:nvPr>
        </p:nvSpPr>
        <p:spPr/>
        <p:txBody>
          <a:bodyPr/>
          <a:lstStyle/>
          <a:p>
            <a:fld id="{4126E1C0-045E-4B13-8CEE-21343166338B}" type="slidenum">
              <a:rPr lang="en-IN" smtClean="0"/>
              <a:t>2</a:t>
            </a:fld>
            <a:endParaRPr lang="en-IN"/>
          </a:p>
        </p:txBody>
      </p:sp>
      <p:pic>
        <p:nvPicPr>
          <p:cNvPr id="9" name="Picture 8">
            <a:extLst>
              <a:ext uri="{FF2B5EF4-FFF2-40B4-BE49-F238E27FC236}">
                <a16:creationId xmlns:a16="http://schemas.microsoft.com/office/drawing/2014/main" id="{436DF899-5F0B-82AB-481B-D9EBE8C6C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113161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F08B-3F69-028A-E106-D1D0277945FC}"/>
              </a:ext>
            </a:extLst>
          </p:cNvPr>
          <p:cNvSpPr>
            <a:spLocks noGrp="1"/>
          </p:cNvSpPr>
          <p:nvPr>
            <p:ph type="title"/>
          </p:nvPr>
        </p:nvSpPr>
        <p:spPr>
          <a:xfrm>
            <a:off x="1582220" y="102743"/>
            <a:ext cx="9771580" cy="965769"/>
          </a:xfrm>
        </p:spPr>
        <p:txBody>
          <a:bodyPr/>
          <a:lstStyle/>
          <a:p>
            <a:r>
              <a:rPr lang="en-US" b="1" dirty="0">
                <a:solidFill>
                  <a:srgbClr val="C00000"/>
                </a:solidFill>
                <a:latin typeface="Times New Roman" panose="02020603050405020304" pitchFamily="18" charset="0"/>
                <a:cs typeface="Times New Roman" panose="02020603050405020304" pitchFamily="18" charset="0"/>
              </a:rPr>
              <a:t>SEGMENT OF THE LIVER</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668AB2F9-35EE-E245-864C-D5DB9BBC127D}"/>
              </a:ext>
            </a:extLst>
          </p:cNvPr>
          <p:cNvSpPr>
            <a:spLocks noGrp="1"/>
          </p:cNvSpPr>
          <p:nvPr>
            <p:ph type="dt" sz="half" idx="10"/>
          </p:nvPr>
        </p:nvSpPr>
        <p:spPr/>
        <p:txBody>
          <a:bodyPr/>
          <a:lstStyle/>
          <a:p>
            <a:fld id="{40B6A878-4231-4EF8-9B2F-6983D4C80AB8}" type="datetime1">
              <a:rPr lang="en-IN" smtClean="0"/>
              <a:t>02-04-2024</a:t>
            </a:fld>
            <a:endParaRPr lang="en-IN"/>
          </a:p>
        </p:txBody>
      </p:sp>
      <p:sp>
        <p:nvSpPr>
          <p:cNvPr id="5" name="Footer Placeholder 4">
            <a:extLst>
              <a:ext uri="{FF2B5EF4-FFF2-40B4-BE49-F238E27FC236}">
                <a16:creationId xmlns:a16="http://schemas.microsoft.com/office/drawing/2014/main" id="{B10B81AA-1799-7333-1363-C0360D0F73C6}"/>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517465F9-848D-D6CD-0F2B-AA7E2DC159F7}"/>
              </a:ext>
            </a:extLst>
          </p:cNvPr>
          <p:cNvSpPr>
            <a:spLocks noGrp="1"/>
          </p:cNvSpPr>
          <p:nvPr>
            <p:ph type="sldNum" sz="quarter" idx="12"/>
          </p:nvPr>
        </p:nvSpPr>
        <p:spPr/>
        <p:txBody>
          <a:bodyPr/>
          <a:lstStyle/>
          <a:p>
            <a:fld id="{4126E1C0-045E-4B13-8CEE-21343166338B}" type="slidenum">
              <a:rPr lang="en-IN" smtClean="0"/>
              <a:t>3</a:t>
            </a:fld>
            <a:endParaRPr lang="en-IN"/>
          </a:p>
        </p:txBody>
      </p:sp>
      <p:pic>
        <p:nvPicPr>
          <p:cNvPr id="9" name="Picture 8">
            <a:extLst>
              <a:ext uri="{FF2B5EF4-FFF2-40B4-BE49-F238E27FC236}">
                <a16:creationId xmlns:a16="http://schemas.microsoft.com/office/drawing/2014/main" id="{436DF899-5F0B-82AB-481B-D9EBE8C6C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11" name="Content Placeholder 10">
            <a:extLst>
              <a:ext uri="{FF2B5EF4-FFF2-40B4-BE49-F238E27FC236}">
                <a16:creationId xmlns:a16="http://schemas.microsoft.com/office/drawing/2014/main" id="{231CDC49-6D8A-2D38-23B7-3F37283D01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945222"/>
            <a:ext cx="10274157" cy="5547635"/>
          </a:xfrm>
        </p:spPr>
      </p:pic>
    </p:spTree>
    <p:extLst>
      <p:ext uri="{BB962C8B-B14F-4D97-AF65-F5344CB8AC3E}">
        <p14:creationId xmlns:p14="http://schemas.microsoft.com/office/powerpoint/2010/main" val="3792871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93633"/>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40" y="1130158"/>
            <a:ext cx="10294706" cy="5226192"/>
          </a:xfrm>
        </p:spPr>
        <p:txBody>
          <a:bodyPr>
            <a:normAutofit/>
          </a:bodyPr>
          <a:lstStyle/>
          <a:p>
            <a:pPr marL="0" indent="0" algn="just">
              <a:lnSpc>
                <a:spcPct val="150000"/>
              </a:lnSpc>
              <a:buNone/>
            </a:pPr>
            <a:r>
              <a:rPr lang="en-US" sz="2400" i="0" dirty="0">
                <a:effectLst/>
                <a:latin typeface="Times New Roman" panose="02020603050405020304" pitchFamily="18" charset="0"/>
                <a:cs typeface="Times New Roman" panose="02020603050405020304" pitchFamily="18" charset="0"/>
              </a:rPr>
              <a:t>Cirrhosis is a late-stage </a:t>
            </a:r>
            <a:r>
              <a:rPr lang="en-US" sz="2400" dirty="0">
                <a:latin typeface="Times New Roman" panose="02020603050405020304" pitchFamily="18" charset="0"/>
                <a:cs typeface="Times New Roman" panose="02020603050405020304" pitchFamily="18" charset="0"/>
              </a:rPr>
              <a:t>liver disease</a:t>
            </a:r>
            <a:r>
              <a:rPr lang="en-US" sz="2400" i="0" dirty="0">
                <a:effectLst/>
                <a:latin typeface="Times New Roman" panose="02020603050405020304" pitchFamily="18" charset="0"/>
                <a:cs typeface="Times New Roman" panose="02020603050405020304" pitchFamily="18" charset="0"/>
              </a:rPr>
              <a:t> in which healthy liver tissue is replaced with scar tissue and the liver is permanently damaged.</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02-04-2024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1D20435D-EC9E-D0CB-F10A-60B4C1F4D155}"/>
              </a:ext>
            </a:extLst>
          </p:cNvPr>
          <p:cNvPicPr>
            <a:picLocks noChangeAspect="1"/>
          </p:cNvPicPr>
          <p:nvPr/>
        </p:nvPicPr>
        <p:blipFill>
          <a:blip r:embed="rId3"/>
          <a:stretch>
            <a:fillRect/>
          </a:stretch>
        </p:blipFill>
        <p:spPr>
          <a:xfrm>
            <a:off x="1335639" y="2262956"/>
            <a:ext cx="10222787" cy="4093394"/>
          </a:xfrm>
          <a:prstGeom prst="rect">
            <a:avLst/>
          </a:prstGeom>
        </p:spPr>
      </p:pic>
    </p:spTree>
    <p:extLst>
      <p:ext uri="{BB962C8B-B14F-4D97-AF65-F5344CB8AC3E}">
        <p14:creationId xmlns:p14="http://schemas.microsoft.com/office/powerpoint/2010/main" val="140883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47335"/>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38802"/>
            <a:ext cx="10018161" cy="5038708"/>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Cirrhosis complication of liver disease which involve loss of liver cells and irreversible scaring of liver cells. It is a chronic disease characterized by replacement or degenerative changes in normal liver cells. Tissue with diffuse fibrosis and nodules that disturbs the structure and function of liver. Also scar formation occurs due to destroyed hepatocytes.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02-04-2024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02-04-2024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6</a:t>
            </a:fld>
            <a:endParaRPr lang="en-IN"/>
          </a:p>
        </p:txBody>
      </p:sp>
      <p:pic>
        <p:nvPicPr>
          <p:cNvPr id="9" name="Picture 8">
            <a:extLst>
              <a:ext uri="{FF2B5EF4-FFF2-40B4-BE49-F238E27FC236}">
                <a16:creationId xmlns:a16="http://schemas.microsoft.com/office/drawing/2014/main" id="{884EB745-614A-A268-0105-F294F0ED1D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3419" y="428625"/>
            <a:ext cx="10294706" cy="5927725"/>
          </a:xfrm>
          <a:prstGeom prst="rect">
            <a:avLst/>
          </a:prstGeom>
        </p:spPr>
      </p:pic>
    </p:spTree>
    <p:extLst>
      <p:ext uri="{BB962C8B-B14F-4D97-AF65-F5344CB8AC3E}">
        <p14:creationId xmlns:p14="http://schemas.microsoft.com/office/powerpoint/2010/main" val="2466670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73084"/>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Alcohol</a:t>
            </a:r>
            <a:r>
              <a:rPr lang="en-US" sz="2400" dirty="0">
                <a:solidFill>
                  <a:srgbClr val="212B32"/>
                </a:solidFill>
                <a:latin typeface="Times New Roman" panose="02020603050405020304" pitchFamily="18" charset="0"/>
                <a:cs typeface="Times New Roman" panose="02020603050405020304" pitchFamily="18" charset="0"/>
              </a:rPr>
              <a:t>ism</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Hepatitis A,B,C,D</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Hepatotoxic drugs</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CHF (Congestive heart failure)</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Biliary obstruction</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Diabetes</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Glycogen storage disease</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Immunological causes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02-04-2024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837732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832205"/>
          </a:xfrm>
        </p:spPr>
        <p:txBody>
          <a:bodyPr>
            <a:normAutofit/>
          </a:bodyPr>
          <a:lstStyle/>
          <a:p>
            <a:r>
              <a:rPr lang="en-US" sz="4000" b="1" dirty="0">
                <a:latin typeface="Times New Roman" panose="02020603050405020304" pitchFamily="18" charset="0"/>
                <a:cs typeface="Times New Roman" panose="02020603050405020304" pitchFamily="18" charset="0"/>
              </a:rPr>
              <a:t>TYPES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3"/>
            <a:ext cx="10294706" cy="5057080"/>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Post Necrotic Cirrhosis: </a:t>
            </a:r>
            <a:r>
              <a:rPr lang="en-US" sz="2400" dirty="0">
                <a:latin typeface="Times New Roman" panose="02020603050405020304" pitchFamily="18" charset="0"/>
                <a:cs typeface="Times New Roman" panose="02020603050405020304" pitchFamily="18" charset="0"/>
              </a:rPr>
              <a:t>Due to severe inflammation and massive necrosis of hepatocytes cells.</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Alcoholic Cirrhosis:</a:t>
            </a:r>
            <a:r>
              <a:rPr lang="en-US" sz="2400" dirty="0">
                <a:latin typeface="Times New Roman" panose="02020603050405020304" pitchFamily="18" charset="0"/>
                <a:cs typeface="Times New Roman" panose="02020603050405020304" pitchFamily="18" charset="0"/>
              </a:rPr>
              <a:t> It occurs due to excessive intake of alcohol that leads to accumulation of fat in liver.</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Biliary Cirrhosis: </a:t>
            </a:r>
            <a:r>
              <a:rPr lang="en-US" sz="2400" dirty="0">
                <a:latin typeface="Times New Roman" panose="02020603050405020304" pitchFamily="18" charset="0"/>
                <a:cs typeface="Times New Roman" panose="02020603050405020304" pitchFamily="18" charset="0"/>
              </a:rPr>
              <a:t>Due to biliary obstruction for long time and cholestasis (stoppage of growth)</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Cardiac Cirrhosis: </a:t>
            </a:r>
            <a:r>
              <a:rPr lang="en-US" sz="2400" dirty="0">
                <a:latin typeface="Times New Roman" panose="02020603050405020304" pitchFamily="18" charset="0"/>
                <a:cs typeface="Times New Roman" panose="02020603050405020304" pitchFamily="18" charset="0"/>
              </a:rPr>
              <a:t>Main cause of this type of cirrhosis is right side congestive heart failure.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02-04-2024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4145899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15977"/>
            <a:ext cx="10294706" cy="1102276"/>
          </a:xfrm>
        </p:spPr>
        <p:txBody>
          <a:bodyPr>
            <a:normAutofit/>
          </a:bodyPr>
          <a:lstStyle/>
          <a:p>
            <a:r>
              <a:rPr lang="en-IN" sz="4000" b="1" dirty="0">
                <a:latin typeface="Times New Roman" panose="02020603050405020304" pitchFamily="18" charset="0"/>
                <a:cs typeface="Times New Roman" panose="02020603050405020304" pitchFamily="18" charset="0"/>
              </a:rPr>
              <a:t>PATHOPHYSIOLOGY</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45222"/>
            <a:ext cx="10294706" cy="5486400"/>
          </a:xfrm>
        </p:spPr>
        <p:txBody>
          <a:bodyPr>
            <a:noAutofit/>
          </a:bodyPr>
          <a:lstStyle/>
          <a:p>
            <a:pPr marL="0" indent="0" algn="ctr">
              <a:lnSpc>
                <a:spcPct val="110000"/>
              </a:lnSpc>
              <a:buNone/>
            </a:pPr>
            <a:r>
              <a:rPr lang="en-IN" sz="2400" dirty="0">
                <a:latin typeface="Times New Roman" panose="02020603050405020304" pitchFamily="18" charset="0"/>
                <a:cs typeface="Times New Roman" panose="02020603050405020304" pitchFamily="18" charset="0"/>
              </a:rPr>
              <a:t>Due to Alcohol abuse, Malnutrition, Infection, Drugs or Biliary obstruction</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Destruction of hepatocytes</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Fibrosis/scar formation</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Obstruction of blood flow</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Increase pressure in venous and sinusoidal channels</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Fatty infiltration fibrosis/scaring</a:t>
            </a:r>
          </a:p>
          <a:p>
            <a:pPr marL="0" indent="0" algn="ctr">
              <a:lnSpc>
                <a:spcPct val="200000"/>
              </a:lnSpc>
              <a:buNone/>
            </a:pPr>
            <a:r>
              <a:rPr lang="en-IN" sz="2400" dirty="0">
                <a:latin typeface="Times New Roman" panose="02020603050405020304" pitchFamily="18" charset="0"/>
                <a:cs typeface="Times New Roman" panose="02020603050405020304" pitchFamily="18" charset="0"/>
              </a:rPr>
              <a:t>Portal hypertension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02-04-2024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9</a:t>
            </a:fld>
            <a:endParaRPr lang="en-IN"/>
          </a:p>
        </p:txBody>
      </p:sp>
      <p:sp>
        <p:nvSpPr>
          <p:cNvPr id="8" name="Arrow: Down 7">
            <a:extLst>
              <a:ext uri="{FF2B5EF4-FFF2-40B4-BE49-F238E27FC236}">
                <a16:creationId xmlns:a16="http://schemas.microsoft.com/office/drawing/2014/main" id="{235876BC-8DA9-A291-B147-75114794BB76}"/>
              </a:ext>
            </a:extLst>
          </p:cNvPr>
          <p:cNvSpPr/>
          <p:nvPr/>
        </p:nvSpPr>
        <p:spPr>
          <a:xfrm>
            <a:off x="6195317" y="1417833"/>
            <a:ext cx="421240"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id="{47AFCFB7-4CDF-E9CD-CE42-26E816D81AC3}"/>
              </a:ext>
            </a:extLst>
          </p:cNvPr>
          <p:cNvSpPr/>
          <p:nvPr/>
        </p:nvSpPr>
        <p:spPr>
          <a:xfrm>
            <a:off x="6198742" y="3966714"/>
            <a:ext cx="421240"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id="{0FCF18A3-7BDA-2243-A3C4-BAEFFAEE7237}"/>
              </a:ext>
            </a:extLst>
          </p:cNvPr>
          <p:cNvSpPr/>
          <p:nvPr/>
        </p:nvSpPr>
        <p:spPr>
          <a:xfrm>
            <a:off x="6195317" y="2274403"/>
            <a:ext cx="421240"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Down 10">
            <a:extLst>
              <a:ext uri="{FF2B5EF4-FFF2-40B4-BE49-F238E27FC236}">
                <a16:creationId xmlns:a16="http://schemas.microsoft.com/office/drawing/2014/main" id="{FEAB2AC0-001F-CC4B-191D-6F27A476C07F}"/>
              </a:ext>
            </a:extLst>
          </p:cNvPr>
          <p:cNvSpPr/>
          <p:nvPr/>
        </p:nvSpPr>
        <p:spPr>
          <a:xfrm>
            <a:off x="6195317" y="3093681"/>
            <a:ext cx="421240"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1A53F350-3244-D61C-10BF-4D7DE6294964}"/>
              </a:ext>
            </a:extLst>
          </p:cNvPr>
          <p:cNvSpPr/>
          <p:nvPr/>
        </p:nvSpPr>
        <p:spPr>
          <a:xfrm>
            <a:off x="6195317" y="4823284"/>
            <a:ext cx="421240"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4DFE7892-E744-AC4E-16C4-56748B7C6106}"/>
              </a:ext>
            </a:extLst>
          </p:cNvPr>
          <p:cNvSpPr/>
          <p:nvPr/>
        </p:nvSpPr>
        <p:spPr>
          <a:xfrm>
            <a:off x="6195317" y="5665763"/>
            <a:ext cx="421240"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83290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BA57-4854-BDD4-17E4-5D0B9521F562}"/>
              </a:ext>
            </a:extLst>
          </p:cNvPr>
          <p:cNvSpPr>
            <a:spLocks noGrp="1"/>
          </p:cNvSpPr>
          <p:nvPr>
            <p:ph type="title"/>
          </p:nvPr>
        </p:nvSpPr>
        <p:spPr/>
        <p:txBody>
          <a:bodyPr/>
          <a:lstStyle/>
          <a:p>
            <a:endParaRPr lang="en-IN"/>
          </a:p>
        </p:txBody>
      </p:sp>
      <p:pic>
        <p:nvPicPr>
          <p:cNvPr id="8" name="Content Placeholder 7">
            <a:extLst>
              <a:ext uri="{FF2B5EF4-FFF2-40B4-BE49-F238E27FC236}">
                <a16:creationId xmlns:a16="http://schemas.microsoft.com/office/drawing/2014/main" id="{B7676FEA-ED62-F9C0-2EB6-DDB54FF8D3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356349"/>
          </a:xfrm>
        </p:spPr>
      </p:pic>
      <p:sp>
        <p:nvSpPr>
          <p:cNvPr id="4" name="Date Placeholder 3">
            <a:extLst>
              <a:ext uri="{FF2B5EF4-FFF2-40B4-BE49-F238E27FC236}">
                <a16:creationId xmlns:a16="http://schemas.microsoft.com/office/drawing/2014/main" id="{D1FAB5F1-3F8D-D24F-A57D-53C4206AACB0}"/>
              </a:ext>
            </a:extLst>
          </p:cNvPr>
          <p:cNvSpPr>
            <a:spLocks noGrp="1"/>
          </p:cNvSpPr>
          <p:nvPr>
            <p:ph type="dt" sz="half" idx="10"/>
          </p:nvPr>
        </p:nvSpPr>
        <p:spPr/>
        <p:txBody>
          <a:bodyPr/>
          <a:lstStyle/>
          <a:p>
            <a:fld id="{40B6A878-4231-4EF8-9B2F-6983D4C80AB8}" type="datetime1">
              <a:rPr lang="en-IN" smtClean="0"/>
              <a:t>02-04-2024</a:t>
            </a:fld>
            <a:endParaRPr lang="en-IN"/>
          </a:p>
        </p:txBody>
      </p:sp>
      <p:sp>
        <p:nvSpPr>
          <p:cNvPr id="5" name="Footer Placeholder 4">
            <a:extLst>
              <a:ext uri="{FF2B5EF4-FFF2-40B4-BE49-F238E27FC236}">
                <a16:creationId xmlns:a16="http://schemas.microsoft.com/office/drawing/2014/main" id="{3395DA06-5796-E6B6-08F3-6D1020D12CCA}"/>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5B06EBB4-8EF7-D073-D185-9346BFD674D7}"/>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6289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6"/>
            <a:ext cx="10294706" cy="839519"/>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356189"/>
            <a:ext cx="4900775" cy="4820774"/>
          </a:xfrm>
        </p:spPr>
        <p:txBody>
          <a:bodyPr>
            <a:normAutofit/>
          </a:bodyPr>
          <a:lstStyle/>
          <a:p>
            <a:pPr marL="457200" indent="-457200" algn="just">
              <a:lnSpc>
                <a:spcPct val="150000"/>
              </a:lnSpc>
              <a:buFont typeface="+mj-lt"/>
              <a:buAutoNum type="arabicPeriod"/>
            </a:pPr>
            <a:r>
              <a:rPr lang="en-US" sz="2400" b="1" i="0" dirty="0">
                <a:solidFill>
                  <a:srgbClr val="111111"/>
                </a:solidFill>
                <a:effectLst/>
                <a:latin typeface="Times New Roman" panose="02020603050405020304" pitchFamily="18" charset="0"/>
                <a:cs typeface="Times New Roman" panose="02020603050405020304" pitchFamily="18" charset="0"/>
              </a:rPr>
              <a:t>Early symptoms due to inflammation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Fever</a:t>
            </a:r>
          </a:p>
          <a:p>
            <a:pPr algn="just">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Pain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Anorexia</a:t>
            </a:r>
          </a:p>
          <a:p>
            <a:pPr algn="just">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Fatigue</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nausea</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02-04-2024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11</a:t>
            </a:fld>
            <a:endParaRPr lang="en-IN"/>
          </a:p>
        </p:txBody>
      </p:sp>
      <p:sp>
        <p:nvSpPr>
          <p:cNvPr id="5" name="Content Placeholder 2">
            <a:extLst>
              <a:ext uri="{FF2B5EF4-FFF2-40B4-BE49-F238E27FC236}">
                <a16:creationId xmlns:a16="http://schemas.microsoft.com/office/drawing/2014/main" id="{0C18E145-2C61-EC54-E2C6-742E3CCD75FF}"/>
              </a:ext>
            </a:extLst>
          </p:cNvPr>
          <p:cNvSpPr txBox="1">
            <a:spLocks/>
          </p:cNvSpPr>
          <p:nvPr/>
        </p:nvSpPr>
        <p:spPr>
          <a:xfrm>
            <a:off x="6729569" y="1301695"/>
            <a:ext cx="4900775" cy="4820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startAt="2"/>
            </a:pPr>
            <a:r>
              <a:rPr lang="en-US" sz="2400" b="1" dirty="0">
                <a:solidFill>
                  <a:srgbClr val="111111"/>
                </a:solidFill>
                <a:latin typeface="Times New Roman" panose="02020603050405020304" pitchFamily="18" charset="0"/>
                <a:cs typeface="Times New Roman" panose="02020603050405020304" pitchFamily="18" charset="0"/>
              </a:rPr>
              <a:t>If biliary obstruction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Increase serum bilirubin level so appear dark color of urine.</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Jaundice due to accumulation of bilirubin under skin.</a:t>
            </a:r>
          </a:p>
        </p:txBody>
      </p:sp>
    </p:spTree>
    <p:extLst>
      <p:ext uri="{BB962C8B-B14F-4D97-AF65-F5344CB8AC3E}">
        <p14:creationId xmlns:p14="http://schemas.microsoft.com/office/powerpoint/2010/main" val="2856094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9" y="179052"/>
            <a:ext cx="10294706" cy="912970"/>
          </a:xfrm>
        </p:spPr>
        <p:txBody>
          <a:bodyPr>
            <a:normAutofit/>
          </a:bodyPr>
          <a:lstStyle/>
          <a:p>
            <a:r>
              <a:rPr lang="en-IN" sz="4000" dirty="0">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4962420" cy="5277563"/>
          </a:xfrm>
        </p:spPr>
        <p:txBody>
          <a:bodyPr>
            <a:normAutofit/>
          </a:bodyPr>
          <a:lstStyle/>
          <a:p>
            <a:pPr marL="457200" indent="-457200" algn="just">
              <a:lnSpc>
                <a:spcPct val="150000"/>
              </a:lnSpc>
              <a:buFont typeface="+mj-lt"/>
              <a:buAutoNum type="arabicPeriod" startAt="3"/>
            </a:pPr>
            <a:r>
              <a:rPr lang="en-IN" sz="2400" b="1" dirty="0">
                <a:latin typeface="Times New Roman" panose="02020603050405020304" pitchFamily="18" charset="0"/>
                <a:cs typeface="Times New Roman" panose="02020603050405020304" pitchFamily="18" charset="0"/>
              </a:rPr>
              <a:t>Hormonal disturbances</a:t>
            </a:r>
          </a:p>
          <a:p>
            <a:pPr marL="0" indent="0" algn="just">
              <a:lnSpc>
                <a:spcPct val="150000"/>
              </a:lnSpc>
              <a:buNone/>
            </a:pPr>
            <a:r>
              <a:rPr lang="en-IN" sz="2400" dirty="0">
                <a:latin typeface="Times New Roman" panose="02020603050405020304" pitchFamily="18" charset="0"/>
                <a:cs typeface="Times New Roman" panose="02020603050405020304" pitchFamily="18" charset="0"/>
              </a:rPr>
              <a:t>Reduce androgen and estrogen which produce abnormal menses </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Amenorrhea</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Loss of body hair</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Gynecomastia (upper swelling on breast in men)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02-04-2024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12</a:t>
            </a:fld>
            <a:endParaRPr lang="en-IN"/>
          </a:p>
        </p:txBody>
      </p:sp>
      <p:sp>
        <p:nvSpPr>
          <p:cNvPr id="8" name="Content Placeholder 2">
            <a:extLst>
              <a:ext uri="{FF2B5EF4-FFF2-40B4-BE49-F238E27FC236}">
                <a16:creationId xmlns:a16="http://schemas.microsoft.com/office/drawing/2014/main" id="{DE9CB31E-8609-AFF6-80DA-874A08BCC85E}"/>
              </a:ext>
            </a:extLst>
          </p:cNvPr>
          <p:cNvSpPr txBox="1">
            <a:spLocks/>
          </p:cNvSpPr>
          <p:nvPr/>
        </p:nvSpPr>
        <p:spPr>
          <a:xfrm>
            <a:off x="6755258" y="1078786"/>
            <a:ext cx="4962420" cy="5277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startAt="4"/>
            </a:pPr>
            <a:r>
              <a:rPr lang="en-IN" sz="2400" b="1" dirty="0">
                <a:latin typeface="Times New Roman" panose="02020603050405020304" pitchFamily="18" charset="0"/>
                <a:cs typeface="Times New Roman" panose="02020603050405020304" pitchFamily="18" charset="0"/>
              </a:rPr>
              <a:t>Other Symptoms are</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Oedema </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Ascites (excess abdominal fluid)</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Abdominal distension</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Increased abdominal girth</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Yellowish skin</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Difficulty in breathing</a:t>
            </a:r>
          </a:p>
        </p:txBody>
      </p:sp>
    </p:spTree>
    <p:extLst>
      <p:ext uri="{BB962C8B-B14F-4D97-AF65-F5344CB8AC3E}">
        <p14:creationId xmlns:p14="http://schemas.microsoft.com/office/powerpoint/2010/main" val="1586847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294706" cy="5046806"/>
          </a:xfrm>
        </p:spPr>
        <p:txBody>
          <a:bodyPr>
            <a:normAutofit fontScale="92500"/>
          </a:bodyPr>
          <a:lstStyle/>
          <a:p>
            <a:pPr marL="457200" indent="-457200" algn="just">
              <a:lnSpc>
                <a:spcPct val="150000"/>
              </a:lnSpc>
              <a:buFont typeface="+mj-lt"/>
              <a:buAutoNum type="arabicPeriod"/>
            </a:pPr>
            <a:r>
              <a:rPr lang="en-IN" sz="2400" b="1" dirty="0">
                <a:latin typeface="Times New Roman" panose="02020603050405020304" pitchFamily="18" charset="0"/>
                <a:cs typeface="Times New Roman" panose="02020603050405020304" pitchFamily="18" charset="0"/>
              </a:rPr>
              <a:t>Serum examination</a:t>
            </a:r>
          </a:p>
          <a:p>
            <a:pPr algn="just">
              <a:lnSpc>
                <a:spcPct val="150000"/>
              </a:lnSpc>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Increased SGOT/SGPT level: </a:t>
            </a:r>
            <a:r>
              <a:rPr lang="en-IN" sz="2400" dirty="0">
                <a:latin typeface="Times New Roman" panose="02020603050405020304" pitchFamily="18" charset="0"/>
                <a:cs typeface="Times New Roman" panose="02020603050405020304" pitchFamily="18" charset="0"/>
              </a:rPr>
              <a:t>high level SGOT/SGPT released into the blood may be a sign of liver or heart damage.</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Low protein level</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Increase bilirubin level raised</a:t>
            </a:r>
          </a:p>
          <a:p>
            <a:pPr marL="457200" indent="-457200" algn="just">
              <a:lnSpc>
                <a:spcPct val="150000"/>
              </a:lnSpc>
              <a:buFont typeface="+mj-lt"/>
              <a:buAutoNum type="arabicPeriod" startAt="2"/>
            </a:pPr>
            <a:r>
              <a:rPr lang="en-IN" sz="2400" dirty="0">
                <a:latin typeface="Times New Roman" panose="02020603050405020304" pitchFamily="18" charset="0"/>
                <a:cs typeface="Times New Roman" panose="02020603050405020304" pitchFamily="18" charset="0"/>
              </a:rPr>
              <a:t>Liver Function Test</a:t>
            </a:r>
          </a:p>
          <a:p>
            <a:pPr marL="457200" indent="-457200" algn="just">
              <a:lnSpc>
                <a:spcPct val="150000"/>
              </a:lnSpc>
              <a:buFont typeface="+mj-lt"/>
              <a:buAutoNum type="arabicPeriod" startAt="2"/>
            </a:pPr>
            <a:r>
              <a:rPr lang="en-IN" sz="2400" dirty="0">
                <a:latin typeface="Times New Roman" panose="02020603050405020304" pitchFamily="18" charset="0"/>
                <a:cs typeface="Times New Roman" panose="02020603050405020304" pitchFamily="18" charset="0"/>
              </a:rPr>
              <a:t>AST-Aspirate Aminotransferase (</a:t>
            </a:r>
            <a:r>
              <a:rPr lang="en-US" sz="2400" dirty="0">
                <a:latin typeface="Times New Roman" panose="02020603050405020304" pitchFamily="18" charset="0"/>
                <a:cs typeface="Times New Roman" panose="02020603050405020304" pitchFamily="18" charset="0"/>
              </a:rPr>
              <a:t>T</a:t>
            </a:r>
            <a:r>
              <a:rPr lang="en-US" sz="2400" b="0" i="0" dirty="0">
                <a:effectLst/>
                <a:latin typeface="Times New Roman" panose="02020603050405020304" pitchFamily="18" charset="0"/>
                <a:cs typeface="Times New Roman" panose="02020603050405020304" pitchFamily="18" charset="0"/>
              </a:rPr>
              <a:t>est is a blood test that checks for liver damage)</a:t>
            </a:r>
            <a:endParaRPr lang="en-IN"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startAt="2"/>
            </a:pPr>
            <a:r>
              <a:rPr lang="en-IN" sz="2400" dirty="0">
                <a:latin typeface="Times New Roman" panose="02020603050405020304" pitchFamily="18" charset="0"/>
                <a:cs typeface="Times New Roman" panose="02020603050405020304" pitchFamily="18" charset="0"/>
              </a:rPr>
              <a:t>ALT- Alanine Transferase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02-04-2024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540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dirty="0">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LDH- Lactate dehydrogenase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Ultrasound ( for Hepatomegaly)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WBC (for determination of infection)</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RBC (in Anaemia)</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Liver biopsy- FNAC (Fine Needle Aspiration Cytology)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Abdominal paracentesis (for determine pus cells bacterial infection or protein component in accumulated fluid).</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02-04-2024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1307339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6"/>
            <a:ext cx="10294706" cy="993632"/>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1"/>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Antacids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Antiemetics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Vitamins and nutritional supplement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Balanced diet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Potassium sparing diuretics (for ascites), e.g. Spironolactone.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Avoidance of alcohol.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02-04-2024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170066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17141"/>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79"/>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Porta-Caval Shunt </a:t>
            </a:r>
            <a:r>
              <a:rPr lang="en-US" sz="2400" dirty="0">
                <a:latin typeface="Times New Roman" panose="02020603050405020304" pitchFamily="18" charset="0"/>
                <a:cs typeface="Times New Roman" panose="02020603050405020304" pitchFamily="18" charset="0"/>
              </a:rPr>
              <a:t>(porta caval anastomosis)</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 Surgical technique in which hepatic portal vein is joined to inferior vena cava.</a:t>
            </a:r>
          </a:p>
          <a:p>
            <a:pPr marL="457200" indent="-457200" algn="just">
              <a:lnSpc>
                <a:spcPct val="150000"/>
              </a:lnSpc>
              <a:buFont typeface="+mj-lt"/>
              <a:buAutoNum type="arabicPeriod" startAt="2"/>
            </a:pPr>
            <a:r>
              <a:rPr lang="en-US" sz="2400" b="1" dirty="0">
                <a:latin typeface="Times New Roman" panose="02020603050405020304" pitchFamily="18" charset="0"/>
                <a:cs typeface="Times New Roman" panose="02020603050405020304" pitchFamily="18" charset="0"/>
              </a:rPr>
              <a:t>Splenorenal Shunt </a:t>
            </a:r>
            <a:r>
              <a:rPr lang="en-US" sz="2400" dirty="0">
                <a:latin typeface="Times New Roman" panose="02020603050405020304" pitchFamily="18" charset="0"/>
                <a:cs typeface="Times New Roman" panose="02020603050405020304" pitchFamily="18" charset="0"/>
              </a:rPr>
              <a:t>(splenorenal anastomosis)</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 surgical technique in which spleen vein is joined to the left renal vein. (mostly for treating portal hypertension).</a:t>
            </a:r>
          </a:p>
          <a:p>
            <a:pPr marL="457200" indent="-457200" algn="just">
              <a:lnSpc>
                <a:spcPct val="150000"/>
              </a:lnSpc>
              <a:buFont typeface="+mj-lt"/>
              <a:buAutoNum type="arabicPeriod" startAt="3"/>
            </a:pPr>
            <a:r>
              <a:rPr lang="en-US" sz="2400" b="1" dirty="0">
                <a:latin typeface="Times New Roman" panose="02020603050405020304" pitchFamily="18" charset="0"/>
                <a:cs typeface="Times New Roman" panose="02020603050405020304" pitchFamily="18" charset="0"/>
              </a:rPr>
              <a:t>Liver Transplant: </a:t>
            </a:r>
            <a:r>
              <a:rPr lang="en-US" sz="2400" dirty="0">
                <a:latin typeface="Times New Roman" panose="02020603050405020304" pitchFamily="18" charset="0"/>
                <a:cs typeface="Times New Roman" panose="02020603050405020304" pitchFamily="18" charset="0"/>
              </a:rPr>
              <a:t>Right lobe 60-70% of whole liver. Left lobe 30-40%.</a:t>
            </a:r>
            <a:endParaRPr lang="en-US"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02-04-2024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49846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82131"/>
            <a:ext cx="10294706" cy="1102276"/>
          </a:xfrm>
        </p:spPr>
        <p:txBody>
          <a:bodyPr>
            <a:normAutofit/>
          </a:bodyPr>
          <a:lstStyle/>
          <a:p>
            <a:r>
              <a:rPr lang="en-US" sz="4000" b="1" dirty="0">
                <a:latin typeface="Times New Roman" panose="02020603050405020304" pitchFamily="18" charset="0"/>
                <a:cs typeface="Times New Roman" panose="02020603050405020304" pitchFamily="18" charset="0"/>
              </a:rPr>
              <a:t>DIETARY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384407"/>
            <a:ext cx="10294706" cy="4792556"/>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Provide high caloric diet and low liquid dirt (800-1000 ml/day)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In Hepatic coma, give low protein and low sodium diet.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Provide Albumin containing food.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Vitamin A, D, E, K include with diet to patient.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02-04-2024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334379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02-04-2024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87923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02-04-2024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1227</TotalTime>
  <Words>684</Words>
  <Application>Microsoft Office PowerPoint</Application>
  <PresentationFormat>Widescreen</PresentationFormat>
  <Paragraphs>147</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CIRRHOSIS OF LIVER</vt:lpstr>
      <vt:lpstr>LOBES OF THE LIVER</vt:lpstr>
      <vt:lpstr>SEGMENT OF THE LIVER</vt:lpstr>
      <vt:lpstr>INTRODUCTION</vt:lpstr>
      <vt:lpstr>DEFINITION</vt:lpstr>
      <vt:lpstr>PowerPoint Presentation</vt:lpstr>
      <vt:lpstr>ETIOLOGY</vt:lpstr>
      <vt:lpstr>TYPES</vt:lpstr>
      <vt:lpstr>PATHOPHYSIOLOGY</vt:lpstr>
      <vt:lpstr>PowerPoint Presentation</vt:lpstr>
      <vt:lpstr>CLINICAL MANIFESTATION</vt:lpstr>
      <vt:lpstr>Conti…</vt:lpstr>
      <vt:lpstr>DIAGNOSTIC EVALUATION</vt:lpstr>
      <vt:lpstr>Conti…</vt:lpstr>
      <vt:lpstr>MANAGEMENT</vt:lpstr>
      <vt:lpstr>SURGICAL MANAGEMENT</vt:lpstr>
      <vt:lpstr>DIETARY MANAGEMENT</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98</cp:revision>
  <dcterms:created xsi:type="dcterms:W3CDTF">2022-08-05T05:07:17Z</dcterms:created>
  <dcterms:modified xsi:type="dcterms:W3CDTF">2024-04-02T09:33:26Z</dcterms:modified>
</cp:coreProperties>
</file>