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316" r:id="rId19"/>
    <p:sldId id="314" r:id="rId20"/>
    <p:sldId id="315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1"/>
            <a:ext cx="7772400" cy="2133599"/>
          </a:xfrm>
        </p:spPr>
        <p:txBody>
          <a:bodyPr>
            <a:noAutofit/>
          </a:bodyPr>
          <a:lstStyle/>
          <a:p>
            <a:r>
              <a:rPr lang="en-IN" sz="3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IN" sz="3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en-IN" sz="3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Unit –III Review of literature </a:t>
            </a:r>
            <a:br>
              <a:rPr lang="en-IN" sz="3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en-IN" sz="3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Topic: Purpose and Types of Literature review</a:t>
            </a:r>
            <a:endParaRPr lang="en-IN" sz="32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 descr="1.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2667000"/>
            <a:ext cx="5486400" cy="15954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Objectives</a:t>
            </a:r>
            <a:endParaRPr lang="en-IN" sz="32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IN" sz="2800" dirty="0" smtClean="0">
                <a:latin typeface="Arial" pitchFamily="34" charset="0"/>
                <a:cs typeface="Arial" pitchFamily="34" charset="0"/>
              </a:rPr>
              <a:t>At the end of the </a:t>
            </a:r>
            <a:r>
              <a:rPr lang="en-IN" sz="2800" dirty="0" smtClean="0">
                <a:latin typeface="Arial" pitchFamily="34" charset="0"/>
                <a:cs typeface="Arial" pitchFamily="34" charset="0"/>
              </a:rPr>
              <a:t> class </a:t>
            </a:r>
            <a:r>
              <a:rPr lang="en-IN" sz="2800" dirty="0" smtClean="0">
                <a:latin typeface="Arial" pitchFamily="34" charset="0"/>
                <a:cs typeface="Arial" pitchFamily="34" charset="0"/>
              </a:rPr>
              <a:t>the student will be able to </a:t>
            </a:r>
          </a:p>
          <a:p>
            <a:pPr>
              <a:buFont typeface="Wingdings" pitchFamily="2" charset="2"/>
              <a:buChar char="Ø"/>
            </a:pPr>
            <a:r>
              <a:rPr lang="en-IN" sz="2800" dirty="0" smtClean="0">
                <a:latin typeface="Arial" pitchFamily="34" charset="0"/>
                <a:cs typeface="Arial" pitchFamily="34" charset="0"/>
              </a:rPr>
              <a:t>define Review of literature.</a:t>
            </a:r>
          </a:p>
          <a:p>
            <a:pPr>
              <a:buFont typeface="Wingdings" pitchFamily="2" charset="2"/>
              <a:buChar char="Ø"/>
            </a:pPr>
            <a:r>
              <a:rPr lang="en-IN" sz="2800" dirty="0" smtClean="0">
                <a:latin typeface="Arial" pitchFamily="34" charset="0"/>
                <a:cs typeface="Arial" pitchFamily="34" charset="0"/>
              </a:rPr>
              <a:t>list down the purposes of literature review </a:t>
            </a:r>
          </a:p>
          <a:p>
            <a:pPr>
              <a:buFont typeface="Wingdings" pitchFamily="2" charset="2"/>
              <a:buChar char="Ø"/>
            </a:pPr>
            <a:r>
              <a:rPr lang="en-IN" sz="2800" dirty="0" smtClean="0">
                <a:latin typeface="Arial" pitchFamily="34" charset="0"/>
                <a:cs typeface="Arial" pitchFamily="34" charset="0"/>
              </a:rPr>
              <a:t>enlist the types of literature.</a:t>
            </a:r>
          </a:p>
          <a:p>
            <a:pPr>
              <a:buNone/>
            </a:pPr>
            <a:endParaRPr lang="en-IN" sz="2800" dirty="0" smtClean="0">
              <a:latin typeface="Arial" pitchFamily="34" charset="0"/>
              <a:cs typeface="Arial" pitchFamily="34" charset="0"/>
            </a:endParaRPr>
          </a:p>
          <a:p>
            <a:endParaRPr lang="en-IN" dirty="0" smtClean="0"/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INTRODUCTION</a:t>
            </a:r>
            <a:endParaRPr lang="en-IN" sz="32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>
              <a:buNone/>
            </a:pPr>
            <a:r>
              <a:rPr lang="en-IN" sz="2800" dirty="0" smtClean="0">
                <a:latin typeface="Arial" pitchFamily="34" charset="0"/>
                <a:cs typeface="Arial" pitchFamily="34" charset="0"/>
              </a:rPr>
              <a:t>   The literature review is an integral part of the research process and an account of what is already known about a particular phenomenon. The main purpose of literature review is to convey to the readers about the work already done and the knowledge and ideas that have been already established on a particular topic of research. </a:t>
            </a:r>
            <a:endParaRPr lang="en-IN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Meaning of Review of literature</a:t>
            </a:r>
            <a:endParaRPr lang="en-IN" sz="32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en-IN" sz="2800" dirty="0" smtClean="0">
                <a:latin typeface="Arial" pitchFamily="34" charset="0"/>
                <a:cs typeface="Arial" pitchFamily="34" charset="0"/>
              </a:rPr>
              <a:t>   A review of a literature is a description and analysis of the literature relevant to a particular topic or field . It provides an overview of what work already had been carried out , who are the key researchers , which of the questions are addressed earlier regarding the researchers area of interest , what methods and methodologies used to answer the question and what are prevailing theories and hypothesis.</a:t>
            </a:r>
            <a:endParaRPr lang="en-IN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 descr="1.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6600" y="5638800"/>
            <a:ext cx="4724400" cy="990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IN" sz="3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What is review of literature?</a:t>
            </a:r>
            <a:endParaRPr lang="en-IN" sz="32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IN" sz="2800" dirty="0" smtClean="0">
                <a:latin typeface="Arial" pitchFamily="34" charset="0"/>
                <a:cs typeface="Arial" pitchFamily="34" charset="0"/>
              </a:rPr>
              <a:t>A research literature review is a written summary of the state of evidence on a research problem.</a:t>
            </a:r>
          </a:p>
          <a:p>
            <a:pPr algn="just">
              <a:buNone/>
            </a:pPr>
            <a:r>
              <a:rPr lang="en-IN" sz="2800" dirty="0" smtClean="0">
                <a:latin typeface="Arial" pitchFamily="34" charset="0"/>
                <a:cs typeface="Arial" pitchFamily="34" charset="0"/>
              </a:rPr>
              <a:t>                                                   </a:t>
            </a:r>
            <a:r>
              <a:rPr lang="en-IN" sz="2800" dirty="0" err="1" smtClean="0">
                <a:latin typeface="Arial" pitchFamily="34" charset="0"/>
                <a:cs typeface="Arial" pitchFamily="34" charset="0"/>
              </a:rPr>
              <a:t>Polit</a:t>
            </a:r>
            <a:r>
              <a:rPr lang="en-IN" sz="2800" dirty="0" smtClean="0">
                <a:latin typeface="Arial" pitchFamily="34" charset="0"/>
                <a:cs typeface="Arial" pitchFamily="34" charset="0"/>
              </a:rPr>
              <a:t> &amp; Beck</a:t>
            </a:r>
          </a:p>
          <a:p>
            <a:pPr algn="just"/>
            <a:r>
              <a:rPr lang="en-IN" sz="2800" dirty="0" smtClean="0">
                <a:latin typeface="Arial" pitchFamily="34" charset="0"/>
                <a:cs typeface="Arial" pitchFamily="34" charset="0"/>
              </a:rPr>
              <a:t> Review of literature is a broad, comprehensive in depth, systematic and critical review of scholarly publications, including unpublished scholarly print materials, audiovisuals and personal communications. </a:t>
            </a:r>
          </a:p>
          <a:p>
            <a:pPr algn="just">
              <a:buNone/>
            </a:pPr>
            <a:r>
              <a:rPr lang="en-IN" sz="2800" dirty="0" smtClean="0">
                <a:latin typeface="Arial" pitchFamily="34" charset="0"/>
                <a:cs typeface="Arial" pitchFamily="34" charset="0"/>
              </a:rPr>
              <a:t>                                                   </a:t>
            </a:r>
            <a:r>
              <a:rPr lang="en-IN" sz="2800" dirty="0" err="1" smtClean="0">
                <a:latin typeface="Arial" pitchFamily="34" charset="0"/>
                <a:cs typeface="Arial" pitchFamily="34" charset="0"/>
              </a:rPr>
              <a:t>Basavanthappa</a:t>
            </a:r>
            <a:r>
              <a:rPr lang="en-IN" sz="2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endParaRPr lang="en-IN" sz="2800" dirty="0" smtClean="0">
              <a:latin typeface="Arial" pitchFamily="34" charset="0"/>
              <a:cs typeface="Arial" pitchFamily="34" charset="0"/>
            </a:endParaRPr>
          </a:p>
          <a:p>
            <a:endParaRPr lang="en-IN" dirty="0"/>
          </a:p>
        </p:txBody>
      </p:sp>
      <p:pic>
        <p:nvPicPr>
          <p:cNvPr id="4" name="Picture 3" descr="1.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7400" y="0"/>
            <a:ext cx="2466975" cy="1752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Purposes of Review of literature</a:t>
            </a:r>
            <a:endParaRPr lang="en-IN" sz="32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IN" sz="2800" dirty="0" smtClean="0">
                <a:latin typeface="Arial" pitchFamily="34" charset="0"/>
                <a:cs typeface="Arial" pitchFamily="34" charset="0"/>
              </a:rPr>
              <a:t>Discovers </a:t>
            </a:r>
            <a:r>
              <a:rPr lang="en-IN" sz="2800" b="1" dirty="0" smtClean="0">
                <a:latin typeface="Arial" pitchFamily="34" charset="0"/>
                <a:cs typeface="Arial" pitchFamily="34" charset="0"/>
              </a:rPr>
              <a:t>knowledge </a:t>
            </a:r>
          </a:p>
          <a:p>
            <a:pPr algn="just"/>
            <a:r>
              <a:rPr lang="en-IN" sz="2800" dirty="0" smtClean="0">
                <a:latin typeface="Arial" pitchFamily="34" charset="0"/>
                <a:cs typeface="Arial" pitchFamily="34" charset="0"/>
              </a:rPr>
              <a:t>Conveys to the reader what is </a:t>
            </a:r>
            <a:r>
              <a:rPr lang="en-IN" sz="2800" b="1" dirty="0" smtClean="0">
                <a:latin typeface="Arial" pitchFamily="34" charset="0"/>
                <a:cs typeface="Arial" pitchFamily="34" charset="0"/>
              </a:rPr>
              <a:t>currently known </a:t>
            </a:r>
            <a:r>
              <a:rPr lang="en-IN" sz="2800" dirty="0" smtClean="0">
                <a:latin typeface="Arial" pitchFamily="34" charset="0"/>
                <a:cs typeface="Arial" pitchFamily="34" charset="0"/>
              </a:rPr>
              <a:t>regarding the topic of interest </a:t>
            </a:r>
          </a:p>
          <a:p>
            <a:pPr algn="just"/>
            <a:r>
              <a:rPr lang="en-IN" sz="2800" dirty="0" smtClean="0">
                <a:latin typeface="Arial" pitchFamily="34" charset="0"/>
                <a:cs typeface="Arial" pitchFamily="34" charset="0"/>
              </a:rPr>
              <a:t>Determines </a:t>
            </a:r>
            <a:r>
              <a:rPr lang="en-IN" sz="2800" b="1" dirty="0" smtClean="0">
                <a:latin typeface="Arial" pitchFamily="34" charset="0"/>
                <a:cs typeface="Arial" pitchFamily="34" charset="0"/>
              </a:rPr>
              <a:t>gaps , consistencies and inconsistencies </a:t>
            </a:r>
          </a:p>
          <a:p>
            <a:pPr algn="just"/>
            <a:r>
              <a:rPr lang="en-IN" sz="2800" dirty="0" smtClean="0">
                <a:latin typeface="Arial" pitchFamily="34" charset="0"/>
                <a:cs typeface="Arial" pitchFamily="34" charset="0"/>
              </a:rPr>
              <a:t>Discovers </a:t>
            </a:r>
            <a:r>
              <a:rPr lang="en-IN" sz="2800" b="1" dirty="0" smtClean="0">
                <a:latin typeface="Arial" pitchFamily="34" charset="0"/>
                <a:cs typeface="Arial" pitchFamily="34" charset="0"/>
              </a:rPr>
              <a:t>unanswered questions </a:t>
            </a:r>
          </a:p>
          <a:p>
            <a:pPr algn="just"/>
            <a:r>
              <a:rPr lang="en-IN" sz="2800" dirty="0" smtClean="0">
                <a:latin typeface="Arial" pitchFamily="34" charset="0"/>
                <a:cs typeface="Arial" pitchFamily="34" charset="0"/>
              </a:rPr>
              <a:t>Describes </a:t>
            </a:r>
            <a:r>
              <a:rPr lang="en-IN" sz="2800" b="1" dirty="0" smtClean="0">
                <a:latin typeface="Arial" pitchFamily="34" charset="0"/>
                <a:cs typeface="Arial" pitchFamily="34" charset="0"/>
              </a:rPr>
              <a:t>the strengths &amp; weaknesses of designs, instruments </a:t>
            </a:r>
            <a:r>
              <a:rPr lang="en-IN" sz="2800" dirty="0" smtClean="0">
                <a:latin typeface="Arial" pitchFamily="34" charset="0"/>
                <a:cs typeface="Arial" pitchFamily="34" charset="0"/>
              </a:rPr>
              <a:t>used in studies</a:t>
            </a:r>
            <a:endParaRPr lang="en-IN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Purposes of Review of literature Cont</a:t>
            </a:r>
            <a:endParaRPr lang="en-IN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IN" sz="2800" dirty="0" smtClean="0">
                <a:latin typeface="Arial" pitchFamily="34" charset="0"/>
                <a:cs typeface="Arial" pitchFamily="34" charset="0"/>
              </a:rPr>
              <a:t>Determines the need to </a:t>
            </a:r>
            <a:r>
              <a:rPr lang="en-IN" sz="2800" b="1" dirty="0" smtClean="0">
                <a:latin typeface="Arial" pitchFamily="34" charset="0"/>
                <a:cs typeface="Arial" pitchFamily="34" charset="0"/>
              </a:rPr>
              <a:t>replicate a study </a:t>
            </a:r>
          </a:p>
          <a:p>
            <a:pPr algn="just"/>
            <a:r>
              <a:rPr lang="en-IN" sz="2800" dirty="0" smtClean="0">
                <a:latin typeface="Arial" pitchFamily="34" charset="0"/>
                <a:cs typeface="Arial" pitchFamily="34" charset="0"/>
              </a:rPr>
              <a:t>For development of </a:t>
            </a:r>
            <a:r>
              <a:rPr lang="en-IN" sz="2800" b="1" dirty="0" smtClean="0">
                <a:latin typeface="Arial" pitchFamily="34" charset="0"/>
                <a:cs typeface="Arial" pitchFamily="34" charset="0"/>
              </a:rPr>
              <a:t>new/refined interventions</a:t>
            </a:r>
          </a:p>
          <a:p>
            <a:pPr algn="just"/>
            <a:r>
              <a:rPr lang="en-IN" sz="2800" dirty="0" smtClean="0">
                <a:latin typeface="Arial" pitchFamily="34" charset="0"/>
                <a:cs typeface="Arial" pitchFamily="34" charset="0"/>
              </a:rPr>
              <a:t>Identifies relevant </a:t>
            </a:r>
            <a:r>
              <a:rPr lang="en-IN" sz="2800" b="1" dirty="0" smtClean="0">
                <a:latin typeface="Arial" pitchFamily="34" charset="0"/>
                <a:cs typeface="Arial" pitchFamily="34" charset="0"/>
              </a:rPr>
              <a:t>framework designs &amp; methods</a:t>
            </a:r>
          </a:p>
          <a:p>
            <a:pPr algn="just"/>
            <a:r>
              <a:rPr lang="en-IN" sz="2800" dirty="0" smtClean="0">
                <a:latin typeface="Arial" pitchFamily="34" charset="0"/>
                <a:cs typeface="Arial" pitchFamily="34" charset="0"/>
              </a:rPr>
              <a:t>Identifies the </a:t>
            </a:r>
            <a:r>
              <a:rPr lang="en-IN" sz="2800" b="1" dirty="0" smtClean="0">
                <a:latin typeface="Arial" pitchFamily="34" charset="0"/>
                <a:cs typeface="Arial" pitchFamily="34" charset="0"/>
              </a:rPr>
              <a:t>source of funding &amp; the experts </a:t>
            </a:r>
            <a:r>
              <a:rPr lang="en-IN" sz="2800" dirty="0" smtClean="0">
                <a:latin typeface="Arial" pitchFamily="34" charset="0"/>
                <a:cs typeface="Arial" pitchFamily="34" charset="0"/>
              </a:rPr>
              <a:t>in the field </a:t>
            </a:r>
          </a:p>
          <a:p>
            <a:pPr algn="just"/>
            <a:r>
              <a:rPr lang="en-IN" sz="2800" dirty="0" smtClean="0">
                <a:latin typeface="Arial" pitchFamily="34" charset="0"/>
                <a:cs typeface="Arial" pitchFamily="34" charset="0"/>
              </a:rPr>
              <a:t>Assists in interpreting study findings</a:t>
            </a:r>
            <a:endParaRPr lang="en-IN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66800"/>
          </a:xfrm>
        </p:spPr>
        <p:txBody>
          <a:bodyPr>
            <a:normAutofit/>
          </a:bodyPr>
          <a:lstStyle/>
          <a:p>
            <a:r>
              <a:rPr lang="en-IN" sz="3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Literature review in Qualitative studies</a:t>
            </a:r>
            <a:endParaRPr lang="en-IN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IN" sz="3000" dirty="0" smtClean="0">
                <a:latin typeface="Arial" pitchFamily="34" charset="0"/>
                <a:cs typeface="Arial" pitchFamily="34" charset="0"/>
              </a:rPr>
              <a:t>The Purpose &amp; timing depend on the type of study,</a:t>
            </a:r>
          </a:p>
          <a:p>
            <a:pPr algn="just">
              <a:buFont typeface="Wingdings" pitchFamily="2" charset="2"/>
              <a:buChar char="Ø"/>
            </a:pPr>
            <a:r>
              <a:rPr lang="en-IN" sz="2800" b="1" dirty="0" smtClean="0">
                <a:latin typeface="Arial" pitchFamily="34" charset="0"/>
                <a:cs typeface="Arial" pitchFamily="34" charset="0"/>
              </a:rPr>
              <a:t>Phenomenological research </a:t>
            </a:r>
            <a:r>
              <a:rPr lang="en-IN" sz="2800" dirty="0" smtClean="0">
                <a:latin typeface="Arial" pitchFamily="34" charset="0"/>
                <a:cs typeface="Arial" pitchFamily="34" charset="0"/>
              </a:rPr>
              <a:t>– Experiences of individual within their life world.</a:t>
            </a:r>
          </a:p>
          <a:p>
            <a:pPr algn="just">
              <a:buNone/>
            </a:pPr>
            <a:r>
              <a:rPr lang="en-IN" sz="2800" dirty="0" smtClean="0">
                <a:latin typeface="Arial" pitchFamily="34" charset="0"/>
                <a:cs typeface="Arial" pitchFamily="34" charset="0"/>
              </a:rPr>
              <a:t>      ◦ after the data collection &amp; analysis </a:t>
            </a:r>
          </a:p>
          <a:p>
            <a:pPr algn="just">
              <a:buFont typeface="Wingdings" pitchFamily="2" charset="2"/>
              <a:buChar char="Ø"/>
            </a:pPr>
            <a:r>
              <a:rPr lang="en-IN" sz="2800" b="1" dirty="0" smtClean="0">
                <a:latin typeface="Arial" pitchFamily="34" charset="0"/>
                <a:cs typeface="Arial" pitchFamily="34" charset="0"/>
              </a:rPr>
              <a:t>Grounded theory research </a:t>
            </a:r>
            <a:r>
              <a:rPr lang="en-IN" sz="2800" dirty="0" smtClean="0">
                <a:latin typeface="Arial" pitchFamily="34" charset="0"/>
                <a:cs typeface="Arial" pitchFamily="34" charset="0"/>
              </a:rPr>
              <a:t>– social structural process within a social setting. </a:t>
            </a:r>
          </a:p>
          <a:p>
            <a:pPr algn="just">
              <a:buNone/>
            </a:pPr>
            <a:r>
              <a:rPr lang="en-IN" sz="2800" dirty="0" smtClean="0">
                <a:latin typeface="Arial" pitchFamily="34" charset="0"/>
                <a:cs typeface="Arial" pitchFamily="34" charset="0"/>
              </a:rPr>
              <a:t>      ◦ minimal relevant review in the beginning of the study</a:t>
            </a:r>
          </a:p>
        </p:txBody>
      </p:sp>
      <p:pic>
        <p:nvPicPr>
          <p:cNvPr id="4" name="Picture 3" descr="1.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4953000"/>
            <a:ext cx="2505075" cy="1905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Literature review in Qualitative studies cont</a:t>
            </a:r>
            <a:endParaRPr lang="en-IN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itchFamily="2" charset="2"/>
              <a:buChar char="Ø"/>
            </a:pPr>
            <a:r>
              <a:rPr lang="en-IN" sz="2800" b="1" dirty="0" err="1" smtClean="0">
                <a:latin typeface="Arial" pitchFamily="34" charset="0"/>
                <a:cs typeface="Arial" pitchFamily="34" charset="0"/>
              </a:rPr>
              <a:t>Ethinographical</a:t>
            </a:r>
            <a:r>
              <a:rPr lang="en-IN" sz="2800" b="1" dirty="0" smtClean="0">
                <a:latin typeface="Arial" pitchFamily="34" charset="0"/>
                <a:cs typeface="Arial" pitchFamily="34" charset="0"/>
              </a:rPr>
              <a:t> research </a:t>
            </a:r>
            <a:r>
              <a:rPr lang="en-IN" sz="2800" dirty="0" smtClean="0">
                <a:latin typeface="Arial" pitchFamily="34" charset="0"/>
                <a:cs typeface="Arial" pitchFamily="34" charset="0"/>
              </a:rPr>
              <a:t>– Holistic view of culture. </a:t>
            </a:r>
          </a:p>
          <a:p>
            <a:pPr algn="just">
              <a:buNone/>
            </a:pPr>
            <a:r>
              <a:rPr lang="en-IN" sz="2800" dirty="0" smtClean="0">
                <a:latin typeface="Arial" pitchFamily="34" charset="0"/>
                <a:cs typeface="Arial" pitchFamily="34" charset="0"/>
              </a:rPr>
              <a:t>     ◦ done early in research process to give background for the study </a:t>
            </a:r>
          </a:p>
          <a:p>
            <a:pPr algn="just">
              <a:buFont typeface="Wingdings" pitchFamily="2" charset="2"/>
              <a:buChar char="Ø"/>
            </a:pPr>
            <a:r>
              <a:rPr lang="en-IN" sz="2800" b="1" dirty="0" smtClean="0">
                <a:latin typeface="Arial" pitchFamily="34" charset="0"/>
                <a:cs typeface="Arial" pitchFamily="34" charset="0"/>
              </a:rPr>
              <a:t>Historical research </a:t>
            </a:r>
            <a:r>
              <a:rPr lang="en-IN" sz="2800" dirty="0" smtClean="0">
                <a:latin typeface="Arial" pitchFamily="34" charset="0"/>
                <a:cs typeface="Arial" pitchFamily="34" charset="0"/>
              </a:rPr>
              <a:t>–description and interpretation of historical events. </a:t>
            </a:r>
          </a:p>
          <a:p>
            <a:pPr algn="just">
              <a:buNone/>
            </a:pPr>
            <a:r>
              <a:rPr lang="en-IN" sz="2800" dirty="0" smtClean="0">
                <a:latin typeface="Arial" pitchFamily="34" charset="0"/>
                <a:cs typeface="Arial" pitchFamily="34" charset="0"/>
              </a:rPr>
              <a:t>     ◦ an initial review to select the research problem &amp; to develop research questions</a:t>
            </a:r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Literature review in Quantitative studies</a:t>
            </a:r>
            <a:endParaRPr lang="en-IN" sz="32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IN" sz="2800" dirty="0" smtClean="0">
                <a:latin typeface="Arial" pitchFamily="34" charset="0"/>
                <a:cs typeface="Arial" pitchFamily="34" charset="0"/>
              </a:rPr>
              <a:t>Major review is done at the beginning of the research process &amp; limited review during the generalization of research report</a:t>
            </a:r>
            <a:endParaRPr lang="en-IN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 descr="1.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200" y="3505200"/>
            <a:ext cx="3886200" cy="2743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Types of literature</a:t>
            </a:r>
            <a:endParaRPr lang="en-IN" sz="32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800" dirty="0" smtClean="0">
                <a:latin typeface="Arial" pitchFamily="34" charset="0"/>
                <a:cs typeface="Arial" pitchFamily="34" charset="0"/>
              </a:rPr>
              <a:t>On the basis of purposes and methodologies, literature review would be broadly classified into following categories:</a:t>
            </a:r>
          </a:p>
          <a:p>
            <a:pPr lvl="1" algn="just">
              <a:buFont typeface="Wingdings" pitchFamily="2" charset="2"/>
              <a:buChar char="Ø"/>
            </a:pPr>
            <a:r>
              <a:rPr lang="en-IN" dirty="0" smtClean="0">
                <a:latin typeface="Arial" pitchFamily="34" charset="0"/>
                <a:cs typeface="Arial" pitchFamily="34" charset="0"/>
              </a:rPr>
              <a:t>Theoretical literature </a:t>
            </a:r>
          </a:p>
          <a:p>
            <a:pPr lvl="1" algn="just">
              <a:buFont typeface="Wingdings" pitchFamily="2" charset="2"/>
              <a:buChar char="Ø"/>
            </a:pPr>
            <a:r>
              <a:rPr lang="en-IN" dirty="0" smtClean="0">
                <a:latin typeface="Arial" pitchFamily="34" charset="0"/>
                <a:cs typeface="Arial" pitchFamily="34" charset="0"/>
              </a:rPr>
              <a:t>Empirical literature</a:t>
            </a:r>
          </a:p>
          <a:p>
            <a:pPr lvl="1" algn="just">
              <a:buFont typeface="Wingdings" pitchFamily="2" charset="2"/>
              <a:buChar char="Ø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Traditional or narrative literature review</a:t>
            </a:r>
            <a:endParaRPr lang="en-IN" dirty="0" smtClean="0">
              <a:latin typeface="Arial" pitchFamily="34" charset="0"/>
              <a:cs typeface="Arial" pitchFamily="34" charset="0"/>
            </a:endParaRPr>
          </a:p>
          <a:p>
            <a:pPr lvl="1" algn="just">
              <a:buFont typeface="Wingdings" pitchFamily="2" charset="2"/>
              <a:buChar char="Ø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Systemic literature review: </a:t>
            </a:r>
          </a:p>
          <a:p>
            <a:pPr lvl="1" algn="just">
              <a:buFont typeface="Wingdings" pitchFamily="2" charset="2"/>
              <a:buChar char="Ø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Meta-analysis</a:t>
            </a:r>
          </a:p>
          <a:p>
            <a:pPr lvl="1" algn="just">
              <a:buFont typeface="Wingdings" pitchFamily="2" charset="2"/>
              <a:buChar char="Ø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Meta-synthesis</a:t>
            </a:r>
            <a:endParaRPr lang="en-IN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ctr" rtl="0">
              <a:spcBef>
                <a:spcPct val="0"/>
              </a:spcBef>
            </a:pPr>
            <a:r>
              <a:rPr lang="en-IN" sz="3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Theoretical literature </a:t>
            </a:r>
            <a:br>
              <a:rPr lang="en-IN" sz="3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endParaRPr lang="en-IN" sz="3200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IN" sz="2800" dirty="0" smtClean="0">
                <a:latin typeface="Arial" pitchFamily="34" charset="0"/>
                <a:cs typeface="Arial" pitchFamily="34" charset="0"/>
              </a:rPr>
              <a:t>It consists of concept analysis, models, theories &amp; conceptual frameworks that support a selected research problem and purpose.</a:t>
            </a:r>
          </a:p>
          <a:p>
            <a:pPr algn="just"/>
            <a:r>
              <a:rPr lang="en-IN" sz="2800" dirty="0" smtClean="0">
                <a:latin typeface="Arial" pitchFamily="34" charset="0"/>
                <a:cs typeface="Arial" pitchFamily="34" charset="0"/>
              </a:rPr>
              <a:t>Based on theory rather than experience.</a:t>
            </a:r>
          </a:p>
          <a:p>
            <a:pPr algn="just"/>
            <a:r>
              <a:rPr lang="en-IN" sz="2800" dirty="0" smtClean="0">
                <a:latin typeface="Arial" pitchFamily="34" charset="0"/>
                <a:cs typeface="Arial" pitchFamily="34" charset="0"/>
              </a:rPr>
              <a:t>It reflects the current understanding of the research problem .</a:t>
            </a:r>
          </a:p>
          <a:p>
            <a:pPr algn="just"/>
            <a:r>
              <a:rPr lang="en-IN" sz="2800" dirty="0" smtClean="0">
                <a:latin typeface="Arial" pitchFamily="34" charset="0"/>
                <a:cs typeface="Arial" pitchFamily="34" charset="0"/>
              </a:rPr>
              <a:t>Theoretical literature can be found in the serials, periodicals &amp; monographs</a:t>
            </a:r>
          </a:p>
        </p:txBody>
      </p:sp>
      <p:pic>
        <p:nvPicPr>
          <p:cNvPr id="4" name="Picture 3" descr="2.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4876800"/>
            <a:ext cx="2619375" cy="17430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 algn="ctr" rtl="0">
              <a:spcBef>
                <a:spcPct val="0"/>
              </a:spcBef>
            </a:pPr>
            <a:r>
              <a:rPr lang="en-IN" sz="3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Empirical literature</a:t>
            </a:r>
            <a:r>
              <a:rPr lang="en-IN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IN" dirty="0" smtClean="0">
                <a:latin typeface="Arial" pitchFamily="34" charset="0"/>
                <a:cs typeface="Arial" pitchFamily="34" charset="0"/>
              </a:rPr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IN" sz="2800" dirty="0" smtClean="0">
                <a:latin typeface="Arial" pitchFamily="34" charset="0"/>
                <a:cs typeface="Arial" pitchFamily="34" charset="0"/>
              </a:rPr>
              <a:t>Comprises of relevant studies in journals &amp; books as well as unpublished theses </a:t>
            </a:r>
          </a:p>
          <a:p>
            <a:pPr algn="just"/>
            <a:r>
              <a:rPr lang="en-IN" sz="2800" dirty="0" smtClean="0">
                <a:latin typeface="Arial" pitchFamily="34" charset="0"/>
                <a:cs typeface="Arial" pitchFamily="34" charset="0"/>
              </a:rPr>
              <a:t>Empirical literature reviewed depends on the study problem &amp; the type of research conducted</a:t>
            </a:r>
          </a:p>
          <a:p>
            <a:pPr algn="just"/>
            <a:r>
              <a:rPr lang="en-IN" sz="2800" dirty="0" smtClean="0">
                <a:latin typeface="Arial" pitchFamily="34" charset="0"/>
                <a:cs typeface="Arial" pitchFamily="34" charset="0"/>
              </a:rPr>
              <a:t>Based on observations  and experiments</a:t>
            </a:r>
            <a:endParaRPr lang="en-IN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 descr="2.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6600" y="4724400"/>
            <a:ext cx="5195888" cy="1905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Traditional or narrative literature review</a:t>
            </a:r>
            <a:endParaRPr lang="en-IN" sz="32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n-US" dirty="0" smtClean="0"/>
              <a:t>It  presents the summary of literature and draws conclusions about the topic in question.</a:t>
            </a:r>
          </a:p>
          <a:p>
            <a:pPr algn="just"/>
            <a:r>
              <a:rPr lang="en-US" dirty="0" smtClean="0"/>
              <a:t>The body of literature is composed by a summary of facts on the subject area from the primary and secondary sources. </a:t>
            </a:r>
            <a:endParaRPr lang="en-IN" dirty="0" smtClean="0"/>
          </a:p>
          <a:p>
            <a:pPr algn="just"/>
            <a:r>
              <a:rPr lang="en-US" dirty="0" smtClean="0"/>
              <a:t>The traditional literature is essential for getting in-depth insight in subject area, refining the research question and hypotheses and support the importance of new research through identifying the gaps and inconsistencies in existing literature. 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 systemic literature review</a:t>
            </a:r>
            <a:endParaRPr lang="en-IN" sz="32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715000"/>
          </a:xfrm>
        </p:spPr>
        <p:txBody>
          <a:bodyPr>
            <a:noAutofit/>
          </a:bodyPr>
          <a:lstStyle/>
          <a:p>
            <a:pPr algn="just"/>
            <a:r>
              <a:rPr lang="en-US" sz="2800" dirty="0" smtClean="0">
                <a:latin typeface="Arial" pitchFamily="34" charset="0"/>
                <a:cs typeface="Arial" pitchFamily="34" charset="0"/>
              </a:rPr>
              <a:t>It is significantly different from the traditional or narrative literature review, which includes more systemic and rigorous approach of literature review in a specific subject area. </a:t>
            </a:r>
          </a:p>
          <a:p>
            <a:pPr algn="just"/>
            <a:r>
              <a:rPr lang="en-US" sz="2800" dirty="0" smtClean="0">
                <a:latin typeface="Arial" pitchFamily="34" charset="0"/>
                <a:cs typeface="Arial" pitchFamily="34" charset="0"/>
              </a:rPr>
              <a:t>contrary to narrative literature review, the systemic review uses explicit and rigorous criteria to identify, critically evaluate, and synthesize all the published and unpublished literature available on a particular topic of interest. </a:t>
            </a:r>
            <a:endParaRPr lang="en-IN" sz="28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n-IN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Meta-analysis</a:t>
            </a:r>
            <a:endParaRPr lang="en-IN" sz="32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800" dirty="0" smtClean="0">
                <a:latin typeface="Arial" pitchFamily="34" charset="0"/>
                <a:cs typeface="Arial" pitchFamily="34" charset="0"/>
              </a:rPr>
              <a:t>Meta-analysis is an advanced form of systemic literature review, which includes a large body of findings from quantitative studies and computes the statistical analysis for drawing the integrated and cumulative inferences and conclusion. </a:t>
            </a:r>
          </a:p>
          <a:p>
            <a:endParaRPr lang="en-IN" dirty="0"/>
          </a:p>
        </p:txBody>
      </p:sp>
      <p:sp>
        <p:nvSpPr>
          <p:cNvPr id="6" name="Rounded Rectangle 5"/>
          <p:cNvSpPr/>
          <p:nvPr/>
        </p:nvSpPr>
        <p:spPr>
          <a:xfrm>
            <a:off x="1143000" y="3962400"/>
            <a:ext cx="7162800" cy="2667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IN" sz="2800" dirty="0" err="1" smtClean="0">
                <a:latin typeface="Arial" pitchFamily="34" charset="0"/>
                <a:cs typeface="Arial" pitchFamily="34" charset="0"/>
              </a:rPr>
              <a:t>Ex:Snethan,Broome</a:t>
            </a:r>
            <a:r>
              <a:rPr lang="en-IN" sz="2800" dirty="0" smtClean="0">
                <a:latin typeface="Arial" pitchFamily="34" charset="0"/>
                <a:cs typeface="Arial" pitchFamily="34" charset="0"/>
              </a:rPr>
              <a:t> ,and </a:t>
            </a:r>
            <a:r>
              <a:rPr lang="en-IN" sz="2800" dirty="0" err="1" smtClean="0">
                <a:latin typeface="Arial" pitchFamily="34" charset="0"/>
                <a:cs typeface="Arial" pitchFamily="34" charset="0"/>
              </a:rPr>
              <a:t>Cashin</a:t>
            </a:r>
            <a:r>
              <a:rPr lang="en-IN" sz="2800" dirty="0" smtClean="0">
                <a:latin typeface="Arial" pitchFamily="34" charset="0"/>
                <a:cs typeface="Arial" pitchFamily="34" charset="0"/>
              </a:rPr>
              <a:t>(2006) conducted a </a:t>
            </a:r>
            <a:r>
              <a:rPr lang="en-IN" sz="2800" dirty="0" err="1" smtClean="0">
                <a:latin typeface="Arial" pitchFamily="34" charset="0"/>
                <a:cs typeface="Arial" pitchFamily="34" charset="0"/>
              </a:rPr>
              <a:t>metaanalysis</a:t>
            </a:r>
            <a:r>
              <a:rPr lang="en-IN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IN" sz="2800" dirty="0" err="1" smtClean="0">
                <a:latin typeface="Arial" pitchFamily="34" charset="0"/>
                <a:cs typeface="Arial" pitchFamily="34" charset="0"/>
              </a:rPr>
              <a:t>toanalyse</a:t>
            </a:r>
            <a:r>
              <a:rPr lang="en-IN" sz="2800" dirty="0" smtClean="0">
                <a:latin typeface="Arial" pitchFamily="34" charset="0"/>
                <a:cs typeface="Arial" pitchFamily="34" charset="0"/>
              </a:rPr>
              <a:t> research on effectiveness of weight loss intervention for </a:t>
            </a:r>
            <a:r>
              <a:rPr lang="en-IN" sz="2800" dirty="0" err="1" smtClean="0">
                <a:latin typeface="Arial" pitchFamily="34" charset="0"/>
                <a:cs typeface="Arial" pitchFamily="34" charset="0"/>
              </a:rPr>
              <a:t>children.The</a:t>
            </a:r>
            <a:r>
              <a:rPr lang="en-IN" sz="2800" dirty="0" smtClean="0">
                <a:latin typeface="Arial" pitchFamily="34" charset="0"/>
                <a:cs typeface="Arial" pitchFamily="34" charset="0"/>
              </a:rPr>
              <a:t> researcher integrated results from </a:t>
            </a:r>
            <a:r>
              <a:rPr lang="en-IN" sz="2800" dirty="0" err="1" smtClean="0">
                <a:latin typeface="Arial" pitchFamily="34" charset="0"/>
                <a:cs typeface="Arial" pitchFamily="34" charset="0"/>
              </a:rPr>
              <a:t>sevent</a:t>
            </a:r>
            <a:r>
              <a:rPr lang="en-IN" sz="2800" dirty="0" smtClean="0">
                <a:latin typeface="Arial" pitchFamily="34" charset="0"/>
                <a:cs typeface="Arial" pitchFamily="34" charset="0"/>
              </a:rPr>
              <a:t> interventional studies</a:t>
            </a:r>
            <a:endParaRPr lang="en-IN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Meta-synthesis</a:t>
            </a:r>
            <a:endParaRPr lang="en-IN" sz="32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800" dirty="0" smtClean="0">
                <a:latin typeface="Arial" pitchFamily="34" charset="0"/>
                <a:cs typeface="Arial" pitchFamily="34" charset="0"/>
              </a:rPr>
              <a:t>The meta-synthesis is the non-statistical technique used to integrate, evaluate, and interpret the finding uses of multiple qualitative research studies (findings from phenomenological, grounded theory or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ethinographic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studies). </a:t>
            </a:r>
            <a:endParaRPr lang="en-IN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066800" y="4419600"/>
            <a:ext cx="7620000" cy="2209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IN" sz="2800" dirty="0" err="1" smtClean="0">
                <a:latin typeface="Arial" pitchFamily="34" charset="0"/>
                <a:cs typeface="Arial" pitchFamily="34" charset="0"/>
              </a:rPr>
              <a:t>Ex:Goodman</a:t>
            </a:r>
            <a:r>
              <a:rPr lang="en-IN" sz="2800" dirty="0" smtClean="0">
                <a:latin typeface="Arial" pitchFamily="34" charset="0"/>
                <a:cs typeface="Arial" pitchFamily="34" charset="0"/>
              </a:rPr>
              <a:t> (2005) conducted a </a:t>
            </a:r>
            <a:r>
              <a:rPr lang="en-IN" sz="2800" dirty="0" err="1" smtClean="0">
                <a:latin typeface="Arial" pitchFamily="34" charset="0"/>
                <a:cs typeface="Arial" pitchFamily="34" charset="0"/>
              </a:rPr>
              <a:t>metasynthesis</a:t>
            </a:r>
            <a:r>
              <a:rPr lang="en-IN" sz="2800" dirty="0" smtClean="0">
                <a:latin typeface="Arial" pitchFamily="34" charset="0"/>
                <a:cs typeface="Arial" pitchFamily="34" charset="0"/>
              </a:rPr>
              <a:t> of seven qualitative studies that focussed on the experiences of fatherhood in the early months after the birth of an infant.</a:t>
            </a:r>
            <a:endParaRPr lang="en-IN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Summary </a:t>
            </a:r>
            <a:endParaRPr lang="en-US" sz="32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638800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Literature review will support the research study  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It provide you with a handy guide to a particular topic.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For professionals, they are useful reports that keep them up to date with what is current in the field. 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For scholars, the depth and breadth of the literature review emphasizes the credibility of the writer in his or her field. </a:t>
            </a:r>
          </a:p>
          <a:p>
            <a:pPr>
              <a:buNone/>
            </a:pP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IN" sz="3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References</a:t>
            </a:r>
            <a:endParaRPr lang="en-IN" sz="32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638800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en-IN" sz="4000" dirty="0" smtClean="0">
                <a:latin typeface="Arial" pitchFamily="34" charset="0"/>
                <a:cs typeface="Arial" pitchFamily="34" charset="0"/>
              </a:rPr>
              <a:t>Burns, N., &amp; Grove, K. S. (2005). The practice of nursing research: Conduct, critique and utilization (5th ed.). Missouri: Elsevier Publication. </a:t>
            </a:r>
          </a:p>
          <a:p>
            <a:pPr algn="just"/>
            <a:r>
              <a:rPr lang="en-IN" sz="4000" dirty="0" err="1" smtClean="0">
                <a:latin typeface="Arial" pitchFamily="34" charset="0"/>
                <a:cs typeface="Arial" pitchFamily="34" charset="0"/>
              </a:rPr>
              <a:t>Munshall</a:t>
            </a:r>
            <a:r>
              <a:rPr lang="en-IN" sz="4000" dirty="0" smtClean="0">
                <a:latin typeface="Arial" pitchFamily="34" charset="0"/>
                <a:cs typeface="Arial" pitchFamily="34" charset="0"/>
              </a:rPr>
              <a:t>, P. L. (2001). Nursing Research: A qualitative perspective. Sudbury, MA: Jones &amp; Bartlett </a:t>
            </a:r>
          </a:p>
          <a:p>
            <a:pPr algn="just"/>
            <a:r>
              <a:rPr lang="en-IN" sz="4000" dirty="0" err="1" smtClean="0">
                <a:latin typeface="Arial" pitchFamily="34" charset="0"/>
                <a:cs typeface="Arial" pitchFamily="34" charset="0"/>
              </a:rPr>
              <a:t>Polit</a:t>
            </a:r>
            <a:r>
              <a:rPr lang="en-IN" sz="4000" dirty="0" smtClean="0">
                <a:latin typeface="Arial" pitchFamily="34" charset="0"/>
                <a:cs typeface="Arial" pitchFamily="34" charset="0"/>
              </a:rPr>
              <a:t>, F. D., &amp; Beck, T. C. (2011). Nursing research generating and assessing evidence fir nursing practice (8th ed.). New Delhi: </a:t>
            </a:r>
            <a:r>
              <a:rPr lang="en-IN" sz="4000" dirty="0" err="1" smtClean="0">
                <a:latin typeface="Arial" pitchFamily="34" charset="0"/>
                <a:cs typeface="Arial" pitchFamily="34" charset="0"/>
              </a:rPr>
              <a:t>Wolters</a:t>
            </a:r>
            <a:r>
              <a:rPr lang="en-IN" sz="4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IN" sz="4000" dirty="0" err="1" smtClean="0">
                <a:latin typeface="Arial" pitchFamily="34" charset="0"/>
                <a:cs typeface="Arial" pitchFamily="34" charset="0"/>
              </a:rPr>
              <a:t>Kluwer</a:t>
            </a:r>
            <a:r>
              <a:rPr lang="en-IN" sz="4000" dirty="0" smtClean="0">
                <a:latin typeface="Arial" pitchFamily="34" charset="0"/>
                <a:cs typeface="Arial" pitchFamily="34" charset="0"/>
              </a:rPr>
              <a:t> (India) Pvt. Ltd.</a:t>
            </a:r>
          </a:p>
          <a:p>
            <a:pPr algn="just"/>
            <a:r>
              <a:rPr lang="en-IN" sz="4000" dirty="0" smtClean="0">
                <a:latin typeface="Arial" pitchFamily="34" charset="0"/>
                <a:cs typeface="Arial" pitchFamily="34" charset="0"/>
              </a:rPr>
              <a:t>Taylor, T. (2011). The literature review: A few tips on conducting it. Retrieved June 6, 2011 from http://wwwwriting </a:t>
            </a:r>
            <a:r>
              <a:rPr lang="en-IN" sz="4000" dirty="0" err="1" smtClean="0">
                <a:latin typeface="Arial" pitchFamily="34" charset="0"/>
                <a:cs typeface="Arial" pitchFamily="34" charset="0"/>
              </a:rPr>
              <a:t>utoronto</a:t>
            </a:r>
            <a:r>
              <a:rPr lang="en-IN" sz="4000" dirty="0" smtClean="0">
                <a:latin typeface="Arial" pitchFamily="34" charset="0"/>
                <a:cs typeface="Arial" pitchFamily="34" charset="0"/>
              </a:rPr>
              <a:t> ca/advice/specific – types-of-listing/literature-review. </a:t>
            </a:r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 descr="3.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1035</Words>
  <Application>Microsoft Office PowerPoint</Application>
  <PresentationFormat>On-screen Show (4:3)</PresentationFormat>
  <Paragraphs>81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 Unit –III Review of literature  Topic: Purpose and Types of Literature review</vt:lpstr>
      <vt:lpstr>Objectives</vt:lpstr>
      <vt:lpstr>INTRODUCTION</vt:lpstr>
      <vt:lpstr>Meaning of Review of literature</vt:lpstr>
      <vt:lpstr>What is review of literature?</vt:lpstr>
      <vt:lpstr>Purposes of Review of literature</vt:lpstr>
      <vt:lpstr>Purposes of Review of literature Cont</vt:lpstr>
      <vt:lpstr>Literature review in Qualitative studies</vt:lpstr>
      <vt:lpstr>Literature review in Qualitative studies cont</vt:lpstr>
      <vt:lpstr>Literature review in Quantitative studies</vt:lpstr>
      <vt:lpstr>Types of literature</vt:lpstr>
      <vt:lpstr>Theoretical literature  </vt:lpstr>
      <vt:lpstr>Empirical literature </vt:lpstr>
      <vt:lpstr>Traditional or narrative literature review</vt:lpstr>
      <vt:lpstr>The systemic literature review</vt:lpstr>
      <vt:lpstr>Meta-analysis</vt:lpstr>
      <vt:lpstr>Meta-synthesis</vt:lpstr>
      <vt:lpstr>Summary </vt:lpstr>
      <vt:lpstr>References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BSc Nursing  Nursing Research and Statistics Unit –III Review of literature Part I</dc:title>
  <dc:creator>Yahweh</dc:creator>
  <cp:lastModifiedBy>bala</cp:lastModifiedBy>
  <cp:revision>19</cp:revision>
  <dcterms:created xsi:type="dcterms:W3CDTF">2006-08-16T00:00:00Z</dcterms:created>
  <dcterms:modified xsi:type="dcterms:W3CDTF">2020-12-01T23:56:58Z</dcterms:modified>
</cp:coreProperties>
</file>