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s/slide207.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69.xml" ContentType="application/vnd.openxmlformats-officedocument.presentationml.slide+xml"/>
  <Override PartName="/ppt/tableStyles.xml" ContentType="application/vnd.openxmlformats-officedocument.presentationml.tableStyles+xml"/>
  <Override PartName="/ppt/slides/slide147.xml" ContentType="application/vnd.openxmlformats-officedocument.presentationml.slide+xml"/>
  <Override PartName="/ppt/slides/slide158.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slides/slide9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Default Extension="xlsx" ContentType="application/vnd.openxmlformats-officedocument.spreadsheetml.sheet"/>
  <Override PartName="/ppt/charts/chart3.xml" ContentType="application/vnd.openxmlformats-officedocument.drawingml.chart+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55.xml" ContentType="application/vnd.openxmlformats-officedocument.presentationml.slide+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s/slide199.xml" ContentType="application/vnd.openxmlformats-officedocument.presentationml.slide+xml"/>
  <Override PartName="/ppt/slides/slide204.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slides/slide188.xml" ContentType="application/vnd.openxmlformats-officedocument.presentationml.slide+xml"/>
  <Override PartName="/ppt/slides/slide211.xml" ContentType="application/vnd.openxmlformats-officedocument.presentationml.slide+xml"/>
  <Override PartName="/ppt/slides/slide119.xml" ContentType="application/vnd.openxmlformats-officedocument.presentationml.slide+xml"/>
  <Override PartName="/ppt/slides/slide148.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55.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charts/chart4.xml" ContentType="application/vnd.openxmlformats-officedocument.drawingml.chart+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ppt/slides/slide162.xml" ContentType="application/vnd.openxmlformats-officedocument.presentationml.slide+xml"/>
  <Override PartName="/ppt/slides/slide191.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s/slide180.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s/slide209.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s/slide178.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slides/slide167.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74.xml" ContentType="application/vnd.openxmlformats-officedocument.presentationml.slide+xml"/>
  <Override PartName="/ppt/slides/slide192.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s/slide181.xml" ContentType="application/vnd.openxmlformats-officedocument.presentationml.slide+xml"/>
  <Override PartName="/ppt/slideLayouts/slideLayout9.xml" ContentType="application/vnd.openxmlformats-officedocument.presentationml.slideLayout+xml"/>
  <Override PartName="/ppt/charts/chart1.xml" ContentType="application/vnd.openxmlformats-officedocument.drawingml.char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170.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s/slide213.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slides/slide168.xml" ContentType="application/vnd.openxmlformats-officedocument.presentationml.slide+xml"/>
  <Override PartName="/ppt/slides/slide179.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slides/slide139.xml" ContentType="application/vnd.openxmlformats-officedocument.presentationml.slide+xml"/>
  <Override PartName="/ppt/slides/slide157.xml" ContentType="application/vnd.openxmlformats-officedocument.presentationml.slide+xml"/>
  <Override PartName="/ppt/slides/slide186.xml" ContentType="application/vnd.openxmlformats-officedocument.presentationml.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193.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charts/chart2.xml" ContentType="application/vnd.openxmlformats-officedocument.drawingml.chart+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slides/slide214.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slides/slide129.xml" ContentType="application/vnd.openxmlformats-officedocument.presentationml.slide+xml"/>
  <Override PartName="/ppt/slides/slide176.xml" ContentType="application/vnd.openxmlformats-officedocument.presentationml.slide+xml"/>
  <Override PartName="/ppt/slides/slide118.xml" ContentType="application/vnd.openxmlformats-officedocument.presentationml.slide+xml"/>
  <Override PartName="/ppt/slides/slide165.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presProps.xml" ContentType="application/vnd.openxmlformats-officedocument.presentationml.pres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6"/>
  </p:notesMasterIdLst>
  <p:sldIdLst>
    <p:sldId id="256" r:id="rId2"/>
    <p:sldId id="260" r:id="rId3"/>
    <p:sldId id="261" r:id="rId4"/>
    <p:sldId id="262" r:id="rId5"/>
    <p:sldId id="263" r:id="rId6"/>
    <p:sldId id="264"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6" r:id="rId26"/>
    <p:sldId id="287" r:id="rId27"/>
    <p:sldId id="288" r:id="rId28"/>
    <p:sldId id="289" r:id="rId29"/>
    <p:sldId id="290" r:id="rId30"/>
    <p:sldId id="291" r:id="rId31"/>
    <p:sldId id="292" r:id="rId32"/>
    <p:sldId id="293" r:id="rId33"/>
    <p:sldId id="294" r:id="rId34"/>
    <p:sldId id="295" r:id="rId35"/>
    <p:sldId id="296" r:id="rId36"/>
    <p:sldId id="297" r:id="rId37"/>
    <p:sldId id="298" r:id="rId38"/>
    <p:sldId id="299" r:id="rId39"/>
    <p:sldId id="300" r:id="rId40"/>
    <p:sldId id="301" r:id="rId41"/>
    <p:sldId id="302" r:id="rId42"/>
    <p:sldId id="303" r:id="rId43"/>
    <p:sldId id="304" r:id="rId44"/>
    <p:sldId id="305" r:id="rId45"/>
    <p:sldId id="306" r:id="rId46"/>
    <p:sldId id="307" r:id="rId47"/>
    <p:sldId id="308" r:id="rId48"/>
    <p:sldId id="309" r:id="rId49"/>
    <p:sldId id="310" r:id="rId50"/>
    <p:sldId id="311" r:id="rId51"/>
    <p:sldId id="312" r:id="rId52"/>
    <p:sldId id="313" r:id="rId53"/>
    <p:sldId id="314" r:id="rId54"/>
    <p:sldId id="315" r:id="rId55"/>
    <p:sldId id="316" r:id="rId56"/>
    <p:sldId id="317" r:id="rId57"/>
    <p:sldId id="318" r:id="rId58"/>
    <p:sldId id="319" r:id="rId59"/>
    <p:sldId id="320" r:id="rId60"/>
    <p:sldId id="321" r:id="rId61"/>
    <p:sldId id="322" r:id="rId62"/>
    <p:sldId id="323" r:id="rId63"/>
    <p:sldId id="324" r:id="rId64"/>
    <p:sldId id="325" r:id="rId65"/>
    <p:sldId id="326" r:id="rId66"/>
    <p:sldId id="327" r:id="rId67"/>
    <p:sldId id="328" r:id="rId68"/>
    <p:sldId id="329" r:id="rId69"/>
    <p:sldId id="330" r:id="rId70"/>
    <p:sldId id="331" r:id="rId71"/>
    <p:sldId id="332" r:id="rId72"/>
    <p:sldId id="333" r:id="rId73"/>
    <p:sldId id="334" r:id="rId74"/>
    <p:sldId id="335" r:id="rId75"/>
    <p:sldId id="336" r:id="rId76"/>
    <p:sldId id="337" r:id="rId77"/>
    <p:sldId id="338" r:id="rId78"/>
    <p:sldId id="339" r:id="rId79"/>
    <p:sldId id="340" r:id="rId80"/>
    <p:sldId id="341" r:id="rId81"/>
    <p:sldId id="342" r:id="rId82"/>
    <p:sldId id="343" r:id="rId83"/>
    <p:sldId id="344" r:id="rId84"/>
    <p:sldId id="345" r:id="rId85"/>
    <p:sldId id="346" r:id="rId86"/>
    <p:sldId id="347" r:id="rId87"/>
    <p:sldId id="348" r:id="rId88"/>
    <p:sldId id="349" r:id="rId89"/>
    <p:sldId id="350" r:id="rId90"/>
    <p:sldId id="351" r:id="rId91"/>
    <p:sldId id="352" r:id="rId92"/>
    <p:sldId id="353" r:id="rId93"/>
    <p:sldId id="354" r:id="rId94"/>
    <p:sldId id="355" r:id="rId95"/>
    <p:sldId id="356" r:id="rId96"/>
    <p:sldId id="357" r:id="rId97"/>
    <p:sldId id="358" r:id="rId98"/>
    <p:sldId id="359" r:id="rId99"/>
    <p:sldId id="360" r:id="rId100"/>
    <p:sldId id="361" r:id="rId101"/>
    <p:sldId id="362" r:id="rId102"/>
    <p:sldId id="363" r:id="rId103"/>
    <p:sldId id="364" r:id="rId104"/>
    <p:sldId id="365" r:id="rId105"/>
    <p:sldId id="366" r:id="rId106"/>
    <p:sldId id="367" r:id="rId107"/>
    <p:sldId id="368" r:id="rId108"/>
    <p:sldId id="369" r:id="rId109"/>
    <p:sldId id="370" r:id="rId110"/>
    <p:sldId id="371" r:id="rId111"/>
    <p:sldId id="372" r:id="rId112"/>
    <p:sldId id="373" r:id="rId113"/>
    <p:sldId id="374" r:id="rId114"/>
    <p:sldId id="375" r:id="rId115"/>
    <p:sldId id="376" r:id="rId116"/>
    <p:sldId id="377" r:id="rId117"/>
    <p:sldId id="378" r:id="rId118"/>
    <p:sldId id="379" r:id="rId119"/>
    <p:sldId id="380" r:id="rId120"/>
    <p:sldId id="381" r:id="rId121"/>
    <p:sldId id="382" r:id="rId122"/>
    <p:sldId id="383" r:id="rId123"/>
    <p:sldId id="384" r:id="rId124"/>
    <p:sldId id="385" r:id="rId125"/>
    <p:sldId id="386" r:id="rId126"/>
    <p:sldId id="387" r:id="rId127"/>
    <p:sldId id="388" r:id="rId128"/>
    <p:sldId id="389" r:id="rId129"/>
    <p:sldId id="390" r:id="rId130"/>
    <p:sldId id="391" r:id="rId131"/>
    <p:sldId id="392" r:id="rId132"/>
    <p:sldId id="393" r:id="rId133"/>
    <p:sldId id="395" r:id="rId134"/>
    <p:sldId id="396" r:id="rId135"/>
    <p:sldId id="397" r:id="rId136"/>
    <p:sldId id="398" r:id="rId137"/>
    <p:sldId id="399" r:id="rId138"/>
    <p:sldId id="400" r:id="rId139"/>
    <p:sldId id="401" r:id="rId140"/>
    <p:sldId id="402" r:id="rId141"/>
    <p:sldId id="403" r:id="rId142"/>
    <p:sldId id="404" r:id="rId143"/>
    <p:sldId id="405" r:id="rId144"/>
    <p:sldId id="406" r:id="rId145"/>
    <p:sldId id="407" r:id="rId146"/>
    <p:sldId id="408" r:id="rId147"/>
    <p:sldId id="409" r:id="rId148"/>
    <p:sldId id="410" r:id="rId149"/>
    <p:sldId id="411" r:id="rId150"/>
    <p:sldId id="412" r:id="rId151"/>
    <p:sldId id="413" r:id="rId152"/>
    <p:sldId id="414" r:id="rId153"/>
    <p:sldId id="415" r:id="rId154"/>
    <p:sldId id="416" r:id="rId155"/>
    <p:sldId id="417" r:id="rId156"/>
    <p:sldId id="418" r:id="rId157"/>
    <p:sldId id="419" r:id="rId158"/>
    <p:sldId id="420" r:id="rId159"/>
    <p:sldId id="421" r:id="rId160"/>
    <p:sldId id="422" r:id="rId161"/>
    <p:sldId id="423" r:id="rId162"/>
    <p:sldId id="424" r:id="rId163"/>
    <p:sldId id="425" r:id="rId164"/>
    <p:sldId id="426" r:id="rId165"/>
    <p:sldId id="427" r:id="rId166"/>
    <p:sldId id="428" r:id="rId167"/>
    <p:sldId id="429" r:id="rId168"/>
    <p:sldId id="430" r:id="rId169"/>
    <p:sldId id="431" r:id="rId170"/>
    <p:sldId id="432" r:id="rId171"/>
    <p:sldId id="433" r:id="rId172"/>
    <p:sldId id="434" r:id="rId173"/>
    <p:sldId id="435" r:id="rId174"/>
    <p:sldId id="436" r:id="rId175"/>
    <p:sldId id="437" r:id="rId176"/>
    <p:sldId id="438" r:id="rId177"/>
    <p:sldId id="439" r:id="rId178"/>
    <p:sldId id="440" r:id="rId179"/>
    <p:sldId id="441" r:id="rId180"/>
    <p:sldId id="442" r:id="rId181"/>
    <p:sldId id="443" r:id="rId182"/>
    <p:sldId id="444" r:id="rId183"/>
    <p:sldId id="445" r:id="rId184"/>
    <p:sldId id="446" r:id="rId185"/>
    <p:sldId id="447" r:id="rId186"/>
    <p:sldId id="448" r:id="rId187"/>
    <p:sldId id="449" r:id="rId188"/>
    <p:sldId id="450" r:id="rId189"/>
    <p:sldId id="451" r:id="rId190"/>
    <p:sldId id="452" r:id="rId191"/>
    <p:sldId id="453" r:id="rId192"/>
    <p:sldId id="454" r:id="rId193"/>
    <p:sldId id="455" r:id="rId194"/>
    <p:sldId id="456" r:id="rId195"/>
    <p:sldId id="457" r:id="rId196"/>
    <p:sldId id="458" r:id="rId197"/>
    <p:sldId id="459" r:id="rId198"/>
    <p:sldId id="460" r:id="rId199"/>
    <p:sldId id="461" r:id="rId200"/>
    <p:sldId id="462" r:id="rId201"/>
    <p:sldId id="463" r:id="rId202"/>
    <p:sldId id="464" r:id="rId203"/>
    <p:sldId id="465" r:id="rId204"/>
    <p:sldId id="466" r:id="rId205"/>
    <p:sldId id="467" r:id="rId206"/>
    <p:sldId id="468" r:id="rId207"/>
    <p:sldId id="469" r:id="rId208"/>
    <p:sldId id="470" r:id="rId209"/>
    <p:sldId id="471" r:id="rId210"/>
    <p:sldId id="472" r:id="rId211"/>
    <p:sldId id="475" r:id="rId212"/>
    <p:sldId id="473" r:id="rId213"/>
    <p:sldId id="474" r:id="rId214"/>
    <p:sldId id="394" r:id="rId2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70"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16" Type="http://schemas.openxmlformats.org/officeDocument/2006/relationships/notesMaster" Target="notesMasters/notesMaster1.xml"/><Relationship Id="rId211" Type="http://schemas.openxmlformats.org/officeDocument/2006/relationships/slide" Target="slides/slide210.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6" Type="http://schemas.openxmlformats.org/officeDocument/2006/relationships/slide" Target="slides/slide205.xml"/><Relationship Id="rId201" Type="http://schemas.openxmlformats.org/officeDocument/2006/relationships/slide" Target="slides/slide200.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theme" Target="theme/theme1.xml"/><Relationship Id="rId3" Type="http://schemas.openxmlformats.org/officeDocument/2006/relationships/slide" Target="slides/slide2.xml"/><Relationship Id="rId214" Type="http://schemas.openxmlformats.org/officeDocument/2006/relationships/slide" Target="slides/slide213.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plotArea>
      <c:layout/>
      <c:lineChart>
        <c:grouping val="standard"/>
        <c:ser>
          <c:idx val="0"/>
          <c:order val="0"/>
          <c:tx>
            <c:strRef>
              <c:f>Sheet1!$B$1</c:f>
              <c:strCache>
                <c:ptCount val="1"/>
                <c:pt idx="0">
                  <c:v>Column1</c:v>
                </c:pt>
              </c:strCache>
            </c:strRef>
          </c:tx>
          <c:cat>
            <c:strRef>
              <c:f>Sheet1!$A$2:$A$6</c:f>
              <c:strCache>
                <c:ptCount val="5"/>
                <c:pt idx="0">
                  <c:v>Mon</c:v>
                </c:pt>
                <c:pt idx="1">
                  <c:v>Tues</c:v>
                </c:pt>
                <c:pt idx="2">
                  <c:v>Wed</c:v>
                </c:pt>
                <c:pt idx="3">
                  <c:v>Thurs</c:v>
                </c:pt>
                <c:pt idx="4">
                  <c:v>Fri</c:v>
                </c:pt>
              </c:strCache>
            </c:strRef>
          </c:cat>
          <c:val>
            <c:numRef>
              <c:f>Sheet1!$B$2:$B$6</c:f>
              <c:numCache>
                <c:formatCode>General</c:formatCode>
                <c:ptCount val="5"/>
                <c:pt idx="0">
                  <c:v>100</c:v>
                </c:pt>
                <c:pt idx="1">
                  <c:v>450</c:v>
                </c:pt>
                <c:pt idx="2">
                  <c:v>200</c:v>
                </c:pt>
                <c:pt idx="3">
                  <c:v>400</c:v>
                </c:pt>
                <c:pt idx="4">
                  <c:v>650</c:v>
                </c:pt>
              </c:numCache>
            </c:numRef>
          </c:val>
        </c:ser>
        <c:ser>
          <c:idx val="1"/>
          <c:order val="1"/>
          <c:tx>
            <c:strRef>
              <c:f>Sheet1!$C$1</c:f>
              <c:strCache>
                <c:ptCount val="1"/>
                <c:pt idx="0">
                  <c:v>Column2</c:v>
                </c:pt>
              </c:strCache>
            </c:strRef>
          </c:tx>
          <c:cat>
            <c:strRef>
              <c:f>Sheet1!$A$2:$A$6</c:f>
              <c:strCache>
                <c:ptCount val="5"/>
                <c:pt idx="0">
                  <c:v>Mon</c:v>
                </c:pt>
                <c:pt idx="1">
                  <c:v>Tues</c:v>
                </c:pt>
                <c:pt idx="2">
                  <c:v>Wed</c:v>
                </c:pt>
                <c:pt idx="3">
                  <c:v>Thurs</c:v>
                </c:pt>
                <c:pt idx="4">
                  <c:v>Fri</c:v>
                </c:pt>
              </c:strCache>
            </c:strRef>
          </c:cat>
          <c:val>
            <c:numRef>
              <c:f>Sheet1!$C$2:$C$6</c:f>
              <c:numCache>
                <c:formatCode>General</c:formatCode>
                <c:ptCount val="5"/>
              </c:numCache>
            </c:numRef>
          </c:val>
        </c:ser>
        <c:ser>
          <c:idx val="2"/>
          <c:order val="2"/>
          <c:tx>
            <c:strRef>
              <c:f>Sheet1!$D$1</c:f>
              <c:strCache>
                <c:ptCount val="1"/>
                <c:pt idx="0">
                  <c:v>Column3</c:v>
                </c:pt>
              </c:strCache>
            </c:strRef>
          </c:tx>
          <c:cat>
            <c:strRef>
              <c:f>Sheet1!$A$2:$A$6</c:f>
              <c:strCache>
                <c:ptCount val="5"/>
                <c:pt idx="0">
                  <c:v>Mon</c:v>
                </c:pt>
                <c:pt idx="1">
                  <c:v>Tues</c:v>
                </c:pt>
                <c:pt idx="2">
                  <c:v>Wed</c:v>
                </c:pt>
                <c:pt idx="3">
                  <c:v>Thurs</c:v>
                </c:pt>
                <c:pt idx="4">
                  <c:v>Fri</c:v>
                </c:pt>
              </c:strCache>
            </c:strRef>
          </c:cat>
          <c:val>
            <c:numRef>
              <c:f>Sheet1!$D$2:$D$6</c:f>
            </c:numRef>
          </c:val>
        </c:ser>
        <c:marker val="1"/>
        <c:axId val="93391488"/>
        <c:axId val="93397376"/>
      </c:lineChart>
      <c:catAx>
        <c:axId val="93391488"/>
        <c:scaling>
          <c:orientation val="minMax"/>
        </c:scaling>
        <c:delete val="1"/>
        <c:axPos val="b"/>
        <c:tickLblPos val="nextTo"/>
        <c:crossAx val="93397376"/>
        <c:crosses val="autoZero"/>
        <c:auto val="1"/>
        <c:lblAlgn val="ctr"/>
        <c:lblOffset val="100"/>
      </c:catAx>
      <c:valAx>
        <c:axId val="93397376"/>
        <c:scaling>
          <c:orientation val="minMax"/>
        </c:scaling>
        <c:axPos val="l"/>
        <c:majorGridlines/>
        <c:numFmt formatCode="General" sourceLinked="1"/>
        <c:tickLblPos val="nextTo"/>
        <c:crossAx val="93391488"/>
        <c:crosses val="autoZero"/>
        <c:crossBetween val="between"/>
      </c:valAx>
    </c:plotArea>
    <c:plotVisOnly val="1"/>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plotArea>
      <c:layout/>
      <c:barChart>
        <c:barDir val="col"/>
        <c:grouping val="clustered"/>
        <c:ser>
          <c:idx val="0"/>
          <c:order val="0"/>
          <c:tx>
            <c:strRef>
              <c:f>Sheet1!$B$1</c:f>
              <c:strCache>
                <c:ptCount val="1"/>
                <c:pt idx="0">
                  <c:v>Column1</c:v>
                </c:pt>
              </c:strCache>
            </c:strRef>
          </c:tx>
          <c:cat>
            <c:numRef>
              <c:f>Sheet1!$A$2:$A$5</c:f>
              <c:numCache>
                <c:formatCode>General</c:formatCode>
                <c:ptCount val="4"/>
                <c:pt idx="0">
                  <c:v>105</c:v>
                </c:pt>
                <c:pt idx="1">
                  <c:v>199</c:v>
                </c:pt>
                <c:pt idx="2">
                  <c:v>29</c:v>
                </c:pt>
                <c:pt idx="3">
                  <c:v>73</c:v>
                </c:pt>
              </c:numCache>
            </c:numRef>
          </c:cat>
          <c:val>
            <c:numRef>
              <c:f>Sheet1!$B$2:$B$5</c:f>
              <c:numCache>
                <c:formatCode>General</c:formatCode>
                <c:ptCount val="4"/>
                <c:pt idx="0">
                  <c:v>20</c:v>
                </c:pt>
                <c:pt idx="1">
                  <c:v>30</c:v>
                </c:pt>
                <c:pt idx="2">
                  <c:v>40</c:v>
                </c:pt>
                <c:pt idx="3">
                  <c:v>50</c:v>
                </c:pt>
              </c:numCache>
            </c:numRef>
          </c:val>
        </c:ser>
        <c:ser>
          <c:idx val="1"/>
          <c:order val="1"/>
          <c:tx>
            <c:strRef>
              <c:f>Sheet1!$C$1</c:f>
              <c:strCache>
                <c:ptCount val="1"/>
                <c:pt idx="0">
                  <c:v>Column2</c:v>
                </c:pt>
              </c:strCache>
            </c:strRef>
          </c:tx>
          <c:cat>
            <c:numRef>
              <c:f>Sheet1!$A$2:$A$5</c:f>
              <c:numCache>
                <c:formatCode>General</c:formatCode>
                <c:ptCount val="4"/>
                <c:pt idx="0">
                  <c:v>105</c:v>
                </c:pt>
                <c:pt idx="1">
                  <c:v>199</c:v>
                </c:pt>
                <c:pt idx="2">
                  <c:v>29</c:v>
                </c:pt>
                <c:pt idx="3">
                  <c:v>73</c:v>
                </c:pt>
              </c:numCache>
            </c:numRef>
          </c:cat>
          <c:val>
            <c:numRef>
              <c:f>Sheet1!$C$2:$C$5</c:f>
              <c:numCache>
                <c:formatCode>General</c:formatCode>
                <c:ptCount val="4"/>
              </c:numCache>
            </c:numRef>
          </c:val>
        </c:ser>
        <c:ser>
          <c:idx val="2"/>
          <c:order val="2"/>
          <c:tx>
            <c:strRef>
              <c:f>Sheet1!$D$1</c:f>
              <c:strCache>
                <c:ptCount val="1"/>
                <c:pt idx="0">
                  <c:v>Column3</c:v>
                </c:pt>
              </c:strCache>
            </c:strRef>
          </c:tx>
          <c:cat>
            <c:numRef>
              <c:f>Sheet1!$A$2:$A$5</c:f>
              <c:numCache>
                <c:formatCode>General</c:formatCode>
                <c:ptCount val="4"/>
                <c:pt idx="0">
                  <c:v>105</c:v>
                </c:pt>
                <c:pt idx="1">
                  <c:v>199</c:v>
                </c:pt>
                <c:pt idx="2">
                  <c:v>29</c:v>
                </c:pt>
                <c:pt idx="3">
                  <c:v>73</c:v>
                </c:pt>
              </c:numCache>
            </c:numRef>
          </c:cat>
          <c:val>
            <c:numRef>
              <c:f>Sheet1!$D$2:$D$5</c:f>
              <c:numCache>
                <c:formatCode>General</c:formatCode>
                <c:ptCount val="4"/>
              </c:numCache>
            </c:numRef>
          </c:val>
        </c:ser>
        <c:ser>
          <c:idx val="3"/>
          <c:order val="3"/>
          <c:tx>
            <c:strRef>
              <c:f>Sheet1!$E$1</c:f>
              <c:strCache>
                <c:ptCount val="1"/>
                <c:pt idx="0">
                  <c:v>Column4</c:v>
                </c:pt>
              </c:strCache>
            </c:strRef>
          </c:tx>
          <c:cat>
            <c:numRef>
              <c:f>Sheet1!$A$2:$A$5</c:f>
              <c:numCache>
                <c:formatCode>General</c:formatCode>
                <c:ptCount val="4"/>
                <c:pt idx="0">
                  <c:v>105</c:v>
                </c:pt>
                <c:pt idx="1">
                  <c:v>199</c:v>
                </c:pt>
                <c:pt idx="2">
                  <c:v>29</c:v>
                </c:pt>
                <c:pt idx="3">
                  <c:v>73</c:v>
                </c:pt>
              </c:numCache>
            </c:numRef>
          </c:cat>
          <c:val>
            <c:numRef>
              <c:f>Sheet1!$E$2:$E$5</c:f>
              <c:numCache>
                <c:formatCode>General</c:formatCode>
                <c:ptCount val="4"/>
              </c:numCache>
            </c:numRef>
          </c:val>
        </c:ser>
        <c:axId val="94025216"/>
        <c:axId val="94026752"/>
      </c:barChart>
      <c:catAx>
        <c:axId val="94025216"/>
        <c:scaling>
          <c:orientation val="minMax"/>
        </c:scaling>
        <c:axPos val="b"/>
        <c:numFmt formatCode="General" sourceLinked="1"/>
        <c:tickLblPos val="nextTo"/>
        <c:crossAx val="94026752"/>
        <c:crosses val="autoZero"/>
        <c:auto val="1"/>
        <c:lblAlgn val="ctr"/>
        <c:lblOffset val="100"/>
      </c:catAx>
      <c:valAx>
        <c:axId val="94026752"/>
        <c:scaling>
          <c:orientation val="minMax"/>
        </c:scaling>
        <c:axPos val="l"/>
        <c:majorGridlines/>
        <c:numFmt formatCode="General" sourceLinked="1"/>
        <c:tickLblPos val="nextTo"/>
        <c:crossAx val="94025216"/>
        <c:crosses val="autoZero"/>
        <c:crossBetween val="between"/>
      </c:valAx>
    </c:plotArea>
    <c:plotVisOnly val="1"/>
  </c:chart>
  <c:txPr>
    <a:bodyPr/>
    <a:lstStyle/>
    <a:p>
      <a:pPr>
        <a:defRPr sz="1800"/>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8.3450228443667035E-2"/>
          <c:y val="0"/>
          <c:w val="0.88395329056090211"/>
          <c:h val="0.87463817092627583"/>
        </c:manualLayout>
      </c:layout>
      <c:barChart>
        <c:barDir val="bar"/>
        <c:grouping val="clustered"/>
        <c:ser>
          <c:idx val="0"/>
          <c:order val="0"/>
          <c:tx>
            <c:strRef>
              <c:f>Sheet1!$B$1</c:f>
              <c:strCache>
                <c:ptCount val="1"/>
                <c:pt idx="0">
                  <c:v>20</c:v>
                </c:pt>
              </c:strCache>
            </c:strRef>
          </c:tx>
          <c:cat>
            <c:numRef>
              <c:f>Sheet1!$A$2:$A$5</c:f>
              <c:numCache>
                <c:formatCode>General</c:formatCode>
                <c:ptCount val="4"/>
                <c:pt idx="0">
                  <c:v>199</c:v>
                </c:pt>
                <c:pt idx="1">
                  <c:v>29</c:v>
                </c:pt>
                <c:pt idx="2">
                  <c:v>73</c:v>
                </c:pt>
              </c:numCache>
            </c:numRef>
          </c:cat>
          <c:val>
            <c:numRef>
              <c:f>Sheet1!$B$2:$B$5</c:f>
              <c:numCache>
                <c:formatCode>General</c:formatCode>
                <c:ptCount val="4"/>
                <c:pt idx="0">
                  <c:v>30</c:v>
                </c:pt>
                <c:pt idx="1">
                  <c:v>40</c:v>
                </c:pt>
                <c:pt idx="2">
                  <c:v>50</c:v>
                </c:pt>
              </c:numCache>
            </c:numRef>
          </c:val>
        </c:ser>
        <c:ser>
          <c:idx val="1"/>
          <c:order val="1"/>
          <c:tx>
            <c:strRef>
              <c:f>Sheet1!$C$1</c:f>
              <c:strCache>
                <c:ptCount val="1"/>
                <c:pt idx="0">
                  <c:v>Column1</c:v>
                </c:pt>
              </c:strCache>
            </c:strRef>
          </c:tx>
          <c:cat>
            <c:numRef>
              <c:f>Sheet1!$A$2:$A$5</c:f>
              <c:numCache>
                <c:formatCode>General</c:formatCode>
                <c:ptCount val="4"/>
                <c:pt idx="0">
                  <c:v>199</c:v>
                </c:pt>
                <c:pt idx="1">
                  <c:v>29</c:v>
                </c:pt>
                <c:pt idx="2">
                  <c:v>73</c:v>
                </c:pt>
              </c:numCache>
            </c:numRef>
          </c:cat>
          <c:val>
            <c:numRef>
              <c:f>Sheet1!$C$2:$C$5</c:f>
              <c:numCache>
                <c:formatCode>General</c:formatCode>
                <c:ptCount val="4"/>
              </c:numCache>
            </c:numRef>
          </c:val>
        </c:ser>
        <c:ser>
          <c:idx val="2"/>
          <c:order val="2"/>
          <c:tx>
            <c:strRef>
              <c:f>Sheet1!$D$1</c:f>
              <c:strCache>
                <c:ptCount val="1"/>
                <c:pt idx="0">
                  <c:v>Column2</c:v>
                </c:pt>
              </c:strCache>
            </c:strRef>
          </c:tx>
          <c:cat>
            <c:numRef>
              <c:f>Sheet1!$A$2:$A$5</c:f>
              <c:numCache>
                <c:formatCode>General</c:formatCode>
                <c:ptCount val="4"/>
                <c:pt idx="0">
                  <c:v>199</c:v>
                </c:pt>
                <c:pt idx="1">
                  <c:v>29</c:v>
                </c:pt>
                <c:pt idx="2">
                  <c:v>73</c:v>
                </c:pt>
              </c:numCache>
            </c:numRef>
          </c:cat>
          <c:val>
            <c:numRef>
              <c:f>Sheet1!$D$2:$D$5</c:f>
              <c:numCache>
                <c:formatCode>General</c:formatCode>
                <c:ptCount val="4"/>
              </c:numCache>
            </c:numRef>
          </c:val>
        </c:ser>
        <c:axId val="93924736"/>
        <c:axId val="93926528"/>
      </c:barChart>
      <c:catAx>
        <c:axId val="93924736"/>
        <c:scaling>
          <c:orientation val="minMax"/>
        </c:scaling>
        <c:axPos val="l"/>
        <c:numFmt formatCode="General" sourceLinked="1"/>
        <c:tickLblPos val="nextTo"/>
        <c:crossAx val="93926528"/>
        <c:crosses val="autoZero"/>
        <c:auto val="1"/>
        <c:lblAlgn val="ctr"/>
        <c:lblOffset val="100"/>
      </c:catAx>
      <c:valAx>
        <c:axId val="93926528"/>
        <c:scaling>
          <c:orientation val="minMax"/>
        </c:scaling>
        <c:axPos val="b"/>
        <c:majorGridlines/>
        <c:numFmt formatCode="General" sourceLinked="1"/>
        <c:tickLblPos val="nextTo"/>
        <c:crossAx val="93924736"/>
        <c:crosses val="autoZero"/>
        <c:crossBetween val="between"/>
      </c:valAx>
    </c:plotArea>
    <c:plotVisOnly val="1"/>
  </c:chart>
  <c:txPr>
    <a:bodyPr/>
    <a:lstStyle/>
    <a:p>
      <a:pPr>
        <a:defRPr sz="1800"/>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plotArea>
      <c:layout/>
      <c:barChart>
        <c:barDir val="col"/>
        <c:grouping val="clustered"/>
        <c:ser>
          <c:idx val="0"/>
          <c:order val="0"/>
          <c:tx>
            <c:strRef>
              <c:f>Sheet1!$B$1</c:f>
              <c:strCache>
                <c:ptCount val="1"/>
                <c:pt idx="0">
                  <c:v>shade 1</c:v>
                </c:pt>
              </c:strCache>
            </c:strRef>
          </c:tx>
          <c:cat>
            <c:strRef>
              <c:f>Sheet1!$A$2:$A$7</c:f>
              <c:strCache>
                <c:ptCount val="6"/>
                <c:pt idx="0">
                  <c:v>Jan</c:v>
                </c:pt>
                <c:pt idx="1">
                  <c:v>Feb</c:v>
                </c:pt>
                <c:pt idx="2">
                  <c:v>Mar</c:v>
                </c:pt>
                <c:pt idx="3">
                  <c:v>Apr</c:v>
                </c:pt>
                <c:pt idx="4">
                  <c:v>May</c:v>
                </c:pt>
                <c:pt idx="5">
                  <c:v>Jun</c:v>
                </c:pt>
              </c:strCache>
            </c:strRef>
          </c:cat>
          <c:val>
            <c:numRef>
              <c:f>Sheet1!$B$2:$B$7</c:f>
              <c:numCache>
                <c:formatCode>General</c:formatCode>
                <c:ptCount val="6"/>
                <c:pt idx="0">
                  <c:v>4500</c:v>
                </c:pt>
                <c:pt idx="1">
                  <c:v>2870</c:v>
                </c:pt>
                <c:pt idx="2">
                  <c:v>3985</c:v>
                </c:pt>
                <c:pt idx="3">
                  <c:v>6855</c:v>
                </c:pt>
                <c:pt idx="4">
                  <c:v>3200</c:v>
                </c:pt>
                <c:pt idx="5">
                  <c:v>3456</c:v>
                </c:pt>
              </c:numCache>
            </c:numRef>
          </c:val>
        </c:ser>
        <c:ser>
          <c:idx val="1"/>
          <c:order val="1"/>
          <c:tx>
            <c:strRef>
              <c:f>Sheet1!$C$1</c:f>
              <c:strCache>
                <c:ptCount val="1"/>
                <c:pt idx="0">
                  <c:v>shade 2</c:v>
                </c:pt>
              </c:strCache>
            </c:strRef>
          </c:tx>
          <c:cat>
            <c:strRef>
              <c:f>Sheet1!$A$2:$A$7</c:f>
              <c:strCache>
                <c:ptCount val="6"/>
                <c:pt idx="0">
                  <c:v>Jan</c:v>
                </c:pt>
                <c:pt idx="1">
                  <c:v>Feb</c:v>
                </c:pt>
                <c:pt idx="2">
                  <c:v>Mar</c:v>
                </c:pt>
                <c:pt idx="3">
                  <c:v>Apr</c:v>
                </c:pt>
                <c:pt idx="4">
                  <c:v>May</c:v>
                </c:pt>
                <c:pt idx="5">
                  <c:v>Jun</c:v>
                </c:pt>
              </c:strCache>
            </c:strRef>
          </c:cat>
          <c:val>
            <c:numRef>
              <c:f>Sheet1!$C$2:$C$7</c:f>
              <c:numCache>
                <c:formatCode>General</c:formatCode>
                <c:ptCount val="6"/>
                <c:pt idx="0">
                  <c:v>1600</c:v>
                </c:pt>
                <c:pt idx="1">
                  <c:v>5645</c:v>
                </c:pt>
                <c:pt idx="2">
                  <c:v>8900</c:v>
                </c:pt>
                <c:pt idx="3">
                  <c:v>8976</c:v>
                </c:pt>
                <c:pt idx="4">
                  <c:v>5678</c:v>
                </c:pt>
                <c:pt idx="5">
                  <c:v>4555</c:v>
                </c:pt>
              </c:numCache>
            </c:numRef>
          </c:val>
        </c:ser>
        <c:ser>
          <c:idx val="2"/>
          <c:order val="2"/>
          <c:tx>
            <c:strRef>
              <c:f>Sheet1!$D$1</c:f>
              <c:strCache>
                <c:ptCount val="1"/>
                <c:pt idx="0">
                  <c:v>Shade3 </c:v>
                </c:pt>
              </c:strCache>
            </c:strRef>
          </c:tx>
          <c:cat>
            <c:strRef>
              <c:f>Sheet1!$A$2:$A$7</c:f>
              <c:strCache>
                <c:ptCount val="6"/>
                <c:pt idx="0">
                  <c:v>Jan</c:v>
                </c:pt>
                <c:pt idx="1">
                  <c:v>Feb</c:v>
                </c:pt>
                <c:pt idx="2">
                  <c:v>Mar</c:v>
                </c:pt>
                <c:pt idx="3">
                  <c:v>Apr</c:v>
                </c:pt>
                <c:pt idx="4">
                  <c:v>May</c:v>
                </c:pt>
                <c:pt idx="5">
                  <c:v>Jun</c:v>
                </c:pt>
              </c:strCache>
            </c:strRef>
          </c:cat>
          <c:val>
            <c:numRef>
              <c:f>Sheet1!$D$2:$D$7</c:f>
              <c:numCache>
                <c:formatCode>General</c:formatCode>
                <c:ptCount val="6"/>
                <c:pt idx="0">
                  <c:v>4400</c:v>
                </c:pt>
                <c:pt idx="1">
                  <c:v>5675</c:v>
                </c:pt>
                <c:pt idx="2">
                  <c:v>9768</c:v>
                </c:pt>
                <c:pt idx="3">
                  <c:v>9008</c:v>
                </c:pt>
                <c:pt idx="4">
                  <c:v>5643</c:v>
                </c:pt>
                <c:pt idx="5">
                  <c:v>2233</c:v>
                </c:pt>
              </c:numCache>
            </c:numRef>
          </c:val>
        </c:ser>
        <c:ser>
          <c:idx val="3"/>
          <c:order val="3"/>
          <c:tx>
            <c:strRef>
              <c:f>Sheet1!$E$1</c:f>
              <c:strCache>
                <c:ptCount val="1"/>
                <c:pt idx="0">
                  <c:v>Shade4</c:v>
                </c:pt>
              </c:strCache>
            </c:strRef>
          </c:tx>
          <c:cat>
            <c:strRef>
              <c:f>Sheet1!$A$2:$A$7</c:f>
              <c:strCache>
                <c:ptCount val="6"/>
                <c:pt idx="0">
                  <c:v>Jan</c:v>
                </c:pt>
                <c:pt idx="1">
                  <c:v>Feb</c:v>
                </c:pt>
                <c:pt idx="2">
                  <c:v>Mar</c:v>
                </c:pt>
                <c:pt idx="3">
                  <c:v>Apr</c:v>
                </c:pt>
                <c:pt idx="4">
                  <c:v>May</c:v>
                </c:pt>
                <c:pt idx="5">
                  <c:v>Jun</c:v>
                </c:pt>
              </c:strCache>
            </c:strRef>
          </c:cat>
          <c:val>
            <c:numRef>
              <c:f>Sheet1!$E$2:$E$7</c:f>
              <c:numCache>
                <c:formatCode>General</c:formatCode>
                <c:ptCount val="6"/>
                <c:pt idx="0">
                  <c:v>3245</c:v>
                </c:pt>
                <c:pt idx="1">
                  <c:v>6754</c:v>
                </c:pt>
                <c:pt idx="2">
                  <c:v>7786</c:v>
                </c:pt>
                <c:pt idx="3">
                  <c:v>8965</c:v>
                </c:pt>
                <c:pt idx="4">
                  <c:v>7865</c:v>
                </c:pt>
                <c:pt idx="5">
                  <c:v>6547</c:v>
                </c:pt>
              </c:numCache>
            </c:numRef>
          </c:val>
        </c:ser>
        <c:ser>
          <c:idx val="4"/>
          <c:order val="4"/>
          <c:tx>
            <c:strRef>
              <c:f>Sheet1!$F$1</c:f>
              <c:strCache>
                <c:ptCount val="1"/>
                <c:pt idx="0">
                  <c:v>Column1</c:v>
                </c:pt>
              </c:strCache>
            </c:strRef>
          </c:tx>
          <c:cat>
            <c:strRef>
              <c:f>Sheet1!$A$2:$A$7</c:f>
              <c:strCache>
                <c:ptCount val="6"/>
                <c:pt idx="0">
                  <c:v>Jan</c:v>
                </c:pt>
                <c:pt idx="1">
                  <c:v>Feb</c:v>
                </c:pt>
                <c:pt idx="2">
                  <c:v>Mar</c:v>
                </c:pt>
                <c:pt idx="3">
                  <c:v>Apr</c:v>
                </c:pt>
                <c:pt idx="4">
                  <c:v>May</c:v>
                </c:pt>
                <c:pt idx="5">
                  <c:v>Jun</c:v>
                </c:pt>
              </c:strCache>
            </c:strRef>
          </c:cat>
          <c:val>
            <c:numRef>
              <c:f>Sheet1!$F$2:$F$7</c:f>
              <c:numCache>
                <c:formatCode>General</c:formatCode>
                <c:ptCount val="6"/>
              </c:numCache>
            </c:numRef>
          </c:val>
        </c:ser>
        <c:axId val="91993984"/>
        <c:axId val="91995520"/>
      </c:barChart>
      <c:catAx>
        <c:axId val="91993984"/>
        <c:scaling>
          <c:orientation val="minMax"/>
        </c:scaling>
        <c:axPos val="b"/>
        <c:tickLblPos val="nextTo"/>
        <c:crossAx val="91995520"/>
        <c:crosses val="autoZero"/>
        <c:auto val="1"/>
        <c:lblAlgn val="ctr"/>
        <c:lblOffset val="100"/>
      </c:catAx>
      <c:valAx>
        <c:axId val="91995520"/>
        <c:scaling>
          <c:orientation val="minMax"/>
        </c:scaling>
        <c:axPos val="l"/>
        <c:majorGridlines/>
        <c:numFmt formatCode="General" sourceLinked="1"/>
        <c:tickLblPos val="nextTo"/>
        <c:crossAx val="91993984"/>
        <c:crosses val="autoZero"/>
        <c:crossBetween val="between"/>
      </c:valAx>
    </c:plotArea>
    <c:legend>
      <c:legendPos val="r"/>
    </c:legend>
    <c:plotVisOnly val="1"/>
  </c:chart>
  <c:txPr>
    <a:bodyPr/>
    <a:lstStyle/>
    <a:p>
      <a:pPr>
        <a:defRPr sz="1800"/>
      </a:pPr>
      <a:endParaRPr lang="en-US"/>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7A2E41C-78C3-46B1-AB6A-738064D22942}" type="datetimeFigureOut">
              <a:rPr lang="en-US" smtClean="0"/>
              <a:pPr/>
              <a:t>7/2/2020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EACFBD-40EF-4115-A2AF-10B8E998350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 year</a:t>
            </a:r>
            <a:r>
              <a:rPr lang="en-US" baseline="0" dirty="0" smtClean="0"/>
              <a:t> of experience increase ,income also increase</a:t>
            </a:r>
            <a:endParaRPr lang="en-US" dirty="0"/>
          </a:p>
        </p:txBody>
      </p:sp>
      <p:sp>
        <p:nvSpPr>
          <p:cNvPr id="4" name="Slide Number Placeholder 3"/>
          <p:cNvSpPr>
            <a:spLocks noGrp="1"/>
          </p:cNvSpPr>
          <p:nvPr>
            <p:ph type="sldNum" sz="quarter" idx="10"/>
          </p:nvPr>
        </p:nvSpPr>
        <p:spPr/>
        <p:txBody>
          <a:bodyPr/>
          <a:lstStyle/>
          <a:p>
            <a:fld id="{6E5F4C9C-2431-45F7-8D4C-2266D797A239}" type="slidenum">
              <a:rPr lang="en-US" smtClean="0"/>
              <a:pPr/>
              <a:t>92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1.Negative correlation 2.No correlation</a:t>
            </a:r>
            <a:endParaRPr lang="en-US" dirty="0"/>
          </a:p>
        </p:txBody>
      </p:sp>
      <p:sp>
        <p:nvSpPr>
          <p:cNvPr id="4" name="Slide Number Placeholder 3"/>
          <p:cNvSpPr>
            <a:spLocks noGrp="1"/>
          </p:cNvSpPr>
          <p:nvPr>
            <p:ph type="sldNum" sz="quarter" idx="10"/>
          </p:nvPr>
        </p:nvSpPr>
        <p:spPr/>
        <p:txBody>
          <a:bodyPr/>
          <a:lstStyle/>
          <a:p>
            <a:fld id="{6E5F4C9C-2431-45F7-8D4C-2266D797A239}" type="slidenum">
              <a:rPr lang="en-US" smtClean="0"/>
              <a:pPr/>
              <a:t>95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Independent variable- time in minutes</a:t>
            </a:r>
            <a:endParaRPr lang="en-US" b="1" dirty="0"/>
          </a:p>
        </p:txBody>
      </p:sp>
      <p:sp>
        <p:nvSpPr>
          <p:cNvPr id="4" name="Slide Number Placeholder 3"/>
          <p:cNvSpPr>
            <a:spLocks noGrp="1"/>
          </p:cNvSpPr>
          <p:nvPr>
            <p:ph type="sldNum" sz="quarter" idx="10"/>
          </p:nvPr>
        </p:nvSpPr>
        <p:spPr/>
        <p:txBody>
          <a:bodyPr/>
          <a:lstStyle/>
          <a:p>
            <a:fld id="{6E5F4C9C-2431-45F7-8D4C-2266D797A239}" type="slidenum">
              <a:rPr lang="en-US" smtClean="0"/>
              <a:pPr/>
              <a:t>123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hyperlink" Target="https://www.amazon.ca/Elementary-Statistics-Step-Step-Approach/dp/0078136334"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tps://www.statisticshowto.com/whole-number/" TargetMode="External"/><Relationship Id="rId2" Type="http://schemas.openxmlformats.org/officeDocument/2006/relationships/hyperlink" Target="http://www.enchantedlearning.com/math/rounding/" TargetMode="External"/><Relationship Id="rId1" Type="http://schemas.openxmlformats.org/officeDocument/2006/relationships/slideLayout" Target="../slideLayouts/slideLayout2.xml"/><Relationship Id="rId4" Type="http://schemas.openxmlformats.org/officeDocument/2006/relationships/hyperlink" Target="https://www.statisticshowto.com/class-width/"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cdn.yourarticlelibrary.com/wp-content/uploads/2016/10/clip_image012-12.jpg" TargetMode="Externa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hyperlink" Target="https://byjus.com/maths/pareto-chart/" TargetMode="Externa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40.gif"/><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41.gif"/><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42.gif"/><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43.gif"/><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214.xml.rels><?xml version="1.0" encoding="UTF-8" standalone="yes"?>
<Relationships xmlns="http://schemas.openxmlformats.org/package/2006/relationships"><Relationship Id="rId2" Type="http://schemas.openxmlformats.org/officeDocument/2006/relationships/hyperlink" Target="https://byjus.com/maths/graphical-representation/"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838200"/>
            <a:ext cx="7924800" cy="4401205"/>
          </a:xfrm>
          <a:prstGeom prst="rect">
            <a:avLst/>
          </a:prstGeom>
        </p:spPr>
        <p:txBody>
          <a:bodyPr wrap="square">
            <a:spAutoFit/>
          </a:bodyPr>
          <a:lstStyle/>
          <a:p>
            <a:r>
              <a:rPr lang="en-US" sz="2800" b="1" dirty="0" smtClean="0">
                <a:solidFill>
                  <a:schemeClr val="tx2">
                    <a:lumMod val="60000"/>
                    <a:lumOff val="40000"/>
                  </a:schemeClr>
                </a:solidFill>
              </a:rPr>
              <a:t> III YR </a:t>
            </a:r>
            <a:r>
              <a:rPr lang="en-US" sz="2800" dirty="0" err="1" smtClean="0"/>
              <a:t>B.Sc</a:t>
            </a:r>
            <a:r>
              <a:rPr lang="en-US" sz="2800" dirty="0" smtClean="0"/>
              <a:t>  NURSING </a:t>
            </a:r>
          </a:p>
          <a:p>
            <a:endParaRPr lang="en-US" sz="2800" dirty="0" smtClean="0"/>
          </a:p>
          <a:p>
            <a:r>
              <a:rPr lang="en-US" sz="2800" dirty="0" smtClean="0">
                <a:latin typeface="Arial" pitchFamily="34" charset="0"/>
                <a:cs typeface="Arial" pitchFamily="34" charset="0"/>
              </a:rPr>
              <a:t>    Nursing research and statistics</a:t>
            </a:r>
          </a:p>
          <a:p>
            <a:r>
              <a:rPr lang="en-US" sz="2800" dirty="0" smtClean="0">
                <a:latin typeface="Arial" pitchFamily="34" charset="0"/>
                <a:cs typeface="Arial" pitchFamily="34" charset="0"/>
              </a:rPr>
              <a:t>Unit VII / Introduction to </a:t>
            </a:r>
            <a:r>
              <a:rPr lang="en-US" sz="2800" dirty="0" smtClean="0">
                <a:latin typeface="Arial" pitchFamily="34" charset="0"/>
                <a:cs typeface="Arial" pitchFamily="34" charset="0"/>
              </a:rPr>
              <a:t>Statistics</a:t>
            </a: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a:t>
            </a:r>
            <a:r>
              <a:rPr lang="en-US" sz="2800" dirty="0" smtClean="0">
                <a:latin typeface="Arial" pitchFamily="34" charset="0"/>
                <a:cs typeface="Arial" pitchFamily="34" charset="0"/>
              </a:rPr>
              <a:t>P. </a:t>
            </a:r>
            <a:r>
              <a:rPr lang="en-US" sz="2800" dirty="0" err="1" smtClean="0">
                <a:latin typeface="Arial" pitchFamily="34" charset="0"/>
                <a:cs typeface="Arial" pitchFamily="34" charset="0"/>
              </a:rPr>
              <a:t>Shanthi</a:t>
            </a:r>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lumMod val="60000"/>
                    <a:lumOff val="40000"/>
                  </a:schemeClr>
                </a:solidFill>
              </a:rPr>
              <a:t>Definition</a:t>
            </a:r>
            <a:endParaRPr lang="en-US" sz="3600" b="1" dirty="0">
              <a:solidFill>
                <a:schemeClr val="tx2">
                  <a:lumMod val="60000"/>
                  <a:lumOff val="40000"/>
                </a:schemeClr>
              </a:solidFill>
            </a:endParaRPr>
          </a:p>
        </p:txBody>
      </p:sp>
      <p:sp>
        <p:nvSpPr>
          <p:cNvPr id="3" name="Content Placeholder 2"/>
          <p:cNvSpPr>
            <a:spLocks noGrp="1"/>
          </p:cNvSpPr>
          <p:nvPr>
            <p:ph idx="1"/>
          </p:nvPr>
        </p:nvSpPr>
        <p:spPr>
          <a:xfrm>
            <a:off x="228600" y="0"/>
            <a:ext cx="8610600" cy="6126163"/>
          </a:xfrm>
        </p:spPr>
        <p:txBody>
          <a:bodyPr>
            <a:noAutofit/>
          </a:bodyPr>
          <a:lstStyle/>
          <a:p>
            <a:pPr algn="just"/>
            <a:endParaRPr lang="en-US" sz="3600" b="1" dirty="0" smtClean="0">
              <a:solidFill>
                <a:schemeClr val="tx2">
                  <a:lumMod val="60000"/>
                  <a:lumOff val="40000"/>
                </a:schemeClr>
              </a:solidFill>
            </a:endParaRPr>
          </a:p>
          <a:p>
            <a:pPr algn="just"/>
            <a:r>
              <a:rPr lang="en-US" sz="3600" b="1" dirty="0" smtClean="0">
                <a:solidFill>
                  <a:schemeClr val="tx2">
                    <a:lumMod val="60000"/>
                    <a:lumOff val="40000"/>
                  </a:schemeClr>
                </a:solidFill>
              </a:rPr>
              <a:t>Statistics</a:t>
            </a:r>
            <a:r>
              <a:rPr lang="en-US" sz="3600" dirty="0" smtClean="0"/>
              <a:t> </a:t>
            </a:r>
          </a:p>
          <a:p>
            <a:pPr algn="just"/>
            <a:r>
              <a:rPr lang="en-US" sz="3600" dirty="0" smtClean="0"/>
              <a:t>Statistics is defined as collection, presentation, analysis and interpretation of numerical data.</a:t>
            </a:r>
          </a:p>
          <a:p>
            <a:pPr algn="just"/>
            <a:r>
              <a:rPr lang="en-US" sz="3600" dirty="0" smtClean="0"/>
              <a:t>Statistics is the body of techniques used to facilitate the collection, organization, presentation, analysis, and interpretation of data for the purpose of making better decisions</a:t>
            </a:r>
            <a:endParaRPr lang="en-US" sz="3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lumMod val="60000"/>
                    <a:lumOff val="40000"/>
                  </a:schemeClr>
                </a:solidFill>
              </a:rPr>
              <a:t>Definition</a:t>
            </a:r>
            <a:endParaRPr lang="en-US" dirty="0"/>
          </a:p>
        </p:txBody>
      </p:sp>
      <p:sp>
        <p:nvSpPr>
          <p:cNvPr id="3" name="Content Placeholder 2"/>
          <p:cNvSpPr>
            <a:spLocks noGrp="1"/>
          </p:cNvSpPr>
          <p:nvPr>
            <p:ph idx="1"/>
          </p:nvPr>
        </p:nvSpPr>
        <p:spPr>
          <a:xfrm>
            <a:off x="457200" y="1295400"/>
            <a:ext cx="8229600" cy="4830763"/>
          </a:xfrm>
        </p:spPr>
        <p:txBody>
          <a:bodyPr/>
          <a:lstStyle/>
          <a:p>
            <a:r>
              <a:rPr lang="en-US" dirty="0" smtClean="0"/>
              <a:t>Statistics is the science and art of dealing with figure and facts.  </a:t>
            </a:r>
          </a:p>
          <a:p>
            <a:pPr>
              <a:buNone/>
            </a:pPr>
            <a:endParaRPr lang="en-US" dirty="0" smtClean="0"/>
          </a:p>
          <a:p>
            <a:r>
              <a:rPr lang="en-US" b="1" dirty="0" smtClean="0">
                <a:solidFill>
                  <a:schemeClr val="tx2">
                    <a:lumMod val="60000"/>
                    <a:lumOff val="40000"/>
                  </a:schemeClr>
                </a:solidFill>
              </a:rPr>
              <a:t>Biostatistics</a:t>
            </a:r>
          </a:p>
          <a:p>
            <a:r>
              <a:rPr lang="en-US" b="1" dirty="0" smtClean="0">
                <a:solidFill>
                  <a:schemeClr val="tx2">
                    <a:lumMod val="60000"/>
                    <a:lumOff val="40000"/>
                  </a:schemeClr>
                </a:solidFill>
              </a:rPr>
              <a:t>        </a:t>
            </a:r>
            <a:r>
              <a:rPr lang="en-US" dirty="0" smtClean="0"/>
              <a:t>Biostatistics is simply statistics as applied to the biological sciences, health, and medicine.</a:t>
            </a:r>
          </a:p>
          <a:p>
            <a:r>
              <a:rPr lang="en-US" dirty="0" smtClean="0"/>
              <a:t>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tx2">
                    <a:lumMod val="60000"/>
                    <a:lumOff val="40000"/>
                  </a:schemeClr>
                </a:solidFill>
              </a:rPr>
              <a:t>What is data ?..</a:t>
            </a:r>
            <a:endParaRPr lang="en-US" sz="4000" b="1" dirty="0">
              <a:solidFill>
                <a:schemeClr val="tx2">
                  <a:lumMod val="60000"/>
                  <a:lumOff val="40000"/>
                </a:schemeClr>
              </a:solidFill>
            </a:endParaRPr>
          </a:p>
        </p:txBody>
      </p:sp>
      <p:sp>
        <p:nvSpPr>
          <p:cNvPr id="3" name="Content Placeholder 2"/>
          <p:cNvSpPr>
            <a:spLocks noGrp="1"/>
          </p:cNvSpPr>
          <p:nvPr>
            <p:ph idx="1"/>
          </p:nvPr>
        </p:nvSpPr>
        <p:spPr>
          <a:xfrm>
            <a:off x="457200" y="1600200"/>
            <a:ext cx="8305800" cy="4800600"/>
          </a:xfrm>
        </p:spPr>
        <p:txBody>
          <a:bodyPr/>
          <a:lstStyle/>
          <a:p>
            <a:r>
              <a:rPr lang="en-US" b="1" dirty="0" smtClean="0">
                <a:solidFill>
                  <a:schemeClr val="tx2">
                    <a:lumMod val="60000"/>
                    <a:lumOff val="40000"/>
                  </a:schemeClr>
                </a:solidFill>
              </a:rPr>
              <a:t>Definition </a:t>
            </a:r>
            <a:r>
              <a:rPr lang="en-US" dirty="0" smtClean="0"/>
              <a:t>: A collection of items or information</a:t>
            </a:r>
          </a:p>
          <a:p>
            <a:r>
              <a:rPr lang="en-US" b="1" dirty="0" smtClean="0">
                <a:solidFill>
                  <a:schemeClr val="tx2">
                    <a:lumMod val="60000"/>
                    <a:lumOff val="40000"/>
                  </a:schemeClr>
                </a:solidFill>
              </a:rPr>
              <a:t>Types of data:</a:t>
            </a:r>
            <a:r>
              <a:rPr lang="en-US" dirty="0" smtClean="0">
                <a:solidFill>
                  <a:schemeClr val="tx2">
                    <a:lumMod val="60000"/>
                    <a:lumOff val="40000"/>
                  </a:schemeClr>
                </a:solidFill>
              </a:rPr>
              <a:t> Quantitative &amp;  Quantitative</a:t>
            </a:r>
          </a:p>
          <a:p>
            <a:pPr lvl="6">
              <a:buNone/>
            </a:pPr>
            <a:r>
              <a:rPr lang="en-US" sz="2800" b="1" dirty="0" smtClean="0">
                <a:solidFill>
                  <a:schemeClr val="tx2">
                    <a:lumMod val="60000"/>
                    <a:lumOff val="40000"/>
                  </a:schemeClr>
                </a:solidFill>
              </a:rPr>
              <a:t>Data</a:t>
            </a:r>
            <a:endParaRPr lang="en-US" sz="2800" b="1" dirty="0">
              <a:solidFill>
                <a:schemeClr val="tx2">
                  <a:lumMod val="60000"/>
                  <a:lumOff val="40000"/>
                </a:schemeClr>
              </a:solidFill>
            </a:endParaRPr>
          </a:p>
        </p:txBody>
      </p:sp>
      <p:cxnSp>
        <p:nvCxnSpPr>
          <p:cNvPr id="5" name="Straight Arrow Connector 4"/>
          <p:cNvCxnSpPr/>
          <p:nvPr/>
        </p:nvCxnSpPr>
        <p:spPr>
          <a:xfrm rot="5400000">
            <a:off x="3048000" y="3733800"/>
            <a:ext cx="533400" cy="3810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p:nvPr/>
        </p:nvCxnSpPr>
        <p:spPr>
          <a:xfrm rot="16200000" flipH="1">
            <a:off x="3581400" y="3657600"/>
            <a:ext cx="533400" cy="5334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1905000" y="4267200"/>
            <a:ext cx="12954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Qualitative</a:t>
            </a:r>
            <a:endParaRPr lang="en-US" b="1" dirty="0">
              <a:solidFill>
                <a:schemeClr val="tx1"/>
              </a:solidFill>
            </a:endParaRPr>
          </a:p>
        </p:txBody>
      </p:sp>
      <p:sp>
        <p:nvSpPr>
          <p:cNvPr id="12" name="Rectangle 11"/>
          <p:cNvSpPr/>
          <p:nvPr/>
        </p:nvSpPr>
        <p:spPr>
          <a:xfrm>
            <a:off x="4114800" y="4267200"/>
            <a:ext cx="16002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Quantitative</a:t>
            </a:r>
            <a:endParaRPr lang="en-US" b="1" dirty="0">
              <a:solidFill>
                <a:schemeClr val="tx1"/>
              </a:solidFill>
            </a:endParaRPr>
          </a:p>
        </p:txBody>
      </p:sp>
      <p:sp>
        <p:nvSpPr>
          <p:cNvPr id="13" name="TextBox 12"/>
          <p:cNvSpPr txBox="1"/>
          <p:nvPr/>
        </p:nvSpPr>
        <p:spPr>
          <a:xfrm>
            <a:off x="1447800" y="5257800"/>
            <a:ext cx="1828800" cy="369332"/>
          </a:xfrm>
          <a:prstGeom prst="rect">
            <a:avLst/>
          </a:prstGeom>
          <a:noFill/>
        </p:spPr>
        <p:txBody>
          <a:bodyPr wrap="square" rtlCol="0">
            <a:spAutoFit/>
          </a:bodyPr>
          <a:lstStyle/>
          <a:p>
            <a:r>
              <a:rPr lang="en-US" b="1" i="1" dirty="0" smtClean="0">
                <a:solidFill>
                  <a:schemeClr val="tx2">
                    <a:lumMod val="60000"/>
                    <a:lumOff val="40000"/>
                  </a:schemeClr>
                </a:solidFill>
              </a:rPr>
              <a:t>It was great fun</a:t>
            </a:r>
            <a:endParaRPr lang="en-US" b="1" i="1" dirty="0">
              <a:solidFill>
                <a:schemeClr val="tx2">
                  <a:lumMod val="60000"/>
                  <a:lumOff val="40000"/>
                </a:schemeClr>
              </a:solidFill>
            </a:endParaRPr>
          </a:p>
        </p:txBody>
      </p:sp>
      <p:sp>
        <p:nvSpPr>
          <p:cNvPr id="14" name="TextBox 13"/>
          <p:cNvSpPr txBox="1"/>
          <p:nvPr/>
        </p:nvSpPr>
        <p:spPr>
          <a:xfrm>
            <a:off x="3581400" y="5562600"/>
            <a:ext cx="1905000" cy="923330"/>
          </a:xfrm>
          <a:prstGeom prst="rect">
            <a:avLst/>
          </a:prstGeom>
          <a:noFill/>
        </p:spPr>
        <p:txBody>
          <a:bodyPr wrap="square" rtlCol="0">
            <a:spAutoFit/>
          </a:bodyPr>
          <a:lstStyle/>
          <a:p>
            <a:r>
              <a:rPr lang="en-US" b="1" dirty="0" smtClean="0">
                <a:solidFill>
                  <a:schemeClr val="tx2">
                    <a:lumMod val="60000"/>
                    <a:lumOff val="40000"/>
                  </a:schemeClr>
                </a:solidFill>
              </a:rPr>
              <a:t>Discrete-5</a:t>
            </a:r>
            <a:r>
              <a:rPr lang="en-US" sz="3600" b="1" dirty="0" smtClean="0">
                <a:solidFill>
                  <a:schemeClr val="tx2">
                    <a:lumMod val="60000"/>
                    <a:lumOff val="40000"/>
                  </a:schemeClr>
                </a:solidFill>
              </a:rPr>
              <a:t>…..</a:t>
            </a:r>
            <a:endParaRPr lang="en-US" b="1" dirty="0" smtClean="0">
              <a:solidFill>
                <a:schemeClr val="tx2">
                  <a:lumMod val="60000"/>
                  <a:lumOff val="40000"/>
                </a:schemeClr>
              </a:solidFill>
            </a:endParaRPr>
          </a:p>
          <a:p>
            <a:endParaRPr lang="en-US" dirty="0"/>
          </a:p>
        </p:txBody>
      </p:sp>
      <p:cxnSp>
        <p:nvCxnSpPr>
          <p:cNvPr id="15" name="Straight Arrow Connector 14"/>
          <p:cNvCxnSpPr/>
          <p:nvPr/>
        </p:nvCxnSpPr>
        <p:spPr>
          <a:xfrm rot="5400000">
            <a:off x="4191000" y="5257800"/>
            <a:ext cx="533400" cy="3810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rot="16200000" flipH="1">
            <a:off x="4914900" y="5219700"/>
            <a:ext cx="5334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5410200" y="5715000"/>
            <a:ext cx="1272592" cy="646331"/>
          </a:xfrm>
          <a:prstGeom prst="rect">
            <a:avLst/>
          </a:prstGeom>
          <a:noFill/>
        </p:spPr>
        <p:txBody>
          <a:bodyPr wrap="none" rtlCol="0">
            <a:spAutoFit/>
          </a:bodyPr>
          <a:lstStyle/>
          <a:p>
            <a:r>
              <a:rPr lang="en-US" b="1" dirty="0" smtClean="0">
                <a:solidFill>
                  <a:schemeClr val="tx2">
                    <a:lumMod val="60000"/>
                    <a:lumOff val="40000"/>
                  </a:schemeClr>
                </a:solidFill>
              </a:rPr>
              <a:t>Continuous</a:t>
            </a:r>
          </a:p>
          <a:p>
            <a:r>
              <a:rPr lang="en-US" b="1" dirty="0" smtClean="0">
                <a:solidFill>
                  <a:schemeClr val="tx2">
                    <a:lumMod val="60000"/>
                    <a:lumOff val="40000"/>
                  </a:schemeClr>
                </a:solidFill>
              </a:rPr>
              <a:t>3.345</a:t>
            </a:r>
            <a:endParaRPr lang="en-US" b="1" dirty="0">
              <a:solidFill>
                <a:schemeClr val="tx2">
                  <a:lumMod val="60000"/>
                  <a:lumOff val="40000"/>
                </a:schemeClr>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Statistical Methods</a:t>
            </a:r>
            <a:endParaRPr lang="en-US" dirty="0"/>
          </a:p>
        </p:txBody>
      </p:sp>
      <p:sp>
        <p:nvSpPr>
          <p:cNvPr id="4" name="Rectangle 3"/>
          <p:cNvSpPr/>
          <p:nvPr/>
        </p:nvSpPr>
        <p:spPr>
          <a:xfrm>
            <a:off x="3124200" y="1828800"/>
            <a:ext cx="2743200" cy="9144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rPr>
              <a:t>Statistical  Methods</a:t>
            </a:r>
            <a:endParaRPr lang="en-US" sz="2000" b="1" dirty="0">
              <a:solidFill>
                <a:schemeClr val="tx1"/>
              </a:solidFill>
            </a:endParaRPr>
          </a:p>
        </p:txBody>
      </p:sp>
      <p:sp>
        <p:nvSpPr>
          <p:cNvPr id="6" name="Content Placeholder 5"/>
          <p:cNvSpPr>
            <a:spLocks noGrp="1"/>
          </p:cNvSpPr>
          <p:nvPr>
            <p:ph idx="1"/>
          </p:nvPr>
        </p:nvSpPr>
        <p:spPr>
          <a:xfrm>
            <a:off x="5638800" y="3657600"/>
            <a:ext cx="2438400" cy="10668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r>
              <a:rPr lang="en-US" sz="2000" b="1" dirty="0" smtClean="0"/>
              <a:t>Inferential statistics</a:t>
            </a:r>
            <a:endParaRPr lang="en-US" sz="2000" b="1" dirty="0"/>
          </a:p>
        </p:txBody>
      </p:sp>
      <p:sp>
        <p:nvSpPr>
          <p:cNvPr id="7" name="Rectangle 6"/>
          <p:cNvSpPr/>
          <p:nvPr/>
        </p:nvSpPr>
        <p:spPr>
          <a:xfrm>
            <a:off x="914400" y="3733800"/>
            <a:ext cx="2743200" cy="914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Descriptive Statistics</a:t>
            </a:r>
            <a:endParaRPr lang="en-US" sz="2000" b="1" dirty="0"/>
          </a:p>
        </p:txBody>
      </p:sp>
      <p:cxnSp>
        <p:nvCxnSpPr>
          <p:cNvPr id="9" name="Straight Connector 8"/>
          <p:cNvCxnSpPr/>
          <p:nvPr/>
        </p:nvCxnSpPr>
        <p:spPr>
          <a:xfrm rot="5400000">
            <a:off x="4344194" y="3048000"/>
            <a:ext cx="608806" cy="794"/>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2590800" y="3352800"/>
            <a:ext cx="4419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5400000">
            <a:off x="2400697" y="3542903"/>
            <a:ext cx="38020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5400000">
            <a:off x="6706394" y="3656806"/>
            <a:ext cx="608806" cy="794"/>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solidFill>
                  <a:schemeClr val="tx2">
                    <a:lumMod val="60000"/>
                    <a:lumOff val="40000"/>
                  </a:schemeClr>
                </a:solidFill>
              </a:rPr>
              <a:t>TWO APPROCHES TO THE STATISTICAL ANALYSIS OF DATA- Descriptive Statistics</a:t>
            </a:r>
            <a:endParaRPr lang="en-US" sz="3200" b="1" dirty="0">
              <a:solidFill>
                <a:schemeClr val="tx2">
                  <a:lumMod val="60000"/>
                  <a:lumOff val="40000"/>
                </a:schemeClr>
              </a:solidFill>
            </a:endParaRPr>
          </a:p>
        </p:txBody>
      </p:sp>
      <p:sp>
        <p:nvSpPr>
          <p:cNvPr id="3" name="Content Placeholder 2"/>
          <p:cNvSpPr>
            <a:spLocks noGrp="1"/>
          </p:cNvSpPr>
          <p:nvPr>
            <p:ph idx="1"/>
          </p:nvPr>
        </p:nvSpPr>
        <p:spPr/>
        <p:txBody>
          <a:bodyPr>
            <a:normAutofit lnSpcReduction="10000"/>
          </a:bodyPr>
          <a:lstStyle/>
          <a:p>
            <a:pPr algn="just"/>
            <a:r>
              <a:rPr lang="en-US" sz="2800" b="1" dirty="0" smtClean="0">
                <a:solidFill>
                  <a:schemeClr val="tx2">
                    <a:lumMod val="60000"/>
                    <a:lumOff val="40000"/>
                  </a:schemeClr>
                </a:solidFill>
              </a:rPr>
              <a:t>Descriptive Statistics</a:t>
            </a:r>
            <a:r>
              <a:rPr lang="en-US" dirty="0" smtClean="0"/>
              <a:t>: </a:t>
            </a:r>
            <a:r>
              <a:rPr lang="en-US" sz="2800" dirty="0" smtClean="0"/>
              <a:t>Descriptive statistics are techniques which help the investigator to describe, organize, and summarize the measures of data. </a:t>
            </a:r>
          </a:p>
          <a:p>
            <a:pPr algn="just"/>
            <a:endParaRPr lang="en-US" sz="2800" dirty="0" smtClean="0"/>
          </a:p>
          <a:p>
            <a:pPr algn="just"/>
            <a:endParaRPr lang="en-US" sz="2800" dirty="0" smtClean="0"/>
          </a:p>
          <a:p>
            <a:pPr algn="just"/>
            <a:r>
              <a:rPr lang="en-US" sz="2800" dirty="0" smtClean="0">
                <a:solidFill>
                  <a:schemeClr val="tx2">
                    <a:lumMod val="60000"/>
                    <a:lumOff val="40000"/>
                  </a:schemeClr>
                </a:solidFill>
              </a:rPr>
              <a:t>EXAMPLE:</a:t>
            </a:r>
            <a:r>
              <a:rPr lang="en-US" sz="2800" dirty="0" smtClean="0"/>
              <a:t> According to Consumer Reports, Whirlpool washing machine owners reported 9 problems per 100 machines during a year. The statistic9 describes the number of problems out of every 100 machines</a:t>
            </a:r>
          </a:p>
          <a:p>
            <a:pPr algn="just"/>
            <a:endParaRPr lang="en-US" sz="2800"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74637"/>
            <a:ext cx="8534400" cy="5897563"/>
          </a:xfrm>
        </p:spPr>
        <p:txBody>
          <a:bodyPr>
            <a:noAutofit/>
          </a:bodyPr>
          <a:lstStyle/>
          <a:p>
            <a:pPr>
              <a:buNone/>
            </a:pPr>
            <a:r>
              <a:rPr lang="en-US" b="1" dirty="0" smtClean="0">
                <a:solidFill>
                  <a:schemeClr val="tx2">
                    <a:lumMod val="60000"/>
                    <a:lumOff val="40000"/>
                  </a:schemeClr>
                </a:solidFill>
              </a:rPr>
              <a:t>Inferential Statistics</a:t>
            </a:r>
          </a:p>
          <a:p>
            <a:r>
              <a:rPr lang="en-US" b="1" dirty="0" smtClean="0"/>
              <a:t>Webster’s New Collegiate Dictionary</a:t>
            </a:r>
          </a:p>
          <a:p>
            <a:r>
              <a:rPr lang="en-US" b="1" dirty="0" smtClean="0"/>
              <a:t>Infer</a:t>
            </a:r>
            <a:r>
              <a:rPr lang="en-US" dirty="0" smtClean="0"/>
              <a:t> –to derive as a conclusion from facts of premises.</a:t>
            </a:r>
          </a:p>
          <a:p>
            <a:endParaRPr lang="en-US" dirty="0" smtClean="0"/>
          </a:p>
          <a:p>
            <a:r>
              <a:rPr lang="en-US" b="1" dirty="0" smtClean="0"/>
              <a:t>Inference</a:t>
            </a:r>
            <a:r>
              <a:rPr lang="en-US" dirty="0" smtClean="0"/>
              <a:t> –the act of passing from statistical sample data to generalizations.</a:t>
            </a:r>
          </a:p>
          <a:p>
            <a:endParaRPr lang="en-US" dirty="0" smtClean="0"/>
          </a:p>
          <a:p>
            <a:r>
              <a:rPr lang="en-US" b="1" dirty="0" smtClean="0"/>
              <a:t>Statistics</a:t>
            </a:r>
            <a:r>
              <a:rPr lang="en-US" dirty="0" smtClean="0"/>
              <a:t> –a branch of mathematics dealing with the collection, analysis, interpretation, presentation of masses of numerical data.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lumMod val="60000"/>
                    <a:lumOff val="40000"/>
                  </a:schemeClr>
                </a:solidFill>
              </a:rPr>
              <a:t>Inferential Statistics</a:t>
            </a:r>
            <a:endParaRPr lang="en-US" dirty="0"/>
          </a:p>
        </p:txBody>
      </p:sp>
      <p:sp>
        <p:nvSpPr>
          <p:cNvPr id="3" name="Content Placeholder 2"/>
          <p:cNvSpPr>
            <a:spLocks noGrp="1"/>
          </p:cNvSpPr>
          <p:nvPr>
            <p:ph idx="1"/>
          </p:nvPr>
        </p:nvSpPr>
        <p:spPr>
          <a:xfrm>
            <a:off x="457200" y="1295400"/>
            <a:ext cx="8229600" cy="4830763"/>
          </a:xfrm>
        </p:spPr>
        <p:txBody>
          <a:bodyPr/>
          <a:lstStyle/>
          <a:p>
            <a:pPr algn="just"/>
            <a:endParaRPr lang="en-US" dirty="0" smtClean="0"/>
          </a:p>
          <a:p>
            <a:pPr algn="just"/>
            <a:r>
              <a:rPr lang="en-US" b="1" dirty="0" smtClean="0"/>
              <a:t>Statistical inference </a:t>
            </a:r>
            <a:r>
              <a:rPr lang="en-US" dirty="0" smtClean="0"/>
              <a:t>is the process of using data obtained from a small group of elements (the sample) to make estimates and test hypotheses about the characteristics of a larger group of elements (the population).EX</a:t>
            </a:r>
          </a:p>
          <a:p>
            <a:pPr algn="just"/>
            <a:r>
              <a:rPr lang="en-US" dirty="0" smtClean="0"/>
              <a:t>Strength of steel must is determined by a laboratory experiment.</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WHITE\Desktop\kj.jpg"/>
          <p:cNvPicPr>
            <a:picLocks noChangeAspect="1" noChangeArrowheads="1"/>
          </p:cNvPicPr>
          <p:nvPr/>
        </p:nvPicPr>
        <p:blipFill>
          <a:blip r:embed="rId2"/>
          <a:srcRect/>
          <a:stretch>
            <a:fillRect/>
          </a:stretch>
        </p:blipFill>
        <p:spPr bwMode="auto">
          <a:xfrm>
            <a:off x="4724400" y="1447800"/>
            <a:ext cx="2428875" cy="2333625"/>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027" name="Picture 3" descr="C:\Users\WHITE\Desktop\index.jpg"/>
          <p:cNvPicPr>
            <a:picLocks noChangeAspect="1" noChangeArrowheads="1"/>
          </p:cNvPicPr>
          <p:nvPr/>
        </p:nvPicPr>
        <p:blipFill>
          <a:blip r:embed="rId3"/>
          <a:srcRect/>
          <a:stretch>
            <a:fillRect/>
          </a:stretch>
        </p:blipFill>
        <p:spPr bwMode="auto">
          <a:xfrm>
            <a:off x="6705600" y="3505200"/>
            <a:ext cx="2143125" cy="214312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2" name="Title 1"/>
          <p:cNvSpPr>
            <a:spLocks noGrp="1"/>
          </p:cNvSpPr>
          <p:nvPr>
            <p:ph type="title"/>
          </p:nvPr>
        </p:nvSpPr>
        <p:spPr/>
        <p:txBody>
          <a:bodyPr/>
          <a:lstStyle/>
          <a:p>
            <a:r>
              <a:rPr lang="en-US" dirty="0" smtClean="0"/>
              <a:t>Inferential statistics</a:t>
            </a:r>
            <a:endParaRPr lang="en-US" dirty="0"/>
          </a:p>
        </p:txBody>
      </p:sp>
      <p:sp>
        <p:nvSpPr>
          <p:cNvPr id="3" name="Content Placeholder 2"/>
          <p:cNvSpPr>
            <a:spLocks noGrp="1"/>
          </p:cNvSpPr>
          <p:nvPr>
            <p:ph idx="1"/>
          </p:nvPr>
        </p:nvSpPr>
        <p:spPr/>
        <p:txBody>
          <a:bodyPr>
            <a:normAutofit lnSpcReduction="10000"/>
          </a:bodyPr>
          <a:lstStyle/>
          <a:p>
            <a:r>
              <a:rPr lang="en-US" dirty="0" smtClean="0"/>
              <a:t>. Involves</a:t>
            </a:r>
          </a:p>
          <a:p>
            <a:r>
              <a:rPr lang="en-US" dirty="0" smtClean="0"/>
              <a:t>-  Estimation</a:t>
            </a:r>
          </a:p>
          <a:p>
            <a:r>
              <a:rPr lang="en-US" dirty="0" smtClean="0"/>
              <a:t> -Hypothesis testing</a:t>
            </a:r>
          </a:p>
          <a:p>
            <a:endParaRPr lang="en-US" dirty="0" smtClean="0"/>
          </a:p>
          <a:p>
            <a:r>
              <a:rPr lang="en-US" dirty="0" smtClean="0"/>
              <a:t>Purpose</a:t>
            </a:r>
          </a:p>
          <a:p>
            <a:r>
              <a:rPr lang="en-US" dirty="0" smtClean="0"/>
              <a:t>-draw conclusion</a:t>
            </a:r>
          </a:p>
          <a:p>
            <a:r>
              <a:rPr lang="en-US" dirty="0" smtClean="0"/>
              <a:t>Or inferences about </a:t>
            </a:r>
          </a:p>
          <a:p>
            <a:r>
              <a:rPr lang="en-US" dirty="0" smtClean="0"/>
              <a:t>population characteristics</a:t>
            </a:r>
            <a:endParaRPr lang="en-US" dirty="0"/>
          </a:p>
        </p:txBody>
      </p:sp>
      <p:sp>
        <p:nvSpPr>
          <p:cNvPr id="4" name="Rectangular Callout 3"/>
          <p:cNvSpPr/>
          <p:nvPr/>
        </p:nvSpPr>
        <p:spPr>
          <a:xfrm>
            <a:off x="7086600" y="2286000"/>
            <a:ext cx="2057400" cy="841248"/>
          </a:xfrm>
          <a:prstGeom prst="wedgeRectCallout">
            <a:avLst>
              <a:gd name="adj1" fmla="val -20833"/>
              <a:gd name="adj2" fmla="val 105978"/>
            </a:avLst>
          </a:prstGeom>
          <a:solidFill>
            <a:schemeClr val="bg1"/>
          </a:solidFill>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rPr>
              <a:t>Population ????</a:t>
            </a:r>
            <a:endParaRPr lang="en-US" sz="2000" b="1" dirty="0">
              <a:solidFill>
                <a:schemeClr val="tx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457200"/>
            <a:ext cx="8686800" cy="5668963"/>
          </a:xfrm>
        </p:spPr>
        <p:txBody>
          <a:bodyPr>
            <a:normAutofit fontScale="92500" lnSpcReduction="20000"/>
          </a:bodyPr>
          <a:lstStyle/>
          <a:p>
            <a:pPr>
              <a:buNone/>
            </a:pPr>
            <a:r>
              <a:rPr lang="en-US" b="1" i="1" dirty="0" smtClean="0">
                <a:solidFill>
                  <a:schemeClr val="tx2">
                    <a:lumMod val="60000"/>
                    <a:lumOff val="40000"/>
                  </a:schemeClr>
                </a:solidFill>
              </a:rPr>
              <a:t>Uses and application of statistics</a:t>
            </a:r>
          </a:p>
          <a:p>
            <a:r>
              <a:rPr lang="en-US" i="1" dirty="0" smtClean="0"/>
              <a:t>It facilitates comparisons</a:t>
            </a:r>
          </a:p>
          <a:p>
            <a:r>
              <a:rPr lang="en-US" i="1" dirty="0" smtClean="0"/>
              <a:t>It simplifies the message of figure</a:t>
            </a:r>
          </a:p>
          <a:p>
            <a:r>
              <a:rPr lang="en-US" i="1" dirty="0" smtClean="0"/>
              <a:t>It helps in formulating and testing hypothesis</a:t>
            </a:r>
          </a:p>
          <a:p>
            <a:r>
              <a:rPr lang="en-US" i="1" dirty="0" smtClean="0"/>
              <a:t>It plays a vitally  important role in research.</a:t>
            </a:r>
          </a:p>
          <a:p>
            <a:r>
              <a:rPr lang="en-US" i="1" dirty="0" smtClean="0"/>
              <a:t>It help to answer important research questions and field in study</a:t>
            </a:r>
          </a:p>
          <a:p>
            <a:r>
              <a:rPr lang="en-US" i="1" dirty="0" smtClean="0"/>
              <a:t>Helps in to understand how to apply statistical method.</a:t>
            </a:r>
          </a:p>
          <a:p>
            <a:r>
              <a:rPr lang="en-US" i="1" dirty="0" smtClean="0"/>
              <a:t>It is important to understand what tools are suitable for a particular research study.</a:t>
            </a:r>
          </a:p>
          <a:p>
            <a:r>
              <a:rPr lang="en-US" i="1" dirty="0" smtClean="0"/>
              <a:t>It enables to understand specified statistical concepts and procedure.</a:t>
            </a:r>
            <a:endParaRPr lang="en-US" i="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lumMod val="60000"/>
                    <a:lumOff val="40000"/>
                  </a:schemeClr>
                </a:solidFill>
              </a:rPr>
              <a:t>Scales of Measurements</a:t>
            </a:r>
            <a:endParaRPr lang="en-US" sz="3600" b="1" dirty="0">
              <a:solidFill>
                <a:schemeClr val="tx2">
                  <a:lumMod val="60000"/>
                  <a:lumOff val="40000"/>
                </a:schemeClr>
              </a:solidFill>
            </a:endParaRPr>
          </a:p>
        </p:txBody>
      </p:sp>
      <p:sp>
        <p:nvSpPr>
          <p:cNvPr id="3" name="Content Placeholder 2"/>
          <p:cNvSpPr>
            <a:spLocks noGrp="1"/>
          </p:cNvSpPr>
          <p:nvPr>
            <p:ph idx="1"/>
          </p:nvPr>
        </p:nvSpPr>
        <p:spPr>
          <a:xfrm>
            <a:off x="457200" y="1371600"/>
            <a:ext cx="8229600" cy="4754563"/>
          </a:xfrm>
        </p:spPr>
        <p:txBody>
          <a:bodyPr/>
          <a:lstStyle/>
          <a:p>
            <a:r>
              <a:rPr lang="en-US" dirty="0" smtClean="0"/>
              <a:t>In statistics and Quantitative research </a:t>
            </a:r>
            <a:r>
              <a:rPr lang="en-US" dirty="0" err="1" smtClean="0"/>
              <a:t>Methodology,Levels</a:t>
            </a:r>
            <a:r>
              <a:rPr lang="en-US" dirty="0" smtClean="0"/>
              <a:t> of Measurements are developed by the </a:t>
            </a:r>
            <a:r>
              <a:rPr lang="en-US" dirty="0" err="1" smtClean="0"/>
              <a:t>psychologist”</a:t>
            </a:r>
            <a:r>
              <a:rPr lang="en-US" b="1" dirty="0" err="1" smtClean="0">
                <a:solidFill>
                  <a:schemeClr val="tx2">
                    <a:lumMod val="60000"/>
                    <a:lumOff val="40000"/>
                  </a:schemeClr>
                </a:solidFill>
              </a:rPr>
              <a:t>Stanley</a:t>
            </a:r>
            <a:r>
              <a:rPr lang="en-US" b="1" dirty="0" smtClean="0">
                <a:solidFill>
                  <a:schemeClr val="tx2">
                    <a:lumMod val="60000"/>
                    <a:lumOff val="40000"/>
                  </a:schemeClr>
                </a:solidFill>
              </a:rPr>
              <a:t> Smith Stevens “</a:t>
            </a:r>
            <a:endParaRPr lang="en-US" b="1" dirty="0">
              <a:solidFill>
                <a:schemeClr val="tx2">
                  <a:lumMod val="60000"/>
                  <a:lumOff val="40000"/>
                </a:schemeClr>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lumMod val="60000"/>
                    <a:lumOff val="40000"/>
                  </a:schemeClr>
                </a:solidFill>
              </a:rPr>
              <a:t>What are measurements and Variables</a:t>
            </a:r>
            <a:endParaRPr lang="en-US" sz="3600" b="1" dirty="0">
              <a:solidFill>
                <a:schemeClr val="tx2">
                  <a:lumMod val="60000"/>
                  <a:lumOff val="40000"/>
                </a:schemeClr>
              </a:solidFill>
            </a:endParaRPr>
          </a:p>
        </p:txBody>
      </p:sp>
      <p:sp>
        <p:nvSpPr>
          <p:cNvPr id="4" name="Flowchart: Connector 3"/>
          <p:cNvSpPr/>
          <p:nvPr/>
        </p:nvSpPr>
        <p:spPr>
          <a:xfrm>
            <a:off x="0" y="1905000"/>
            <a:ext cx="990600" cy="1143000"/>
          </a:xfrm>
          <a:prstGeom prst="flowChartConnector">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1.</a:t>
            </a:r>
            <a:endParaRPr lang="en-US" sz="2400" b="1" dirty="0">
              <a:solidFill>
                <a:schemeClr val="tx1"/>
              </a:solidFill>
            </a:endParaRPr>
          </a:p>
        </p:txBody>
      </p:sp>
      <p:sp>
        <p:nvSpPr>
          <p:cNvPr id="7" name="Flowchart: Connector 6"/>
          <p:cNvSpPr/>
          <p:nvPr/>
        </p:nvSpPr>
        <p:spPr>
          <a:xfrm>
            <a:off x="609600" y="3657600"/>
            <a:ext cx="990600" cy="1066800"/>
          </a:xfrm>
          <a:prstGeom prst="flowChartConnector">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2.</a:t>
            </a:r>
            <a:endParaRPr lang="en-US" sz="2800" dirty="0">
              <a:solidFill>
                <a:schemeClr val="tx1"/>
              </a:solidFill>
            </a:endParaRPr>
          </a:p>
        </p:txBody>
      </p:sp>
      <p:sp>
        <p:nvSpPr>
          <p:cNvPr id="8" name="Rectangle 7"/>
          <p:cNvSpPr/>
          <p:nvPr/>
        </p:nvSpPr>
        <p:spPr>
          <a:xfrm>
            <a:off x="990600" y="2057400"/>
            <a:ext cx="7391400" cy="91440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bg1"/>
                </a:solidFill>
              </a:rPr>
              <a:t>Variables: Characteristics that can take on different values for different members of a </a:t>
            </a:r>
            <a:r>
              <a:rPr lang="en-US" sz="2400" dirty="0" err="1" smtClean="0">
                <a:solidFill>
                  <a:schemeClr val="bg1"/>
                </a:solidFill>
              </a:rPr>
              <a:t>group.For</a:t>
            </a:r>
            <a:r>
              <a:rPr lang="en-US" sz="2400" dirty="0" smtClean="0">
                <a:solidFill>
                  <a:schemeClr val="bg1"/>
                </a:solidFill>
              </a:rPr>
              <a:t> example :Height</a:t>
            </a:r>
            <a:endParaRPr lang="en-US" sz="2400" dirty="0">
              <a:solidFill>
                <a:schemeClr val="bg1"/>
              </a:solidFill>
            </a:endParaRPr>
          </a:p>
        </p:txBody>
      </p:sp>
      <p:sp>
        <p:nvSpPr>
          <p:cNvPr id="9" name="Rectangle 8"/>
          <p:cNvSpPr/>
          <p:nvPr/>
        </p:nvSpPr>
        <p:spPr>
          <a:xfrm>
            <a:off x="1600200" y="3810000"/>
            <a:ext cx="7010400" cy="914400"/>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accent1">
                    <a:lumMod val="50000"/>
                  </a:schemeClr>
                </a:solidFill>
              </a:rPr>
              <a:t>Measurement: “Assignment of numbers to characteristics ( Variables) of objects ,person or events”</a:t>
            </a:r>
            <a:endParaRPr lang="en-US" sz="2400" b="1" dirty="0">
              <a:solidFill>
                <a:schemeClr val="accent1">
                  <a:lumMod val="50000"/>
                </a:schemeClr>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 OF MEASUREMENTS</a:t>
            </a:r>
            <a:endParaRPr lang="en-US" dirty="0"/>
          </a:p>
        </p:txBody>
      </p:sp>
      <p:sp>
        <p:nvSpPr>
          <p:cNvPr id="3" name="Content Placeholder 2"/>
          <p:cNvSpPr>
            <a:spLocks noGrp="1"/>
          </p:cNvSpPr>
          <p:nvPr>
            <p:ph idx="1"/>
          </p:nvPr>
        </p:nvSpPr>
        <p:spPr/>
        <p:txBody>
          <a:bodyPr/>
          <a:lstStyle/>
          <a:p>
            <a:r>
              <a:rPr lang="en-US" dirty="0" smtClean="0"/>
              <a:t>Research conclusion are accurate on which they are based .</a:t>
            </a:r>
          </a:p>
          <a:p>
            <a:r>
              <a:rPr lang="en-US" dirty="0" smtClean="0"/>
              <a:t>The more precise, sensitive the method of measurement, the better are the result.</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C:\Users\WHITE\Desktop\New folder (2)\measurement-scales-6-638.jp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C:\Users\WHITE\Desktop\New folder (2)\a.jpg"/>
          <p:cNvPicPr>
            <a:picLocks noGrp="1" noChangeAspect="1" noChangeArrowheads="1"/>
          </p:cNvPicPr>
          <p:nvPr>
            <p:ph idx="1"/>
          </p:nvPr>
        </p:nvPicPr>
        <p:blipFill>
          <a:blip r:embed="rId2"/>
          <a:srcRect/>
          <a:stretch>
            <a:fillRect/>
          </a:stretch>
        </p:blipFill>
        <p:spPr bwMode="auto">
          <a:xfrm>
            <a:off x="0" y="152400"/>
            <a:ext cx="9143999" cy="68580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normAutofit/>
          </a:bodyPr>
          <a:lstStyle/>
          <a:p>
            <a:r>
              <a:rPr lang="en-US" sz="3200" b="1" dirty="0" smtClean="0">
                <a:solidFill>
                  <a:schemeClr val="tx2">
                    <a:lumMod val="60000"/>
                    <a:lumOff val="40000"/>
                  </a:schemeClr>
                </a:solidFill>
              </a:rPr>
              <a:t>THE NOMINAL SCALE</a:t>
            </a:r>
            <a:endParaRPr lang="en-US" sz="3200" b="1" dirty="0">
              <a:solidFill>
                <a:schemeClr val="tx2">
                  <a:lumMod val="60000"/>
                  <a:lumOff val="40000"/>
                </a:schemeClr>
              </a:solidFill>
            </a:endParaRPr>
          </a:p>
        </p:txBody>
      </p:sp>
      <p:sp>
        <p:nvSpPr>
          <p:cNvPr id="4" name="Up Arrow 3"/>
          <p:cNvSpPr/>
          <p:nvPr/>
        </p:nvSpPr>
        <p:spPr>
          <a:xfrm>
            <a:off x="228600" y="1828800"/>
            <a:ext cx="2362200" cy="2273808"/>
          </a:xfrm>
          <a:prstGeom prst="upArrow">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own Arrow 4"/>
          <p:cNvSpPr/>
          <p:nvPr/>
        </p:nvSpPr>
        <p:spPr>
          <a:xfrm>
            <a:off x="685800" y="4191000"/>
            <a:ext cx="2362200" cy="1752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3124200" y="1447800"/>
            <a:ext cx="5410200" cy="1938992"/>
          </a:xfrm>
          <a:prstGeom prst="rect">
            <a:avLst/>
          </a:prstGeom>
          <a:noFill/>
        </p:spPr>
        <p:txBody>
          <a:bodyPr wrap="square" rtlCol="0">
            <a:spAutoFit/>
          </a:bodyPr>
          <a:lstStyle/>
          <a:p>
            <a:r>
              <a:rPr lang="en-US" sz="2400" dirty="0" smtClean="0"/>
              <a:t>The Nominal scale, sometimes called qualitative type That differentiate between Items or subjects only on the</a:t>
            </a:r>
          </a:p>
          <a:p>
            <a:r>
              <a:rPr lang="en-US" sz="2400" dirty="0" smtClean="0"/>
              <a:t> basis  of their names  or categories or qualities</a:t>
            </a:r>
            <a:endParaRPr lang="en-US" sz="2400" dirty="0"/>
          </a:p>
        </p:txBody>
      </p:sp>
      <p:sp>
        <p:nvSpPr>
          <p:cNvPr id="7" name="TextBox 6"/>
          <p:cNvSpPr txBox="1"/>
          <p:nvPr/>
        </p:nvSpPr>
        <p:spPr>
          <a:xfrm>
            <a:off x="3200400" y="3276600"/>
            <a:ext cx="5410200" cy="2677656"/>
          </a:xfrm>
          <a:prstGeom prst="rect">
            <a:avLst/>
          </a:prstGeom>
          <a:noFill/>
        </p:spPr>
        <p:txBody>
          <a:bodyPr wrap="square" rtlCol="0">
            <a:spAutoFit/>
          </a:bodyPr>
          <a:lstStyle/>
          <a:p>
            <a:r>
              <a:rPr lang="en-US" sz="2400" dirty="0" smtClean="0"/>
              <a:t>Examples</a:t>
            </a:r>
          </a:p>
          <a:p>
            <a:r>
              <a:rPr lang="en-US" sz="2400" dirty="0" smtClean="0"/>
              <a:t>Include Gender,</a:t>
            </a:r>
          </a:p>
          <a:p>
            <a:r>
              <a:rPr lang="en-US" sz="2400" dirty="0" smtClean="0"/>
              <a:t>nationality, language,</a:t>
            </a:r>
          </a:p>
          <a:p>
            <a:r>
              <a:rPr lang="en-US" sz="2400" dirty="0" smtClean="0"/>
              <a:t>style,</a:t>
            </a:r>
          </a:p>
          <a:p>
            <a:r>
              <a:rPr lang="en-US" sz="2400" dirty="0" smtClean="0"/>
              <a:t>Marital status,</a:t>
            </a:r>
          </a:p>
          <a:p>
            <a:r>
              <a:rPr lang="en-US" sz="2400" dirty="0" smtClean="0"/>
              <a:t>student ID,</a:t>
            </a:r>
          </a:p>
          <a:p>
            <a:r>
              <a:rPr lang="en-US" sz="2400" dirty="0" smtClean="0"/>
              <a:t>state of residence</a:t>
            </a:r>
            <a:endParaRPr lang="en-US"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lumMod val="60000"/>
                    <a:lumOff val="40000"/>
                  </a:schemeClr>
                </a:solidFill>
              </a:rPr>
              <a:t>THE NOMINAL SCALE</a:t>
            </a:r>
            <a:endParaRPr lang="en-US" dirty="0"/>
          </a:p>
        </p:txBody>
      </p:sp>
      <p:sp>
        <p:nvSpPr>
          <p:cNvPr id="3" name="Content Placeholder 2"/>
          <p:cNvSpPr>
            <a:spLocks noGrp="1"/>
          </p:cNvSpPr>
          <p:nvPr>
            <p:ph idx="1"/>
          </p:nvPr>
        </p:nvSpPr>
        <p:spPr>
          <a:xfrm>
            <a:off x="609600" y="1219200"/>
            <a:ext cx="8229600" cy="5410200"/>
          </a:xfrm>
          <a:solidFill>
            <a:schemeClr val="accent1">
              <a:lumMod val="60000"/>
              <a:lumOff val="40000"/>
            </a:schemeClr>
          </a:solidFill>
        </p:spPr>
        <p:txBody>
          <a:bodyPr/>
          <a:lstStyle/>
          <a:p>
            <a:endParaRPr lang="en-US" dirty="0"/>
          </a:p>
        </p:txBody>
      </p:sp>
      <p:sp>
        <p:nvSpPr>
          <p:cNvPr id="4" name="Isosceles Triangle 3"/>
          <p:cNvSpPr/>
          <p:nvPr/>
        </p:nvSpPr>
        <p:spPr>
          <a:xfrm>
            <a:off x="1066800" y="1828800"/>
            <a:ext cx="5638800" cy="4572000"/>
          </a:xfrm>
          <a:prstGeom prst="triangle">
            <a:avLst>
              <a:gd name="adj" fmla="val 50235"/>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p:cNvSpPr/>
          <p:nvPr/>
        </p:nvSpPr>
        <p:spPr>
          <a:xfrm>
            <a:off x="4419600" y="2209800"/>
            <a:ext cx="3657600" cy="12954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A nominal scale represents lower level of measurements</a:t>
            </a:r>
            <a:endParaRPr lang="en-US" sz="2400" dirty="0">
              <a:solidFill>
                <a:schemeClr val="tx1"/>
              </a:solidFill>
            </a:endParaRPr>
          </a:p>
        </p:txBody>
      </p:sp>
      <p:sp>
        <p:nvSpPr>
          <p:cNvPr id="6" name="Rounded Rectangle 5"/>
          <p:cNvSpPr/>
          <p:nvPr/>
        </p:nvSpPr>
        <p:spPr>
          <a:xfrm>
            <a:off x="4876800" y="4114800"/>
            <a:ext cx="3733800" cy="12954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latin typeface="+mj-lt"/>
              </a:rPr>
              <a:t>Such scales classifies persons or objects into two or more categories</a:t>
            </a:r>
            <a:endParaRPr lang="en-US" sz="2400" dirty="0">
              <a:solidFill>
                <a:schemeClr val="tx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lumMod val="60000"/>
                    <a:lumOff val="40000"/>
                  </a:schemeClr>
                </a:solidFill>
              </a:rPr>
              <a:t>ORDINAL SCALE</a:t>
            </a:r>
            <a:endParaRPr lang="en-US" sz="3600" b="1" dirty="0">
              <a:solidFill>
                <a:schemeClr val="tx2">
                  <a:lumMod val="60000"/>
                  <a:lumOff val="40000"/>
                </a:schemeClr>
              </a:solidFill>
            </a:endParaRPr>
          </a:p>
        </p:txBody>
      </p:sp>
      <p:sp>
        <p:nvSpPr>
          <p:cNvPr id="4" name="Flowchart: Connector 3"/>
          <p:cNvSpPr/>
          <p:nvPr/>
        </p:nvSpPr>
        <p:spPr>
          <a:xfrm>
            <a:off x="0" y="1371600"/>
            <a:ext cx="1447800" cy="1447800"/>
          </a:xfrm>
          <a:prstGeom prst="flowChartConnector">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 name="Rounded Rectangle 4"/>
          <p:cNvSpPr/>
          <p:nvPr/>
        </p:nvSpPr>
        <p:spPr>
          <a:xfrm>
            <a:off x="1447800" y="1295400"/>
            <a:ext cx="7239000" cy="15240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An ordinal scale not only classifies subject but also ranks them in terms of the degree to which they possess a characteristics of interest . An ordinal scale indicates relative position </a:t>
            </a:r>
            <a:endParaRPr lang="en-US" sz="2400" dirty="0">
              <a:solidFill>
                <a:schemeClr val="tx1"/>
              </a:solidFill>
            </a:endParaRPr>
          </a:p>
        </p:txBody>
      </p:sp>
      <p:sp>
        <p:nvSpPr>
          <p:cNvPr id="7" name="Rounded Rectangle 6"/>
          <p:cNvSpPr/>
          <p:nvPr/>
        </p:nvSpPr>
        <p:spPr>
          <a:xfrm>
            <a:off x="1447800" y="3124200"/>
            <a:ext cx="7239000" cy="18288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Ordinal scale can determine whether an object has more or less of a characteristic than some other object. The exact measurement is not available like student A is taller than student B but their actual heights are not available</a:t>
            </a:r>
            <a:endParaRPr lang="en-US" sz="2400" dirty="0">
              <a:solidFill>
                <a:schemeClr val="tx1"/>
              </a:solidFill>
            </a:endParaRPr>
          </a:p>
        </p:txBody>
      </p:sp>
      <p:sp>
        <p:nvSpPr>
          <p:cNvPr id="8" name="Content Placeholder 7"/>
          <p:cNvSpPr>
            <a:spLocks noGrp="1"/>
          </p:cNvSpPr>
          <p:nvPr>
            <p:ph idx="1"/>
          </p:nvPr>
        </p:nvSpPr>
        <p:spPr>
          <a:xfrm>
            <a:off x="1447800" y="5257800"/>
            <a:ext cx="7162800" cy="1219201"/>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buNone/>
            </a:pPr>
            <a:r>
              <a:rPr lang="en-US" sz="2400" dirty="0" smtClean="0">
                <a:solidFill>
                  <a:schemeClr val="tx1"/>
                </a:solidFill>
              </a:rPr>
              <a:t>It permits the researcher to rank or order the respondents or their responses</a:t>
            </a:r>
            <a:endParaRPr lang="en-US" sz="2400" dirty="0">
              <a:solidFill>
                <a:schemeClr val="tx1"/>
              </a:solidFill>
            </a:endParaRPr>
          </a:p>
        </p:txBody>
      </p:sp>
      <p:sp>
        <p:nvSpPr>
          <p:cNvPr id="9" name="Flowchart: Connector 8"/>
          <p:cNvSpPr/>
          <p:nvPr/>
        </p:nvSpPr>
        <p:spPr>
          <a:xfrm>
            <a:off x="0" y="3200400"/>
            <a:ext cx="1447800" cy="1447800"/>
          </a:xfrm>
          <a:prstGeom prst="flowChartConnector">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0" name="Flowchart: Connector 9"/>
          <p:cNvSpPr/>
          <p:nvPr/>
        </p:nvSpPr>
        <p:spPr>
          <a:xfrm>
            <a:off x="0" y="5257800"/>
            <a:ext cx="1447800" cy="1371600"/>
          </a:xfrm>
          <a:prstGeom prst="flowChartConnector">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C:\Users\WHITE\Desktop\New folder (2)\c.jp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C:\Users\WHITE\Desktop\New folder (2)\d.jpg"/>
          <p:cNvPicPr>
            <a:picLocks noGrp="1" noChangeAspect="1" noChangeArrowheads="1"/>
          </p:cNvPicPr>
          <p:nvPr>
            <p:ph idx="1"/>
          </p:nvPr>
        </p:nvPicPr>
        <p:blipFill>
          <a:blip r:embed="rId2"/>
          <a:srcRect/>
          <a:stretch>
            <a:fillRect/>
          </a:stretch>
        </p:blipFill>
        <p:spPr bwMode="auto">
          <a:xfrm>
            <a:off x="-228600" y="0"/>
            <a:ext cx="9143999" cy="685800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lumMod val="60000"/>
                    <a:lumOff val="40000"/>
                  </a:schemeClr>
                </a:solidFill>
              </a:rPr>
              <a:t>INTERVAL SCALE</a:t>
            </a:r>
            <a:endParaRPr lang="en-US" sz="3600" b="1" dirty="0">
              <a:solidFill>
                <a:schemeClr val="tx2">
                  <a:lumMod val="60000"/>
                  <a:lumOff val="40000"/>
                </a:schemeClr>
              </a:solidFill>
            </a:endParaRPr>
          </a:p>
        </p:txBody>
      </p:sp>
      <p:sp>
        <p:nvSpPr>
          <p:cNvPr id="3" name="Text Placeholder 2"/>
          <p:cNvSpPr>
            <a:spLocks noGrp="1"/>
          </p:cNvSpPr>
          <p:nvPr>
            <p:ph type="body" idx="1"/>
          </p:nvPr>
        </p:nvSpPr>
        <p:spPr/>
        <p:txBody>
          <a:bodyPr/>
          <a:lstStyle/>
          <a:p>
            <a:endParaRPr lang="en-US"/>
          </a:p>
        </p:txBody>
      </p:sp>
      <p:sp>
        <p:nvSpPr>
          <p:cNvPr id="4" name="Content Placeholder 3"/>
          <p:cNvSpPr>
            <a:spLocks noGrp="1"/>
          </p:cNvSpPr>
          <p:nvPr>
            <p:ph sz="half" idx="2"/>
          </p:nvPr>
        </p:nvSpPr>
        <p:spPr>
          <a:xfrm>
            <a:off x="457200" y="2667000"/>
            <a:ext cx="4040188" cy="3459163"/>
          </a:xfrm>
        </p:spPr>
        <p:txBody>
          <a:bodyPr>
            <a:normAutofit/>
          </a:bodyPr>
          <a:lstStyle/>
          <a:p>
            <a:r>
              <a:rPr lang="en-US" sz="3200" dirty="0" smtClean="0"/>
              <a:t>Interval scales indicate order and distance in the order</a:t>
            </a:r>
            <a:endParaRPr lang="en-US" sz="3200" dirty="0"/>
          </a:p>
        </p:txBody>
      </p:sp>
      <p:sp>
        <p:nvSpPr>
          <p:cNvPr id="5" name="Text Placeholder 4"/>
          <p:cNvSpPr>
            <a:spLocks noGrp="1"/>
          </p:cNvSpPr>
          <p:nvPr>
            <p:ph type="body" sz="quarter" idx="3"/>
          </p:nvPr>
        </p:nvSpPr>
        <p:spPr/>
        <p:txBody>
          <a:bodyPr/>
          <a:lstStyle/>
          <a:p>
            <a:endParaRPr lang="en-US"/>
          </a:p>
        </p:txBody>
      </p:sp>
      <p:sp>
        <p:nvSpPr>
          <p:cNvPr id="6" name="Content Placeholder 5"/>
          <p:cNvSpPr>
            <a:spLocks noGrp="1"/>
          </p:cNvSpPr>
          <p:nvPr>
            <p:ph sz="quarter" idx="4"/>
          </p:nvPr>
        </p:nvSpPr>
        <p:spPr>
          <a:xfrm>
            <a:off x="4645025" y="2590800"/>
            <a:ext cx="4041775" cy="3535363"/>
          </a:xfrm>
        </p:spPr>
        <p:txBody>
          <a:bodyPr>
            <a:normAutofit/>
          </a:bodyPr>
          <a:lstStyle/>
          <a:p>
            <a:r>
              <a:rPr lang="en-US" sz="3200" dirty="0" smtClean="0"/>
              <a:t>Zero point on the interval scale is </a:t>
            </a:r>
            <a:r>
              <a:rPr lang="en-US" sz="3200" dirty="0" err="1" smtClean="0"/>
              <a:t>arbitary</a:t>
            </a:r>
            <a:r>
              <a:rPr lang="en-US" sz="3200" dirty="0" smtClean="0"/>
              <a:t> zero, it does not means the complete absence of anything</a:t>
            </a:r>
            <a:endParaRPr lang="en-US" sz="32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b="1" dirty="0" smtClean="0">
                <a:solidFill>
                  <a:schemeClr val="tx2">
                    <a:lumMod val="60000"/>
                    <a:lumOff val="40000"/>
                  </a:schemeClr>
                </a:solidFill>
              </a:rPr>
              <a:t>RATIO SCALE</a:t>
            </a:r>
            <a:endParaRPr lang="en-US" dirty="0"/>
          </a:p>
        </p:txBody>
      </p:sp>
      <p:sp>
        <p:nvSpPr>
          <p:cNvPr id="4" name="TextBox 3"/>
          <p:cNvSpPr txBox="1"/>
          <p:nvPr/>
        </p:nvSpPr>
        <p:spPr>
          <a:xfrm>
            <a:off x="914400" y="2286000"/>
            <a:ext cx="7620000" cy="1815882"/>
          </a:xfrm>
          <a:prstGeom prst="rect">
            <a:avLst/>
          </a:prstGeom>
          <a:noFill/>
        </p:spPr>
        <p:txBody>
          <a:bodyPr wrap="square" rtlCol="0">
            <a:spAutoFit/>
          </a:bodyPr>
          <a:lstStyle/>
          <a:p>
            <a:r>
              <a:rPr lang="en-US" sz="2800" dirty="0" smtClean="0"/>
              <a:t>Ratio scale allow comparison of the difference of magnitude (</a:t>
            </a:r>
            <a:r>
              <a:rPr lang="en-US" sz="2800" dirty="0" err="1" smtClean="0"/>
              <a:t>e.g</a:t>
            </a:r>
            <a:r>
              <a:rPr lang="en-US" sz="2800" dirty="0" smtClean="0"/>
              <a:t> of attitudes) as well as determinations of  the actual strength of the magnitude.</a:t>
            </a:r>
            <a:endParaRPr lang="en-US" sz="2800" dirty="0"/>
          </a:p>
        </p:txBody>
      </p:sp>
      <p:sp>
        <p:nvSpPr>
          <p:cNvPr id="5" name="Left-Right Arrow 4"/>
          <p:cNvSpPr/>
          <p:nvPr/>
        </p:nvSpPr>
        <p:spPr>
          <a:xfrm>
            <a:off x="1219200" y="4267200"/>
            <a:ext cx="6477000" cy="914400"/>
          </a:xfrm>
          <a:prstGeom prst="lef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lowchart: Connector 6"/>
          <p:cNvSpPr/>
          <p:nvPr/>
        </p:nvSpPr>
        <p:spPr>
          <a:xfrm>
            <a:off x="4038600" y="4495800"/>
            <a:ext cx="457200" cy="457200"/>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txBody>
          <a:bodyPr>
            <a:normAutofit/>
          </a:bodyPr>
          <a:lstStyle/>
          <a:p>
            <a:r>
              <a:rPr lang="en-US" b="1" dirty="0" smtClean="0">
                <a:solidFill>
                  <a:schemeClr val="tx2">
                    <a:lumMod val="60000"/>
                    <a:lumOff val="40000"/>
                  </a:schemeClr>
                </a:solidFill>
              </a:rPr>
              <a:t>RATIO SCALE</a:t>
            </a:r>
            <a:endParaRPr lang="en-US" b="1" dirty="0">
              <a:solidFill>
                <a:schemeClr val="tx2">
                  <a:lumMod val="60000"/>
                  <a:lumOff val="40000"/>
                </a:schemeClr>
              </a:solidFill>
            </a:endParaRPr>
          </a:p>
        </p:txBody>
      </p:sp>
      <p:sp>
        <p:nvSpPr>
          <p:cNvPr id="4" name="Rounded Rectangle 3"/>
          <p:cNvSpPr/>
          <p:nvPr/>
        </p:nvSpPr>
        <p:spPr>
          <a:xfrm>
            <a:off x="381000" y="1524000"/>
            <a:ext cx="4114800" cy="3657600"/>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This is the highest level of measurement and has the properties of other three levels.</a:t>
            </a:r>
            <a:endParaRPr lang="en-US" sz="2400" dirty="0">
              <a:solidFill>
                <a:schemeClr val="tx1"/>
              </a:solidFill>
            </a:endParaRPr>
          </a:p>
        </p:txBody>
      </p:sp>
      <p:sp>
        <p:nvSpPr>
          <p:cNvPr id="6" name="Content Placeholder 5"/>
          <p:cNvSpPr>
            <a:spLocks noGrp="1"/>
          </p:cNvSpPr>
          <p:nvPr>
            <p:ph idx="1"/>
          </p:nvPr>
        </p:nvSpPr>
        <p:spPr>
          <a:xfrm>
            <a:off x="4724400" y="1524000"/>
            <a:ext cx="4191000" cy="35814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buNone/>
            </a:pPr>
            <a:r>
              <a:rPr lang="en-US" sz="2400" dirty="0" smtClean="0">
                <a:solidFill>
                  <a:schemeClr val="tx1"/>
                </a:solidFill>
              </a:rPr>
              <a:t>   </a:t>
            </a:r>
          </a:p>
          <a:p>
            <a:pPr>
              <a:buNone/>
            </a:pPr>
            <a:r>
              <a:rPr lang="en-US" sz="2400" dirty="0" smtClean="0">
                <a:solidFill>
                  <a:schemeClr val="tx1"/>
                </a:solidFill>
              </a:rPr>
              <a:t>This scale has a unique or fixed beginning or true zero point.(complete absence of the phenomenon being measured)</a:t>
            </a:r>
            <a:endParaRPr lang="en-US" sz="2400" dirty="0">
              <a:solidFill>
                <a:schemeClr val="tx1"/>
              </a:solidFill>
            </a:endParaRPr>
          </a:p>
        </p:txBody>
      </p:sp>
      <p:sp>
        <p:nvSpPr>
          <p:cNvPr id="7" name="Flowchart: Connector 6"/>
          <p:cNvSpPr/>
          <p:nvPr/>
        </p:nvSpPr>
        <p:spPr>
          <a:xfrm>
            <a:off x="1905000" y="1524000"/>
            <a:ext cx="1066800" cy="914400"/>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lowchart: Connector 9"/>
          <p:cNvSpPr/>
          <p:nvPr/>
        </p:nvSpPr>
        <p:spPr>
          <a:xfrm>
            <a:off x="6324600" y="1524000"/>
            <a:ext cx="1066800" cy="914400"/>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eft-Right Arrow 10"/>
          <p:cNvSpPr/>
          <p:nvPr/>
        </p:nvSpPr>
        <p:spPr>
          <a:xfrm>
            <a:off x="1295400" y="4648200"/>
            <a:ext cx="7010400" cy="457200"/>
          </a:xfrm>
          <a:prstGeom prst="lef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lumMod val="60000"/>
                    <a:lumOff val="40000"/>
                  </a:schemeClr>
                </a:solidFill>
              </a:rPr>
              <a:t>RATIO SCALE</a:t>
            </a:r>
            <a:endParaRPr lang="en-US" dirty="0"/>
          </a:p>
        </p:txBody>
      </p:sp>
      <p:sp>
        <p:nvSpPr>
          <p:cNvPr id="3" name="Content Placeholder 2"/>
          <p:cNvSpPr>
            <a:spLocks noGrp="1"/>
          </p:cNvSpPr>
          <p:nvPr>
            <p:ph idx="1"/>
          </p:nvPr>
        </p:nvSpPr>
        <p:spPr/>
        <p:txBody>
          <a:bodyPr/>
          <a:lstStyle/>
          <a:p>
            <a:r>
              <a:rPr lang="en-US" b="1" dirty="0" smtClean="0">
                <a:solidFill>
                  <a:schemeClr val="tx2">
                    <a:lumMod val="60000"/>
                    <a:lumOff val="40000"/>
                  </a:schemeClr>
                </a:solidFill>
              </a:rPr>
              <a:t>For Example</a:t>
            </a:r>
          </a:p>
          <a:p>
            <a:r>
              <a:rPr lang="en-US" dirty="0" smtClean="0"/>
              <a:t>1. Heart beat per minute has a very natural zero point. Zero means no heart beats.</a:t>
            </a:r>
          </a:p>
          <a:p>
            <a:r>
              <a:rPr lang="en-US" dirty="0" smtClean="0"/>
              <a:t>2. Weight (in grams) is also a ratio variable. Again the zero  value is meaningful, zero grams means the absence of weight.</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rtlCol="0">
            <a:normAutofit fontScale="90000"/>
          </a:bodyPr>
          <a:lstStyle/>
          <a:p>
            <a:pPr eaLnBrk="1" fontAlgn="auto" hangingPunct="1">
              <a:spcAft>
                <a:spcPts val="0"/>
              </a:spcAft>
              <a:defRPr/>
            </a:pPr>
            <a:r>
              <a:rPr lang="en-US" sz="3200" b="1" dirty="0" smtClean="0">
                <a:solidFill>
                  <a:srgbClr val="002060"/>
                </a:solidFill>
              </a:rPr>
              <a:t/>
            </a:r>
            <a:br>
              <a:rPr lang="en-US" sz="3200" b="1" dirty="0" smtClean="0">
                <a:solidFill>
                  <a:srgbClr val="002060"/>
                </a:solidFill>
              </a:rPr>
            </a:br>
            <a:r>
              <a:rPr lang="en-US" sz="3200" b="1" dirty="0" smtClean="0">
                <a:solidFill>
                  <a:srgbClr val="002060"/>
                </a:solidFill>
              </a:rPr>
              <a:t>INTRODUCTION</a:t>
            </a:r>
            <a:br>
              <a:rPr lang="en-US" sz="3200" b="1" dirty="0" smtClean="0">
                <a:solidFill>
                  <a:srgbClr val="002060"/>
                </a:solidFill>
              </a:rPr>
            </a:br>
            <a:endParaRPr lang="en-US" sz="3200" b="1" dirty="0">
              <a:solidFill>
                <a:srgbClr val="002060"/>
              </a:solidFill>
            </a:endParaRPr>
          </a:p>
        </p:txBody>
      </p:sp>
      <p:sp>
        <p:nvSpPr>
          <p:cNvPr id="4099" name="Content Placeholder 2"/>
          <p:cNvSpPr>
            <a:spLocks noGrp="1"/>
          </p:cNvSpPr>
          <p:nvPr>
            <p:ph idx="1"/>
          </p:nvPr>
        </p:nvSpPr>
        <p:spPr/>
        <p:txBody>
          <a:bodyPr/>
          <a:lstStyle/>
          <a:p>
            <a:pPr algn="just" eaLnBrk="1" hangingPunct="1">
              <a:buFont typeface="Wingdings" pitchFamily="2" charset="2"/>
              <a:buChar char="Ø"/>
            </a:pPr>
            <a:r>
              <a:rPr lang="en-US" sz="2800" smtClean="0"/>
              <a:t>In statistics, a central tendency is a central value or a typical value for a probability distribution. </a:t>
            </a:r>
          </a:p>
          <a:p>
            <a:pPr algn="just" eaLnBrk="1" hangingPunct="1">
              <a:buFont typeface="Arial" charset="0"/>
              <a:buNone/>
            </a:pPr>
            <a:endParaRPr lang="en-US" sz="2800" smtClean="0"/>
          </a:p>
          <a:p>
            <a:pPr algn="just" eaLnBrk="1" hangingPunct="1">
              <a:buFont typeface="Wingdings" pitchFamily="2" charset="2"/>
              <a:buChar char="Ø"/>
            </a:pPr>
            <a:r>
              <a:rPr lang="en-US" sz="2800" smtClean="0"/>
              <a:t>It is occasionally called an average or just the center of the distribution. </a:t>
            </a:r>
          </a:p>
          <a:p>
            <a:pPr algn="just" eaLnBrk="1" hangingPunct="1">
              <a:buFont typeface="Arial" charset="0"/>
              <a:buNone/>
            </a:pPr>
            <a:endParaRPr lang="en-US" sz="2800" smtClean="0"/>
          </a:p>
          <a:p>
            <a:pPr algn="just" eaLnBrk="1" hangingPunct="1">
              <a:buFont typeface="Wingdings" pitchFamily="2" charset="2"/>
              <a:buChar char="Ø"/>
            </a:pPr>
            <a:r>
              <a:rPr lang="en-US" sz="2800" smtClean="0"/>
              <a:t>The most common measures of central tendency are the arithmetic mean, median and mode. </a:t>
            </a:r>
          </a:p>
          <a:p>
            <a:pPr eaLnBrk="1" hangingPunct="1">
              <a:buFont typeface="Arial" charset="0"/>
              <a:buNone/>
            </a:pPr>
            <a:endParaRPr lang="en-US" sz="2800"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rtlCol="0">
            <a:normAutofit fontScale="90000"/>
          </a:bodyPr>
          <a:lstStyle/>
          <a:p>
            <a:pPr eaLnBrk="1" fontAlgn="auto" hangingPunct="1">
              <a:spcAft>
                <a:spcPts val="0"/>
              </a:spcAft>
              <a:defRPr/>
            </a:pPr>
            <a:r>
              <a:rPr lang="en-US" dirty="0" smtClean="0"/>
              <a:t/>
            </a:r>
            <a:br>
              <a:rPr lang="en-US" dirty="0" smtClean="0"/>
            </a:br>
            <a:r>
              <a:rPr lang="en-US" b="1" dirty="0" smtClean="0">
                <a:solidFill>
                  <a:srgbClr val="002060"/>
                </a:solidFill>
              </a:rPr>
              <a:t>Definitions</a:t>
            </a:r>
            <a:r>
              <a:rPr lang="en-US" dirty="0" smtClean="0"/>
              <a:t> </a:t>
            </a:r>
            <a:br>
              <a:rPr lang="en-US" dirty="0" smtClean="0"/>
            </a:br>
            <a:endParaRPr lang="en-US" dirty="0"/>
          </a:p>
        </p:txBody>
      </p:sp>
      <p:sp>
        <p:nvSpPr>
          <p:cNvPr id="5123" name="Content Placeholder 2"/>
          <p:cNvSpPr>
            <a:spLocks noGrp="1"/>
          </p:cNvSpPr>
          <p:nvPr>
            <p:ph idx="1"/>
          </p:nvPr>
        </p:nvSpPr>
        <p:spPr/>
        <p:txBody>
          <a:bodyPr/>
          <a:lstStyle/>
          <a:p>
            <a:pPr algn="just" eaLnBrk="1" hangingPunct="1"/>
            <a:r>
              <a:rPr lang="en-US" sz="2800" smtClean="0"/>
              <a:t>“A measure of central tendency is a typical value around which other figures gather”  - Simpson and Kafka </a:t>
            </a:r>
          </a:p>
          <a:p>
            <a:pPr algn="just" eaLnBrk="1" hangingPunct="1">
              <a:buFont typeface="Arial" charset="0"/>
              <a:buNone/>
            </a:pPr>
            <a:endParaRPr lang="en-US" sz="2800" smtClean="0"/>
          </a:p>
          <a:p>
            <a:pPr algn="just" eaLnBrk="1" hangingPunct="1"/>
            <a:r>
              <a:rPr lang="en-US" sz="2800" smtClean="0"/>
              <a:t> “A measure of central tendency is a single number of value which can be considered typical in a set of data as a whole” - Waugh</a:t>
            </a:r>
          </a:p>
          <a:p>
            <a:pPr algn="just" eaLnBrk="1" hangingPunct="1"/>
            <a:endParaRPr lang="en-US"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rtlCol="0">
            <a:normAutofit fontScale="90000"/>
          </a:bodyPr>
          <a:lstStyle/>
          <a:p>
            <a:pPr eaLnBrk="1" fontAlgn="auto" hangingPunct="1">
              <a:spcAft>
                <a:spcPts val="0"/>
              </a:spcAft>
              <a:defRPr/>
            </a:pPr>
            <a:r>
              <a:rPr lang="en-US" b="1" dirty="0" smtClean="0">
                <a:solidFill>
                  <a:srgbClr val="002060"/>
                </a:solidFill>
              </a:rPr>
              <a:t>Importance of Central Tendency</a:t>
            </a:r>
            <a:r>
              <a:rPr lang="en-US" dirty="0" smtClean="0"/>
              <a:t/>
            </a:r>
            <a:br>
              <a:rPr lang="en-US" dirty="0" smtClean="0"/>
            </a:br>
            <a:endParaRPr lang="en-US" dirty="0"/>
          </a:p>
        </p:txBody>
      </p:sp>
      <p:sp>
        <p:nvSpPr>
          <p:cNvPr id="6147" name="Content Placeholder 2"/>
          <p:cNvSpPr>
            <a:spLocks noGrp="1"/>
          </p:cNvSpPr>
          <p:nvPr>
            <p:ph idx="1"/>
          </p:nvPr>
        </p:nvSpPr>
        <p:spPr/>
        <p:txBody>
          <a:bodyPr/>
          <a:lstStyle/>
          <a:p>
            <a:pPr eaLnBrk="1" hangingPunct="1">
              <a:buFont typeface="Wingdings" pitchFamily="2" charset="2"/>
              <a:buChar char="Ø"/>
            </a:pPr>
            <a:r>
              <a:rPr lang="en-US" sz="2800" smtClean="0"/>
              <a:t>To find representative value </a:t>
            </a:r>
          </a:p>
          <a:p>
            <a:pPr eaLnBrk="1" hangingPunct="1">
              <a:buFont typeface="Arial" charset="0"/>
              <a:buNone/>
            </a:pPr>
            <a:endParaRPr lang="en-US" sz="2800" smtClean="0"/>
          </a:p>
          <a:p>
            <a:pPr eaLnBrk="1" hangingPunct="1">
              <a:buFont typeface="Wingdings" pitchFamily="2" charset="2"/>
              <a:buChar char="Ø"/>
            </a:pPr>
            <a:r>
              <a:rPr lang="en-US" sz="2800" smtClean="0"/>
              <a:t>To make more concise data </a:t>
            </a:r>
          </a:p>
          <a:p>
            <a:pPr eaLnBrk="1" hangingPunct="1">
              <a:buFont typeface="Arial" charset="0"/>
              <a:buNone/>
            </a:pPr>
            <a:endParaRPr lang="en-US" sz="2800" smtClean="0"/>
          </a:p>
          <a:p>
            <a:pPr eaLnBrk="1" hangingPunct="1">
              <a:buFont typeface="Wingdings" pitchFamily="2" charset="2"/>
              <a:buChar char="Ø"/>
            </a:pPr>
            <a:r>
              <a:rPr lang="en-US" sz="2800" smtClean="0"/>
              <a:t>To make comparisons</a:t>
            </a:r>
          </a:p>
          <a:p>
            <a:pPr eaLnBrk="1" hangingPunct="1">
              <a:buFont typeface="Arial" charset="0"/>
              <a:buNone/>
            </a:pPr>
            <a:endParaRPr lang="en-US" sz="2800" smtClean="0"/>
          </a:p>
          <a:p>
            <a:pPr eaLnBrk="1" hangingPunct="1">
              <a:buFont typeface="Wingdings" pitchFamily="2" charset="2"/>
              <a:buChar char="Ø"/>
            </a:pPr>
            <a:r>
              <a:rPr lang="en-US" sz="2800" smtClean="0"/>
              <a:t>Helpful in further statistical analysis</a:t>
            </a:r>
          </a:p>
          <a:p>
            <a:pPr eaLnBrk="1" hangingPunct="1"/>
            <a:endParaRPr lang="en-US"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524000"/>
          </a:xfrm>
          <a:solidFill>
            <a:srgbClr val="FFFF00"/>
          </a:solidFill>
        </p:spPr>
        <p:txBody>
          <a:bodyPr rtlCol="0">
            <a:normAutofit fontScale="90000"/>
          </a:bodyPr>
          <a:lstStyle/>
          <a:p>
            <a:pPr eaLnBrk="1" fontAlgn="auto" hangingPunct="1">
              <a:spcAft>
                <a:spcPts val="0"/>
              </a:spcAft>
              <a:defRPr/>
            </a:pPr>
            <a:r>
              <a:rPr lang="en-US" dirty="0" smtClean="0">
                <a:solidFill>
                  <a:srgbClr val="002060"/>
                </a:solidFill>
              </a:rPr>
              <a:t/>
            </a:r>
            <a:br>
              <a:rPr lang="en-US" dirty="0" smtClean="0">
                <a:solidFill>
                  <a:srgbClr val="002060"/>
                </a:solidFill>
              </a:rPr>
            </a:br>
            <a:r>
              <a:rPr lang="en-US" dirty="0" smtClean="0">
                <a:solidFill>
                  <a:srgbClr val="002060"/>
                </a:solidFill>
              </a:rPr>
              <a:t>Three common measures of central tendency </a:t>
            </a:r>
            <a:r>
              <a:rPr lang="en-US" dirty="0" smtClean="0"/>
              <a:t/>
            </a:r>
            <a:br>
              <a:rPr lang="en-US" dirty="0" smtClean="0"/>
            </a:br>
            <a:endParaRPr lang="en-US" dirty="0"/>
          </a:p>
        </p:txBody>
      </p:sp>
      <p:sp>
        <p:nvSpPr>
          <p:cNvPr id="7171" name="Content Placeholder 2"/>
          <p:cNvSpPr>
            <a:spLocks noGrp="1"/>
          </p:cNvSpPr>
          <p:nvPr>
            <p:ph idx="1"/>
          </p:nvPr>
        </p:nvSpPr>
        <p:spPr>
          <a:xfrm>
            <a:off x="609600" y="2667000"/>
            <a:ext cx="8229600" cy="3200400"/>
          </a:xfrm>
        </p:spPr>
        <p:txBody>
          <a:bodyPr/>
          <a:lstStyle/>
          <a:p>
            <a:pPr eaLnBrk="1" hangingPunct="1"/>
            <a:r>
              <a:rPr lang="en-US" sz="2800" smtClean="0"/>
              <a:t>Arithmetic mean</a:t>
            </a:r>
          </a:p>
          <a:p>
            <a:pPr eaLnBrk="1" hangingPunct="1"/>
            <a:r>
              <a:rPr lang="en-US" sz="2800" smtClean="0"/>
              <a:t>Median</a:t>
            </a:r>
          </a:p>
          <a:p>
            <a:pPr eaLnBrk="1" hangingPunct="1"/>
            <a:r>
              <a:rPr lang="en-US" sz="2800" smtClean="0"/>
              <a:t>Mode</a:t>
            </a:r>
          </a:p>
          <a:p>
            <a:pPr eaLnBrk="1" hangingPunct="1">
              <a:buFont typeface="Arial" charset="0"/>
              <a:buNone/>
            </a:pPr>
            <a:endParaRPr lang="en-US" smtClean="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533400" y="304800"/>
            <a:ext cx="8229600" cy="1447800"/>
          </a:xfrm>
          <a:solidFill>
            <a:srgbClr val="FFFF00"/>
          </a:solidFill>
        </p:spPr>
        <p:txBody>
          <a:bodyPr/>
          <a:lstStyle/>
          <a:p>
            <a:pPr eaLnBrk="1" hangingPunct="1"/>
            <a:r>
              <a:rPr lang="en-US" sz="3200" b="1" smtClean="0">
                <a:solidFill>
                  <a:srgbClr val="002060"/>
                </a:solidFill>
              </a:rPr>
              <a:t>Characteristics for a good or an ideal average </a:t>
            </a:r>
            <a:r>
              <a:rPr lang="en-US" sz="3200" b="1" smtClean="0"/>
              <a:t/>
            </a:r>
            <a:br>
              <a:rPr lang="en-US" sz="3200" b="1" smtClean="0"/>
            </a:br>
            <a:endParaRPr lang="en-US" sz="3200" smtClean="0"/>
          </a:p>
        </p:txBody>
      </p:sp>
      <p:sp>
        <p:nvSpPr>
          <p:cNvPr id="8195" name="Content Placeholder 2"/>
          <p:cNvSpPr>
            <a:spLocks noGrp="1"/>
          </p:cNvSpPr>
          <p:nvPr>
            <p:ph idx="1"/>
          </p:nvPr>
        </p:nvSpPr>
        <p:spPr>
          <a:xfrm>
            <a:off x="0" y="1752600"/>
            <a:ext cx="8229600" cy="4525963"/>
          </a:xfrm>
        </p:spPr>
        <p:txBody>
          <a:bodyPr/>
          <a:lstStyle/>
          <a:p>
            <a:pPr eaLnBrk="1" hangingPunct="1">
              <a:buFont typeface="Arial" charset="0"/>
              <a:buNone/>
            </a:pPr>
            <a:endParaRPr lang="en-US" sz="2800" smtClean="0"/>
          </a:p>
          <a:p>
            <a:pPr eaLnBrk="1" hangingPunct="1">
              <a:buFont typeface="Arial" charset="0"/>
              <a:buNone/>
            </a:pPr>
            <a:r>
              <a:rPr lang="en-US" sz="2800" smtClean="0"/>
              <a:t>The following properties should possess for an ideal average.</a:t>
            </a:r>
          </a:p>
          <a:p>
            <a:pPr eaLnBrk="1" hangingPunct="1">
              <a:buFont typeface="Arial" charset="0"/>
              <a:buNone/>
            </a:pPr>
            <a:endParaRPr lang="en-US" sz="2800" smtClean="0"/>
          </a:p>
          <a:p>
            <a:pPr eaLnBrk="1" hangingPunct="1">
              <a:buFont typeface="Wingdings" pitchFamily="2" charset="2"/>
              <a:buChar char="Ø"/>
            </a:pPr>
            <a:r>
              <a:rPr lang="en-US" sz="2800" smtClean="0"/>
              <a:t>It should be rigidly defined.</a:t>
            </a:r>
          </a:p>
          <a:p>
            <a:pPr eaLnBrk="1" hangingPunct="1">
              <a:buFont typeface="Wingdings" pitchFamily="2" charset="2"/>
              <a:buChar char="Ø"/>
            </a:pPr>
            <a:r>
              <a:rPr lang="en-US" sz="2800" smtClean="0"/>
              <a:t>It should be easy to understand and compute.</a:t>
            </a:r>
          </a:p>
          <a:p>
            <a:pPr eaLnBrk="1" hangingPunct="1">
              <a:buFont typeface="Wingdings" pitchFamily="2" charset="2"/>
              <a:buChar char="Ø"/>
            </a:pPr>
            <a:r>
              <a:rPr lang="en-US" sz="2800" smtClean="0"/>
              <a:t>It should be based on all items in the data.</a:t>
            </a:r>
          </a:p>
          <a:p>
            <a:pPr eaLnBrk="1" hangingPunct="1">
              <a:buFont typeface="Wingdings" pitchFamily="2" charset="2"/>
              <a:buChar char="Ø"/>
            </a:pPr>
            <a:r>
              <a:rPr lang="en-US" sz="2800" smtClean="0"/>
              <a:t>Its definition shall be in the form of a mathematical formula.</a:t>
            </a:r>
          </a:p>
          <a:p>
            <a:pPr eaLnBrk="1" hangingPunct="1">
              <a:buFont typeface="Wingdings" pitchFamily="2" charset="2"/>
              <a:buChar char="Ø"/>
            </a:pPr>
            <a:endParaRPr lang="en-US" smtClean="0"/>
          </a:p>
          <a:p>
            <a:pPr eaLnBrk="1" hangingPunct="1"/>
            <a:endParaRPr lang="en-US" smtClean="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304800"/>
            <a:ext cx="8229600" cy="1447800"/>
          </a:xfrm>
          <a:solidFill>
            <a:srgbClr val="FFFF00"/>
          </a:solidFill>
        </p:spPr>
        <p:txBody>
          <a:bodyPr>
            <a:normAutofit fontScale="90000"/>
          </a:bodyPr>
          <a:lstStyle/>
          <a:p>
            <a:pPr eaLnBrk="1" hangingPunct="1"/>
            <a:r>
              <a:rPr lang="en-US" sz="3200" b="1" smtClean="0">
                <a:solidFill>
                  <a:srgbClr val="002060"/>
                </a:solidFill>
              </a:rPr>
              <a:t/>
            </a:r>
            <a:br>
              <a:rPr lang="en-US" sz="3200" b="1" smtClean="0">
                <a:solidFill>
                  <a:srgbClr val="002060"/>
                </a:solidFill>
              </a:rPr>
            </a:br>
            <a:r>
              <a:rPr lang="en-US" sz="3200" b="1" smtClean="0">
                <a:solidFill>
                  <a:srgbClr val="002060"/>
                </a:solidFill>
              </a:rPr>
              <a:t>Characteristics for a good or an ideal average </a:t>
            </a:r>
            <a:r>
              <a:rPr lang="en-US" sz="3200" b="1" smtClean="0"/>
              <a:t/>
            </a:r>
            <a:br>
              <a:rPr lang="en-US" sz="3200" b="1" smtClean="0"/>
            </a:br>
            <a:endParaRPr lang="en-US" sz="3200" smtClean="0"/>
          </a:p>
        </p:txBody>
      </p:sp>
      <p:sp>
        <p:nvSpPr>
          <p:cNvPr id="9219" name="Content Placeholder 2"/>
          <p:cNvSpPr>
            <a:spLocks noGrp="1"/>
          </p:cNvSpPr>
          <p:nvPr>
            <p:ph idx="1"/>
          </p:nvPr>
        </p:nvSpPr>
        <p:spPr>
          <a:xfrm>
            <a:off x="609600" y="2332038"/>
            <a:ext cx="8229600" cy="3611562"/>
          </a:xfrm>
        </p:spPr>
        <p:txBody>
          <a:bodyPr/>
          <a:lstStyle/>
          <a:p>
            <a:pPr eaLnBrk="1" hangingPunct="1">
              <a:buFont typeface="Wingdings" pitchFamily="2" charset="2"/>
              <a:buChar char="Ø"/>
            </a:pPr>
            <a:r>
              <a:rPr lang="en-US" sz="2800" smtClean="0"/>
              <a:t>It should be capable of further algebraic treatment.</a:t>
            </a:r>
          </a:p>
          <a:p>
            <a:pPr eaLnBrk="1" hangingPunct="1">
              <a:buFont typeface="Arial" charset="0"/>
              <a:buNone/>
            </a:pPr>
            <a:endParaRPr lang="en-US" sz="2800" smtClean="0"/>
          </a:p>
          <a:p>
            <a:pPr eaLnBrk="1" hangingPunct="1">
              <a:buFont typeface="Wingdings" pitchFamily="2" charset="2"/>
              <a:buChar char="Ø"/>
            </a:pPr>
            <a:r>
              <a:rPr lang="en-US" sz="2800" smtClean="0"/>
              <a:t>It should have sampling stability.</a:t>
            </a:r>
          </a:p>
          <a:p>
            <a:pPr eaLnBrk="1" hangingPunct="1">
              <a:buFont typeface="Arial" charset="0"/>
              <a:buNone/>
            </a:pPr>
            <a:endParaRPr lang="en-US" sz="2800" smtClean="0"/>
          </a:p>
          <a:p>
            <a:pPr eaLnBrk="1" hangingPunct="1">
              <a:buFont typeface="Wingdings" pitchFamily="2" charset="2"/>
              <a:buChar char="Ø"/>
            </a:pPr>
            <a:r>
              <a:rPr lang="en-US" sz="2800" smtClean="0"/>
              <a:t>It should be capable of being used in further statistical computations or processing.</a:t>
            </a:r>
          </a:p>
          <a:p>
            <a:pPr eaLnBrk="1" hangingPunct="1"/>
            <a:endParaRPr lang="en-US" sz="2800" smtClean="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rtlCol="0">
            <a:normAutofit fontScale="90000"/>
          </a:bodyPr>
          <a:lstStyle/>
          <a:p>
            <a:pPr eaLnBrk="1" fontAlgn="auto" hangingPunct="1">
              <a:spcAft>
                <a:spcPts val="0"/>
              </a:spcAft>
              <a:defRPr/>
            </a:pPr>
            <a:r>
              <a:rPr lang="en-US" b="1" dirty="0" smtClean="0"/>
              <a:t/>
            </a:r>
            <a:br>
              <a:rPr lang="en-US" b="1" dirty="0" smtClean="0"/>
            </a:br>
            <a:r>
              <a:rPr lang="en-US" sz="3600" b="1" dirty="0" smtClean="0">
                <a:solidFill>
                  <a:srgbClr val="002060"/>
                </a:solidFill>
              </a:rPr>
              <a:t>Arithmetic</a:t>
            </a:r>
            <a:r>
              <a:rPr lang="en-US" b="1" dirty="0" smtClean="0">
                <a:solidFill>
                  <a:srgbClr val="002060"/>
                </a:solidFill>
              </a:rPr>
              <a:t> mean or mean </a:t>
            </a:r>
            <a:br>
              <a:rPr lang="en-US" b="1" dirty="0" smtClean="0">
                <a:solidFill>
                  <a:srgbClr val="002060"/>
                </a:solidFill>
              </a:rPr>
            </a:br>
            <a:endParaRPr lang="en-US" dirty="0">
              <a:solidFill>
                <a:srgbClr val="002060"/>
              </a:solidFill>
            </a:endParaRPr>
          </a:p>
        </p:txBody>
      </p:sp>
      <p:sp>
        <p:nvSpPr>
          <p:cNvPr id="10243" name="Content Placeholder 2"/>
          <p:cNvSpPr>
            <a:spLocks noGrp="1"/>
          </p:cNvSpPr>
          <p:nvPr>
            <p:ph idx="1"/>
          </p:nvPr>
        </p:nvSpPr>
        <p:spPr/>
        <p:txBody>
          <a:bodyPr/>
          <a:lstStyle/>
          <a:p>
            <a:pPr algn="just" eaLnBrk="1" hangingPunct="1">
              <a:buFont typeface="Arial" charset="0"/>
              <a:buNone/>
            </a:pPr>
            <a:r>
              <a:rPr lang="en-US" smtClean="0"/>
              <a:t>    	</a:t>
            </a:r>
          </a:p>
          <a:p>
            <a:pPr algn="just" eaLnBrk="1" hangingPunct="1">
              <a:buFont typeface="Arial" charset="0"/>
              <a:buNone/>
            </a:pPr>
            <a:r>
              <a:rPr lang="en-US" smtClean="0"/>
              <a:t>		</a:t>
            </a:r>
            <a:r>
              <a:rPr lang="en-US" sz="2800" smtClean="0"/>
              <a:t>Arithmetic mean or simply the mean of a variable is defined as the sum of the observations divided by the number of observations. </a:t>
            </a:r>
          </a:p>
          <a:p>
            <a:pPr eaLnBrk="1" hangingPunct="1"/>
            <a:endParaRPr lang="en-US"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57200" y="274638"/>
            <a:ext cx="8229600" cy="1477962"/>
          </a:xfrm>
          <a:solidFill>
            <a:srgbClr val="FFFF00"/>
          </a:solidFill>
        </p:spPr>
        <p:txBody>
          <a:bodyPr>
            <a:normAutofit fontScale="90000"/>
          </a:bodyPr>
          <a:lstStyle/>
          <a:p>
            <a:pPr eaLnBrk="1" hangingPunct="1"/>
            <a:r>
              <a:rPr lang="en-US" sz="3200" smtClean="0"/>
              <a:t/>
            </a:r>
            <a:br>
              <a:rPr lang="en-US" sz="3200" smtClean="0"/>
            </a:br>
            <a:r>
              <a:rPr lang="en-US" sz="3200" smtClean="0">
                <a:solidFill>
                  <a:srgbClr val="002060"/>
                </a:solidFill>
              </a:rPr>
              <a:t>Formula for the ungrouped or raw data</a:t>
            </a:r>
            <a:r>
              <a:rPr lang="en-US" sz="3200" smtClean="0"/>
              <a:t/>
            </a:r>
            <a:br>
              <a:rPr lang="en-US" sz="3200" smtClean="0"/>
            </a:br>
            <a:endParaRPr lang="en-US" sz="3200" smtClean="0"/>
          </a:p>
        </p:txBody>
      </p:sp>
      <p:sp>
        <p:nvSpPr>
          <p:cNvPr id="11267" name="Content Placeholder 2"/>
          <p:cNvSpPr>
            <a:spLocks noGrp="1"/>
          </p:cNvSpPr>
          <p:nvPr>
            <p:ph idx="1"/>
          </p:nvPr>
        </p:nvSpPr>
        <p:spPr/>
        <p:txBody>
          <a:bodyPr/>
          <a:lstStyle/>
          <a:p>
            <a:pPr eaLnBrk="1" hangingPunct="1">
              <a:buFont typeface="Arial" charset="0"/>
              <a:buNone/>
            </a:pPr>
            <a:endParaRPr lang="en-US" sz="2800" smtClean="0"/>
          </a:p>
          <a:p>
            <a:pPr eaLnBrk="1" hangingPunct="1">
              <a:buFont typeface="Arial" charset="0"/>
              <a:buNone/>
            </a:pPr>
            <a:endParaRPr lang="en-US" sz="2800" smtClean="0"/>
          </a:p>
          <a:p>
            <a:pPr algn="just" eaLnBrk="1" hangingPunct="1"/>
            <a:r>
              <a:rPr lang="en-US" sz="2800" smtClean="0"/>
              <a:t>If the variable x assumes n values    x</a:t>
            </a:r>
            <a:r>
              <a:rPr lang="en-US" sz="2800" baseline="-25000" smtClean="0"/>
              <a:t>1</a:t>
            </a:r>
            <a:r>
              <a:rPr lang="en-US" sz="2800" smtClean="0"/>
              <a:t>, x</a:t>
            </a:r>
            <a:r>
              <a:rPr lang="en-US" sz="2800" baseline="-25000" smtClean="0"/>
              <a:t>2</a:t>
            </a:r>
            <a:r>
              <a:rPr lang="en-US" sz="2800" smtClean="0"/>
              <a:t> …x</a:t>
            </a:r>
            <a:r>
              <a:rPr lang="en-US" sz="2800" baseline="-25000" smtClean="0"/>
              <a:t>n</a:t>
            </a:r>
            <a:r>
              <a:rPr lang="en-US" sz="2800" smtClean="0"/>
              <a:t> then the mean, </a:t>
            </a:r>
          </a:p>
          <a:p>
            <a:pPr eaLnBrk="1" hangingPunct="1"/>
            <a:endParaRPr lang="en-US" sz="2800" smtClean="0"/>
          </a:p>
          <a:p>
            <a:pPr eaLnBrk="1" hangingPunct="1"/>
            <a:r>
              <a:rPr lang="en-US" sz="2800" i="1" smtClean="0"/>
              <a:t>x </a:t>
            </a:r>
            <a:r>
              <a:rPr lang="en-US" sz="2800" smtClean="0"/>
              <a:t>= </a:t>
            </a:r>
            <a:r>
              <a:rPr lang="en-US" sz="2800" i="1" smtClean="0"/>
              <a:t>x</a:t>
            </a:r>
            <a:r>
              <a:rPr lang="en-US" sz="2800" smtClean="0"/>
              <a:t>1  + </a:t>
            </a:r>
            <a:r>
              <a:rPr lang="en-US" sz="2800" i="1" smtClean="0"/>
              <a:t>x</a:t>
            </a:r>
            <a:r>
              <a:rPr lang="en-US" sz="2800" smtClean="0"/>
              <a:t>2  + </a:t>
            </a:r>
            <a:r>
              <a:rPr lang="en-US" sz="2800" i="1" smtClean="0"/>
              <a:t>x</a:t>
            </a:r>
            <a:r>
              <a:rPr lang="en-US" sz="2800" smtClean="0"/>
              <a:t>3  +…..	+ </a:t>
            </a:r>
            <a:r>
              <a:rPr lang="en-US" sz="2800" i="1" smtClean="0"/>
              <a:t>xn</a:t>
            </a:r>
            <a:endParaRPr lang="en-US" sz="2800" smtClean="0"/>
          </a:p>
          <a:p>
            <a:pPr eaLnBrk="1" hangingPunct="1">
              <a:buFont typeface="Arial" charset="0"/>
              <a:buNone/>
            </a:pPr>
            <a:r>
              <a:rPr lang="en-US" sz="2800" i="1" smtClean="0"/>
              <a:t>                                n</a:t>
            </a:r>
            <a:endParaRPr lang="en-US" sz="2800" smtClean="0"/>
          </a:p>
          <a:p>
            <a:pPr eaLnBrk="1" hangingPunct="1">
              <a:buFont typeface="Arial" charset="0"/>
              <a:buNone/>
            </a:pPr>
            <a:endParaRPr lang="en-US" sz="2800" smtClean="0"/>
          </a:p>
        </p:txBody>
      </p:sp>
      <p:cxnSp>
        <p:nvCxnSpPr>
          <p:cNvPr id="5" name="Straight Connector 4"/>
          <p:cNvCxnSpPr/>
          <p:nvPr/>
        </p:nvCxnSpPr>
        <p:spPr>
          <a:xfrm>
            <a:off x="-1676400" y="1676400"/>
            <a:ext cx="914400" cy="914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838200" y="4191000"/>
            <a:ext cx="228600" cy="1588"/>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524000" y="4570413"/>
            <a:ext cx="4419600" cy="1587"/>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457200"/>
            <a:ext cx="8229600" cy="960438"/>
          </a:xfrm>
          <a:solidFill>
            <a:srgbClr val="FFFF00"/>
          </a:solidFill>
        </p:spPr>
        <p:txBody>
          <a:bodyPr>
            <a:normAutofit fontScale="90000"/>
          </a:bodyPr>
          <a:lstStyle/>
          <a:p>
            <a:pPr eaLnBrk="1" hangingPunct="1"/>
            <a:r>
              <a:rPr lang="en-US" sz="3200" b="1" smtClean="0">
                <a:solidFill>
                  <a:srgbClr val="002060"/>
                </a:solidFill>
              </a:rPr>
              <a:t>Example 1 </a:t>
            </a:r>
            <a:br>
              <a:rPr lang="en-US" sz="3200" b="1" smtClean="0">
                <a:solidFill>
                  <a:srgbClr val="002060"/>
                </a:solidFill>
              </a:rPr>
            </a:br>
            <a:endParaRPr lang="en-US" sz="3200" smtClean="0">
              <a:solidFill>
                <a:srgbClr val="002060"/>
              </a:solidFill>
            </a:endParaRPr>
          </a:p>
        </p:txBody>
      </p:sp>
      <p:sp>
        <p:nvSpPr>
          <p:cNvPr id="12291" name="Content Placeholder 2"/>
          <p:cNvSpPr>
            <a:spLocks noGrp="1"/>
          </p:cNvSpPr>
          <p:nvPr>
            <p:ph idx="1"/>
          </p:nvPr>
        </p:nvSpPr>
        <p:spPr/>
        <p:txBody>
          <a:bodyPr/>
          <a:lstStyle/>
          <a:p>
            <a:pPr eaLnBrk="1" hangingPunct="1">
              <a:buFont typeface="Arial" charset="0"/>
              <a:buNone/>
            </a:pPr>
            <a:r>
              <a:rPr lang="en-US" sz="2800" smtClean="0"/>
              <a:t>Calculate the mean for 2, 4, 6, 8, 10</a:t>
            </a:r>
          </a:p>
          <a:p>
            <a:pPr eaLnBrk="1" hangingPunct="1">
              <a:buFont typeface="Arial" charset="0"/>
              <a:buNone/>
            </a:pPr>
            <a:endParaRPr lang="en-US" sz="2800" smtClean="0"/>
          </a:p>
          <a:p>
            <a:pPr eaLnBrk="1" hangingPunct="1">
              <a:buFont typeface="Arial" charset="0"/>
              <a:buNone/>
            </a:pPr>
            <a:r>
              <a:rPr lang="en-US" sz="2800" b="1" smtClean="0"/>
              <a:t>Solution:</a:t>
            </a:r>
          </a:p>
          <a:p>
            <a:pPr eaLnBrk="1" hangingPunct="1">
              <a:buFont typeface="Arial" charset="0"/>
              <a:buNone/>
            </a:pPr>
            <a:r>
              <a:rPr lang="en-US" sz="2800" i="1" smtClean="0"/>
              <a:t>x </a:t>
            </a:r>
            <a:r>
              <a:rPr lang="en-US" sz="2800" smtClean="0"/>
              <a:t>= 2 + 4 + 6 + 8 +10</a:t>
            </a:r>
          </a:p>
          <a:p>
            <a:pPr eaLnBrk="1" hangingPunct="1">
              <a:buFont typeface="Arial" charset="0"/>
              <a:buNone/>
            </a:pPr>
            <a:r>
              <a:rPr lang="en-US" sz="2800" smtClean="0"/>
              <a:t>                5</a:t>
            </a:r>
          </a:p>
          <a:p>
            <a:pPr eaLnBrk="1" hangingPunct="1">
              <a:buFont typeface="Arial" charset="0"/>
              <a:buNone/>
            </a:pPr>
            <a:r>
              <a:rPr lang="en-US" sz="2800" smtClean="0"/>
              <a:t>= 30 = 6</a:t>
            </a:r>
          </a:p>
          <a:p>
            <a:pPr eaLnBrk="1" hangingPunct="1">
              <a:buFont typeface="Arial" charset="0"/>
              <a:buNone/>
            </a:pPr>
            <a:r>
              <a:rPr lang="en-US" sz="2800" smtClean="0"/>
              <a:t>    5</a:t>
            </a:r>
          </a:p>
          <a:p>
            <a:pPr eaLnBrk="1" hangingPunct="1"/>
            <a:endParaRPr lang="en-US" smtClean="0"/>
          </a:p>
        </p:txBody>
      </p:sp>
      <p:cxnSp>
        <p:nvCxnSpPr>
          <p:cNvPr id="4" name="Straight Connector 3"/>
          <p:cNvCxnSpPr/>
          <p:nvPr/>
        </p:nvCxnSpPr>
        <p:spPr>
          <a:xfrm>
            <a:off x="533400" y="3276600"/>
            <a:ext cx="228600" cy="1588"/>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219200" y="3657600"/>
            <a:ext cx="2667000" cy="1588"/>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838200" y="4648200"/>
            <a:ext cx="457200" cy="1588"/>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solidFill>
            <a:srgbClr val="FFFF00"/>
          </a:solidFill>
        </p:spPr>
        <p:txBody>
          <a:bodyPr/>
          <a:lstStyle/>
          <a:p>
            <a:pPr eaLnBrk="1" hangingPunct="1"/>
            <a:r>
              <a:rPr lang="en-US" sz="3200" b="1" smtClean="0">
                <a:solidFill>
                  <a:srgbClr val="002060"/>
                </a:solidFill>
              </a:rPr>
              <a:t>Merits of Arithmetic mean</a:t>
            </a:r>
            <a:endParaRPr lang="en-US" sz="3200" smtClean="0">
              <a:solidFill>
                <a:srgbClr val="002060"/>
              </a:solidFill>
            </a:endParaRPr>
          </a:p>
        </p:txBody>
      </p:sp>
      <p:sp>
        <p:nvSpPr>
          <p:cNvPr id="13315" name="Content Placeholder 2"/>
          <p:cNvSpPr>
            <a:spLocks noGrp="1"/>
          </p:cNvSpPr>
          <p:nvPr>
            <p:ph idx="1"/>
          </p:nvPr>
        </p:nvSpPr>
        <p:spPr/>
        <p:txBody>
          <a:bodyPr>
            <a:normAutofit fontScale="92500" lnSpcReduction="10000"/>
          </a:bodyPr>
          <a:lstStyle/>
          <a:p>
            <a:pPr eaLnBrk="1" hangingPunct="1">
              <a:lnSpc>
                <a:spcPct val="150000"/>
              </a:lnSpc>
            </a:pPr>
            <a:r>
              <a:rPr lang="en-US" sz="2800" b="1" smtClean="0">
                <a:solidFill>
                  <a:srgbClr val="002060"/>
                </a:solidFill>
              </a:rPr>
              <a:t>Merits </a:t>
            </a:r>
          </a:p>
          <a:p>
            <a:pPr eaLnBrk="1" hangingPunct="1">
              <a:lnSpc>
                <a:spcPct val="150000"/>
              </a:lnSpc>
            </a:pPr>
            <a:r>
              <a:rPr lang="en-US" sz="2800" smtClean="0"/>
              <a:t>It is rigidly defined.</a:t>
            </a:r>
          </a:p>
          <a:p>
            <a:pPr eaLnBrk="1" hangingPunct="1">
              <a:lnSpc>
                <a:spcPct val="150000"/>
              </a:lnSpc>
            </a:pPr>
            <a:r>
              <a:rPr lang="en-US" sz="2800" smtClean="0"/>
              <a:t>It is easy to understand and easy to calculate.</a:t>
            </a:r>
          </a:p>
          <a:p>
            <a:pPr eaLnBrk="1" hangingPunct="1">
              <a:lnSpc>
                <a:spcPct val="150000"/>
              </a:lnSpc>
            </a:pPr>
            <a:r>
              <a:rPr lang="en-US" sz="2800" smtClean="0"/>
              <a:t>If the number of items is sufficiently large, it is more accurate and more reliable.</a:t>
            </a:r>
          </a:p>
          <a:p>
            <a:pPr eaLnBrk="1" hangingPunct="1">
              <a:lnSpc>
                <a:spcPct val="150000"/>
              </a:lnSpc>
            </a:pPr>
            <a:r>
              <a:rPr lang="en-US" sz="2800" smtClean="0"/>
              <a:t>It is a calculated value and is not based on its position in the series.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solidFill>
            <a:srgbClr val="FFFF00"/>
          </a:solidFill>
        </p:spPr>
        <p:txBody>
          <a:bodyPr/>
          <a:lstStyle/>
          <a:p>
            <a:pPr eaLnBrk="1" hangingPunct="1"/>
            <a:r>
              <a:rPr lang="en-US" sz="3200" b="1" smtClean="0">
                <a:solidFill>
                  <a:srgbClr val="002060"/>
                </a:solidFill>
              </a:rPr>
              <a:t>Merits of Arithmetic mean</a:t>
            </a:r>
            <a:endParaRPr lang="en-US" sz="3200" smtClean="0">
              <a:solidFill>
                <a:srgbClr val="002060"/>
              </a:solidFill>
            </a:endParaRPr>
          </a:p>
        </p:txBody>
      </p:sp>
      <p:sp>
        <p:nvSpPr>
          <p:cNvPr id="14339" name="Content Placeholder 2"/>
          <p:cNvSpPr>
            <a:spLocks noGrp="1"/>
          </p:cNvSpPr>
          <p:nvPr>
            <p:ph idx="1"/>
          </p:nvPr>
        </p:nvSpPr>
        <p:spPr/>
        <p:txBody>
          <a:bodyPr/>
          <a:lstStyle/>
          <a:p>
            <a:pPr eaLnBrk="1" hangingPunct="1">
              <a:lnSpc>
                <a:spcPct val="150000"/>
              </a:lnSpc>
            </a:pPr>
            <a:r>
              <a:rPr lang="en-US" sz="2800" smtClean="0"/>
              <a:t>It is possible to calculate even if some of the details of the data are lacking.</a:t>
            </a:r>
          </a:p>
          <a:p>
            <a:pPr eaLnBrk="1" hangingPunct="1">
              <a:lnSpc>
                <a:spcPct val="150000"/>
              </a:lnSpc>
            </a:pPr>
            <a:r>
              <a:rPr lang="en-US" sz="2800" smtClean="0"/>
              <a:t>Of all averages, it is affected least by fluctuations of sampling.</a:t>
            </a:r>
          </a:p>
          <a:p>
            <a:pPr eaLnBrk="1" hangingPunct="1">
              <a:lnSpc>
                <a:spcPct val="150000"/>
              </a:lnSpc>
            </a:pPr>
            <a:r>
              <a:rPr lang="en-US" sz="2800" smtClean="0"/>
              <a:t>It provides a good basis for comparison.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solidFill>
            <a:srgbClr val="FFFF00"/>
          </a:solidFill>
        </p:spPr>
        <p:txBody>
          <a:bodyPr/>
          <a:lstStyle/>
          <a:p>
            <a:pPr eaLnBrk="1" hangingPunct="1"/>
            <a:r>
              <a:rPr lang="en-US" sz="3200" b="1" smtClean="0">
                <a:solidFill>
                  <a:srgbClr val="002060"/>
                </a:solidFill>
              </a:rPr>
              <a:t>Demerits of Arithmetic mean</a:t>
            </a:r>
            <a:endParaRPr lang="en-US" sz="3200" smtClean="0">
              <a:solidFill>
                <a:srgbClr val="002060"/>
              </a:solidFill>
            </a:endParaRP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sz="2800" dirty="0" smtClean="0"/>
              <a:t>It cannot be obtained by inspection nor located through a frequency graph.</a:t>
            </a:r>
          </a:p>
          <a:p>
            <a:pPr eaLnBrk="1" fontAlgn="auto" hangingPunct="1">
              <a:spcAft>
                <a:spcPts val="0"/>
              </a:spcAft>
              <a:buFont typeface="Arial" pitchFamily="34" charset="0"/>
              <a:buNone/>
              <a:defRPr/>
            </a:pPr>
            <a:endParaRPr lang="en-US" sz="2800" dirty="0" smtClean="0"/>
          </a:p>
          <a:p>
            <a:pPr algn="just" eaLnBrk="1" fontAlgn="auto" hangingPunct="1">
              <a:spcAft>
                <a:spcPts val="0"/>
              </a:spcAft>
              <a:buFont typeface="Arial" pitchFamily="34" charset="0"/>
              <a:buChar char="•"/>
              <a:defRPr/>
            </a:pPr>
            <a:r>
              <a:rPr lang="en-US" sz="2800" dirty="0" smtClean="0"/>
              <a:t>It cannot be in the study of qualitative phenomena not capable of numerical measurement i.e. Intelligence, beauty, honesty etc.,</a:t>
            </a:r>
          </a:p>
          <a:p>
            <a:pPr eaLnBrk="1" fontAlgn="auto" hangingPunct="1">
              <a:spcAft>
                <a:spcPts val="0"/>
              </a:spcAft>
              <a:buFont typeface="Arial" pitchFamily="34" charset="0"/>
              <a:buNone/>
              <a:defRPr/>
            </a:pPr>
            <a:endParaRPr lang="en-US" sz="2800" dirty="0" smtClean="0"/>
          </a:p>
          <a:p>
            <a:pPr eaLnBrk="1" fontAlgn="auto" hangingPunct="1">
              <a:spcAft>
                <a:spcPts val="0"/>
              </a:spcAft>
              <a:buFont typeface="Arial" pitchFamily="34" charset="0"/>
              <a:buChar char="•"/>
              <a:defRPr/>
            </a:pPr>
            <a:r>
              <a:rPr lang="en-US" sz="2800" dirty="0" smtClean="0"/>
              <a:t>It can ignore any single item only at the risk of losing its accuracy.</a:t>
            </a:r>
          </a:p>
          <a:p>
            <a:pPr eaLnBrk="1" fontAlgn="auto" hangingPunct="1">
              <a:spcAft>
                <a:spcPts val="0"/>
              </a:spcAft>
              <a:buFont typeface="Arial" pitchFamily="34" charset="0"/>
              <a:buChar char="•"/>
              <a:defRPr/>
            </a:pP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solidFill>
            <a:srgbClr val="FFFF00"/>
          </a:solidFill>
        </p:spPr>
        <p:txBody>
          <a:bodyPr/>
          <a:lstStyle/>
          <a:p>
            <a:pPr eaLnBrk="1" hangingPunct="1"/>
            <a:r>
              <a:rPr lang="en-US" sz="3200" b="1" smtClean="0">
                <a:solidFill>
                  <a:srgbClr val="002060"/>
                </a:solidFill>
              </a:rPr>
              <a:t>Demerits of Arithmetic mean</a:t>
            </a:r>
            <a:endParaRPr lang="en-US" sz="3200" smtClean="0">
              <a:solidFill>
                <a:srgbClr val="002060"/>
              </a:solidFill>
            </a:endParaRPr>
          </a:p>
        </p:txBody>
      </p:sp>
      <p:sp>
        <p:nvSpPr>
          <p:cNvPr id="16387" name="Content Placeholder 2"/>
          <p:cNvSpPr>
            <a:spLocks noGrp="1"/>
          </p:cNvSpPr>
          <p:nvPr>
            <p:ph idx="1"/>
          </p:nvPr>
        </p:nvSpPr>
        <p:spPr/>
        <p:txBody>
          <a:bodyPr/>
          <a:lstStyle/>
          <a:p>
            <a:pPr eaLnBrk="1" hangingPunct="1"/>
            <a:r>
              <a:rPr lang="en-US" sz="2800" smtClean="0"/>
              <a:t>It is affected very much by extreme values.</a:t>
            </a:r>
          </a:p>
          <a:p>
            <a:pPr eaLnBrk="1" hangingPunct="1">
              <a:buFont typeface="Arial" charset="0"/>
              <a:buNone/>
            </a:pPr>
            <a:endParaRPr lang="en-US" sz="2800" smtClean="0"/>
          </a:p>
          <a:p>
            <a:pPr eaLnBrk="1" hangingPunct="1"/>
            <a:r>
              <a:rPr lang="en-US" sz="2800" smtClean="0"/>
              <a:t>It cannot be calculated for open-end classes.</a:t>
            </a:r>
          </a:p>
          <a:p>
            <a:pPr eaLnBrk="1" hangingPunct="1">
              <a:buFont typeface="Arial" charset="0"/>
              <a:buNone/>
            </a:pPr>
            <a:endParaRPr lang="en-US" sz="2800" smtClean="0"/>
          </a:p>
          <a:p>
            <a:pPr eaLnBrk="1" hangingPunct="1"/>
            <a:r>
              <a:rPr lang="en-US" sz="2800" smtClean="0"/>
              <a:t>It may lead to fallacious conclusions, if the  details  of the data from which it is computed are not given.</a:t>
            </a:r>
          </a:p>
          <a:p>
            <a:pPr eaLnBrk="1" hangingPunct="1"/>
            <a:endParaRPr lang="en-US" sz="2800" smtClean="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rtlCol="0">
            <a:normAutofit fontScale="90000"/>
          </a:bodyPr>
          <a:lstStyle/>
          <a:p>
            <a:pPr eaLnBrk="1" fontAlgn="auto" hangingPunct="1">
              <a:spcAft>
                <a:spcPts val="0"/>
              </a:spcAft>
              <a:defRPr/>
            </a:pPr>
            <a:r>
              <a:rPr lang="en-US" dirty="0" smtClean="0">
                <a:solidFill>
                  <a:srgbClr val="002060"/>
                </a:solidFill>
              </a:rPr>
              <a:t/>
            </a:r>
            <a:br>
              <a:rPr lang="en-US" dirty="0" smtClean="0">
                <a:solidFill>
                  <a:srgbClr val="002060"/>
                </a:solidFill>
              </a:rPr>
            </a:br>
            <a:r>
              <a:rPr lang="en-US" sz="3600" b="1" dirty="0" smtClean="0">
                <a:solidFill>
                  <a:srgbClr val="002060"/>
                </a:solidFill>
              </a:rPr>
              <a:t>Median</a:t>
            </a:r>
            <a:r>
              <a:rPr lang="en-US" sz="3600" b="1" dirty="0" smtClean="0"/>
              <a:t> </a:t>
            </a:r>
            <a:br>
              <a:rPr lang="en-US" sz="3600" b="1" dirty="0" smtClean="0"/>
            </a:br>
            <a:endParaRPr lang="en-US" b="1" dirty="0"/>
          </a:p>
        </p:txBody>
      </p:sp>
      <p:sp>
        <p:nvSpPr>
          <p:cNvPr id="3" name="Content Placeholder 2"/>
          <p:cNvSpPr>
            <a:spLocks noGrp="1"/>
          </p:cNvSpPr>
          <p:nvPr>
            <p:ph idx="1"/>
          </p:nvPr>
        </p:nvSpPr>
        <p:spPr/>
        <p:txBody>
          <a:bodyPr rtlCol="0">
            <a:normAutofit fontScale="92500" lnSpcReduction="10000"/>
          </a:bodyPr>
          <a:lstStyle/>
          <a:p>
            <a:pPr algn="just" eaLnBrk="1" fontAlgn="auto" hangingPunct="1">
              <a:spcAft>
                <a:spcPts val="0"/>
              </a:spcAft>
              <a:buFont typeface="Arial" pitchFamily="34" charset="0"/>
              <a:buChar char="•"/>
              <a:defRPr/>
            </a:pPr>
            <a:r>
              <a:rPr lang="en-US" sz="2800" b="1" dirty="0" smtClean="0">
                <a:solidFill>
                  <a:srgbClr val="002060"/>
                </a:solidFill>
              </a:rPr>
              <a:t>Median</a:t>
            </a:r>
            <a:r>
              <a:rPr lang="en-US" sz="2800" b="1" dirty="0" smtClean="0"/>
              <a:t> </a:t>
            </a:r>
            <a:br>
              <a:rPr lang="en-US" sz="2800" b="1" dirty="0" smtClean="0"/>
            </a:br>
            <a:r>
              <a:rPr lang="en-US" sz="2800" dirty="0" smtClean="0"/>
              <a:t>It is a Measure of Central Tendency. </a:t>
            </a:r>
          </a:p>
          <a:p>
            <a:pPr algn="just" eaLnBrk="1" fontAlgn="auto" hangingPunct="1">
              <a:spcAft>
                <a:spcPts val="0"/>
              </a:spcAft>
              <a:buFont typeface="Arial" pitchFamily="34" charset="0"/>
              <a:buNone/>
              <a:defRPr/>
            </a:pPr>
            <a:endParaRPr lang="en-US" sz="2800" dirty="0" smtClean="0"/>
          </a:p>
          <a:p>
            <a:pPr algn="just" eaLnBrk="1" fontAlgn="auto" hangingPunct="1">
              <a:spcAft>
                <a:spcPts val="0"/>
              </a:spcAft>
              <a:buFont typeface="Arial" pitchFamily="34" charset="0"/>
              <a:buChar char="•"/>
              <a:defRPr/>
            </a:pPr>
            <a:r>
              <a:rPr lang="en-US" sz="2800" dirty="0" smtClean="0"/>
              <a:t>Denoted </a:t>
            </a:r>
            <a:r>
              <a:rPr lang="en-US" sz="2800" dirty="0" err="1" smtClean="0"/>
              <a:t>Md</a:t>
            </a:r>
            <a:r>
              <a:rPr lang="en-US" sz="2800" dirty="0" smtClean="0"/>
              <a:t>, is the middle value of the sample when the data are ranked in order according to size.</a:t>
            </a:r>
          </a:p>
          <a:p>
            <a:pPr algn="just" eaLnBrk="1" fontAlgn="auto" hangingPunct="1">
              <a:spcAft>
                <a:spcPts val="0"/>
              </a:spcAft>
              <a:buFont typeface="Arial" pitchFamily="34" charset="0"/>
              <a:buNone/>
              <a:defRPr/>
            </a:pPr>
            <a:endParaRPr lang="en-US" sz="2800" dirty="0" smtClean="0"/>
          </a:p>
          <a:p>
            <a:pPr algn="just" eaLnBrk="1" fontAlgn="auto" hangingPunct="1">
              <a:spcAft>
                <a:spcPts val="0"/>
              </a:spcAft>
              <a:buFont typeface="Arial" pitchFamily="34" charset="0"/>
              <a:buChar char="•"/>
              <a:defRPr/>
            </a:pPr>
            <a:r>
              <a:rPr lang="en-US" sz="2800" dirty="0" smtClean="0"/>
              <a:t>The median is determined by sorting the data set from lowest to highest values and taking the data point in the middle of the sequence. </a:t>
            </a:r>
          </a:p>
          <a:p>
            <a:pPr algn="just" eaLnBrk="1" fontAlgn="auto" hangingPunct="1">
              <a:spcAft>
                <a:spcPts val="0"/>
              </a:spcAft>
              <a:buFont typeface="Arial" pitchFamily="34" charset="0"/>
              <a:buNone/>
              <a:defRPr/>
            </a:pPr>
            <a:endParaRPr lang="en-US" sz="2800" dirty="0" smtClean="0"/>
          </a:p>
          <a:p>
            <a:pPr algn="just" eaLnBrk="1" fontAlgn="auto" hangingPunct="1">
              <a:spcAft>
                <a:spcPts val="0"/>
              </a:spcAft>
              <a:buFont typeface="Arial" pitchFamily="34" charset="0"/>
              <a:buChar char="•"/>
              <a:defRPr/>
            </a:pPr>
            <a:r>
              <a:rPr lang="en-US" sz="2800" dirty="0" smtClean="0"/>
              <a:t>Middle Value In Ordered Sequence </a:t>
            </a:r>
          </a:p>
          <a:p>
            <a:pPr eaLnBrk="1" fontAlgn="auto" hangingPunct="1">
              <a:spcAft>
                <a:spcPts val="0"/>
              </a:spcAft>
              <a:buFont typeface="Arial" pitchFamily="34" charset="0"/>
              <a:buChar char="•"/>
              <a:defRPr/>
            </a:pPr>
            <a:endParaRPr lang="en-US" dirty="0" smtClean="0"/>
          </a:p>
          <a:p>
            <a:pPr eaLnBrk="1" fontAlgn="auto" hangingPunct="1">
              <a:spcAft>
                <a:spcPts val="0"/>
              </a:spcAft>
              <a:buFont typeface="Arial" pitchFamily="34" charset="0"/>
              <a:buNone/>
              <a:defRPr/>
            </a:pP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endParaRPr lang="en-US" smtClean="0"/>
          </a:p>
        </p:txBody>
      </p:sp>
      <p:sp>
        <p:nvSpPr>
          <p:cNvPr id="18435" name="Content Placeholder 2"/>
          <p:cNvSpPr>
            <a:spLocks noGrp="1"/>
          </p:cNvSpPr>
          <p:nvPr>
            <p:ph idx="1"/>
          </p:nvPr>
        </p:nvSpPr>
        <p:spPr/>
        <p:txBody>
          <a:bodyPr/>
          <a:lstStyle/>
          <a:p>
            <a:pPr eaLnBrk="1" hangingPunct="1"/>
            <a:endParaRPr lang="en-US" smtClean="0"/>
          </a:p>
        </p:txBody>
      </p:sp>
      <p:pic>
        <p:nvPicPr>
          <p:cNvPr id="18436" name="Picture 2" descr="xmedian"/>
          <p:cNvPicPr>
            <a:picLocks noChangeAspect="1" noChangeArrowheads="1"/>
          </p:cNvPicPr>
          <p:nvPr/>
        </p:nvPicPr>
        <p:blipFill>
          <a:blip r:embed="rId2"/>
          <a:srcRect/>
          <a:stretch>
            <a:fillRect/>
          </a:stretch>
        </p:blipFill>
        <p:spPr bwMode="auto">
          <a:xfrm>
            <a:off x="0" y="0"/>
            <a:ext cx="8961438" cy="6858000"/>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dirty="0" smtClean="0"/>
              <a:t/>
            </a:r>
            <a:br>
              <a:rPr lang="en-US" b="1" dirty="0" smtClean="0"/>
            </a:br>
            <a:r>
              <a:rPr lang="en-US" b="1" dirty="0" smtClean="0">
                <a:solidFill>
                  <a:srgbClr val="002060"/>
                </a:solidFill>
              </a:rPr>
              <a:t>Example</a:t>
            </a:r>
            <a:r>
              <a:rPr lang="en-US" b="1" dirty="0" smtClean="0"/>
              <a:t> </a:t>
            </a:r>
            <a:br>
              <a:rPr lang="en-US" b="1" dirty="0" smtClean="0"/>
            </a:br>
            <a:endParaRPr lang="en-US" dirty="0"/>
          </a:p>
        </p:txBody>
      </p:sp>
      <p:sp>
        <p:nvSpPr>
          <p:cNvPr id="19459" name="Content Placeholder 2"/>
          <p:cNvSpPr>
            <a:spLocks noGrp="1"/>
          </p:cNvSpPr>
          <p:nvPr>
            <p:ph idx="1"/>
          </p:nvPr>
        </p:nvSpPr>
        <p:spPr/>
        <p:txBody>
          <a:bodyPr/>
          <a:lstStyle/>
          <a:p>
            <a:pPr eaLnBrk="1" hangingPunct="1">
              <a:buFont typeface="Arial" charset="0"/>
              <a:buNone/>
            </a:pPr>
            <a:r>
              <a:rPr lang="en-US" smtClean="0"/>
              <a:t>Q: When odd number of values are given. Find median for the following data</a:t>
            </a:r>
          </a:p>
          <a:p>
            <a:pPr eaLnBrk="1" hangingPunct="1">
              <a:buFont typeface="Arial" charset="0"/>
              <a:buNone/>
            </a:pPr>
            <a:r>
              <a:rPr lang="en-US" smtClean="0"/>
              <a:t>     25, 18, 27, 10, 8, 30, 42, 20, 53</a:t>
            </a:r>
          </a:p>
          <a:p>
            <a:pPr eaLnBrk="1" hangingPunct="1">
              <a:buFont typeface="Arial" charset="0"/>
              <a:buNone/>
            </a:pPr>
            <a:r>
              <a:rPr lang="en-US" b="1" smtClean="0"/>
              <a:t>Solution:</a:t>
            </a:r>
          </a:p>
          <a:p>
            <a:pPr eaLnBrk="1" hangingPunct="1">
              <a:buFont typeface="Arial" charset="0"/>
              <a:buNone/>
            </a:pPr>
            <a:r>
              <a:rPr lang="en-US" smtClean="0"/>
              <a:t>   Arranging the data in the increasing order 8, 10, 18, 20, 25, 27, 30, 42, 53</a:t>
            </a:r>
          </a:p>
          <a:p>
            <a:pPr eaLnBrk="1" hangingPunct="1">
              <a:buFont typeface="Arial" charset="0"/>
              <a:buNone/>
            </a:pPr>
            <a:r>
              <a:rPr lang="en-US" smtClean="0"/>
              <a:t>   The middle value is the 5</a:t>
            </a:r>
            <a:r>
              <a:rPr lang="en-US" baseline="30000" smtClean="0"/>
              <a:t>th</a:t>
            </a:r>
            <a:r>
              <a:rPr lang="en-US" smtClean="0"/>
              <a:t> item i.e., 25 is the median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US" b="1" smtClean="0">
                <a:solidFill>
                  <a:srgbClr val="002060"/>
                </a:solidFill>
              </a:rPr>
              <a:t>Example</a:t>
            </a:r>
          </a:p>
        </p:txBody>
      </p:sp>
      <p:sp>
        <p:nvSpPr>
          <p:cNvPr id="3" name="Content Placeholder 2"/>
          <p:cNvSpPr>
            <a:spLocks noGrp="1"/>
          </p:cNvSpPr>
          <p:nvPr>
            <p:ph idx="1"/>
          </p:nvPr>
        </p:nvSpPr>
        <p:spPr>
          <a:xfrm>
            <a:off x="457200" y="1219200"/>
            <a:ext cx="8458200" cy="5257800"/>
          </a:xfrm>
        </p:spPr>
        <p:txBody>
          <a:bodyPr rtlCol="0">
            <a:normAutofit fontScale="77500" lnSpcReduction="20000"/>
          </a:bodyPr>
          <a:lstStyle/>
          <a:p>
            <a:pPr eaLnBrk="1" fontAlgn="auto" hangingPunct="1">
              <a:spcAft>
                <a:spcPts val="0"/>
              </a:spcAft>
              <a:buFont typeface="Arial" pitchFamily="34" charset="0"/>
              <a:buNone/>
              <a:defRPr/>
            </a:pPr>
            <a:endParaRPr lang="en-US" dirty="0" smtClean="0"/>
          </a:p>
          <a:p>
            <a:pPr eaLnBrk="1" fontAlgn="auto" hangingPunct="1">
              <a:spcAft>
                <a:spcPts val="0"/>
              </a:spcAft>
              <a:buFont typeface="Arial" pitchFamily="34" charset="0"/>
              <a:buNone/>
              <a:defRPr/>
            </a:pPr>
            <a:r>
              <a:rPr lang="en-US" sz="4000" dirty="0" smtClean="0"/>
              <a:t>Q: When even number of values are given. Find median for the following data 5, 8, 12, 30, 18, 10, 2, 22</a:t>
            </a:r>
          </a:p>
          <a:p>
            <a:pPr eaLnBrk="1" fontAlgn="auto" hangingPunct="1">
              <a:spcAft>
                <a:spcPts val="0"/>
              </a:spcAft>
              <a:buFont typeface="Arial" pitchFamily="34" charset="0"/>
              <a:buNone/>
              <a:defRPr/>
            </a:pPr>
            <a:r>
              <a:rPr lang="en-US" sz="4000" b="1" dirty="0" smtClean="0"/>
              <a:t>Solution:</a:t>
            </a:r>
          </a:p>
          <a:p>
            <a:pPr eaLnBrk="1" fontAlgn="auto" hangingPunct="1">
              <a:spcAft>
                <a:spcPts val="0"/>
              </a:spcAft>
              <a:buFont typeface="Arial" pitchFamily="34" charset="0"/>
              <a:buNone/>
              <a:defRPr/>
            </a:pPr>
            <a:r>
              <a:rPr lang="en-US" sz="4000" dirty="0" smtClean="0"/>
              <a:t>Arranging the data in the increasing order </a:t>
            </a:r>
          </a:p>
          <a:p>
            <a:pPr eaLnBrk="1" fontAlgn="auto" hangingPunct="1">
              <a:spcAft>
                <a:spcPts val="0"/>
              </a:spcAft>
              <a:buFont typeface="Arial" pitchFamily="34" charset="0"/>
              <a:buNone/>
              <a:defRPr/>
            </a:pPr>
            <a:r>
              <a:rPr lang="en-US" sz="4000" dirty="0" smtClean="0"/>
              <a:t>           2, 5, 8, 10, 12,18, 22, 30</a:t>
            </a:r>
          </a:p>
          <a:p>
            <a:pPr eaLnBrk="1" fontAlgn="auto" hangingPunct="1">
              <a:spcAft>
                <a:spcPts val="0"/>
              </a:spcAft>
              <a:buFont typeface="Arial" pitchFamily="34" charset="0"/>
              <a:buNone/>
              <a:defRPr/>
            </a:pPr>
            <a:r>
              <a:rPr lang="en-US" sz="4000" dirty="0" smtClean="0"/>
              <a:t>Here median is the mean of the middle two items (</a:t>
            </a:r>
            <a:r>
              <a:rPr lang="en-US" sz="4000" dirty="0" err="1" smtClean="0"/>
              <a:t>ie</a:t>
            </a:r>
            <a:r>
              <a:rPr lang="en-US" sz="4000" dirty="0" smtClean="0"/>
              <a:t>) mean of (10,12) </a:t>
            </a:r>
            <a:r>
              <a:rPr lang="en-US" sz="4000" dirty="0" err="1" smtClean="0"/>
              <a:t>ie</a:t>
            </a:r>
            <a:endParaRPr lang="en-US" sz="4000" dirty="0" smtClean="0"/>
          </a:p>
          <a:p>
            <a:pPr eaLnBrk="1" fontAlgn="auto" hangingPunct="1">
              <a:spcAft>
                <a:spcPts val="0"/>
              </a:spcAft>
              <a:buFont typeface="Arial" pitchFamily="34" charset="0"/>
              <a:buNone/>
              <a:defRPr/>
            </a:pPr>
            <a:r>
              <a:rPr lang="en-US" sz="4000" dirty="0" smtClean="0"/>
              <a:t/>
            </a:r>
            <a:br>
              <a:rPr lang="en-US" sz="4000" dirty="0" smtClean="0"/>
            </a:br>
            <a:r>
              <a:rPr lang="en-US" sz="4000" dirty="0" smtClean="0"/>
              <a:t>=  </a:t>
            </a:r>
            <a:r>
              <a:rPr lang="en-US" sz="4000" u="sng" dirty="0" smtClean="0"/>
              <a:t>10 + 12  = 2</a:t>
            </a:r>
          </a:p>
          <a:p>
            <a:pPr eaLnBrk="1" fontAlgn="auto" hangingPunct="1">
              <a:spcAft>
                <a:spcPts val="0"/>
              </a:spcAft>
              <a:buFont typeface="Arial" pitchFamily="34" charset="0"/>
              <a:buNone/>
              <a:defRPr/>
            </a:pPr>
            <a:r>
              <a:rPr lang="en-US" sz="4000" dirty="0" smtClean="0"/>
              <a:t>             2 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rtlCol="0">
            <a:normAutofit fontScale="90000"/>
          </a:bodyPr>
          <a:lstStyle/>
          <a:p>
            <a:pPr eaLnBrk="1" fontAlgn="auto" hangingPunct="1">
              <a:spcAft>
                <a:spcPts val="0"/>
              </a:spcAft>
              <a:defRPr/>
            </a:pPr>
            <a:r>
              <a:rPr lang="en-US" b="1" dirty="0" smtClean="0"/>
              <a:t/>
            </a:r>
            <a:br>
              <a:rPr lang="en-US" b="1" dirty="0" smtClean="0"/>
            </a:br>
            <a:r>
              <a:rPr lang="en-US" sz="3600" b="1" dirty="0" smtClean="0">
                <a:solidFill>
                  <a:srgbClr val="002060"/>
                </a:solidFill>
              </a:rPr>
              <a:t>Merits of Median</a:t>
            </a:r>
            <a:r>
              <a:rPr lang="en-US" b="1" dirty="0" smtClean="0">
                <a:solidFill>
                  <a:srgbClr val="002060"/>
                </a:solidFill>
              </a:rPr>
              <a:t> </a:t>
            </a:r>
            <a:r>
              <a:rPr lang="en-US" b="1" dirty="0" smtClean="0"/>
              <a:t/>
            </a:r>
            <a:br>
              <a:rPr lang="en-US" b="1" dirty="0" smtClean="0"/>
            </a:br>
            <a:endParaRPr lang="en-US" dirty="0"/>
          </a:p>
        </p:txBody>
      </p:sp>
      <p:sp>
        <p:nvSpPr>
          <p:cNvPr id="3" name="Content Placeholder 2"/>
          <p:cNvSpPr>
            <a:spLocks noGrp="1"/>
          </p:cNvSpPr>
          <p:nvPr>
            <p:ph idx="1"/>
          </p:nvPr>
        </p:nvSpPr>
        <p:spPr/>
        <p:txBody>
          <a:bodyPr rtlCol="0">
            <a:normAutofit fontScale="92500" lnSpcReduction="20000"/>
          </a:bodyPr>
          <a:lstStyle/>
          <a:p>
            <a:pPr algn="just" eaLnBrk="1" fontAlgn="auto" hangingPunct="1">
              <a:spcAft>
                <a:spcPts val="0"/>
              </a:spcAft>
              <a:buFont typeface="Arial" charset="0"/>
              <a:buNone/>
              <a:defRPr/>
            </a:pPr>
            <a:r>
              <a:rPr lang="en-US" sz="2800" b="1" dirty="0" smtClean="0">
                <a:solidFill>
                  <a:srgbClr val="002060"/>
                </a:solidFill>
              </a:rPr>
              <a:t>Merits </a:t>
            </a:r>
          </a:p>
          <a:p>
            <a:pPr algn="just" eaLnBrk="1" fontAlgn="auto" hangingPunct="1">
              <a:spcAft>
                <a:spcPts val="0"/>
              </a:spcAft>
              <a:buFont typeface="Arial" pitchFamily="34" charset="0"/>
              <a:buChar char="•"/>
              <a:defRPr/>
            </a:pPr>
            <a:r>
              <a:rPr lang="en-US" sz="2800" dirty="0" smtClean="0"/>
              <a:t>Median is not influenced by extreme values because it is a positional average.</a:t>
            </a:r>
          </a:p>
          <a:p>
            <a:pPr algn="just" eaLnBrk="1" fontAlgn="auto" hangingPunct="1">
              <a:spcAft>
                <a:spcPts val="0"/>
              </a:spcAft>
              <a:buFont typeface="Arial" pitchFamily="34" charset="0"/>
              <a:buNone/>
              <a:defRPr/>
            </a:pPr>
            <a:endParaRPr lang="en-US" sz="2800" dirty="0" smtClean="0"/>
          </a:p>
          <a:p>
            <a:pPr algn="just" eaLnBrk="1" fontAlgn="auto" hangingPunct="1">
              <a:spcAft>
                <a:spcPts val="0"/>
              </a:spcAft>
              <a:buFont typeface="Arial" pitchFamily="34" charset="0"/>
              <a:buChar char="•"/>
              <a:defRPr/>
            </a:pPr>
            <a:r>
              <a:rPr lang="en-US" sz="2800" dirty="0" smtClean="0"/>
              <a:t>Median can be calculated in case of distribution with open- end intervals.</a:t>
            </a:r>
          </a:p>
          <a:p>
            <a:pPr algn="just" eaLnBrk="1" fontAlgn="auto" hangingPunct="1">
              <a:spcAft>
                <a:spcPts val="0"/>
              </a:spcAft>
              <a:buFont typeface="Arial" pitchFamily="34" charset="0"/>
              <a:buNone/>
              <a:defRPr/>
            </a:pPr>
            <a:endParaRPr lang="en-US" sz="2800" dirty="0" smtClean="0"/>
          </a:p>
          <a:p>
            <a:pPr algn="just" eaLnBrk="1" fontAlgn="auto" hangingPunct="1">
              <a:spcAft>
                <a:spcPts val="0"/>
              </a:spcAft>
              <a:buFont typeface="Arial" pitchFamily="34" charset="0"/>
              <a:buChar char="•"/>
              <a:defRPr/>
            </a:pPr>
            <a:r>
              <a:rPr lang="en-US" sz="2800" dirty="0" smtClean="0"/>
              <a:t>Median can be located even if the data are incomplete.</a:t>
            </a:r>
          </a:p>
          <a:p>
            <a:pPr algn="just" eaLnBrk="1" fontAlgn="auto" hangingPunct="1">
              <a:spcAft>
                <a:spcPts val="0"/>
              </a:spcAft>
              <a:buFont typeface="Arial" pitchFamily="34" charset="0"/>
              <a:buNone/>
              <a:defRPr/>
            </a:pPr>
            <a:endParaRPr lang="en-US" sz="2800" dirty="0" smtClean="0"/>
          </a:p>
          <a:p>
            <a:pPr algn="just" eaLnBrk="1" fontAlgn="auto" hangingPunct="1">
              <a:spcAft>
                <a:spcPts val="0"/>
              </a:spcAft>
              <a:buFont typeface="Arial" pitchFamily="34" charset="0"/>
              <a:buChar char="•"/>
              <a:defRPr/>
            </a:pPr>
            <a:r>
              <a:rPr lang="en-US" sz="2800" dirty="0" smtClean="0"/>
              <a:t>Median can be located even for qualitative factors such as ability, honesty etc.</a:t>
            </a:r>
          </a:p>
          <a:p>
            <a:pPr algn="just" eaLnBrk="1" fontAlgn="auto" hangingPunct="1">
              <a:spcAft>
                <a:spcPts val="0"/>
              </a:spcAft>
              <a:buFont typeface="Arial" pitchFamily="34" charset="0"/>
              <a:buChar char="•"/>
              <a:defRPr/>
            </a:pP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rtlCol="0">
            <a:normAutofit fontScale="90000"/>
          </a:bodyPr>
          <a:lstStyle/>
          <a:p>
            <a:pPr eaLnBrk="1" fontAlgn="auto" hangingPunct="1">
              <a:spcAft>
                <a:spcPts val="0"/>
              </a:spcAft>
              <a:defRPr/>
            </a:pPr>
            <a:r>
              <a:rPr lang="en-US" b="1" dirty="0" smtClean="0"/>
              <a:t/>
            </a:r>
            <a:br>
              <a:rPr lang="en-US" b="1" dirty="0" smtClean="0"/>
            </a:br>
            <a:r>
              <a:rPr lang="en-US" sz="3600" b="1" dirty="0" smtClean="0">
                <a:solidFill>
                  <a:srgbClr val="002060"/>
                </a:solidFill>
              </a:rPr>
              <a:t>Demerits of Median </a:t>
            </a:r>
            <a:r>
              <a:rPr lang="en-US" sz="3600" b="1" dirty="0" smtClean="0"/>
              <a:t/>
            </a:r>
            <a:br>
              <a:rPr lang="en-US" sz="3600" b="1" dirty="0" smtClean="0"/>
            </a:br>
            <a:endParaRPr lang="en-US" dirty="0"/>
          </a:p>
        </p:txBody>
      </p:sp>
      <p:sp>
        <p:nvSpPr>
          <p:cNvPr id="3" name="Content Placeholder 2"/>
          <p:cNvSpPr>
            <a:spLocks noGrp="1"/>
          </p:cNvSpPr>
          <p:nvPr>
            <p:ph idx="1"/>
          </p:nvPr>
        </p:nvSpPr>
        <p:spPr/>
        <p:txBody>
          <a:bodyPr rtlCol="0">
            <a:normAutofit fontScale="92500" lnSpcReduction="10000"/>
          </a:bodyPr>
          <a:lstStyle/>
          <a:p>
            <a:pPr algn="just" eaLnBrk="1" fontAlgn="auto" hangingPunct="1">
              <a:spcAft>
                <a:spcPts val="0"/>
              </a:spcAft>
              <a:buFont typeface="Arial" pitchFamily="34" charset="0"/>
              <a:buChar char="•"/>
              <a:defRPr/>
            </a:pPr>
            <a:r>
              <a:rPr lang="en-US" sz="2800" dirty="0" smtClean="0"/>
              <a:t>A slight change in the series may bring drastic change in median value.</a:t>
            </a:r>
          </a:p>
          <a:p>
            <a:pPr algn="just" eaLnBrk="1" fontAlgn="auto" hangingPunct="1">
              <a:spcAft>
                <a:spcPts val="0"/>
              </a:spcAft>
              <a:buFont typeface="Arial" pitchFamily="34" charset="0"/>
              <a:buNone/>
              <a:defRPr/>
            </a:pPr>
            <a:endParaRPr lang="en-US" sz="2800" dirty="0" smtClean="0"/>
          </a:p>
          <a:p>
            <a:pPr algn="just" eaLnBrk="1" fontAlgn="auto" hangingPunct="1">
              <a:spcAft>
                <a:spcPts val="0"/>
              </a:spcAft>
              <a:buFont typeface="Arial" pitchFamily="34" charset="0"/>
              <a:buChar char="•"/>
              <a:defRPr/>
            </a:pPr>
            <a:r>
              <a:rPr lang="en-US" sz="2800" dirty="0" smtClean="0"/>
              <a:t>In case of even number of items or continuous series, median is an estimated value other than any value in the series.</a:t>
            </a:r>
          </a:p>
          <a:p>
            <a:pPr algn="just" eaLnBrk="1" fontAlgn="auto" hangingPunct="1">
              <a:spcAft>
                <a:spcPts val="0"/>
              </a:spcAft>
              <a:buFont typeface="Arial" pitchFamily="34" charset="0"/>
              <a:buNone/>
              <a:defRPr/>
            </a:pPr>
            <a:endParaRPr lang="en-US" sz="2800" dirty="0" smtClean="0"/>
          </a:p>
          <a:p>
            <a:pPr algn="just" eaLnBrk="1" fontAlgn="auto" hangingPunct="1">
              <a:spcAft>
                <a:spcPts val="0"/>
              </a:spcAft>
              <a:buFont typeface="Arial" pitchFamily="34" charset="0"/>
              <a:buChar char="•"/>
              <a:defRPr/>
            </a:pPr>
            <a:r>
              <a:rPr lang="en-US" sz="2800" dirty="0" smtClean="0"/>
              <a:t>It is not suitable for further mathematical treatment except its use in mean deviation.</a:t>
            </a:r>
          </a:p>
          <a:p>
            <a:pPr algn="just" eaLnBrk="1" fontAlgn="auto" hangingPunct="1">
              <a:spcAft>
                <a:spcPts val="0"/>
              </a:spcAft>
              <a:buFont typeface="Arial" pitchFamily="34" charset="0"/>
              <a:buNone/>
              <a:defRPr/>
            </a:pPr>
            <a:endParaRPr lang="en-US" sz="2800" dirty="0" smtClean="0"/>
          </a:p>
          <a:p>
            <a:pPr algn="just" eaLnBrk="1" fontAlgn="auto" hangingPunct="1">
              <a:spcAft>
                <a:spcPts val="0"/>
              </a:spcAft>
              <a:buFont typeface="Arial" pitchFamily="34" charset="0"/>
              <a:buChar char="•"/>
              <a:defRPr/>
            </a:pPr>
            <a:r>
              <a:rPr lang="en-US" sz="2800" dirty="0" smtClean="0"/>
              <a:t>It is not taken into account all the observations.</a:t>
            </a:r>
          </a:p>
          <a:p>
            <a:pPr eaLnBrk="1" fontAlgn="auto" hangingPunct="1">
              <a:spcAft>
                <a:spcPts val="0"/>
              </a:spcAft>
              <a:buFont typeface="Arial" pitchFamily="34" charset="0"/>
              <a:buChar char="•"/>
              <a:defRPr/>
            </a:pP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solidFill>
            <a:srgbClr val="FFFF00"/>
          </a:solidFill>
        </p:spPr>
        <p:txBody>
          <a:bodyPr/>
          <a:lstStyle/>
          <a:p>
            <a:pPr eaLnBrk="1" hangingPunct="1"/>
            <a:r>
              <a:rPr lang="en-US" sz="3200" b="1" smtClean="0">
                <a:solidFill>
                  <a:srgbClr val="002060"/>
                </a:solidFill>
              </a:rPr>
              <a:t>Mode</a:t>
            </a:r>
          </a:p>
        </p:txBody>
      </p:sp>
      <p:sp>
        <p:nvSpPr>
          <p:cNvPr id="23555" name="Content Placeholder 2"/>
          <p:cNvSpPr>
            <a:spLocks noGrp="1"/>
          </p:cNvSpPr>
          <p:nvPr>
            <p:ph idx="1"/>
          </p:nvPr>
        </p:nvSpPr>
        <p:spPr/>
        <p:txBody>
          <a:bodyPr/>
          <a:lstStyle/>
          <a:p>
            <a:pPr algn="just" eaLnBrk="1" hangingPunct="1">
              <a:buFont typeface="Arial" charset="0"/>
              <a:buNone/>
            </a:pPr>
            <a:r>
              <a:rPr lang="en-US" smtClean="0"/>
              <a:t>		</a:t>
            </a:r>
          </a:p>
          <a:p>
            <a:pPr algn="just" eaLnBrk="1" hangingPunct="1">
              <a:buFont typeface="Arial" charset="0"/>
              <a:buNone/>
            </a:pPr>
            <a:r>
              <a:rPr lang="en-US" sz="2800" smtClean="0"/>
              <a:t>		According to </a:t>
            </a:r>
            <a:r>
              <a:rPr lang="en-US" sz="2800" b="1" smtClean="0"/>
              <a:t>Croxton and Cowden </a:t>
            </a:r>
            <a:r>
              <a:rPr lang="en-US" sz="2800" smtClean="0"/>
              <a:t>“The mode of a distribution is the value at the point around which the items tend to be most heavily concentrated. It may be regarded at  the  most typical of a series of values”.</a:t>
            </a:r>
            <a:endParaRPr lang="en-US" smtClean="0"/>
          </a:p>
          <a:p>
            <a:pPr algn="just" eaLnBrk="1" hangingPunct="1"/>
            <a:endParaRPr lang="en-US" smtClean="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rtlCol="0">
            <a:normAutofit fontScale="90000"/>
          </a:bodyPr>
          <a:lstStyle/>
          <a:p>
            <a:pPr eaLnBrk="1" fontAlgn="auto" hangingPunct="1">
              <a:spcAft>
                <a:spcPts val="0"/>
              </a:spcAft>
              <a:defRPr/>
            </a:pPr>
            <a:r>
              <a:rPr lang="en-US" b="1" dirty="0" smtClean="0"/>
              <a:t/>
            </a:r>
            <a:br>
              <a:rPr lang="en-US" b="1" dirty="0" smtClean="0"/>
            </a:br>
            <a:r>
              <a:rPr lang="en-US" sz="3600" b="1" dirty="0" smtClean="0">
                <a:solidFill>
                  <a:srgbClr val="002060"/>
                </a:solidFill>
              </a:rPr>
              <a:t>Example</a:t>
            </a:r>
            <a:endParaRPr lang="en-US" dirty="0"/>
          </a:p>
        </p:txBody>
      </p:sp>
      <p:sp>
        <p:nvSpPr>
          <p:cNvPr id="24579" name="Content Placeholder 2"/>
          <p:cNvSpPr>
            <a:spLocks noGrp="1"/>
          </p:cNvSpPr>
          <p:nvPr>
            <p:ph idx="1"/>
          </p:nvPr>
        </p:nvSpPr>
        <p:spPr>
          <a:xfrm>
            <a:off x="457200" y="1600200"/>
            <a:ext cx="8229600" cy="4953000"/>
          </a:xfrm>
        </p:spPr>
        <p:txBody>
          <a:bodyPr/>
          <a:lstStyle/>
          <a:p>
            <a:pPr eaLnBrk="1" hangingPunct="1">
              <a:buFont typeface="Arial" charset="0"/>
              <a:buNone/>
            </a:pPr>
            <a:r>
              <a:rPr lang="en-US" smtClean="0"/>
              <a:t>    </a:t>
            </a:r>
            <a:r>
              <a:rPr lang="en-US" sz="2800" smtClean="0"/>
              <a:t>For ungrouped data or a series of individual observations, mode is often found by mere inspection.</a:t>
            </a:r>
          </a:p>
          <a:p>
            <a:pPr eaLnBrk="1" hangingPunct="1">
              <a:buFont typeface="Arial" charset="0"/>
              <a:buNone/>
            </a:pPr>
            <a:endParaRPr lang="en-US" sz="2800" smtClean="0"/>
          </a:p>
          <a:p>
            <a:pPr eaLnBrk="1" hangingPunct="1">
              <a:buFont typeface="Arial" charset="0"/>
              <a:buNone/>
            </a:pPr>
            <a:r>
              <a:rPr lang="en-US" sz="2800" b="1" smtClean="0"/>
              <a:t>Example 25</a:t>
            </a:r>
            <a:r>
              <a:rPr lang="en-US" sz="2800" b="1" i="1" smtClean="0"/>
              <a:t>:</a:t>
            </a:r>
            <a:endParaRPr lang="en-US" sz="2800" b="1" smtClean="0"/>
          </a:p>
          <a:p>
            <a:pPr eaLnBrk="1" hangingPunct="1">
              <a:buFont typeface="Arial" charset="0"/>
              <a:buNone/>
            </a:pPr>
            <a:r>
              <a:rPr lang="en-US" sz="2800" smtClean="0"/>
              <a:t>         2 , 7, 10, 15, 10, 17, 8, 10, 2</a:t>
            </a:r>
          </a:p>
          <a:p>
            <a:pPr eaLnBrk="1" hangingPunct="1">
              <a:buFont typeface="Arial" charset="0"/>
              <a:buNone/>
            </a:pPr>
            <a:r>
              <a:rPr lang="en-US" sz="2800" smtClean="0"/>
              <a:t>            </a:t>
            </a:r>
          </a:p>
          <a:p>
            <a:pPr eaLnBrk="1" hangingPunct="1">
              <a:buFont typeface="Arial" charset="0"/>
              <a:buNone/>
            </a:pPr>
            <a:r>
              <a:rPr lang="en-US" sz="2800" smtClean="0"/>
              <a:t>           Mode = M</a:t>
            </a:r>
            <a:r>
              <a:rPr lang="en-US" sz="2800" baseline="-25000" smtClean="0"/>
              <a:t>0</a:t>
            </a:r>
            <a:r>
              <a:rPr lang="en-US" sz="2800" smtClean="0"/>
              <a:t> =10</a:t>
            </a:r>
          </a:p>
          <a:p>
            <a:pPr eaLnBrk="1" hangingPunct="1">
              <a:buFont typeface="Arial" charset="0"/>
              <a:buNone/>
            </a:pPr>
            <a:r>
              <a:rPr lang="en-US" smtClean="0"/>
              <a:t>   </a:t>
            </a:r>
          </a:p>
          <a:p>
            <a:pPr eaLnBrk="1" hangingPunct="1">
              <a:buFont typeface="Arial" charset="0"/>
              <a:buNone/>
            </a:pPr>
            <a:endParaRPr lang="en-US" smtClean="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rtlCol="0">
            <a:normAutofit fontScale="90000"/>
          </a:bodyPr>
          <a:lstStyle/>
          <a:p>
            <a:pPr eaLnBrk="1" fontAlgn="auto" hangingPunct="1">
              <a:spcAft>
                <a:spcPts val="0"/>
              </a:spcAft>
              <a:defRPr/>
            </a:pPr>
            <a:r>
              <a:rPr lang="en-US" b="1" dirty="0" smtClean="0"/>
              <a:t/>
            </a:r>
            <a:br>
              <a:rPr lang="en-US" b="1" dirty="0" smtClean="0"/>
            </a:br>
            <a:r>
              <a:rPr lang="en-US" sz="3600" b="1" dirty="0" smtClean="0">
                <a:solidFill>
                  <a:srgbClr val="002060"/>
                </a:solidFill>
              </a:rPr>
              <a:t>Merits of Mode</a:t>
            </a:r>
            <a:br>
              <a:rPr lang="en-US" sz="3600" b="1" dirty="0" smtClean="0">
                <a:solidFill>
                  <a:srgbClr val="002060"/>
                </a:solidFill>
              </a:rPr>
            </a:br>
            <a:endParaRPr lang="en-US" sz="3100" dirty="0">
              <a:solidFill>
                <a:srgbClr val="002060"/>
              </a:solidFill>
            </a:endParaRPr>
          </a:p>
        </p:txBody>
      </p:sp>
      <p:sp>
        <p:nvSpPr>
          <p:cNvPr id="3" name="Content Placeholder 2"/>
          <p:cNvSpPr>
            <a:spLocks noGrp="1"/>
          </p:cNvSpPr>
          <p:nvPr>
            <p:ph idx="1"/>
          </p:nvPr>
        </p:nvSpPr>
        <p:spPr/>
        <p:txBody>
          <a:bodyPr rtlCol="0">
            <a:normAutofit fontScale="85000" lnSpcReduction="10000"/>
          </a:bodyPr>
          <a:lstStyle/>
          <a:p>
            <a:pPr eaLnBrk="1" fontAlgn="auto" hangingPunct="1">
              <a:spcAft>
                <a:spcPts val="0"/>
              </a:spcAft>
              <a:buFont typeface="Arial" pitchFamily="34" charset="0"/>
              <a:buChar char="•"/>
              <a:defRPr/>
            </a:pPr>
            <a:r>
              <a:rPr lang="en-US" sz="2800" b="1" dirty="0" smtClean="0">
                <a:solidFill>
                  <a:srgbClr val="002060"/>
                </a:solidFill>
              </a:rPr>
              <a:t>Mode</a:t>
            </a:r>
            <a:br>
              <a:rPr lang="en-US" sz="2800" b="1" dirty="0" smtClean="0">
                <a:solidFill>
                  <a:srgbClr val="002060"/>
                </a:solidFill>
              </a:rPr>
            </a:br>
            <a:r>
              <a:rPr lang="en-US" sz="2800" dirty="0" smtClean="0"/>
              <a:t>It is easy to calculate and in some cases it can be located mere inspection</a:t>
            </a:r>
          </a:p>
          <a:p>
            <a:pPr eaLnBrk="1" fontAlgn="auto" hangingPunct="1">
              <a:spcAft>
                <a:spcPts val="0"/>
              </a:spcAft>
              <a:buFont typeface="Arial" pitchFamily="34" charset="0"/>
              <a:buNone/>
              <a:defRPr/>
            </a:pPr>
            <a:endParaRPr lang="en-US" sz="2800" dirty="0" smtClean="0"/>
          </a:p>
          <a:p>
            <a:pPr eaLnBrk="1" fontAlgn="auto" hangingPunct="1">
              <a:spcAft>
                <a:spcPts val="0"/>
              </a:spcAft>
              <a:buFont typeface="Arial" pitchFamily="34" charset="0"/>
              <a:buChar char="•"/>
              <a:defRPr/>
            </a:pPr>
            <a:r>
              <a:rPr lang="en-US" sz="2800" dirty="0" smtClean="0"/>
              <a:t>Mode is not at all affected by extreme values.</a:t>
            </a:r>
          </a:p>
          <a:p>
            <a:pPr eaLnBrk="1" fontAlgn="auto" hangingPunct="1">
              <a:spcAft>
                <a:spcPts val="0"/>
              </a:spcAft>
              <a:buFont typeface="Arial" pitchFamily="34" charset="0"/>
              <a:buNone/>
              <a:defRPr/>
            </a:pPr>
            <a:endParaRPr lang="en-US" sz="2800" dirty="0" smtClean="0"/>
          </a:p>
          <a:p>
            <a:pPr eaLnBrk="1" fontAlgn="auto" hangingPunct="1">
              <a:spcAft>
                <a:spcPts val="0"/>
              </a:spcAft>
              <a:buFont typeface="Arial" pitchFamily="34" charset="0"/>
              <a:buChar char="•"/>
              <a:defRPr/>
            </a:pPr>
            <a:r>
              <a:rPr lang="en-US" sz="2800" dirty="0" smtClean="0"/>
              <a:t>It can be calculated for open-end classes.</a:t>
            </a:r>
          </a:p>
          <a:p>
            <a:pPr eaLnBrk="1" fontAlgn="auto" hangingPunct="1">
              <a:spcAft>
                <a:spcPts val="0"/>
              </a:spcAft>
              <a:buFont typeface="Arial" pitchFamily="34" charset="0"/>
              <a:buNone/>
              <a:defRPr/>
            </a:pPr>
            <a:endParaRPr lang="en-US" sz="2800" dirty="0" smtClean="0"/>
          </a:p>
          <a:p>
            <a:pPr eaLnBrk="1" fontAlgn="auto" hangingPunct="1">
              <a:spcAft>
                <a:spcPts val="0"/>
              </a:spcAft>
              <a:buFont typeface="Arial" pitchFamily="34" charset="0"/>
              <a:buChar char="•"/>
              <a:defRPr/>
            </a:pPr>
            <a:r>
              <a:rPr lang="en-US" sz="2800" dirty="0" smtClean="0"/>
              <a:t>It is usually an actual value of an important part of the series.</a:t>
            </a:r>
          </a:p>
          <a:p>
            <a:pPr eaLnBrk="1" fontAlgn="auto" hangingPunct="1">
              <a:spcAft>
                <a:spcPts val="0"/>
              </a:spcAft>
              <a:buFont typeface="Arial" pitchFamily="34" charset="0"/>
              <a:buNone/>
              <a:defRPr/>
            </a:pPr>
            <a:endParaRPr lang="en-US" sz="2800" dirty="0" smtClean="0"/>
          </a:p>
          <a:p>
            <a:pPr eaLnBrk="1" fontAlgn="auto" hangingPunct="1">
              <a:spcAft>
                <a:spcPts val="0"/>
              </a:spcAft>
              <a:buFont typeface="Arial" pitchFamily="34" charset="0"/>
              <a:buChar char="•"/>
              <a:defRPr/>
            </a:pPr>
            <a:r>
              <a:rPr lang="en-US" sz="2800" dirty="0" smtClean="0"/>
              <a:t>In some circumstances it is the best representative of data.</a:t>
            </a:r>
          </a:p>
          <a:p>
            <a:pPr eaLnBrk="1" fontAlgn="auto" hangingPunct="1">
              <a:spcAft>
                <a:spcPts val="0"/>
              </a:spcAft>
              <a:buFont typeface="Arial" pitchFamily="34" charset="0"/>
              <a:buChar char="•"/>
              <a:defRPr/>
            </a:pPr>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solidFill>
            <a:srgbClr val="FFFF00"/>
          </a:solidFill>
        </p:spPr>
        <p:txBody>
          <a:bodyPr/>
          <a:lstStyle/>
          <a:p>
            <a:pPr eaLnBrk="1" hangingPunct="1"/>
            <a:r>
              <a:rPr lang="en-US" sz="3200" b="1" smtClean="0">
                <a:solidFill>
                  <a:srgbClr val="002060"/>
                </a:solidFill>
              </a:rPr>
              <a:t>Demerits of mode</a:t>
            </a:r>
            <a:br>
              <a:rPr lang="en-US" sz="3200" b="1" smtClean="0">
                <a:solidFill>
                  <a:srgbClr val="002060"/>
                </a:solidFill>
              </a:rPr>
            </a:br>
            <a:endParaRPr lang="en-US" sz="3200" smtClean="0">
              <a:solidFill>
                <a:srgbClr val="002060"/>
              </a:solidFill>
            </a:endParaRPr>
          </a:p>
        </p:txBody>
      </p:sp>
      <p:sp>
        <p:nvSpPr>
          <p:cNvPr id="3" name="Content Placeholder 2"/>
          <p:cNvSpPr>
            <a:spLocks noGrp="1"/>
          </p:cNvSpPr>
          <p:nvPr>
            <p:ph idx="1"/>
          </p:nvPr>
        </p:nvSpPr>
        <p:spPr/>
        <p:txBody>
          <a:bodyPr rtlCol="0">
            <a:normAutofit fontScale="85000" lnSpcReduction="20000"/>
          </a:bodyPr>
          <a:lstStyle/>
          <a:p>
            <a:pPr eaLnBrk="1" fontAlgn="auto" hangingPunct="1">
              <a:spcAft>
                <a:spcPts val="0"/>
              </a:spcAft>
              <a:buFont typeface="Arial" pitchFamily="34" charset="0"/>
              <a:buChar char="•"/>
              <a:defRPr/>
            </a:pPr>
            <a:r>
              <a:rPr lang="en-US" sz="2800" dirty="0" smtClean="0"/>
              <a:t>It is not based on all observations.</a:t>
            </a:r>
          </a:p>
          <a:p>
            <a:pPr eaLnBrk="1" fontAlgn="auto" hangingPunct="1">
              <a:spcAft>
                <a:spcPts val="0"/>
              </a:spcAft>
              <a:buFont typeface="Arial" pitchFamily="34" charset="0"/>
              <a:buNone/>
              <a:defRPr/>
            </a:pPr>
            <a:endParaRPr lang="en-US" sz="2800" dirty="0" smtClean="0"/>
          </a:p>
          <a:p>
            <a:pPr eaLnBrk="1" fontAlgn="auto" hangingPunct="1">
              <a:spcAft>
                <a:spcPts val="0"/>
              </a:spcAft>
              <a:buFont typeface="Arial" pitchFamily="34" charset="0"/>
              <a:buChar char="•"/>
              <a:defRPr/>
            </a:pPr>
            <a:r>
              <a:rPr lang="en-US" sz="2800" dirty="0" smtClean="0"/>
              <a:t>It is not capable of further mathematical treatment.</a:t>
            </a:r>
          </a:p>
          <a:p>
            <a:pPr eaLnBrk="1" fontAlgn="auto" hangingPunct="1">
              <a:spcAft>
                <a:spcPts val="0"/>
              </a:spcAft>
              <a:buFont typeface="Arial" pitchFamily="34" charset="0"/>
              <a:buNone/>
              <a:defRPr/>
            </a:pPr>
            <a:endParaRPr lang="en-US" sz="2800" dirty="0" smtClean="0"/>
          </a:p>
          <a:p>
            <a:pPr eaLnBrk="1" fontAlgn="auto" hangingPunct="1">
              <a:spcAft>
                <a:spcPts val="0"/>
              </a:spcAft>
              <a:buFont typeface="Arial" pitchFamily="34" charset="0"/>
              <a:buChar char="•"/>
              <a:defRPr/>
            </a:pPr>
            <a:r>
              <a:rPr lang="en-US" sz="2800" dirty="0" smtClean="0"/>
              <a:t>Mode is ill-defined generally, it is not possible to find mode in some cases.</a:t>
            </a:r>
          </a:p>
          <a:p>
            <a:pPr eaLnBrk="1" fontAlgn="auto" hangingPunct="1">
              <a:spcAft>
                <a:spcPts val="0"/>
              </a:spcAft>
              <a:buFont typeface="Arial" pitchFamily="34" charset="0"/>
              <a:buNone/>
              <a:defRPr/>
            </a:pPr>
            <a:endParaRPr lang="en-US" sz="2800" dirty="0" smtClean="0"/>
          </a:p>
          <a:p>
            <a:pPr eaLnBrk="1" fontAlgn="auto" hangingPunct="1">
              <a:spcAft>
                <a:spcPts val="0"/>
              </a:spcAft>
              <a:buFont typeface="Arial" pitchFamily="34" charset="0"/>
              <a:buChar char="•"/>
              <a:defRPr/>
            </a:pPr>
            <a:r>
              <a:rPr lang="en-US" sz="2800" dirty="0" smtClean="0"/>
              <a:t>As compared with mean, mode is affected to a great extent, by sampling fluctuations.</a:t>
            </a:r>
          </a:p>
          <a:p>
            <a:pPr eaLnBrk="1" fontAlgn="auto" hangingPunct="1">
              <a:spcAft>
                <a:spcPts val="0"/>
              </a:spcAft>
              <a:buFont typeface="Arial" pitchFamily="34" charset="0"/>
              <a:buNone/>
              <a:defRPr/>
            </a:pPr>
            <a:endParaRPr lang="en-US" sz="2800" dirty="0" smtClean="0"/>
          </a:p>
          <a:p>
            <a:pPr eaLnBrk="1" fontAlgn="auto" hangingPunct="1">
              <a:spcAft>
                <a:spcPts val="0"/>
              </a:spcAft>
              <a:buFont typeface="Arial" pitchFamily="34" charset="0"/>
              <a:buChar char="•"/>
              <a:defRPr/>
            </a:pPr>
            <a:r>
              <a:rPr lang="en-US" sz="2800" dirty="0" smtClean="0"/>
              <a:t>It is unsuitable in cases where relative importance of items has to be considered.</a:t>
            </a:r>
          </a:p>
          <a:p>
            <a:pPr eaLnBrk="1" fontAlgn="auto" hangingPunct="1">
              <a:spcAft>
                <a:spcPts val="0"/>
              </a:spcAft>
              <a:buFont typeface="Arial" pitchFamily="34" charset="0"/>
              <a:buNone/>
              <a:defRPr/>
            </a:pPr>
            <a:endParaRPr lang="en-US" dirty="0" smtClean="0"/>
          </a:p>
          <a:p>
            <a:pPr eaLnBrk="1" fontAlgn="auto" hangingPunct="1">
              <a:spcAft>
                <a:spcPts val="0"/>
              </a:spcAft>
              <a:buFont typeface="Arial" pitchFamily="34" charset="0"/>
              <a:buChar char="•"/>
              <a:defRPr/>
            </a:pPr>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lumMod val="60000"/>
                    <a:lumOff val="40000"/>
                  </a:schemeClr>
                </a:solidFill>
              </a:rPr>
              <a:t>FREQUENCY DISTRIBUTION</a:t>
            </a:r>
            <a:endParaRPr lang="en-US" sz="3600" b="1" dirty="0">
              <a:solidFill>
                <a:schemeClr val="tx2">
                  <a:lumMod val="60000"/>
                  <a:lumOff val="40000"/>
                </a:schemeClr>
              </a:solidFill>
            </a:endParaRPr>
          </a:p>
        </p:txBody>
      </p:sp>
      <p:sp>
        <p:nvSpPr>
          <p:cNvPr id="3" name="Content Placeholder 2"/>
          <p:cNvSpPr>
            <a:spLocks noGrp="1"/>
          </p:cNvSpPr>
          <p:nvPr>
            <p:ph idx="1"/>
          </p:nvPr>
        </p:nvSpPr>
        <p:spPr/>
        <p:txBody>
          <a:bodyPr>
            <a:normAutofit/>
          </a:bodyPr>
          <a:lstStyle/>
          <a:p>
            <a:r>
              <a:rPr lang="en-US" sz="2800" dirty="0" smtClean="0">
                <a:solidFill>
                  <a:schemeClr val="tx2">
                    <a:lumMod val="60000"/>
                    <a:lumOff val="40000"/>
                  </a:schemeClr>
                </a:solidFill>
              </a:rPr>
              <a:t>Frequency</a:t>
            </a:r>
            <a:r>
              <a:rPr lang="en-US" sz="2800" dirty="0" smtClean="0"/>
              <a:t> means the number of times a particular value occurs. It is the repetition of values.</a:t>
            </a:r>
          </a:p>
          <a:p>
            <a:r>
              <a:rPr lang="en-US" sz="2800" dirty="0" smtClean="0"/>
              <a:t>In Frequency distribution, the data are arranged in an order in a table.</a:t>
            </a:r>
          </a:p>
          <a:p>
            <a:r>
              <a:rPr lang="en-US" sz="2800" dirty="0" smtClean="0">
                <a:solidFill>
                  <a:schemeClr val="tx2">
                    <a:lumMod val="60000"/>
                    <a:lumOff val="40000"/>
                  </a:schemeClr>
                </a:solidFill>
              </a:rPr>
              <a:t>Frequency distribution </a:t>
            </a:r>
            <a:r>
              <a:rPr lang="en-US" sz="2800" dirty="0" smtClean="0"/>
              <a:t>is the </a:t>
            </a:r>
            <a:r>
              <a:rPr lang="en-US" sz="2800" dirty="0" err="1" smtClean="0"/>
              <a:t>organisation</a:t>
            </a:r>
            <a:r>
              <a:rPr lang="en-US" sz="2800" dirty="0" smtClean="0"/>
              <a:t> of raw data in table from using classes and frequency.</a:t>
            </a:r>
          </a:p>
          <a:p>
            <a:r>
              <a:rPr lang="en-US" sz="2800" dirty="0" smtClean="0"/>
              <a:t>In a </a:t>
            </a:r>
            <a:r>
              <a:rPr lang="en-US" sz="2800" dirty="0" smtClean="0">
                <a:solidFill>
                  <a:schemeClr val="tx2">
                    <a:lumMod val="60000"/>
                    <a:lumOff val="40000"/>
                  </a:schemeClr>
                </a:solidFill>
              </a:rPr>
              <a:t>frequency table </a:t>
            </a:r>
            <a:r>
              <a:rPr lang="en-US" sz="2800" dirty="0" smtClean="0"/>
              <a:t>the data are grouped in to </a:t>
            </a:r>
            <a:r>
              <a:rPr lang="en-US" sz="2800" dirty="0" err="1" smtClean="0">
                <a:solidFill>
                  <a:schemeClr val="tx2">
                    <a:lumMod val="60000"/>
                    <a:lumOff val="40000"/>
                  </a:schemeClr>
                </a:solidFill>
              </a:rPr>
              <a:t>classes.</a:t>
            </a:r>
            <a:r>
              <a:rPr lang="en-US" sz="2800" dirty="0" err="1" smtClean="0"/>
              <a:t>The</a:t>
            </a:r>
            <a:r>
              <a:rPr lang="en-US" sz="2800" dirty="0" smtClean="0"/>
              <a:t> number of values in each class is called </a:t>
            </a:r>
            <a:r>
              <a:rPr lang="en-US" sz="2800" dirty="0" smtClean="0">
                <a:solidFill>
                  <a:schemeClr val="tx2">
                    <a:lumMod val="60000"/>
                    <a:lumOff val="40000"/>
                  </a:schemeClr>
                </a:solidFill>
              </a:rPr>
              <a:t>frequency</a:t>
            </a:r>
            <a:endParaRPr lang="en-US" sz="2800" dirty="0">
              <a:solidFill>
                <a:schemeClr val="tx2">
                  <a:lumMod val="60000"/>
                  <a:lumOff val="40000"/>
                </a:schemeClr>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458200" cy="1265238"/>
          </a:xfrm>
        </p:spPr>
        <p:txBody>
          <a:bodyPr>
            <a:normAutofit fontScale="90000"/>
          </a:bodyPr>
          <a:lstStyle/>
          <a:p>
            <a:r>
              <a:rPr lang="en-US" sz="4000" b="1" dirty="0" smtClean="0">
                <a:hlinkClick r:id="rId2"/>
              </a:rPr>
              <a:t>The reasons for constructing a frequency distribution </a:t>
            </a:r>
            <a:endParaRPr lang="en-US" dirty="0"/>
          </a:p>
        </p:txBody>
      </p:sp>
      <p:sp>
        <p:nvSpPr>
          <p:cNvPr id="3" name="Content Placeholder 2"/>
          <p:cNvSpPr>
            <a:spLocks noGrp="1"/>
          </p:cNvSpPr>
          <p:nvPr>
            <p:ph idx="1"/>
          </p:nvPr>
        </p:nvSpPr>
        <p:spPr>
          <a:xfrm>
            <a:off x="304800" y="1524000"/>
            <a:ext cx="8610600" cy="4876800"/>
          </a:xfrm>
        </p:spPr>
        <p:txBody>
          <a:bodyPr>
            <a:normAutofit fontScale="85000" lnSpcReduction="10000"/>
          </a:bodyPr>
          <a:lstStyle/>
          <a:p>
            <a:pPr>
              <a:buFont typeface="Wingdings" pitchFamily="2" charset="2"/>
              <a:buChar char="ü"/>
            </a:pPr>
            <a:r>
              <a:rPr lang="en-US" dirty="0" smtClean="0"/>
              <a:t>To organize the data in a meaningful, intelligible way.  </a:t>
            </a:r>
          </a:p>
          <a:p>
            <a:pPr>
              <a:buFont typeface="Wingdings" pitchFamily="2" charset="2"/>
              <a:buChar char="ü"/>
            </a:pPr>
            <a:r>
              <a:rPr lang="en-US" dirty="0" smtClean="0"/>
              <a:t>To enable the reader to determine the nature or shape of the distribution.  </a:t>
            </a:r>
          </a:p>
          <a:p>
            <a:pPr>
              <a:buFont typeface="Wingdings" pitchFamily="2" charset="2"/>
              <a:buChar char="ü"/>
            </a:pPr>
            <a:r>
              <a:rPr lang="en-US" dirty="0" smtClean="0"/>
              <a:t>To facilitate computational procedures for measures of average and spread </a:t>
            </a:r>
          </a:p>
          <a:p>
            <a:pPr>
              <a:buFont typeface="Wingdings" pitchFamily="2" charset="2"/>
              <a:buChar char="ü"/>
            </a:pPr>
            <a:r>
              <a:rPr lang="en-US" dirty="0" smtClean="0"/>
              <a:t>To enable the researcher to draw charts and graphs for the presentation of data.</a:t>
            </a:r>
            <a:br>
              <a:rPr lang="en-US" dirty="0" smtClean="0"/>
            </a:br>
            <a:endParaRPr lang="en-US" dirty="0" smtClean="0"/>
          </a:p>
          <a:p>
            <a:pPr>
              <a:buFont typeface="Wingdings" pitchFamily="2" charset="2"/>
              <a:buChar char="ü"/>
            </a:pPr>
            <a:r>
              <a:rPr lang="en-US" dirty="0" smtClean="0"/>
              <a:t>To enable the reader to make comparisons among different data sets. </a:t>
            </a:r>
          </a:p>
          <a:p>
            <a:r>
              <a:rPr lang="en-US" dirty="0" smtClean="0"/>
              <a:t>​</a:t>
            </a: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chemeClr val="tx2">
                    <a:lumMod val="60000"/>
                    <a:lumOff val="40000"/>
                  </a:schemeClr>
                </a:solidFill>
              </a:rPr>
              <a:t>TYPES</a:t>
            </a:r>
            <a:endParaRPr lang="en-US" sz="3200" b="1" dirty="0">
              <a:solidFill>
                <a:schemeClr val="tx2">
                  <a:lumMod val="60000"/>
                  <a:lumOff val="40000"/>
                </a:schemeClr>
              </a:solidFill>
            </a:endParaRPr>
          </a:p>
        </p:txBody>
      </p:sp>
      <p:sp>
        <p:nvSpPr>
          <p:cNvPr id="3" name="Content Placeholder 2"/>
          <p:cNvSpPr>
            <a:spLocks noGrp="1"/>
          </p:cNvSpPr>
          <p:nvPr>
            <p:ph idx="1"/>
          </p:nvPr>
        </p:nvSpPr>
        <p:spPr/>
        <p:txBody>
          <a:bodyPr/>
          <a:lstStyle/>
          <a:p>
            <a:r>
              <a:rPr lang="en-US" dirty="0" smtClean="0"/>
              <a:t>1.Frequency Distribution without class intervals</a:t>
            </a:r>
          </a:p>
          <a:p>
            <a:r>
              <a:rPr lang="en-US" dirty="0" smtClean="0"/>
              <a:t>2.Frequency Distribution with class intervals</a:t>
            </a:r>
          </a:p>
          <a:p>
            <a:r>
              <a:rPr lang="en-US" dirty="0" smtClean="0"/>
              <a:t>3.</a:t>
            </a:r>
            <a:r>
              <a:rPr lang="en-US" b="1" dirty="0" smtClean="0">
                <a:solidFill>
                  <a:schemeClr val="tx2">
                    <a:lumMod val="60000"/>
                    <a:lumOff val="40000"/>
                  </a:schemeClr>
                </a:solidFill>
              </a:rPr>
              <a:t> </a:t>
            </a:r>
            <a:r>
              <a:rPr lang="en-US" dirty="0" smtClean="0"/>
              <a:t>Cumulative Frequency Table</a:t>
            </a:r>
            <a:r>
              <a:rPr lang="en-US" b="1" dirty="0" smtClean="0">
                <a:solidFill>
                  <a:schemeClr val="tx2">
                    <a:lumMod val="60000"/>
                    <a:lumOff val="40000"/>
                  </a:schemeClr>
                </a:solidFill>
              </a:rPr>
              <a:t/>
            </a:r>
            <a:br>
              <a:rPr lang="en-US" b="1" dirty="0" smtClean="0">
                <a:solidFill>
                  <a:schemeClr val="tx2">
                    <a:lumMod val="60000"/>
                    <a:lumOff val="40000"/>
                  </a:schemeClr>
                </a:solidFill>
              </a:rPr>
            </a:br>
            <a:endParaRPr lang="en-US" dirty="0" smtClean="0"/>
          </a:p>
          <a:p>
            <a:endParaRPr lang="en-US" dirty="0" smtClean="0"/>
          </a:p>
          <a:p>
            <a:endParaRPr lang="en-US" dirty="0" smtClean="0"/>
          </a:p>
          <a:p>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43000" y="2286000"/>
            <a:ext cx="6553200" cy="1200329"/>
          </a:xfrm>
          <a:prstGeom prst="rect">
            <a:avLst/>
          </a:prstGeom>
        </p:spPr>
        <p:txBody>
          <a:bodyPr wrap="square">
            <a:spAutoFit/>
          </a:bodyPr>
          <a:lstStyle/>
          <a:p>
            <a:r>
              <a:rPr lang="en-US" sz="3600" b="1" dirty="0" smtClean="0">
                <a:solidFill>
                  <a:schemeClr val="tx2">
                    <a:lumMod val="60000"/>
                    <a:lumOff val="40000"/>
                  </a:schemeClr>
                </a:solidFill>
              </a:rPr>
              <a:t>1.Frequency Distribution without class intervals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Raw Data</a:t>
            </a:r>
            <a:endParaRPr lang="en-US" dirty="0"/>
          </a:p>
        </p:txBody>
      </p:sp>
      <p:sp>
        <p:nvSpPr>
          <p:cNvPr id="3" name="Content Placeholder 2"/>
          <p:cNvSpPr>
            <a:spLocks noGrp="1"/>
          </p:cNvSpPr>
          <p:nvPr>
            <p:ph idx="1"/>
          </p:nvPr>
        </p:nvSpPr>
        <p:spPr/>
        <p:txBody>
          <a:bodyPr/>
          <a:lstStyle/>
          <a:p>
            <a:r>
              <a:rPr lang="en-US" dirty="0" smtClean="0"/>
              <a:t> Example:  Number of children in 30 families</a:t>
            </a:r>
          </a:p>
        </p:txBody>
      </p:sp>
      <p:sp>
        <p:nvSpPr>
          <p:cNvPr id="4" name="TextBox 3"/>
          <p:cNvSpPr txBox="1"/>
          <p:nvPr/>
        </p:nvSpPr>
        <p:spPr>
          <a:xfrm>
            <a:off x="533400" y="2209800"/>
            <a:ext cx="5105400" cy="3170099"/>
          </a:xfrm>
          <a:prstGeom prst="rect">
            <a:avLst/>
          </a:prstGeom>
          <a:noFill/>
        </p:spPr>
        <p:txBody>
          <a:bodyPr wrap="square" rtlCol="0">
            <a:spAutoFit/>
          </a:bodyPr>
          <a:lstStyle/>
          <a:p>
            <a:r>
              <a:rPr lang="en-US" sz="4000" dirty="0" smtClean="0"/>
              <a:t>          1, 4, 7, 9, 10, 3</a:t>
            </a:r>
          </a:p>
          <a:p>
            <a:r>
              <a:rPr lang="en-US" sz="4000" dirty="0" smtClean="0"/>
              <a:t>           5, 0, 5, 0, 2, 4</a:t>
            </a:r>
          </a:p>
          <a:p>
            <a:r>
              <a:rPr lang="en-US" sz="4000" dirty="0" smtClean="0"/>
              <a:t>           0, 3, 2, 6, 3, 8</a:t>
            </a:r>
          </a:p>
          <a:p>
            <a:r>
              <a:rPr lang="en-US" sz="4000" dirty="0" smtClean="0"/>
              <a:t>           6, 2, 1, 4, 2 ,3</a:t>
            </a:r>
          </a:p>
          <a:p>
            <a:r>
              <a:rPr lang="en-US" sz="4000" dirty="0" smtClean="0"/>
              <a:t>           9, 1, 8, 0, 1, 1</a:t>
            </a:r>
            <a:endParaRPr lang="en-US" sz="40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normAutofit fontScale="90000"/>
          </a:bodyPr>
          <a:lstStyle/>
          <a:p>
            <a:r>
              <a:rPr lang="en-US" dirty="0" smtClean="0"/>
              <a:t>Step :No 1.Data are arranged in the ascending order</a:t>
            </a:r>
            <a:endParaRPr lang="en-US" dirty="0"/>
          </a:p>
        </p:txBody>
      </p:sp>
      <p:sp>
        <p:nvSpPr>
          <p:cNvPr id="4" name="TextBox 3"/>
          <p:cNvSpPr txBox="1"/>
          <p:nvPr/>
        </p:nvSpPr>
        <p:spPr>
          <a:xfrm>
            <a:off x="1752600" y="2590800"/>
            <a:ext cx="4114800" cy="2862322"/>
          </a:xfrm>
          <a:prstGeom prst="rect">
            <a:avLst/>
          </a:prstGeom>
          <a:noFill/>
        </p:spPr>
        <p:txBody>
          <a:bodyPr wrap="square" rtlCol="0">
            <a:spAutoFit/>
          </a:bodyPr>
          <a:lstStyle/>
          <a:p>
            <a:r>
              <a:rPr lang="en-US" sz="3600" dirty="0" smtClean="0"/>
              <a:t>0,  0, 0,  0,  1,  1</a:t>
            </a:r>
          </a:p>
          <a:p>
            <a:r>
              <a:rPr lang="en-US" sz="3600" dirty="0" smtClean="0"/>
              <a:t>1,  1,  1,  2,  2,  2</a:t>
            </a:r>
          </a:p>
          <a:p>
            <a:r>
              <a:rPr lang="en-US" sz="3600" dirty="0" smtClean="0"/>
              <a:t>2,  3,  3,  3 , 3,  4</a:t>
            </a:r>
          </a:p>
          <a:p>
            <a:r>
              <a:rPr lang="en-US" sz="3600" dirty="0" smtClean="0"/>
              <a:t>4,  4,  5,  5,  6,  6</a:t>
            </a:r>
          </a:p>
          <a:p>
            <a:r>
              <a:rPr lang="en-US" sz="3600" dirty="0" smtClean="0"/>
              <a:t>7,  8,  8,   9,  9, 10</a:t>
            </a:r>
            <a:endParaRPr lang="en-US" sz="36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fontScale="90000"/>
          </a:bodyPr>
          <a:lstStyle/>
          <a:p>
            <a:r>
              <a:rPr lang="en-US" sz="3600" b="1" dirty="0" smtClean="0">
                <a:solidFill>
                  <a:schemeClr val="tx2">
                    <a:lumMod val="60000"/>
                    <a:lumOff val="40000"/>
                  </a:schemeClr>
                </a:solidFill>
              </a:rPr>
              <a:t>Step No2:A table is formed with three vertical columns</a:t>
            </a:r>
            <a:endParaRPr lang="en-US" sz="3600" b="1" dirty="0">
              <a:solidFill>
                <a:schemeClr val="tx2">
                  <a:lumMod val="60000"/>
                  <a:lumOff val="40000"/>
                </a:schemeClr>
              </a:solidFill>
            </a:endParaRPr>
          </a:p>
        </p:txBody>
      </p:sp>
      <p:graphicFrame>
        <p:nvGraphicFramePr>
          <p:cNvPr id="4" name="Content Placeholder 3"/>
          <p:cNvGraphicFramePr>
            <a:graphicFrameLocks noGrp="1"/>
          </p:cNvGraphicFramePr>
          <p:nvPr>
            <p:ph idx="1"/>
          </p:nvPr>
        </p:nvGraphicFramePr>
        <p:xfrm>
          <a:off x="0" y="1066800"/>
          <a:ext cx="9144000" cy="5846576"/>
        </p:xfrm>
        <a:graphic>
          <a:graphicData uri="http://schemas.openxmlformats.org/drawingml/2006/table">
            <a:tbl>
              <a:tblPr firstRow="1" lastRow="1" bandRow="1">
                <a:tableStyleId>{5940675A-B579-460E-94D1-54222C63F5DA}</a:tableStyleId>
              </a:tblPr>
              <a:tblGrid>
                <a:gridCol w="3048000"/>
                <a:gridCol w="3048000"/>
                <a:gridCol w="3048000"/>
              </a:tblGrid>
              <a:tr h="436422">
                <a:tc>
                  <a:txBody>
                    <a:bodyPr/>
                    <a:lstStyle/>
                    <a:p>
                      <a:r>
                        <a:rPr lang="en-US" sz="2400" dirty="0" smtClean="0"/>
                        <a:t>Number of children</a:t>
                      </a:r>
                      <a:endParaRPr lang="en-US" sz="2400" dirty="0"/>
                    </a:p>
                  </a:txBody>
                  <a:tcPr/>
                </a:tc>
                <a:tc>
                  <a:txBody>
                    <a:bodyPr/>
                    <a:lstStyle/>
                    <a:p>
                      <a:pPr algn="ctr"/>
                      <a:r>
                        <a:rPr lang="en-US" sz="2400" dirty="0" smtClean="0"/>
                        <a:t>Tallies</a:t>
                      </a:r>
                      <a:endParaRPr lang="en-US" sz="2400" dirty="0"/>
                    </a:p>
                  </a:txBody>
                  <a:tcPr/>
                </a:tc>
                <a:tc>
                  <a:txBody>
                    <a:bodyPr/>
                    <a:lstStyle/>
                    <a:p>
                      <a:pPr algn="ctr"/>
                      <a:r>
                        <a:rPr lang="en-US" sz="2400" dirty="0" smtClean="0"/>
                        <a:t>Frequency</a:t>
                      </a:r>
                      <a:endParaRPr lang="en-US" sz="2400" dirty="0"/>
                    </a:p>
                  </a:txBody>
                  <a:tcPr/>
                </a:tc>
              </a:tr>
              <a:tr h="4191000">
                <a:tc>
                  <a:txBody>
                    <a:bodyPr/>
                    <a:lstStyle/>
                    <a:p>
                      <a:pPr algn="ctr"/>
                      <a:r>
                        <a:rPr lang="en-US" sz="2400" dirty="0" smtClean="0"/>
                        <a:t>0</a:t>
                      </a:r>
                    </a:p>
                    <a:p>
                      <a:pPr algn="ctr"/>
                      <a:r>
                        <a:rPr lang="en-US" sz="2400" dirty="0" smtClean="0"/>
                        <a:t>1</a:t>
                      </a:r>
                    </a:p>
                    <a:p>
                      <a:pPr algn="ctr"/>
                      <a:r>
                        <a:rPr lang="en-US" sz="2400" dirty="0" smtClean="0"/>
                        <a:t>2</a:t>
                      </a:r>
                    </a:p>
                    <a:p>
                      <a:pPr algn="ctr"/>
                      <a:r>
                        <a:rPr lang="en-US" sz="2400" dirty="0" smtClean="0"/>
                        <a:t>3</a:t>
                      </a:r>
                    </a:p>
                    <a:p>
                      <a:pPr algn="ctr"/>
                      <a:r>
                        <a:rPr lang="en-US" sz="2400" dirty="0" smtClean="0"/>
                        <a:t>4</a:t>
                      </a:r>
                    </a:p>
                    <a:p>
                      <a:pPr algn="ctr"/>
                      <a:r>
                        <a:rPr lang="en-US" sz="2400" dirty="0" smtClean="0"/>
                        <a:t>5</a:t>
                      </a:r>
                    </a:p>
                    <a:p>
                      <a:pPr algn="ctr"/>
                      <a:r>
                        <a:rPr lang="en-US" sz="2400" dirty="0" smtClean="0"/>
                        <a:t>6</a:t>
                      </a:r>
                    </a:p>
                    <a:p>
                      <a:pPr algn="ctr"/>
                      <a:r>
                        <a:rPr lang="en-US" sz="2400" dirty="0" smtClean="0"/>
                        <a:t>7</a:t>
                      </a:r>
                    </a:p>
                    <a:p>
                      <a:pPr algn="ctr"/>
                      <a:r>
                        <a:rPr lang="en-US" sz="2400" dirty="0" smtClean="0"/>
                        <a:t>8</a:t>
                      </a:r>
                    </a:p>
                    <a:p>
                      <a:pPr algn="ctr"/>
                      <a:r>
                        <a:rPr lang="en-US" sz="2400" dirty="0" smtClean="0"/>
                        <a:t>9</a:t>
                      </a:r>
                    </a:p>
                    <a:p>
                      <a:pPr algn="ctr"/>
                      <a:r>
                        <a:rPr lang="en-US" sz="2400" dirty="0" smtClean="0"/>
                        <a:t>10</a:t>
                      </a:r>
                      <a:endParaRPr lang="en-US" sz="2400" dirty="0"/>
                    </a:p>
                  </a:txBody>
                  <a:tcPr/>
                </a:tc>
                <a:tc>
                  <a:txBody>
                    <a:bodyPr/>
                    <a:lstStyle/>
                    <a:p>
                      <a:pPr algn="ctr"/>
                      <a:r>
                        <a:rPr lang="en-US" sz="2400" dirty="0" smtClean="0"/>
                        <a:t>IIII</a:t>
                      </a:r>
                    </a:p>
                    <a:p>
                      <a:pPr algn="ctr"/>
                      <a:r>
                        <a:rPr lang="en-US" sz="2400" dirty="0" smtClean="0"/>
                        <a:t>/</a:t>
                      </a:r>
                      <a:endParaRPr lang="en-US" dirty="0" smtClean="0"/>
                    </a:p>
                    <a:p>
                      <a:pPr algn="ctr"/>
                      <a:r>
                        <a:rPr lang="en-US" sz="2400" dirty="0" smtClean="0"/>
                        <a:t>IIII</a:t>
                      </a:r>
                    </a:p>
                    <a:p>
                      <a:pPr algn="ctr"/>
                      <a:r>
                        <a:rPr lang="en-US" sz="2400" dirty="0" smtClean="0"/>
                        <a:t>IIII</a:t>
                      </a:r>
                    </a:p>
                    <a:p>
                      <a:pPr algn="ctr"/>
                      <a:r>
                        <a:rPr lang="en-US" sz="2400" dirty="0" smtClean="0"/>
                        <a:t>III</a:t>
                      </a:r>
                    </a:p>
                    <a:p>
                      <a:pPr algn="ctr"/>
                      <a:r>
                        <a:rPr lang="en-US" sz="2400" dirty="0" smtClean="0"/>
                        <a:t>II</a:t>
                      </a:r>
                    </a:p>
                    <a:p>
                      <a:pPr algn="ctr"/>
                      <a:r>
                        <a:rPr lang="en-US" sz="2400" dirty="0" smtClean="0"/>
                        <a:t>II</a:t>
                      </a:r>
                    </a:p>
                    <a:p>
                      <a:pPr algn="ctr"/>
                      <a:r>
                        <a:rPr lang="en-US" sz="2400" dirty="0" smtClean="0"/>
                        <a:t>I</a:t>
                      </a:r>
                    </a:p>
                    <a:p>
                      <a:pPr algn="ctr"/>
                      <a:r>
                        <a:rPr lang="en-US" sz="2400" dirty="0" smtClean="0"/>
                        <a:t>II</a:t>
                      </a:r>
                    </a:p>
                    <a:p>
                      <a:pPr algn="ctr"/>
                      <a:r>
                        <a:rPr lang="en-US" sz="2400" dirty="0" smtClean="0"/>
                        <a:t>II</a:t>
                      </a:r>
                    </a:p>
                    <a:p>
                      <a:pPr algn="ctr"/>
                      <a:r>
                        <a:rPr lang="en-US" sz="2400" dirty="0" smtClean="0"/>
                        <a:t>I</a:t>
                      </a:r>
                      <a:endParaRPr lang="en-US" sz="2400" dirty="0"/>
                    </a:p>
                  </a:txBody>
                  <a:tcPr/>
                </a:tc>
                <a:tc>
                  <a:txBody>
                    <a:bodyPr/>
                    <a:lstStyle/>
                    <a:p>
                      <a:pPr algn="ctr"/>
                      <a:r>
                        <a:rPr lang="en-US" sz="2400" dirty="0" smtClean="0"/>
                        <a:t>4</a:t>
                      </a:r>
                    </a:p>
                    <a:p>
                      <a:pPr algn="ctr"/>
                      <a:r>
                        <a:rPr lang="en-US" sz="2400" dirty="0" smtClean="0"/>
                        <a:t>5</a:t>
                      </a:r>
                    </a:p>
                    <a:p>
                      <a:pPr algn="ctr"/>
                      <a:r>
                        <a:rPr lang="en-US" sz="2400" dirty="0" smtClean="0"/>
                        <a:t>4</a:t>
                      </a:r>
                    </a:p>
                    <a:p>
                      <a:pPr algn="ctr"/>
                      <a:r>
                        <a:rPr lang="en-US" sz="2400" dirty="0" smtClean="0"/>
                        <a:t>4</a:t>
                      </a:r>
                    </a:p>
                    <a:p>
                      <a:pPr algn="ctr"/>
                      <a:r>
                        <a:rPr lang="en-US" sz="2400" dirty="0" smtClean="0"/>
                        <a:t>3</a:t>
                      </a:r>
                    </a:p>
                    <a:p>
                      <a:pPr algn="ctr"/>
                      <a:r>
                        <a:rPr lang="en-US" sz="2400" dirty="0" smtClean="0"/>
                        <a:t>2</a:t>
                      </a:r>
                    </a:p>
                    <a:p>
                      <a:pPr algn="ctr"/>
                      <a:r>
                        <a:rPr lang="en-US" sz="2400" dirty="0" smtClean="0"/>
                        <a:t>2</a:t>
                      </a:r>
                    </a:p>
                    <a:p>
                      <a:pPr algn="ctr"/>
                      <a:r>
                        <a:rPr lang="en-US" sz="2400" dirty="0" smtClean="0"/>
                        <a:t>1</a:t>
                      </a:r>
                    </a:p>
                    <a:p>
                      <a:pPr algn="ctr"/>
                      <a:r>
                        <a:rPr lang="en-US" sz="2400" dirty="0" smtClean="0"/>
                        <a:t>2</a:t>
                      </a:r>
                    </a:p>
                    <a:p>
                      <a:pPr algn="ctr"/>
                      <a:r>
                        <a:rPr lang="en-US" sz="2400" dirty="0" smtClean="0"/>
                        <a:t>2</a:t>
                      </a:r>
                    </a:p>
                    <a:p>
                      <a:pPr algn="ctr"/>
                      <a:r>
                        <a:rPr lang="en-US" sz="2400" dirty="0" smtClean="0"/>
                        <a:t>1</a:t>
                      </a:r>
                      <a:endParaRPr lang="en-US" sz="2400" dirty="0"/>
                    </a:p>
                  </a:txBody>
                  <a:tcPr/>
                </a:tc>
              </a:tr>
              <a:tr h="1198376">
                <a:tc>
                  <a:txBody>
                    <a:bodyPr/>
                    <a:lstStyle/>
                    <a:p>
                      <a:endParaRPr lang="en-US" dirty="0"/>
                    </a:p>
                  </a:txBody>
                  <a:tcPr/>
                </a:tc>
                <a:tc>
                  <a:txBody>
                    <a:bodyPr/>
                    <a:lstStyle/>
                    <a:p>
                      <a:pPr algn="ctr"/>
                      <a:r>
                        <a:rPr lang="en-US" sz="2800" dirty="0" smtClean="0"/>
                        <a:t>Total</a:t>
                      </a:r>
                      <a:endParaRPr lang="en-US" sz="2800" dirty="0"/>
                    </a:p>
                  </a:txBody>
                  <a:tcPr/>
                </a:tc>
                <a:tc>
                  <a:txBody>
                    <a:bodyPr/>
                    <a:lstStyle/>
                    <a:p>
                      <a:endParaRPr lang="en-US" dirty="0"/>
                    </a:p>
                  </a:txBody>
                  <a:tcPr/>
                </a:tc>
              </a:tr>
            </a:tbl>
          </a:graphicData>
        </a:graphic>
      </p:graphicFrame>
      <p:cxnSp>
        <p:nvCxnSpPr>
          <p:cNvPr id="8" name="Straight Connector 7"/>
          <p:cNvCxnSpPr/>
          <p:nvPr/>
        </p:nvCxnSpPr>
        <p:spPr>
          <a:xfrm>
            <a:off x="0" y="1905000"/>
            <a:ext cx="9144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2362200"/>
            <a:ext cx="9296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2743200"/>
            <a:ext cx="9296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0" y="3124200"/>
            <a:ext cx="9144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0" y="3505200"/>
            <a:ext cx="9144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0" y="3810000"/>
            <a:ext cx="9144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28600" y="4191000"/>
            <a:ext cx="9144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152400" y="4572000"/>
            <a:ext cx="9144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0" y="4876800"/>
            <a:ext cx="9144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0" y="525780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4267200" y="1905000"/>
            <a:ext cx="838200" cy="461665"/>
          </a:xfrm>
          <a:prstGeom prst="rect">
            <a:avLst/>
          </a:prstGeom>
          <a:noFill/>
        </p:spPr>
        <p:txBody>
          <a:bodyPr wrap="square" rtlCol="0">
            <a:spAutoFit/>
          </a:bodyPr>
          <a:lstStyle/>
          <a:p>
            <a:r>
              <a:rPr lang="en-US" dirty="0" smtClean="0"/>
              <a:t>  </a:t>
            </a:r>
            <a:r>
              <a:rPr lang="en-US" sz="2400" dirty="0" smtClean="0"/>
              <a:t>IIII</a:t>
            </a:r>
            <a:endParaRPr lang="en-US" sz="24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lumMod val="60000"/>
                    <a:lumOff val="40000"/>
                  </a:schemeClr>
                </a:solidFill>
              </a:rPr>
              <a:t>Step No: 3</a:t>
            </a:r>
            <a:endParaRPr lang="en-US" b="1" dirty="0">
              <a:solidFill>
                <a:schemeClr val="tx2">
                  <a:lumMod val="60000"/>
                  <a:lumOff val="40000"/>
                </a:schemeClr>
              </a:solidFill>
            </a:endParaRPr>
          </a:p>
        </p:txBody>
      </p:sp>
      <p:sp>
        <p:nvSpPr>
          <p:cNvPr id="3" name="Content Placeholder 2"/>
          <p:cNvSpPr>
            <a:spLocks noGrp="1"/>
          </p:cNvSpPr>
          <p:nvPr>
            <p:ph idx="1"/>
          </p:nvPr>
        </p:nvSpPr>
        <p:spPr>
          <a:xfrm>
            <a:off x="457200" y="1447800"/>
            <a:ext cx="8229600" cy="4678363"/>
          </a:xfrm>
        </p:spPr>
        <p:txBody>
          <a:bodyPr>
            <a:normAutofit/>
          </a:bodyPr>
          <a:lstStyle/>
          <a:p>
            <a:r>
              <a:rPr lang="en-US" sz="2800" dirty="0" smtClean="0"/>
              <a:t>In the second column repetition of items are given in the form of tally marks (bars). For each variable one tally mark is given. They are written in groups of five tally each. The first four tally marks are written as </a:t>
            </a:r>
            <a:r>
              <a:rPr lang="en-US" sz="2800" dirty="0" smtClean="0">
                <a:solidFill>
                  <a:schemeClr val="tx2">
                    <a:lumMod val="60000"/>
                    <a:lumOff val="40000"/>
                  </a:schemeClr>
                </a:solidFill>
              </a:rPr>
              <a:t>straight lines </a:t>
            </a:r>
            <a:r>
              <a:rPr lang="en-US" sz="2800" dirty="0" smtClean="0"/>
              <a:t>and the fifth tally marks are written as </a:t>
            </a:r>
            <a:r>
              <a:rPr lang="en-US" sz="2800" dirty="0" err="1" smtClean="0">
                <a:solidFill>
                  <a:schemeClr val="tx2">
                    <a:lumMod val="60000"/>
                    <a:lumOff val="40000"/>
                  </a:schemeClr>
                </a:solidFill>
              </a:rPr>
              <a:t>crossed</a:t>
            </a:r>
            <a:r>
              <a:rPr lang="en-US" sz="2800" dirty="0" err="1" smtClean="0"/>
              <a:t>.This</a:t>
            </a:r>
            <a:r>
              <a:rPr lang="en-US" sz="2800" dirty="0" smtClean="0"/>
              <a:t> is </a:t>
            </a:r>
            <a:r>
              <a:rPr lang="en-US" b="1" dirty="0" smtClean="0">
                <a:solidFill>
                  <a:schemeClr val="tx2">
                    <a:lumMod val="60000"/>
                    <a:lumOff val="40000"/>
                  </a:schemeClr>
                </a:solidFill>
              </a:rPr>
              <a:t>Four</a:t>
            </a:r>
            <a:r>
              <a:rPr lang="en-US" sz="2800" b="1" dirty="0" smtClean="0">
                <a:solidFill>
                  <a:schemeClr val="tx2">
                    <a:lumMod val="60000"/>
                    <a:lumOff val="40000"/>
                  </a:schemeClr>
                </a:solidFill>
              </a:rPr>
              <a:t> and cross method</a:t>
            </a:r>
            <a:endParaRPr lang="en-US" sz="2800" b="1" dirty="0">
              <a:solidFill>
                <a:schemeClr val="tx2">
                  <a:lumMod val="60000"/>
                  <a:lumOff val="40000"/>
                </a:schemeClr>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lumMod val="60000"/>
                    <a:lumOff val="40000"/>
                  </a:schemeClr>
                </a:solidFill>
              </a:rPr>
              <a:t>Step No :4</a:t>
            </a:r>
            <a:endParaRPr lang="en-US" b="1" dirty="0">
              <a:solidFill>
                <a:schemeClr val="tx2">
                  <a:lumMod val="60000"/>
                  <a:lumOff val="40000"/>
                </a:schemeClr>
              </a:solidFill>
            </a:endParaRPr>
          </a:p>
        </p:txBody>
      </p:sp>
      <p:sp>
        <p:nvSpPr>
          <p:cNvPr id="3" name="Content Placeholder 2"/>
          <p:cNvSpPr>
            <a:spLocks noGrp="1"/>
          </p:cNvSpPr>
          <p:nvPr>
            <p:ph idx="1"/>
          </p:nvPr>
        </p:nvSpPr>
        <p:spPr/>
        <p:txBody>
          <a:bodyPr/>
          <a:lstStyle/>
          <a:p>
            <a:r>
              <a:rPr lang="en-US" sz="2800" dirty="0" smtClean="0"/>
              <a:t>The tally marks for each item is counted  and is given in the third </a:t>
            </a:r>
            <a:r>
              <a:rPr lang="en-US" sz="2800" dirty="0" err="1" smtClean="0"/>
              <a:t>column.It</a:t>
            </a:r>
            <a:r>
              <a:rPr lang="en-US" sz="2800" dirty="0" smtClean="0"/>
              <a:t> is the frequency. The frequency for each item is equal to the number of tally marks against each items</a:t>
            </a:r>
            <a:r>
              <a:rPr lang="en-US" dirty="0" smtClean="0"/>
              <a:t>.</a:t>
            </a:r>
          </a:p>
          <a:p>
            <a:r>
              <a:rPr lang="en-US" sz="2800" dirty="0" smtClean="0"/>
              <a:t>At the bottom of the third column, the frequency is given by adding all the frequencies.</a:t>
            </a:r>
            <a:endParaRPr lang="en-US" sz="28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chemeClr val="tx2">
                    <a:lumMod val="60000"/>
                    <a:lumOff val="40000"/>
                  </a:schemeClr>
                </a:solidFill>
              </a:rPr>
              <a:t>2.Frequency Distribution with class intervals</a:t>
            </a:r>
            <a:endParaRPr lang="en-US" sz="3600" b="1" dirty="0">
              <a:solidFill>
                <a:schemeClr val="tx2">
                  <a:lumMod val="60000"/>
                  <a:lumOff val="40000"/>
                </a:schemeClr>
              </a:solidFill>
            </a:endParaRPr>
          </a:p>
        </p:txBody>
      </p:sp>
      <p:sp>
        <p:nvSpPr>
          <p:cNvPr id="3" name="Content Placeholder 2"/>
          <p:cNvSpPr>
            <a:spLocks noGrp="1"/>
          </p:cNvSpPr>
          <p:nvPr>
            <p:ph idx="1"/>
          </p:nvPr>
        </p:nvSpPr>
        <p:spPr/>
        <p:txBody>
          <a:bodyPr>
            <a:normAutofit/>
          </a:bodyPr>
          <a:lstStyle/>
          <a:p>
            <a:r>
              <a:rPr lang="en-US" sz="2800" dirty="0" smtClean="0"/>
              <a:t>Frequency distribution with class interval is a table of values with classes. It is constructed with </a:t>
            </a:r>
            <a:r>
              <a:rPr lang="en-US" sz="2800" b="1" dirty="0" smtClean="0">
                <a:solidFill>
                  <a:schemeClr val="tx2">
                    <a:lumMod val="60000"/>
                    <a:lumOff val="40000"/>
                  </a:schemeClr>
                </a:solidFill>
              </a:rPr>
              <a:t>class intervals</a:t>
            </a:r>
            <a:r>
              <a:rPr lang="en-US" sz="2800" dirty="0" smtClean="0"/>
              <a:t>. It Is a frequency distribution of </a:t>
            </a:r>
            <a:r>
              <a:rPr lang="en-US" sz="2800" b="1" dirty="0" smtClean="0">
                <a:solidFill>
                  <a:schemeClr val="tx2">
                    <a:lumMod val="60000"/>
                    <a:lumOff val="40000"/>
                  </a:schemeClr>
                </a:solidFill>
              </a:rPr>
              <a:t>continuous series.</a:t>
            </a:r>
            <a:r>
              <a:rPr lang="en-US" sz="2800" dirty="0" smtClean="0"/>
              <a:t> example,  let’s say you have a list of IQ scores for a gifted classroom in a particular elementary school.  </a:t>
            </a:r>
          </a:p>
          <a:p>
            <a:r>
              <a:rPr lang="en-US" sz="2800" dirty="0" smtClean="0"/>
              <a:t>The </a:t>
            </a:r>
            <a:r>
              <a:rPr lang="en-US" sz="2800" b="1" dirty="0" smtClean="0"/>
              <a:t>IQ scores</a:t>
            </a:r>
            <a:r>
              <a:rPr lang="en-US" sz="2800" dirty="0" smtClean="0"/>
              <a:t> are: 118, 123, 124, 125, 127, 128, 129, 130, 130, 133, 136, 138, 141, 142, 149, 150, 154. </a:t>
            </a:r>
            <a:endParaRPr lang="en-US" sz="2800" b="1" dirty="0" smtClean="0">
              <a:solidFill>
                <a:schemeClr val="tx2">
                  <a:lumMod val="60000"/>
                  <a:lumOff val="40000"/>
                </a:schemeClr>
              </a:solidFill>
            </a:endParaRPr>
          </a:p>
          <a:p>
            <a:endParaRPr lang="en-US" sz="2800" b="1" dirty="0">
              <a:solidFill>
                <a:schemeClr val="tx2">
                  <a:lumMod val="60000"/>
                  <a:lumOff val="40000"/>
                </a:schemeClr>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sz="3100" b="1" dirty="0" smtClean="0">
                <a:solidFill>
                  <a:schemeClr val="tx2">
                    <a:lumMod val="60000"/>
                    <a:lumOff val="40000"/>
                  </a:schemeClr>
                </a:solidFill>
              </a:rPr>
              <a:t/>
            </a:r>
            <a:br>
              <a:rPr lang="en-US" sz="3100" b="1" dirty="0" smtClean="0">
                <a:solidFill>
                  <a:schemeClr val="tx2">
                    <a:lumMod val="60000"/>
                    <a:lumOff val="40000"/>
                  </a:schemeClr>
                </a:solidFill>
              </a:rPr>
            </a:br>
            <a:r>
              <a:rPr lang="en-US" sz="3600" b="1" dirty="0" smtClean="0">
                <a:solidFill>
                  <a:schemeClr val="tx2">
                    <a:lumMod val="60000"/>
                    <a:lumOff val="40000"/>
                  </a:schemeClr>
                </a:solidFill>
              </a:rPr>
              <a:t>How to Draw a Frequency Distribution Table</a:t>
            </a:r>
            <a:endParaRPr lang="en-US" dirty="0"/>
          </a:p>
        </p:txBody>
      </p:sp>
      <p:sp>
        <p:nvSpPr>
          <p:cNvPr id="3" name="Content Placeholder 2"/>
          <p:cNvSpPr>
            <a:spLocks noGrp="1"/>
          </p:cNvSpPr>
          <p:nvPr>
            <p:ph idx="1"/>
          </p:nvPr>
        </p:nvSpPr>
        <p:spPr>
          <a:xfrm>
            <a:off x="0" y="1371600"/>
            <a:ext cx="9144000" cy="5486400"/>
          </a:xfrm>
        </p:spPr>
        <p:txBody>
          <a:bodyPr>
            <a:normAutofit/>
          </a:bodyPr>
          <a:lstStyle/>
          <a:p>
            <a:pPr>
              <a:buNone/>
            </a:pPr>
            <a:r>
              <a:rPr lang="en-US" b="1" dirty="0" smtClean="0">
                <a:solidFill>
                  <a:schemeClr val="tx2">
                    <a:lumMod val="60000"/>
                    <a:lumOff val="40000"/>
                  </a:schemeClr>
                </a:solidFill>
              </a:rPr>
              <a:t>                 Part 1: Choosing Classes</a:t>
            </a:r>
            <a:endParaRPr lang="en-US" b="1" dirty="0" smtClean="0"/>
          </a:p>
          <a:p>
            <a:r>
              <a:rPr lang="en-US" b="1" dirty="0" smtClean="0"/>
              <a:t>Step 1:</a:t>
            </a:r>
            <a:r>
              <a:rPr lang="en-US" dirty="0" smtClean="0"/>
              <a:t> </a:t>
            </a:r>
            <a:r>
              <a:rPr lang="en-US" sz="2800" dirty="0" smtClean="0"/>
              <a:t>Figure out how many classes (categories) you need. There are no hard rules about how many classes to pick, but there are a couple of general guidelines:</a:t>
            </a:r>
          </a:p>
          <a:p>
            <a:r>
              <a:rPr lang="en-US" sz="2800" dirty="0" smtClean="0"/>
              <a:t>      1.  Pick between 5 and 20 classes. For the list of IQs above, we picked 5 classes.</a:t>
            </a:r>
          </a:p>
          <a:p>
            <a:r>
              <a:rPr lang="en-US" sz="2800" dirty="0" smtClean="0"/>
              <a:t>       2.Make sure you have a few items in each category. For example, if you have 20 items, choose 5 classes (4 items per category), not 20 classes (which would give you only 1 item per category).</a:t>
            </a:r>
          </a:p>
          <a:p>
            <a:endParaRPr lang="en-US" sz="36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solidFill>
                  <a:schemeClr val="tx2">
                    <a:lumMod val="60000"/>
                    <a:lumOff val="40000"/>
                  </a:schemeClr>
                </a:solidFill>
              </a:rPr>
              <a:t>Part 2: Sorting the Data</a:t>
            </a:r>
            <a:r>
              <a:rPr lang="en-US" b="1" dirty="0" smtClean="0"/>
              <a:t/>
            </a:r>
            <a:br>
              <a:rPr lang="en-US" b="1" dirty="0" smtClean="0"/>
            </a:br>
            <a:endParaRPr lang="en-US" dirty="0"/>
          </a:p>
        </p:txBody>
      </p:sp>
      <p:sp>
        <p:nvSpPr>
          <p:cNvPr id="3" name="Content Placeholder 2"/>
          <p:cNvSpPr>
            <a:spLocks noGrp="1"/>
          </p:cNvSpPr>
          <p:nvPr>
            <p:ph idx="1"/>
          </p:nvPr>
        </p:nvSpPr>
        <p:spPr/>
        <p:txBody>
          <a:bodyPr/>
          <a:lstStyle/>
          <a:p>
            <a:r>
              <a:rPr lang="en-US" b="1" dirty="0" smtClean="0"/>
              <a:t>Step 2:</a:t>
            </a:r>
            <a:r>
              <a:rPr lang="en-US" dirty="0" smtClean="0"/>
              <a:t> Subtract the minimum data value from the maximum data value. For example, our IQ list above had a minimum value of 118 and a maximum value of 154, so:</a:t>
            </a:r>
            <a:br>
              <a:rPr lang="en-US" dirty="0" smtClean="0"/>
            </a:br>
            <a:r>
              <a:rPr lang="en-US" dirty="0" smtClean="0"/>
              <a:t>154 – 118 = </a:t>
            </a:r>
            <a:r>
              <a:rPr lang="en-US" b="1" dirty="0" smtClean="0"/>
              <a:t>36</a:t>
            </a:r>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err="1" smtClean="0">
                <a:solidFill>
                  <a:schemeClr val="tx2">
                    <a:lumMod val="60000"/>
                    <a:lumOff val="40000"/>
                  </a:schemeClr>
                </a:solidFill>
              </a:rPr>
              <a:t>condt</a:t>
            </a:r>
            <a:endParaRPr lang="en-US" sz="4000" b="1" dirty="0">
              <a:solidFill>
                <a:schemeClr val="tx2">
                  <a:lumMod val="60000"/>
                  <a:lumOff val="40000"/>
                </a:schemeClr>
              </a:solidFill>
            </a:endParaRPr>
          </a:p>
        </p:txBody>
      </p:sp>
      <p:sp>
        <p:nvSpPr>
          <p:cNvPr id="3" name="Content Placeholder 2"/>
          <p:cNvSpPr>
            <a:spLocks noGrp="1"/>
          </p:cNvSpPr>
          <p:nvPr>
            <p:ph idx="1"/>
          </p:nvPr>
        </p:nvSpPr>
        <p:spPr/>
        <p:txBody>
          <a:bodyPr>
            <a:normAutofit lnSpcReduction="10000"/>
          </a:bodyPr>
          <a:lstStyle/>
          <a:p>
            <a:r>
              <a:rPr lang="en-US" b="1" dirty="0" smtClean="0"/>
              <a:t>Step 3:</a:t>
            </a:r>
            <a:r>
              <a:rPr lang="en-US" dirty="0" smtClean="0"/>
              <a:t> Divide your answer in Step 2 by the number of classes you chose in Step 1.</a:t>
            </a:r>
            <a:br>
              <a:rPr lang="en-US" dirty="0" smtClean="0"/>
            </a:br>
            <a:r>
              <a:rPr lang="en-US" dirty="0" smtClean="0"/>
              <a:t>36 / 5 = </a:t>
            </a:r>
            <a:r>
              <a:rPr lang="en-US" b="1" dirty="0" smtClean="0"/>
              <a:t>7.2</a:t>
            </a:r>
            <a:endParaRPr lang="en-US" dirty="0" smtClean="0"/>
          </a:p>
          <a:p>
            <a:r>
              <a:rPr lang="en-US" b="1" dirty="0" smtClean="0"/>
              <a:t>Step 4:</a:t>
            </a:r>
            <a:r>
              <a:rPr lang="en-US" dirty="0" smtClean="0">
                <a:hlinkClick r:id="rId2"/>
              </a:rPr>
              <a:t> Round the number </a:t>
            </a:r>
            <a:r>
              <a:rPr lang="en-US" dirty="0" smtClean="0"/>
              <a:t>from Step 3 up to a </a:t>
            </a:r>
            <a:r>
              <a:rPr lang="en-US" dirty="0" smtClean="0">
                <a:hlinkClick r:id="rId3"/>
              </a:rPr>
              <a:t>whole number</a:t>
            </a:r>
            <a:r>
              <a:rPr lang="en-US" dirty="0" smtClean="0"/>
              <a:t> to get the </a:t>
            </a:r>
            <a:r>
              <a:rPr lang="en-US" dirty="0" smtClean="0">
                <a:hlinkClick r:id="rId4"/>
              </a:rPr>
              <a:t>class width</a:t>
            </a:r>
            <a:r>
              <a:rPr lang="en-US" dirty="0" smtClean="0"/>
              <a:t>. Rounded up, 7.2 becomes </a:t>
            </a:r>
            <a:r>
              <a:rPr lang="en-US" b="1" dirty="0" smtClean="0"/>
              <a:t>8</a:t>
            </a:r>
            <a:r>
              <a:rPr lang="en-US" dirty="0" smtClean="0"/>
              <a:t>.</a:t>
            </a:r>
          </a:p>
          <a:p>
            <a:r>
              <a:rPr lang="en-US" b="1" dirty="0" smtClean="0"/>
              <a:t>Step 5:</a:t>
            </a:r>
            <a:r>
              <a:rPr lang="en-US" dirty="0" smtClean="0"/>
              <a:t> Write down your lowest value for your first minimum data value: The lowest value is </a:t>
            </a:r>
            <a:r>
              <a:rPr lang="en-US" b="1" dirty="0" smtClean="0"/>
              <a:t>118</a:t>
            </a:r>
            <a:endParaRPr lang="en-US" dirty="0" smtClean="0"/>
          </a:p>
          <a:p>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solidFill>
                  <a:schemeClr val="tx2">
                    <a:lumMod val="60000"/>
                    <a:lumOff val="40000"/>
                  </a:schemeClr>
                </a:solidFill>
              </a:rPr>
              <a:t>condt</a:t>
            </a:r>
            <a:endParaRPr lang="en-US" dirty="0"/>
          </a:p>
        </p:txBody>
      </p:sp>
      <p:sp>
        <p:nvSpPr>
          <p:cNvPr id="3" name="Content Placeholder 2"/>
          <p:cNvSpPr>
            <a:spLocks noGrp="1"/>
          </p:cNvSpPr>
          <p:nvPr>
            <p:ph idx="1"/>
          </p:nvPr>
        </p:nvSpPr>
        <p:spPr/>
        <p:txBody>
          <a:bodyPr>
            <a:normAutofit fontScale="85000" lnSpcReduction="20000"/>
          </a:bodyPr>
          <a:lstStyle/>
          <a:p>
            <a:r>
              <a:rPr lang="en-US" b="1" dirty="0" smtClean="0"/>
              <a:t>Step 6:</a:t>
            </a:r>
            <a:r>
              <a:rPr lang="en-US" dirty="0" smtClean="0"/>
              <a:t> Add the class width from Step 4 to Step 5 to get the next lower class limit:</a:t>
            </a:r>
            <a:br>
              <a:rPr lang="en-US" dirty="0" smtClean="0"/>
            </a:br>
            <a:r>
              <a:rPr lang="en-US" dirty="0" smtClean="0"/>
              <a:t>118 + 8 = </a:t>
            </a:r>
            <a:r>
              <a:rPr lang="en-US" b="1" dirty="0" smtClean="0"/>
              <a:t>126</a:t>
            </a:r>
            <a:endParaRPr lang="en-US" dirty="0" smtClean="0"/>
          </a:p>
          <a:p>
            <a:r>
              <a:rPr lang="en-US" b="1" dirty="0" smtClean="0"/>
              <a:t>Step 7:</a:t>
            </a:r>
            <a:r>
              <a:rPr lang="en-US" dirty="0" smtClean="0"/>
              <a:t> Repeat Step 6 for the other minimum data values (in other words, keep on adding your class width to your minimum data values) until you have created the number of classes you chose in Step 1. We chose 5 classes, so our 5 minimum data values are:</a:t>
            </a:r>
            <a:br>
              <a:rPr lang="en-US" dirty="0" smtClean="0"/>
            </a:br>
            <a:r>
              <a:rPr lang="en-US" dirty="0" smtClean="0"/>
              <a:t>118</a:t>
            </a:r>
            <a:br>
              <a:rPr lang="en-US" dirty="0" smtClean="0"/>
            </a:br>
            <a:r>
              <a:rPr lang="en-US" dirty="0" smtClean="0"/>
              <a:t>126 (118 + 8)</a:t>
            </a:r>
            <a:br>
              <a:rPr lang="en-US" dirty="0" smtClean="0"/>
            </a:br>
            <a:r>
              <a:rPr lang="en-US" dirty="0" smtClean="0"/>
              <a:t>134 (126 + 8)</a:t>
            </a:r>
            <a:br>
              <a:rPr lang="en-US" dirty="0" smtClean="0"/>
            </a:br>
            <a:r>
              <a:rPr lang="en-US" dirty="0" smtClean="0"/>
              <a:t>142 (134 + 8)</a:t>
            </a:r>
            <a:br>
              <a:rPr lang="en-US" dirty="0" smtClean="0"/>
            </a:br>
            <a:r>
              <a:rPr lang="en-US" dirty="0" smtClean="0"/>
              <a:t>150 (142 + 8)</a:t>
            </a:r>
          </a:p>
          <a:p>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Step 8:</a:t>
            </a:r>
            <a:endParaRPr lang="en-US" dirty="0"/>
          </a:p>
        </p:txBody>
      </p:sp>
      <p:sp>
        <p:nvSpPr>
          <p:cNvPr id="3" name="Content Placeholder 2"/>
          <p:cNvSpPr>
            <a:spLocks noGrp="1"/>
          </p:cNvSpPr>
          <p:nvPr>
            <p:ph idx="1"/>
          </p:nvPr>
        </p:nvSpPr>
        <p:spPr>
          <a:xfrm>
            <a:off x="228600" y="1447800"/>
            <a:ext cx="8610600" cy="5105400"/>
          </a:xfrm>
        </p:spPr>
        <p:txBody>
          <a:bodyPr>
            <a:normAutofit fontScale="92500" lnSpcReduction="20000"/>
          </a:bodyPr>
          <a:lstStyle/>
          <a:p>
            <a:r>
              <a:rPr lang="en-US" dirty="0" smtClean="0"/>
              <a:t>Write down the upper class limits. These are the highest values that can be in the category, so in most cases you can subtract 1 from the class width and add that to the minimum data value. </a:t>
            </a:r>
          </a:p>
          <a:p>
            <a:endParaRPr lang="en-US" dirty="0" smtClean="0"/>
          </a:p>
          <a:p>
            <a:r>
              <a:rPr lang="en-US" dirty="0" smtClean="0"/>
              <a:t>For example:</a:t>
            </a:r>
            <a:br>
              <a:rPr lang="en-US" dirty="0" smtClean="0"/>
            </a:br>
            <a:r>
              <a:rPr lang="en-US" dirty="0" smtClean="0"/>
              <a:t>118 + (8 – 1) = 125</a:t>
            </a:r>
            <a:br>
              <a:rPr lang="en-US" dirty="0" smtClean="0"/>
            </a:br>
            <a:r>
              <a:rPr lang="en-US" dirty="0" smtClean="0"/>
              <a:t>118 – 125</a:t>
            </a:r>
            <a:br>
              <a:rPr lang="en-US" dirty="0" smtClean="0"/>
            </a:br>
            <a:r>
              <a:rPr lang="en-US" dirty="0" smtClean="0"/>
              <a:t>126 – 133</a:t>
            </a:r>
            <a:br>
              <a:rPr lang="en-US" dirty="0" smtClean="0"/>
            </a:br>
            <a:r>
              <a:rPr lang="en-US" dirty="0" smtClean="0"/>
              <a:t>134 – 141</a:t>
            </a:r>
            <a:br>
              <a:rPr lang="en-US" dirty="0" smtClean="0"/>
            </a:br>
            <a:r>
              <a:rPr lang="en-US" dirty="0" smtClean="0"/>
              <a:t>142 – 149</a:t>
            </a:r>
            <a:br>
              <a:rPr lang="en-US" dirty="0" smtClean="0"/>
            </a:br>
            <a:r>
              <a:rPr lang="en-US" dirty="0" smtClean="0"/>
              <a:t>150 – 157</a:t>
            </a:r>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solidFill>
                  <a:schemeClr val="tx2">
                    <a:lumMod val="60000"/>
                    <a:lumOff val="40000"/>
                  </a:schemeClr>
                </a:solidFill>
              </a:rPr>
              <a:t>Condt</a:t>
            </a:r>
            <a:r>
              <a:rPr lang="en-US" b="1" dirty="0" smtClean="0">
                <a:solidFill>
                  <a:schemeClr val="tx2">
                    <a:lumMod val="60000"/>
                    <a:lumOff val="40000"/>
                  </a:schemeClr>
                </a:solidFill>
              </a:rPr>
              <a:t> ….</a:t>
            </a:r>
            <a:endParaRPr lang="en-US" dirty="0"/>
          </a:p>
        </p:txBody>
      </p:sp>
      <p:sp>
        <p:nvSpPr>
          <p:cNvPr id="3" name="Content Placeholder 2"/>
          <p:cNvSpPr>
            <a:spLocks noGrp="1"/>
          </p:cNvSpPr>
          <p:nvPr>
            <p:ph idx="1"/>
          </p:nvPr>
        </p:nvSpPr>
        <p:spPr/>
        <p:txBody>
          <a:bodyPr/>
          <a:lstStyle/>
          <a:p>
            <a:r>
              <a:rPr lang="en-US" b="1" dirty="0" smtClean="0"/>
              <a:t>Step 10:</a:t>
            </a:r>
            <a:r>
              <a:rPr lang="en-US" dirty="0" smtClean="0"/>
              <a:t> Count the number of items in each class, and put the total in the second column. The list of IQ scores are: </a:t>
            </a:r>
          </a:p>
          <a:p>
            <a:r>
              <a:rPr lang="en-US" dirty="0" smtClean="0"/>
              <a:t>118, 123, 124, 125, 127, 128, 129, 130, 130, 133, 136, 138, 141, 142, 149, 150, 154.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fontScale="90000"/>
          </a:bodyPr>
          <a:lstStyle/>
          <a:p>
            <a:r>
              <a:rPr lang="en-US" sz="3600" b="1" dirty="0" smtClean="0">
                <a:solidFill>
                  <a:schemeClr val="tx2">
                    <a:lumMod val="60000"/>
                    <a:lumOff val="40000"/>
                  </a:schemeClr>
                </a:solidFill>
              </a:rPr>
              <a:t>Step No10:A table is formed with three vertical columns</a:t>
            </a:r>
            <a:endParaRPr lang="en-US" sz="3600" b="1" dirty="0">
              <a:solidFill>
                <a:schemeClr val="tx2">
                  <a:lumMod val="60000"/>
                  <a:lumOff val="40000"/>
                </a:schemeClr>
              </a:solidFill>
            </a:endParaRPr>
          </a:p>
        </p:txBody>
      </p:sp>
      <p:graphicFrame>
        <p:nvGraphicFramePr>
          <p:cNvPr id="4" name="Content Placeholder 3"/>
          <p:cNvGraphicFramePr>
            <a:graphicFrameLocks noGrp="1"/>
          </p:cNvGraphicFramePr>
          <p:nvPr>
            <p:ph idx="1"/>
          </p:nvPr>
        </p:nvGraphicFramePr>
        <p:xfrm>
          <a:off x="1600200" y="1306432"/>
          <a:ext cx="5257800" cy="5304278"/>
        </p:xfrm>
        <a:graphic>
          <a:graphicData uri="http://schemas.openxmlformats.org/drawingml/2006/table">
            <a:tbl>
              <a:tblPr firstRow="1" lastRow="1" bandRow="1">
                <a:tableStyleId>{5940675A-B579-460E-94D1-54222C63F5DA}</a:tableStyleId>
              </a:tblPr>
              <a:tblGrid>
                <a:gridCol w="2667000"/>
                <a:gridCol w="2590800"/>
              </a:tblGrid>
              <a:tr h="477957">
                <a:tc>
                  <a:txBody>
                    <a:bodyPr/>
                    <a:lstStyle/>
                    <a:p>
                      <a:pPr algn="ctr"/>
                      <a:r>
                        <a:rPr lang="en-US" sz="2800" b="1" dirty="0" smtClean="0">
                          <a:solidFill>
                            <a:schemeClr val="tx2">
                              <a:lumMod val="60000"/>
                              <a:lumOff val="40000"/>
                            </a:schemeClr>
                          </a:solidFill>
                        </a:rPr>
                        <a:t>I.Q</a:t>
                      </a:r>
                      <a:endParaRPr lang="en-US" sz="2800" b="1" dirty="0">
                        <a:solidFill>
                          <a:schemeClr val="tx2">
                            <a:lumMod val="60000"/>
                            <a:lumOff val="40000"/>
                          </a:schemeClr>
                        </a:solidFill>
                      </a:endParaRPr>
                    </a:p>
                  </a:txBody>
                  <a:tcPr/>
                </a:tc>
                <a:tc>
                  <a:txBody>
                    <a:bodyPr/>
                    <a:lstStyle/>
                    <a:p>
                      <a:pPr algn="ctr"/>
                      <a:r>
                        <a:rPr lang="en-US" sz="2800" b="1" dirty="0" smtClean="0">
                          <a:solidFill>
                            <a:schemeClr val="tx2">
                              <a:lumMod val="60000"/>
                              <a:lumOff val="40000"/>
                            </a:schemeClr>
                          </a:solidFill>
                        </a:rPr>
                        <a:t>Frequency</a:t>
                      </a:r>
                      <a:endParaRPr lang="en-US" sz="2800" b="1" dirty="0">
                        <a:solidFill>
                          <a:schemeClr val="tx2">
                            <a:lumMod val="60000"/>
                            <a:lumOff val="40000"/>
                          </a:schemeClr>
                        </a:solidFill>
                      </a:endParaRPr>
                    </a:p>
                  </a:txBody>
                  <a:tcPr/>
                </a:tc>
              </a:tr>
              <a:tr h="2442608">
                <a:tc>
                  <a:txBody>
                    <a:bodyPr/>
                    <a:lstStyle/>
                    <a:p>
                      <a:pPr algn="ctr"/>
                      <a:r>
                        <a:rPr lang="en-US" sz="2400" dirty="0" smtClean="0"/>
                        <a:t>118-125 </a:t>
                      </a:r>
                    </a:p>
                    <a:p>
                      <a:pPr algn="ctr"/>
                      <a:endParaRPr lang="en-US" sz="2400" dirty="0" smtClean="0"/>
                    </a:p>
                    <a:p>
                      <a:pPr algn="ctr"/>
                      <a:r>
                        <a:rPr lang="en-US" sz="2400" dirty="0" smtClean="0"/>
                        <a:t>126-133 </a:t>
                      </a:r>
                    </a:p>
                    <a:p>
                      <a:pPr algn="ctr"/>
                      <a:endParaRPr lang="en-US" sz="2400" dirty="0" smtClean="0"/>
                    </a:p>
                    <a:p>
                      <a:pPr algn="ctr"/>
                      <a:r>
                        <a:rPr lang="en-US" sz="2400" dirty="0" smtClean="0"/>
                        <a:t>134-141 </a:t>
                      </a:r>
                    </a:p>
                    <a:p>
                      <a:pPr algn="ctr"/>
                      <a:endParaRPr lang="en-US" sz="2400" dirty="0" smtClean="0"/>
                    </a:p>
                    <a:p>
                      <a:pPr algn="ctr"/>
                      <a:r>
                        <a:rPr lang="en-US" sz="2400" dirty="0" smtClean="0"/>
                        <a:t>142-149</a:t>
                      </a:r>
                    </a:p>
                    <a:p>
                      <a:pPr algn="ctr"/>
                      <a:endParaRPr lang="en-US" sz="2400" dirty="0" smtClean="0"/>
                    </a:p>
                    <a:p>
                      <a:pPr algn="ctr"/>
                      <a:r>
                        <a:rPr lang="en-US" sz="2400" dirty="0" smtClean="0"/>
                        <a:t>150-157</a:t>
                      </a:r>
                    </a:p>
                    <a:p>
                      <a:pPr algn="ctr"/>
                      <a:endParaRPr lang="en-US" sz="2400" dirty="0"/>
                    </a:p>
                  </a:txBody>
                  <a:tcPr/>
                </a:tc>
                <a:tc>
                  <a:txBody>
                    <a:bodyPr/>
                    <a:lstStyle/>
                    <a:p>
                      <a:pPr algn="ctr"/>
                      <a:r>
                        <a:rPr lang="en-US" sz="2400" b="1" dirty="0" smtClean="0"/>
                        <a:t>4</a:t>
                      </a:r>
                    </a:p>
                    <a:p>
                      <a:pPr algn="ctr"/>
                      <a:endParaRPr lang="en-US" sz="2400" b="1" dirty="0" smtClean="0"/>
                    </a:p>
                    <a:p>
                      <a:pPr algn="ctr"/>
                      <a:r>
                        <a:rPr lang="en-US" sz="2400" b="1" dirty="0" smtClean="0"/>
                        <a:t>6</a:t>
                      </a:r>
                    </a:p>
                    <a:p>
                      <a:pPr algn="ctr"/>
                      <a:endParaRPr lang="en-US" sz="2400" b="1" dirty="0" smtClean="0"/>
                    </a:p>
                    <a:p>
                      <a:pPr algn="ctr"/>
                      <a:r>
                        <a:rPr lang="en-US" sz="2400" b="1" dirty="0" smtClean="0"/>
                        <a:t>3</a:t>
                      </a:r>
                    </a:p>
                    <a:p>
                      <a:pPr algn="ctr"/>
                      <a:endParaRPr lang="en-US" sz="2400" b="1" dirty="0" smtClean="0"/>
                    </a:p>
                    <a:p>
                      <a:pPr algn="ctr"/>
                      <a:r>
                        <a:rPr lang="en-US" sz="2400" b="1" dirty="0" smtClean="0"/>
                        <a:t>2</a:t>
                      </a:r>
                    </a:p>
                    <a:p>
                      <a:pPr algn="ctr"/>
                      <a:endParaRPr lang="en-US" sz="2400" b="1" dirty="0" smtClean="0"/>
                    </a:p>
                    <a:p>
                      <a:pPr algn="ctr"/>
                      <a:r>
                        <a:rPr lang="en-US" sz="2400" b="1" dirty="0" smtClean="0"/>
                        <a:t> 2</a:t>
                      </a:r>
                      <a:endParaRPr lang="en-US" sz="2400" b="1" dirty="0"/>
                    </a:p>
                  </a:txBody>
                  <a:tcPr/>
                </a:tc>
              </a:tr>
              <a:tr h="1037078">
                <a:tc>
                  <a:txBody>
                    <a:bodyPr/>
                    <a:lstStyle/>
                    <a:p>
                      <a:pPr algn="ctr"/>
                      <a:r>
                        <a:rPr lang="en-US" sz="2800" b="1" dirty="0" smtClean="0">
                          <a:solidFill>
                            <a:schemeClr val="tx2">
                              <a:lumMod val="60000"/>
                              <a:lumOff val="40000"/>
                            </a:schemeClr>
                          </a:solidFill>
                        </a:rPr>
                        <a:t>Total</a:t>
                      </a:r>
                      <a:endParaRPr lang="en-US" sz="2800" b="1" dirty="0">
                        <a:solidFill>
                          <a:schemeClr val="tx2">
                            <a:lumMod val="60000"/>
                            <a:lumOff val="40000"/>
                          </a:schemeClr>
                        </a:solidFill>
                      </a:endParaRPr>
                    </a:p>
                  </a:txBody>
                  <a:tcPr/>
                </a:tc>
                <a:tc>
                  <a:txBody>
                    <a:bodyPr/>
                    <a:lstStyle/>
                    <a:p>
                      <a:pPr algn="ctr"/>
                      <a:r>
                        <a:rPr lang="en-US" sz="2400" b="1" dirty="0" smtClean="0"/>
                        <a:t>17</a:t>
                      </a:r>
                      <a:endParaRPr lang="en-US" sz="2400" b="1" dirty="0"/>
                    </a:p>
                  </a:txBody>
                  <a:tcPr/>
                </a:tc>
              </a:tr>
            </a:tbl>
          </a:graphicData>
        </a:graphic>
      </p:graphicFrame>
      <p:cxnSp>
        <p:nvCxnSpPr>
          <p:cNvPr id="8" name="Straight Connector 7"/>
          <p:cNvCxnSpPr/>
          <p:nvPr/>
        </p:nvCxnSpPr>
        <p:spPr>
          <a:xfrm>
            <a:off x="1600200" y="2362200"/>
            <a:ext cx="5334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600200" y="3200400"/>
            <a:ext cx="5257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1524000" y="3810000"/>
            <a:ext cx="5257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676400" y="4648200"/>
            <a:ext cx="53340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tx2">
                    <a:lumMod val="60000"/>
                    <a:lumOff val="40000"/>
                  </a:schemeClr>
                </a:solidFill>
              </a:rPr>
              <a:t>3.Cumulative Frequency Table</a:t>
            </a:r>
            <a:br>
              <a:rPr lang="en-US" b="1" dirty="0" smtClean="0">
                <a:solidFill>
                  <a:schemeClr val="tx2">
                    <a:lumMod val="60000"/>
                    <a:lumOff val="40000"/>
                  </a:schemeClr>
                </a:solidFill>
              </a:rPr>
            </a:br>
            <a:endParaRPr lang="en-US" dirty="0">
              <a:solidFill>
                <a:schemeClr val="tx2">
                  <a:lumMod val="60000"/>
                  <a:lumOff val="40000"/>
                </a:schemeClr>
              </a:solidFill>
            </a:endParaRPr>
          </a:p>
        </p:txBody>
      </p:sp>
      <p:sp>
        <p:nvSpPr>
          <p:cNvPr id="3" name="Content Placeholder 2"/>
          <p:cNvSpPr>
            <a:spLocks noGrp="1"/>
          </p:cNvSpPr>
          <p:nvPr>
            <p:ph idx="1"/>
          </p:nvPr>
        </p:nvSpPr>
        <p:spPr/>
        <p:txBody>
          <a:bodyPr/>
          <a:lstStyle/>
          <a:p>
            <a:r>
              <a:rPr lang="en-US" dirty="0" smtClean="0"/>
              <a:t>The </a:t>
            </a:r>
            <a:r>
              <a:rPr lang="en-US" b="1" dirty="0" smtClean="0"/>
              <a:t>cumulative frequency</a:t>
            </a:r>
            <a:r>
              <a:rPr lang="en-US" dirty="0" smtClean="0"/>
              <a:t> of a set of data or class intervals of a frequency table is the sum of the frequencies of the data up to a required level. It can be used to determine the number of items that have values below a particular level.</a:t>
            </a:r>
            <a:endParaRPr 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Autofit/>
          </a:bodyPr>
          <a:lstStyle/>
          <a:p>
            <a:r>
              <a:rPr lang="en-US" sz="3200" b="1" dirty="0" smtClean="0">
                <a:solidFill>
                  <a:schemeClr val="tx2">
                    <a:lumMod val="60000"/>
                    <a:lumOff val="40000"/>
                  </a:schemeClr>
                </a:solidFill>
              </a:rPr>
              <a:t>3.Cumulative Frequency Table (Ungrouped data) </a:t>
            </a:r>
            <a:br>
              <a:rPr lang="en-US" sz="3200" b="1" dirty="0" smtClean="0">
                <a:solidFill>
                  <a:schemeClr val="tx2">
                    <a:lumMod val="60000"/>
                    <a:lumOff val="40000"/>
                  </a:schemeClr>
                </a:solidFill>
              </a:rPr>
            </a:br>
            <a:endParaRPr lang="en-US" sz="3200" dirty="0">
              <a:solidFill>
                <a:schemeClr val="tx2">
                  <a:lumMod val="60000"/>
                  <a:lumOff val="40000"/>
                </a:schemeClr>
              </a:solidFill>
            </a:endParaRPr>
          </a:p>
        </p:txBody>
      </p:sp>
      <p:sp>
        <p:nvSpPr>
          <p:cNvPr id="3" name="Content Placeholder 2"/>
          <p:cNvSpPr>
            <a:spLocks noGrp="1"/>
          </p:cNvSpPr>
          <p:nvPr>
            <p:ph idx="1"/>
          </p:nvPr>
        </p:nvSpPr>
        <p:spPr>
          <a:xfrm>
            <a:off x="304800" y="2286000"/>
            <a:ext cx="8458200" cy="3840163"/>
          </a:xfrm>
        </p:spPr>
        <p:txBody>
          <a:bodyPr>
            <a:normAutofit/>
          </a:bodyPr>
          <a:lstStyle/>
          <a:p>
            <a:endParaRPr lang="en-US" dirty="0" smtClean="0"/>
          </a:p>
          <a:p>
            <a:endParaRPr lang="en-US" dirty="0" smtClean="0"/>
          </a:p>
          <a:p>
            <a:endParaRPr lang="en-US" dirty="0" smtClean="0"/>
          </a:p>
          <a:p>
            <a:endParaRPr lang="en-US" dirty="0" smtClean="0"/>
          </a:p>
          <a:p>
            <a:r>
              <a:rPr lang="en-US" sz="2800" dirty="0" smtClean="0"/>
              <a:t>Construct a cumulative frequency table for the given data. </a:t>
            </a:r>
          </a:p>
          <a:p>
            <a:endParaRPr lang="en-US" dirty="0"/>
          </a:p>
        </p:txBody>
      </p:sp>
      <p:graphicFrame>
        <p:nvGraphicFramePr>
          <p:cNvPr id="4" name="Table 3"/>
          <p:cNvGraphicFramePr>
            <a:graphicFrameLocks noGrp="1"/>
          </p:cNvGraphicFramePr>
          <p:nvPr/>
        </p:nvGraphicFramePr>
        <p:xfrm>
          <a:off x="685800" y="3200400"/>
          <a:ext cx="7010400" cy="914400"/>
        </p:xfrm>
        <a:graphic>
          <a:graphicData uri="http://schemas.openxmlformats.org/drawingml/2006/table">
            <a:tbl>
              <a:tblPr firstRow="1" bandRow="1">
                <a:tableStyleId>{5940675A-B579-460E-94D1-54222C63F5DA}</a:tableStyleId>
              </a:tblPr>
              <a:tblGrid>
                <a:gridCol w="1577340"/>
                <a:gridCol w="1226820"/>
                <a:gridCol w="1402080"/>
                <a:gridCol w="1402080"/>
                <a:gridCol w="1402080"/>
              </a:tblGrid>
              <a:tr h="137160">
                <a:tc>
                  <a:txBody>
                    <a:bodyPr/>
                    <a:lstStyle/>
                    <a:p>
                      <a:r>
                        <a:rPr lang="en-US" sz="2400" dirty="0" smtClean="0"/>
                        <a:t>Marks</a:t>
                      </a:r>
                      <a:endParaRPr lang="en-US" sz="2400" dirty="0"/>
                    </a:p>
                  </a:txBody>
                  <a:tcPr/>
                </a:tc>
                <a:tc>
                  <a:txBody>
                    <a:bodyPr/>
                    <a:lstStyle/>
                    <a:p>
                      <a:r>
                        <a:rPr lang="en-US" sz="2400" dirty="0" smtClean="0"/>
                        <a:t>30</a:t>
                      </a:r>
                      <a:endParaRPr lang="en-US" sz="2400" dirty="0"/>
                    </a:p>
                  </a:txBody>
                  <a:tcPr/>
                </a:tc>
                <a:tc>
                  <a:txBody>
                    <a:bodyPr/>
                    <a:lstStyle/>
                    <a:p>
                      <a:r>
                        <a:rPr lang="en-US" sz="2400" dirty="0" smtClean="0"/>
                        <a:t>31</a:t>
                      </a:r>
                      <a:endParaRPr lang="en-US" sz="2400" dirty="0"/>
                    </a:p>
                  </a:txBody>
                  <a:tcPr/>
                </a:tc>
                <a:tc>
                  <a:txBody>
                    <a:bodyPr/>
                    <a:lstStyle/>
                    <a:p>
                      <a:r>
                        <a:rPr lang="en-US" sz="2400" dirty="0" smtClean="0"/>
                        <a:t>32</a:t>
                      </a:r>
                      <a:endParaRPr lang="en-US" sz="2400" dirty="0"/>
                    </a:p>
                  </a:txBody>
                  <a:tcPr/>
                </a:tc>
                <a:tc>
                  <a:txBody>
                    <a:bodyPr/>
                    <a:lstStyle/>
                    <a:p>
                      <a:r>
                        <a:rPr lang="en-US" sz="2400" dirty="0" smtClean="0"/>
                        <a:t>33</a:t>
                      </a:r>
                      <a:endParaRPr lang="en-US" sz="2400" dirty="0"/>
                    </a:p>
                  </a:txBody>
                  <a:tcPr/>
                </a:tc>
              </a:tr>
              <a:tr h="381000">
                <a:tc>
                  <a:txBody>
                    <a:bodyPr/>
                    <a:lstStyle/>
                    <a:p>
                      <a:r>
                        <a:rPr lang="en-US" sz="2400" dirty="0" smtClean="0"/>
                        <a:t>Frequency</a:t>
                      </a:r>
                      <a:endParaRPr lang="en-US" sz="2400" dirty="0"/>
                    </a:p>
                  </a:txBody>
                  <a:tcPr/>
                </a:tc>
                <a:tc>
                  <a:txBody>
                    <a:bodyPr/>
                    <a:lstStyle/>
                    <a:p>
                      <a:r>
                        <a:rPr lang="en-US" sz="2400" dirty="0" smtClean="0"/>
                        <a:t>5</a:t>
                      </a:r>
                      <a:endParaRPr lang="en-US" sz="2400" dirty="0"/>
                    </a:p>
                  </a:txBody>
                  <a:tcPr/>
                </a:tc>
                <a:tc>
                  <a:txBody>
                    <a:bodyPr/>
                    <a:lstStyle/>
                    <a:p>
                      <a:r>
                        <a:rPr lang="en-US" sz="2400" dirty="0" smtClean="0"/>
                        <a:t>7</a:t>
                      </a:r>
                      <a:endParaRPr lang="en-US" sz="2400" dirty="0"/>
                    </a:p>
                  </a:txBody>
                  <a:tcPr/>
                </a:tc>
                <a:tc>
                  <a:txBody>
                    <a:bodyPr/>
                    <a:lstStyle/>
                    <a:p>
                      <a:r>
                        <a:rPr lang="en-US" sz="2400" dirty="0" smtClean="0"/>
                        <a:t>10</a:t>
                      </a:r>
                      <a:endParaRPr lang="en-US" sz="2400" dirty="0"/>
                    </a:p>
                  </a:txBody>
                  <a:tcPr/>
                </a:tc>
                <a:tc>
                  <a:txBody>
                    <a:bodyPr/>
                    <a:lstStyle/>
                    <a:p>
                      <a:r>
                        <a:rPr lang="en-US" sz="2400" dirty="0" smtClean="0"/>
                        <a:t>6</a:t>
                      </a:r>
                      <a:endParaRPr lang="en-US" sz="2400" dirty="0"/>
                    </a:p>
                  </a:txBody>
                  <a:tcPr/>
                </a:tc>
              </a:tr>
            </a:tbl>
          </a:graphicData>
        </a:graphic>
      </p:graphicFrame>
      <p:sp>
        <p:nvSpPr>
          <p:cNvPr id="5" name="Rectangle 4"/>
          <p:cNvSpPr/>
          <p:nvPr/>
        </p:nvSpPr>
        <p:spPr>
          <a:xfrm>
            <a:off x="685800" y="1066800"/>
            <a:ext cx="7620000" cy="1384995"/>
          </a:xfrm>
          <a:prstGeom prst="rect">
            <a:avLst/>
          </a:prstGeom>
        </p:spPr>
        <p:txBody>
          <a:bodyPr wrap="square">
            <a:spAutoFit/>
          </a:bodyPr>
          <a:lstStyle/>
          <a:p>
            <a:r>
              <a:rPr lang="en-US" sz="2800" dirty="0" smtClean="0"/>
              <a:t>The following table gives the frequency distribution of marks obtained by 28 students in a Statistics  test</a:t>
            </a:r>
            <a:r>
              <a:rPr lang="en-US" sz="2000" dirty="0" smtClean="0"/>
              <a:t>.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762000" y="1752601"/>
          <a:ext cx="7543800" cy="3810001"/>
        </p:xfrm>
        <a:graphic>
          <a:graphicData uri="http://schemas.openxmlformats.org/drawingml/2006/table">
            <a:tbl>
              <a:tblPr firstRow="1" bandRow="1">
                <a:tableStyleId>{69012ECD-51FC-41F1-AA8D-1B2483CD663E}</a:tableStyleId>
              </a:tblPr>
              <a:tblGrid>
                <a:gridCol w="1885950"/>
                <a:gridCol w="1885950"/>
                <a:gridCol w="1885950"/>
                <a:gridCol w="1885950"/>
              </a:tblGrid>
              <a:tr h="1148469">
                <a:tc>
                  <a:txBody>
                    <a:bodyPr/>
                    <a:lstStyle/>
                    <a:p>
                      <a:r>
                        <a:rPr lang="en-US" dirty="0" smtClean="0"/>
                        <a:t>Marks</a:t>
                      </a:r>
                      <a:endParaRPr lang="en-US" dirty="0"/>
                    </a:p>
                  </a:txBody>
                  <a:tcPr/>
                </a:tc>
                <a:tc>
                  <a:txBody>
                    <a:bodyPr/>
                    <a:lstStyle/>
                    <a:p>
                      <a:r>
                        <a:rPr lang="en-US" dirty="0" smtClean="0"/>
                        <a:t>Frequency</a:t>
                      </a:r>
                      <a:endParaRPr lang="en-US" dirty="0"/>
                    </a:p>
                  </a:txBody>
                  <a:tcPr/>
                </a:tc>
                <a:tc>
                  <a:txBody>
                    <a:bodyPr/>
                    <a:lstStyle/>
                    <a:p>
                      <a:r>
                        <a:rPr lang="en-US" dirty="0" smtClean="0"/>
                        <a:t>Marks less than</a:t>
                      </a:r>
                      <a:endParaRPr lang="en-US" dirty="0"/>
                    </a:p>
                  </a:txBody>
                  <a:tcPr/>
                </a:tc>
                <a:tc>
                  <a:txBody>
                    <a:bodyPr/>
                    <a:lstStyle/>
                    <a:p>
                      <a:r>
                        <a:rPr lang="en-US" dirty="0" smtClean="0"/>
                        <a:t>Cumulative</a:t>
                      </a:r>
                      <a:r>
                        <a:rPr lang="en-US" baseline="0" dirty="0" smtClean="0"/>
                        <a:t> Frequency</a:t>
                      </a:r>
                      <a:endParaRPr lang="en-US" dirty="0"/>
                    </a:p>
                  </a:txBody>
                  <a:tcPr/>
                </a:tc>
              </a:tr>
              <a:tr h="665383">
                <a:tc>
                  <a:txBody>
                    <a:bodyPr/>
                    <a:lstStyle/>
                    <a:p>
                      <a:r>
                        <a:rPr lang="en-US" dirty="0" smtClean="0"/>
                        <a:t>30</a:t>
                      </a:r>
                      <a:endParaRPr lang="en-US" dirty="0"/>
                    </a:p>
                  </a:txBody>
                  <a:tcPr/>
                </a:tc>
                <a:tc>
                  <a:txBody>
                    <a:bodyPr/>
                    <a:lstStyle/>
                    <a:p>
                      <a:r>
                        <a:rPr lang="en-US" dirty="0" smtClean="0"/>
                        <a:t>5</a:t>
                      </a:r>
                      <a:endParaRPr lang="en-US" dirty="0"/>
                    </a:p>
                  </a:txBody>
                  <a:tcPr/>
                </a:tc>
                <a:tc>
                  <a:txBody>
                    <a:bodyPr/>
                    <a:lstStyle/>
                    <a:p>
                      <a:r>
                        <a:rPr lang="en-US" dirty="0" smtClean="0"/>
                        <a:t>30</a:t>
                      </a:r>
                      <a:endParaRPr lang="en-US" dirty="0"/>
                    </a:p>
                  </a:txBody>
                  <a:tcPr/>
                </a:tc>
                <a:tc>
                  <a:txBody>
                    <a:bodyPr/>
                    <a:lstStyle/>
                    <a:p>
                      <a:r>
                        <a:rPr lang="en-US" dirty="0" smtClean="0"/>
                        <a:t>5</a:t>
                      </a:r>
                      <a:endParaRPr lang="en-US" dirty="0"/>
                    </a:p>
                  </a:txBody>
                  <a:tcPr/>
                </a:tc>
              </a:tr>
              <a:tr h="665383">
                <a:tc>
                  <a:txBody>
                    <a:bodyPr/>
                    <a:lstStyle/>
                    <a:p>
                      <a:r>
                        <a:rPr lang="en-US" dirty="0" smtClean="0"/>
                        <a:t>31</a:t>
                      </a:r>
                      <a:endParaRPr lang="en-US" dirty="0"/>
                    </a:p>
                  </a:txBody>
                  <a:tcPr/>
                </a:tc>
                <a:tc>
                  <a:txBody>
                    <a:bodyPr/>
                    <a:lstStyle/>
                    <a:p>
                      <a:r>
                        <a:rPr lang="en-US" dirty="0" smtClean="0"/>
                        <a:t>7</a:t>
                      </a:r>
                      <a:endParaRPr lang="en-US" dirty="0"/>
                    </a:p>
                  </a:txBody>
                  <a:tcPr/>
                </a:tc>
                <a:tc>
                  <a:txBody>
                    <a:bodyPr/>
                    <a:lstStyle/>
                    <a:p>
                      <a:r>
                        <a:rPr lang="en-US" dirty="0" smtClean="0"/>
                        <a:t>31</a:t>
                      </a:r>
                      <a:endParaRPr lang="en-US" dirty="0"/>
                    </a:p>
                  </a:txBody>
                  <a:tcPr/>
                </a:tc>
                <a:tc>
                  <a:txBody>
                    <a:bodyPr/>
                    <a:lstStyle/>
                    <a:p>
                      <a:r>
                        <a:rPr lang="en-US" dirty="0" smtClean="0"/>
                        <a:t>5+7=12</a:t>
                      </a:r>
                      <a:endParaRPr lang="en-US" dirty="0"/>
                    </a:p>
                  </a:txBody>
                  <a:tcPr/>
                </a:tc>
              </a:tr>
              <a:tr h="665383">
                <a:tc>
                  <a:txBody>
                    <a:bodyPr/>
                    <a:lstStyle/>
                    <a:p>
                      <a:r>
                        <a:rPr lang="en-US" dirty="0" smtClean="0"/>
                        <a:t>33</a:t>
                      </a:r>
                      <a:endParaRPr lang="en-US" dirty="0"/>
                    </a:p>
                  </a:txBody>
                  <a:tcPr/>
                </a:tc>
                <a:tc>
                  <a:txBody>
                    <a:bodyPr/>
                    <a:lstStyle/>
                    <a:p>
                      <a:r>
                        <a:rPr lang="en-US" dirty="0" smtClean="0"/>
                        <a:t>10</a:t>
                      </a:r>
                      <a:endParaRPr lang="en-US" dirty="0"/>
                    </a:p>
                  </a:txBody>
                  <a:tcPr/>
                </a:tc>
                <a:tc>
                  <a:txBody>
                    <a:bodyPr/>
                    <a:lstStyle/>
                    <a:p>
                      <a:r>
                        <a:rPr lang="en-US" dirty="0" smtClean="0"/>
                        <a:t>32</a:t>
                      </a:r>
                      <a:endParaRPr lang="en-US" dirty="0"/>
                    </a:p>
                  </a:txBody>
                  <a:tcPr/>
                </a:tc>
                <a:tc>
                  <a:txBody>
                    <a:bodyPr/>
                    <a:lstStyle/>
                    <a:p>
                      <a:r>
                        <a:rPr lang="en-US" dirty="0" smtClean="0"/>
                        <a:t>12+10=22</a:t>
                      </a:r>
                      <a:endParaRPr lang="en-US" dirty="0"/>
                    </a:p>
                  </a:txBody>
                  <a:tcPr/>
                </a:tc>
              </a:tr>
              <a:tr h="665383">
                <a:tc>
                  <a:txBody>
                    <a:bodyPr/>
                    <a:lstStyle/>
                    <a:p>
                      <a:r>
                        <a:rPr lang="en-US" dirty="0" smtClean="0"/>
                        <a:t>34</a:t>
                      </a:r>
                      <a:endParaRPr lang="en-US" dirty="0"/>
                    </a:p>
                  </a:txBody>
                  <a:tcPr/>
                </a:tc>
                <a:tc>
                  <a:txBody>
                    <a:bodyPr/>
                    <a:lstStyle/>
                    <a:p>
                      <a:r>
                        <a:rPr lang="en-US" dirty="0" smtClean="0"/>
                        <a:t>6</a:t>
                      </a:r>
                      <a:endParaRPr lang="en-US" dirty="0"/>
                    </a:p>
                  </a:txBody>
                  <a:tcPr/>
                </a:tc>
                <a:tc>
                  <a:txBody>
                    <a:bodyPr/>
                    <a:lstStyle/>
                    <a:p>
                      <a:r>
                        <a:rPr lang="en-US" dirty="0" smtClean="0"/>
                        <a:t>33</a:t>
                      </a:r>
                      <a:endParaRPr lang="en-US" dirty="0"/>
                    </a:p>
                  </a:txBody>
                  <a:tcPr/>
                </a:tc>
                <a:tc>
                  <a:txBody>
                    <a:bodyPr/>
                    <a:lstStyle/>
                    <a:p>
                      <a:r>
                        <a:rPr lang="en-US" dirty="0" smtClean="0"/>
                        <a:t>22+6=28</a:t>
                      </a:r>
                      <a:endParaRPr lang="en-US" dirty="0"/>
                    </a:p>
                  </a:txBody>
                  <a:tcPr/>
                </a:tc>
              </a:tr>
            </a:tbl>
          </a:graphicData>
        </a:graphic>
      </p:graphicFrame>
      <p:sp>
        <p:nvSpPr>
          <p:cNvPr id="5" name="TextBox 4"/>
          <p:cNvSpPr txBox="1"/>
          <p:nvPr/>
        </p:nvSpPr>
        <p:spPr>
          <a:xfrm>
            <a:off x="685800" y="685800"/>
            <a:ext cx="8001000" cy="461665"/>
          </a:xfrm>
          <a:prstGeom prst="rect">
            <a:avLst/>
          </a:prstGeom>
          <a:noFill/>
        </p:spPr>
        <p:txBody>
          <a:bodyPr wrap="square" rtlCol="0">
            <a:spAutoFit/>
          </a:bodyPr>
          <a:lstStyle/>
          <a:p>
            <a:r>
              <a:rPr lang="en-US" sz="2400" b="1" dirty="0" smtClean="0">
                <a:solidFill>
                  <a:schemeClr val="tx2">
                    <a:lumMod val="60000"/>
                    <a:lumOff val="40000"/>
                  </a:schemeClr>
                </a:solidFill>
              </a:rPr>
              <a:t>Construct a cumulative frequency table for the given data. </a:t>
            </a:r>
            <a:endParaRPr lang="en-US" sz="2400" b="1" dirty="0">
              <a:solidFill>
                <a:schemeClr val="tx2">
                  <a:lumMod val="60000"/>
                  <a:lumOff val="40000"/>
                </a:schemeClr>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txBody>
          <a:bodyPr>
            <a:normAutofit fontScale="90000"/>
          </a:bodyPr>
          <a:lstStyle/>
          <a:p>
            <a:r>
              <a:rPr lang="en-US" b="1" dirty="0" smtClean="0"/>
              <a:t/>
            </a:r>
            <a:br>
              <a:rPr lang="en-US" b="1" dirty="0" smtClean="0"/>
            </a:br>
            <a:r>
              <a:rPr lang="en-US" b="1" dirty="0" smtClean="0"/>
              <a:t/>
            </a:r>
            <a:br>
              <a:rPr lang="en-US" b="1" dirty="0" smtClean="0"/>
            </a:br>
            <a:r>
              <a:rPr lang="en-US" b="1" dirty="0" smtClean="0"/>
              <a:t/>
            </a:r>
            <a:br>
              <a:rPr lang="en-US" b="1" dirty="0" smtClean="0"/>
            </a:br>
            <a:r>
              <a:rPr lang="en-US" sz="4000" b="1" dirty="0" smtClean="0">
                <a:solidFill>
                  <a:schemeClr val="tx2">
                    <a:lumMod val="60000"/>
                    <a:lumOff val="40000"/>
                  </a:schemeClr>
                </a:solidFill>
              </a:rPr>
              <a:t>Cumulative Frequency Table (Grouped data) </a:t>
            </a:r>
            <a:br>
              <a:rPr lang="en-US" sz="4000" b="1" dirty="0" smtClean="0">
                <a:solidFill>
                  <a:schemeClr val="tx2">
                    <a:lumMod val="60000"/>
                    <a:lumOff val="40000"/>
                  </a:schemeClr>
                </a:solidFill>
              </a:rPr>
            </a:br>
            <a:r>
              <a:rPr lang="en-US" b="1" dirty="0" smtClean="0"/>
              <a:t/>
            </a:r>
            <a:br>
              <a:rPr lang="en-US" b="1" dirty="0" smtClean="0"/>
            </a:br>
            <a:endParaRPr lang="en-US" dirty="0"/>
          </a:p>
        </p:txBody>
      </p:sp>
      <p:sp>
        <p:nvSpPr>
          <p:cNvPr id="3" name="Content Placeholder 2"/>
          <p:cNvSpPr>
            <a:spLocks noGrp="1"/>
          </p:cNvSpPr>
          <p:nvPr>
            <p:ph idx="1"/>
          </p:nvPr>
        </p:nvSpPr>
        <p:spPr>
          <a:xfrm>
            <a:off x="0" y="1371600"/>
            <a:ext cx="9144000" cy="5181600"/>
          </a:xfrm>
        </p:spPr>
        <p:txBody>
          <a:bodyPr/>
          <a:lstStyle/>
          <a:p>
            <a:r>
              <a:rPr lang="en-US" sz="2800" dirty="0" smtClean="0"/>
              <a:t>The following table gives the frequency distribution of mass of 40 objects. </a:t>
            </a:r>
            <a:r>
              <a:rPr lang="en-US" dirty="0" smtClean="0"/>
              <a:t/>
            </a:r>
            <a:br>
              <a:rPr lang="en-US" dirty="0" smtClean="0"/>
            </a:br>
            <a:endParaRPr lang="en-US" dirty="0"/>
          </a:p>
        </p:txBody>
      </p:sp>
      <p:graphicFrame>
        <p:nvGraphicFramePr>
          <p:cNvPr id="4" name="Table 3"/>
          <p:cNvGraphicFramePr>
            <a:graphicFrameLocks noGrp="1"/>
          </p:cNvGraphicFramePr>
          <p:nvPr/>
        </p:nvGraphicFramePr>
        <p:xfrm>
          <a:off x="228600" y="2438400"/>
          <a:ext cx="8686800" cy="2133600"/>
        </p:xfrm>
        <a:graphic>
          <a:graphicData uri="http://schemas.openxmlformats.org/drawingml/2006/table">
            <a:tbl>
              <a:tblPr firstRow="1" bandRow="1">
                <a:tableStyleId>{7E9639D4-E3E2-4D34-9284-5A2195B3D0D7}</a:tableStyleId>
              </a:tblPr>
              <a:tblGrid>
                <a:gridCol w="1177871"/>
                <a:gridCol w="993829"/>
                <a:gridCol w="1085850"/>
                <a:gridCol w="1085850"/>
                <a:gridCol w="1085850"/>
                <a:gridCol w="1085850"/>
                <a:gridCol w="1085850"/>
                <a:gridCol w="1085850"/>
              </a:tblGrid>
              <a:tr h="1066800">
                <a:tc>
                  <a:txBody>
                    <a:bodyPr/>
                    <a:lstStyle/>
                    <a:p>
                      <a:r>
                        <a:rPr lang="en-US" dirty="0" smtClean="0"/>
                        <a:t>Mass(g)</a:t>
                      </a:r>
                      <a:endParaRPr lang="en-US" dirty="0"/>
                    </a:p>
                  </a:txBody>
                  <a:tcPr/>
                </a:tc>
                <a:tc>
                  <a:txBody>
                    <a:bodyPr/>
                    <a:lstStyle/>
                    <a:p>
                      <a:r>
                        <a:rPr lang="en-US" dirty="0" smtClean="0"/>
                        <a:t>10-14</a:t>
                      </a:r>
                      <a:endParaRPr lang="en-US" dirty="0"/>
                    </a:p>
                  </a:txBody>
                  <a:tcPr/>
                </a:tc>
                <a:tc>
                  <a:txBody>
                    <a:bodyPr/>
                    <a:lstStyle/>
                    <a:p>
                      <a:r>
                        <a:rPr lang="en-US" dirty="0" smtClean="0"/>
                        <a:t>15-19</a:t>
                      </a:r>
                      <a:endParaRPr lang="en-US" dirty="0"/>
                    </a:p>
                  </a:txBody>
                  <a:tcPr/>
                </a:tc>
                <a:tc>
                  <a:txBody>
                    <a:bodyPr/>
                    <a:lstStyle/>
                    <a:p>
                      <a:r>
                        <a:rPr lang="en-US" dirty="0" smtClean="0"/>
                        <a:t>20-24</a:t>
                      </a:r>
                      <a:endParaRPr lang="en-US" dirty="0"/>
                    </a:p>
                  </a:txBody>
                  <a:tcPr/>
                </a:tc>
                <a:tc>
                  <a:txBody>
                    <a:bodyPr/>
                    <a:lstStyle/>
                    <a:p>
                      <a:r>
                        <a:rPr lang="en-US" dirty="0" smtClean="0"/>
                        <a:t>25-29</a:t>
                      </a:r>
                      <a:endParaRPr lang="en-US" dirty="0"/>
                    </a:p>
                  </a:txBody>
                  <a:tcPr/>
                </a:tc>
                <a:tc>
                  <a:txBody>
                    <a:bodyPr/>
                    <a:lstStyle/>
                    <a:p>
                      <a:r>
                        <a:rPr lang="en-US" dirty="0" smtClean="0"/>
                        <a:t>30-34</a:t>
                      </a:r>
                      <a:endParaRPr lang="en-US" dirty="0"/>
                    </a:p>
                  </a:txBody>
                  <a:tcPr/>
                </a:tc>
                <a:tc>
                  <a:txBody>
                    <a:bodyPr/>
                    <a:lstStyle/>
                    <a:p>
                      <a:r>
                        <a:rPr lang="en-US" dirty="0" smtClean="0"/>
                        <a:t>35-39</a:t>
                      </a:r>
                      <a:endParaRPr lang="en-US" dirty="0"/>
                    </a:p>
                  </a:txBody>
                  <a:tcPr/>
                </a:tc>
                <a:tc>
                  <a:txBody>
                    <a:bodyPr/>
                    <a:lstStyle/>
                    <a:p>
                      <a:r>
                        <a:rPr lang="en-US" dirty="0" smtClean="0"/>
                        <a:t>40-44</a:t>
                      </a:r>
                      <a:endParaRPr lang="en-US" dirty="0"/>
                    </a:p>
                  </a:txBody>
                  <a:tcPr/>
                </a:tc>
              </a:tr>
              <a:tr h="1066800">
                <a:tc>
                  <a:txBody>
                    <a:bodyPr/>
                    <a:lstStyle/>
                    <a:p>
                      <a:r>
                        <a:rPr lang="en-US" dirty="0" smtClean="0"/>
                        <a:t>Frequency</a:t>
                      </a:r>
                      <a:endParaRPr lang="en-US" dirty="0"/>
                    </a:p>
                  </a:txBody>
                  <a:tcPr/>
                </a:tc>
                <a:tc>
                  <a:txBody>
                    <a:bodyPr/>
                    <a:lstStyle/>
                    <a:p>
                      <a:r>
                        <a:rPr lang="en-US" dirty="0" smtClean="0"/>
                        <a:t>3</a:t>
                      </a:r>
                      <a:endParaRPr lang="en-US" dirty="0"/>
                    </a:p>
                  </a:txBody>
                  <a:tcPr/>
                </a:tc>
                <a:tc>
                  <a:txBody>
                    <a:bodyPr/>
                    <a:lstStyle/>
                    <a:p>
                      <a:r>
                        <a:rPr lang="en-US" dirty="0" smtClean="0"/>
                        <a:t>4</a:t>
                      </a:r>
                      <a:endParaRPr lang="en-US" dirty="0"/>
                    </a:p>
                  </a:txBody>
                  <a:tcPr/>
                </a:tc>
                <a:tc>
                  <a:txBody>
                    <a:bodyPr/>
                    <a:lstStyle/>
                    <a:p>
                      <a:r>
                        <a:rPr lang="en-US" dirty="0" smtClean="0"/>
                        <a:t>10</a:t>
                      </a:r>
                      <a:endParaRPr lang="en-US" dirty="0"/>
                    </a:p>
                  </a:txBody>
                  <a:tcPr/>
                </a:tc>
                <a:tc>
                  <a:txBody>
                    <a:bodyPr/>
                    <a:lstStyle/>
                    <a:p>
                      <a:r>
                        <a:rPr lang="en-US" dirty="0" smtClean="0"/>
                        <a:t>12</a:t>
                      </a:r>
                      <a:endParaRPr lang="en-US" dirty="0"/>
                    </a:p>
                  </a:txBody>
                  <a:tcPr/>
                </a:tc>
                <a:tc>
                  <a:txBody>
                    <a:bodyPr/>
                    <a:lstStyle/>
                    <a:p>
                      <a:r>
                        <a:rPr lang="en-US" dirty="0" smtClean="0"/>
                        <a:t>6</a:t>
                      </a:r>
                      <a:endParaRPr lang="en-US" dirty="0"/>
                    </a:p>
                  </a:txBody>
                  <a:tcPr/>
                </a:tc>
                <a:tc>
                  <a:txBody>
                    <a:bodyPr/>
                    <a:lstStyle/>
                    <a:p>
                      <a:r>
                        <a:rPr lang="en-US" dirty="0" smtClean="0"/>
                        <a:t>3</a:t>
                      </a:r>
                      <a:endParaRPr lang="en-US" dirty="0"/>
                    </a:p>
                  </a:txBody>
                  <a:tcPr/>
                </a:tc>
                <a:tc>
                  <a:txBody>
                    <a:bodyPr/>
                    <a:lstStyle/>
                    <a:p>
                      <a:r>
                        <a:rPr lang="en-US" dirty="0" smtClean="0"/>
                        <a:t>2</a:t>
                      </a:r>
                      <a:endParaRPr lang="en-US" dirty="0"/>
                    </a:p>
                  </a:txBody>
                  <a:tcPr/>
                </a:tc>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
            </a:r>
            <a:br>
              <a:rPr lang="en-US" sz="3600" dirty="0" smtClean="0"/>
            </a:br>
            <a:r>
              <a:rPr lang="en-US" sz="3600" dirty="0" smtClean="0"/>
              <a:t/>
            </a:r>
            <a:br>
              <a:rPr lang="en-US" sz="3600" dirty="0" smtClean="0"/>
            </a:br>
            <a:r>
              <a:rPr lang="en-US" sz="3600" b="1" dirty="0" smtClean="0">
                <a:solidFill>
                  <a:schemeClr val="tx2">
                    <a:lumMod val="60000"/>
                    <a:lumOff val="40000"/>
                  </a:schemeClr>
                </a:solidFill>
              </a:rPr>
              <a:t>Construct a cumulative frequency table </a:t>
            </a:r>
            <a:r>
              <a:rPr lang="en-US" b="1" dirty="0" smtClean="0">
                <a:solidFill>
                  <a:schemeClr val="tx2">
                    <a:lumMod val="60000"/>
                    <a:lumOff val="40000"/>
                  </a:schemeClr>
                </a:solidFill>
              </a:rPr>
              <a:t/>
            </a:r>
            <a:br>
              <a:rPr lang="en-US" b="1" dirty="0" smtClean="0">
                <a:solidFill>
                  <a:schemeClr val="tx2">
                    <a:lumMod val="60000"/>
                    <a:lumOff val="40000"/>
                  </a:schemeClr>
                </a:solidFill>
              </a:rPr>
            </a:br>
            <a:r>
              <a:rPr lang="en-US" dirty="0" smtClean="0"/>
              <a:t/>
            </a:r>
            <a:br>
              <a:rPr lang="en-US" dirty="0" smtClean="0"/>
            </a:br>
            <a:endParaRPr lang="en-US" dirty="0"/>
          </a:p>
        </p:txBody>
      </p:sp>
      <p:sp>
        <p:nvSpPr>
          <p:cNvPr id="3" name="Content Placeholder 2"/>
          <p:cNvSpPr>
            <a:spLocks noGrp="1"/>
          </p:cNvSpPr>
          <p:nvPr>
            <p:ph idx="1"/>
          </p:nvPr>
        </p:nvSpPr>
        <p:spPr>
          <a:xfrm>
            <a:off x="304800" y="1371600"/>
            <a:ext cx="8382000" cy="4754563"/>
          </a:xfrm>
        </p:spPr>
        <p:txBody>
          <a:bodyPr>
            <a:normAutofit/>
          </a:bodyPr>
          <a:lstStyle/>
          <a:p>
            <a:r>
              <a:rPr lang="en-US" sz="2800" b="1" dirty="0" smtClean="0">
                <a:solidFill>
                  <a:schemeClr val="tx2">
                    <a:lumMod val="60000"/>
                    <a:lumOff val="40000"/>
                  </a:schemeClr>
                </a:solidFill>
              </a:rPr>
              <a:t>Solution:</a:t>
            </a:r>
            <a:endParaRPr lang="en-US" sz="2800" b="1" dirty="0">
              <a:solidFill>
                <a:schemeClr val="tx2">
                  <a:lumMod val="60000"/>
                  <a:lumOff val="40000"/>
                </a:schemeClr>
              </a:solidFill>
            </a:endParaRPr>
          </a:p>
        </p:txBody>
      </p:sp>
      <p:graphicFrame>
        <p:nvGraphicFramePr>
          <p:cNvPr id="4" name="Table 3"/>
          <p:cNvGraphicFramePr>
            <a:graphicFrameLocks noGrp="1"/>
          </p:cNvGraphicFramePr>
          <p:nvPr/>
        </p:nvGraphicFramePr>
        <p:xfrm>
          <a:off x="304800" y="1905000"/>
          <a:ext cx="8305800" cy="4709160"/>
        </p:xfrm>
        <a:graphic>
          <a:graphicData uri="http://schemas.openxmlformats.org/drawingml/2006/table">
            <a:tbl>
              <a:tblPr firstRow="1" bandRow="1">
                <a:tableStyleId>{793D81CF-94F2-401A-BA57-92F5A7B2D0C5}</a:tableStyleId>
              </a:tblPr>
              <a:tblGrid>
                <a:gridCol w="1661160"/>
                <a:gridCol w="1661160"/>
                <a:gridCol w="1661160"/>
                <a:gridCol w="1661160"/>
                <a:gridCol w="1661160"/>
              </a:tblGrid>
              <a:tr h="571500">
                <a:tc>
                  <a:txBody>
                    <a:bodyPr/>
                    <a:lstStyle/>
                    <a:p>
                      <a:r>
                        <a:rPr lang="en-US" dirty="0" smtClean="0"/>
                        <a:t>Mass</a:t>
                      </a:r>
                      <a:endParaRPr lang="en-US" dirty="0"/>
                    </a:p>
                  </a:txBody>
                  <a:tcPr/>
                </a:tc>
                <a:tc>
                  <a:txBody>
                    <a:bodyPr/>
                    <a:lstStyle/>
                    <a:p>
                      <a:r>
                        <a:rPr lang="en-US" dirty="0" smtClean="0"/>
                        <a:t>Upper class </a:t>
                      </a:r>
                    </a:p>
                    <a:p>
                      <a:r>
                        <a:rPr lang="en-US" dirty="0" smtClean="0"/>
                        <a:t>boundaries</a:t>
                      </a:r>
                      <a:endParaRPr lang="en-US" dirty="0"/>
                    </a:p>
                  </a:txBody>
                  <a:tcPr/>
                </a:tc>
                <a:tc>
                  <a:txBody>
                    <a:bodyPr/>
                    <a:lstStyle/>
                    <a:p>
                      <a:r>
                        <a:rPr lang="en-US" dirty="0" smtClean="0"/>
                        <a:t>Frequency</a:t>
                      </a:r>
                      <a:endParaRPr lang="en-US" dirty="0"/>
                    </a:p>
                  </a:txBody>
                  <a:tcPr/>
                </a:tc>
                <a:tc>
                  <a:txBody>
                    <a:bodyPr/>
                    <a:lstStyle/>
                    <a:p>
                      <a:r>
                        <a:rPr lang="en-US" dirty="0" smtClean="0"/>
                        <a:t>Mass less than</a:t>
                      </a:r>
                      <a:endParaRPr lang="en-US" dirty="0"/>
                    </a:p>
                  </a:txBody>
                  <a:tcPr/>
                </a:tc>
                <a:tc>
                  <a:txBody>
                    <a:bodyPr/>
                    <a:lstStyle/>
                    <a:p>
                      <a:r>
                        <a:rPr lang="en-US" dirty="0" smtClean="0"/>
                        <a:t>Cumulative frequency</a:t>
                      </a:r>
                      <a:endParaRPr lang="en-US" dirty="0"/>
                    </a:p>
                  </a:txBody>
                  <a:tcPr/>
                </a:tc>
              </a:tr>
              <a:tr h="571500">
                <a:tc>
                  <a:txBody>
                    <a:bodyPr/>
                    <a:lstStyle/>
                    <a:p>
                      <a:r>
                        <a:rPr lang="en-US" dirty="0" smtClean="0"/>
                        <a:t>10-14</a:t>
                      </a:r>
                      <a:endParaRPr lang="en-US" dirty="0"/>
                    </a:p>
                  </a:txBody>
                  <a:tcPr/>
                </a:tc>
                <a:tc>
                  <a:txBody>
                    <a:bodyPr/>
                    <a:lstStyle/>
                    <a:p>
                      <a:r>
                        <a:rPr lang="en-US" dirty="0" smtClean="0"/>
                        <a:t>14.5</a:t>
                      </a:r>
                      <a:endParaRPr lang="en-US" dirty="0"/>
                    </a:p>
                  </a:txBody>
                  <a:tcPr/>
                </a:tc>
                <a:tc>
                  <a:txBody>
                    <a:bodyPr/>
                    <a:lstStyle/>
                    <a:p>
                      <a:r>
                        <a:rPr lang="en-US" dirty="0" smtClean="0"/>
                        <a:t>3</a:t>
                      </a:r>
                      <a:endParaRPr lang="en-US" dirty="0"/>
                    </a:p>
                  </a:txBody>
                  <a:tcPr/>
                </a:tc>
                <a:tc>
                  <a:txBody>
                    <a:bodyPr/>
                    <a:lstStyle/>
                    <a:p>
                      <a:r>
                        <a:rPr lang="en-US" dirty="0" smtClean="0"/>
                        <a:t>14.5</a:t>
                      </a:r>
                      <a:endParaRPr lang="en-US" dirty="0"/>
                    </a:p>
                  </a:txBody>
                  <a:tcPr/>
                </a:tc>
                <a:tc>
                  <a:txBody>
                    <a:bodyPr/>
                    <a:lstStyle/>
                    <a:p>
                      <a:r>
                        <a:rPr lang="en-US" dirty="0" smtClean="0"/>
                        <a:t>3</a:t>
                      </a:r>
                      <a:endParaRPr lang="en-US" dirty="0"/>
                    </a:p>
                  </a:txBody>
                  <a:tcPr/>
                </a:tc>
              </a:tr>
              <a:tr h="571500">
                <a:tc>
                  <a:txBody>
                    <a:bodyPr/>
                    <a:lstStyle/>
                    <a:p>
                      <a:r>
                        <a:rPr lang="en-US" dirty="0" smtClean="0"/>
                        <a:t>15-19</a:t>
                      </a:r>
                      <a:endParaRPr lang="en-US" dirty="0"/>
                    </a:p>
                  </a:txBody>
                  <a:tcPr/>
                </a:tc>
                <a:tc>
                  <a:txBody>
                    <a:bodyPr/>
                    <a:lstStyle/>
                    <a:p>
                      <a:r>
                        <a:rPr lang="en-US" dirty="0" smtClean="0"/>
                        <a:t>19.5</a:t>
                      </a:r>
                      <a:endParaRPr lang="en-US" dirty="0"/>
                    </a:p>
                  </a:txBody>
                  <a:tcPr/>
                </a:tc>
                <a:tc>
                  <a:txBody>
                    <a:bodyPr/>
                    <a:lstStyle/>
                    <a:p>
                      <a:r>
                        <a:rPr lang="en-US" dirty="0" smtClean="0"/>
                        <a:t>4</a:t>
                      </a:r>
                      <a:endParaRPr lang="en-US" dirty="0"/>
                    </a:p>
                  </a:txBody>
                  <a:tcPr/>
                </a:tc>
                <a:tc>
                  <a:txBody>
                    <a:bodyPr/>
                    <a:lstStyle/>
                    <a:p>
                      <a:r>
                        <a:rPr lang="en-US" dirty="0" smtClean="0"/>
                        <a:t>19.5</a:t>
                      </a:r>
                      <a:endParaRPr lang="en-US" dirty="0"/>
                    </a:p>
                  </a:txBody>
                  <a:tcPr/>
                </a:tc>
                <a:tc>
                  <a:txBody>
                    <a:bodyPr/>
                    <a:lstStyle/>
                    <a:p>
                      <a:r>
                        <a:rPr lang="en-US" dirty="0" smtClean="0"/>
                        <a:t>3+4=7</a:t>
                      </a:r>
                      <a:endParaRPr lang="en-US" dirty="0"/>
                    </a:p>
                  </a:txBody>
                  <a:tcPr/>
                </a:tc>
              </a:tr>
              <a:tr h="571500">
                <a:tc>
                  <a:txBody>
                    <a:bodyPr/>
                    <a:lstStyle/>
                    <a:p>
                      <a:r>
                        <a:rPr lang="en-US" dirty="0" smtClean="0"/>
                        <a:t>20-24</a:t>
                      </a:r>
                    </a:p>
                    <a:p>
                      <a:endParaRPr lang="en-US" dirty="0"/>
                    </a:p>
                  </a:txBody>
                  <a:tcPr/>
                </a:tc>
                <a:tc>
                  <a:txBody>
                    <a:bodyPr/>
                    <a:lstStyle/>
                    <a:p>
                      <a:r>
                        <a:rPr lang="en-US" dirty="0" smtClean="0"/>
                        <a:t>24.5</a:t>
                      </a:r>
                      <a:endParaRPr lang="en-US" dirty="0"/>
                    </a:p>
                  </a:txBody>
                  <a:tcPr/>
                </a:tc>
                <a:tc>
                  <a:txBody>
                    <a:bodyPr/>
                    <a:lstStyle/>
                    <a:p>
                      <a:r>
                        <a:rPr lang="en-US" dirty="0" smtClean="0"/>
                        <a:t>10</a:t>
                      </a:r>
                      <a:endParaRPr lang="en-US" dirty="0"/>
                    </a:p>
                  </a:txBody>
                  <a:tcPr/>
                </a:tc>
                <a:tc>
                  <a:txBody>
                    <a:bodyPr/>
                    <a:lstStyle/>
                    <a:p>
                      <a:r>
                        <a:rPr lang="en-US" dirty="0" smtClean="0"/>
                        <a:t>24.5</a:t>
                      </a:r>
                      <a:endParaRPr lang="en-US" dirty="0"/>
                    </a:p>
                  </a:txBody>
                  <a:tcPr/>
                </a:tc>
                <a:tc>
                  <a:txBody>
                    <a:bodyPr/>
                    <a:lstStyle/>
                    <a:p>
                      <a:r>
                        <a:rPr lang="en-US" dirty="0" smtClean="0"/>
                        <a:t>7+10=17</a:t>
                      </a:r>
                      <a:endParaRPr lang="en-US" dirty="0"/>
                    </a:p>
                  </a:txBody>
                  <a:tcPr/>
                </a:tc>
              </a:tr>
              <a:tr h="571500">
                <a:tc>
                  <a:txBody>
                    <a:bodyPr/>
                    <a:lstStyle/>
                    <a:p>
                      <a:r>
                        <a:rPr lang="en-US" dirty="0" smtClean="0"/>
                        <a:t>25-29</a:t>
                      </a:r>
                      <a:endParaRPr lang="en-US" dirty="0"/>
                    </a:p>
                  </a:txBody>
                  <a:tcPr/>
                </a:tc>
                <a:tc>
                  <a:txBody>
                    <a:bodyPr/>
                    <a:lstStyle/>
                    <a:p>
                      <a:r>
                        <a:rPr lang="en-US" dirty="0" smtClean="0"/>
                        <a:t>29.5</a:t>
                      </a:r>
                      <a:endParaRPr lang="en-US" dirty="0"/>
                    </a:p>
                  </a:txBody>
                  <a:tcPr/>
                </a:tc>
                <a:tc>
                  <a:txBody>
                    <a:bodyPr/>
                    <a:lstStyle/>
                    <a:p>
                      <a:r>
                        <a:rPr lang="en-US" dirty="0" smtClean="0"/>
                        <a:t>12</a:t>
                      </a:r>
                      <a:endParaRPr lang="en-US" dirty="0"/>
                    </a:p>
                  </a:txBody>
                  <a:tcPr/>
                </a:tc>
                <a:tc>
                  <a:txBody>
                    <a:bodyPr/>
                    <a:lstStyle/>
                    <a:p>
                      <a:r>
                        <a:rPr lang="en-US" dirty="0" smtClean="0"/>
                        <a:t>29.5</a:t>
                      </a:r>
                      <a:endParaRPr lang="en-US" dirty="0"/>
                    </a:p>
                  </a:txBody>
                  <a:tcPr/>
                </a:tc>
                <a:tc>
                  <a:txBody>
                    <a:bodyPr/>
                    <a:lstStyle/>
                    <a:p>
                      <a:r>
                        <a:rPr lang="en-US" dirty="0" smtClean="0"/>
                        <a:t>17+12=29</a:t>
                      </a:r>
                      <a:endParaRPr lang="en-US" dirty="0"/>
                    </a:p>
                  </a:txBody>
                  <a:tcPr/>
                </a:tc>
              </a:tr>
              <a:tr h="571500">
                <a:tc>
                  <a:txBody>
                    <a:bodyPr/>
                    <a:lstStyle/>
                    <a:p>
                      <a:r>
                        <a:rPr lang="en-US" dirty="0" smtClean="0"/>
                        <a:t>30-34</a:t>
                      </a:r>
                      <a:endParaRPr lang="en-US" dirty="0"/>
                    </a:p>
                  </a:txBody>
                  <a:tcPr/>
                </a:tc>
                <a:tc>
                  <a:txBody>
                    <a:bodyPr/>
                    <a:lstStyle/>
                    <a:p>
                      <a:r>
                        <a:rPr lang="en-US" dirty="0" smtClean="0"/>
                        <a:t>34.5</a:t>
                      </a:r>
                      <a:endParaRPr lang="en-US" dirty="0"/>
                    </a:p>
                  </a:txBody>
                  <a:tcPr/>
                </a:tc>
                <a:tc>
                  <a:txBody>
                    <a:bodyPr/>
                    <a:lstStyle/>
                    <a:p>
                      <a:r>
                        <a:rPr lang="en-US" dirty="0" smtClean="0"/>
                        <a:t>6</a:t>
                      </a:r>
                      <a:endParaRPr lang="en-US" dirty="0"/>
                    </a:p>
                  </a:txBody>
                  <a:tcPr/>
                </a:tc>
                <a:tc>
                  <a:txBody>
                    <a:bodyPr/>
                    <a:lstStyle/>
                    <a:p>
                      <a:r>
                        <a:rPr lang="en-US" dirty="0" smtClean="0"/>
                        <a:t>34.5</a:t>
                      </a:r>
                      <a:endParaRPr lang="en-US" dirty="0"/>
                    </a:p>
                  </a:txBody>
                  <a:tcPr/>
                </a:tc>
                <a:tc>
                  <a:txBody>
                    <a:bodyPr/>
                    <a:lstStyle/>
                    <a:p>
                      <a:r>
                        <a:rPr lang="en-US" dirty="0" smtClean="0"/>
                        <a:t>29+6=35</a:t>
                      </a:r>
                      <a:endParaRPr lang="en-US" dirty="0"/>
                    </a:p>
                  </a:txBody>
                  <a:tcPr/>
                </a:tc>
              </a:tr>
              <a:tr h="571500">
                <a:tc>
                  <a:txBody>
                    <a:bodyPr/>
                    <a:lstStyle/>
                    <a:p>
                      <a:r>
                        <a:rPr lang="en-US" dirty="0" smtClean="0"/>
                        <a:t>35-39</a:t>
                      </a:r>
                      <a:endParaRPr lang="en-US" dirty="0"/>
                    </a:p>
                  </a:txBody>
                  <a:tcPr/>
                </a:tc>
                <a:tc>
                  <a:txBody>
                    <a:bodyPr/>
                    <a:lstStyle/>
                    <a:p>
                      <a:r>
                        <a:rPr lang="en-US" dirty="0" smtClean="0"/>
                        <a:t>39.5</a:t>
                      </a:r>
                      <a:endParaRPr lang="en-US" dirty="0"/>
                    </a:p>
                  </a:txBody>
                  <a:tcPr/>
                </a:tc>
                <a:tc>
                  <a:txBody>
                    <a:bodyPr/>
                    <a:lstStyle/>
                    <a:p>
                      <a:r>
                        <a:rPr lang="en-US" dirty="0" smtClean="0"/>
                        <a:t>3</a:t>
                      </a:r>
                      <a:endParaRPr lang="en-US" dirty="0"/>
                    </a:p>
                  </a:txBody>
                  <a:tcPr/>
                </a:tc>
                <a:tc>
                  <a:txBody>
                    <a:bodyPr/>
                    <a:lstStyle/>
                    <a:p>
                      <a:r>
                        <a:rPr lang="en-US" dirty="0" smtClean="0"/>
                        <a:t>39.5</a:t>
                      </a:r>
                      <a:endParaRPr lang="en-US" dirty="0"/>
                    </a:p>
                  </a:txBody>
                  <a:tcPr/>
                </a:tc>
                <a:tc>
                  <a:txBody>
                    <a:bodyPr/>
                    <a:lstStyle/>
                    <a:p>
                      <a:r>
                        <a:rPr lang="en-US" dirty="0" smtClean="0"/>
                        <a:t>35+3=38</a:t>
                      </a:r>
                      <a:endParaRPr lang="en-US" dirty="0"/>
                    </a:p>
                  </a:txBody>
                  <a:tcPr/>
                </a:tc>
              </a:tr>
              <a:tr h="571500">
                <a:tc>
                  <a:txBody>
                    <a:bodyPr/>
                    <a:lstStyle/>
                    <a:p>
                      <a:r>
                        <a:rPr lang="en-US" dirty="0" smtClean="0"/>
                        <a:t>40-44</a:t>
                      </a:r>
                      <a:endParaRPr lang="en-US" dirty="0"/>
                    </a:p>
                  </a:txBody>
                  <a:tcPr/>
                </a:tc>
                <a:tc>
                  <a:txBody>
                    <a:bodyPr/>
                    <a:lstStyle/>
                    <a:p>
                      <a:r>
                        <a:rPr lang="en-US" dirty="0" smtClean="0"/>
                        <a:t>44.5</a:t>
                      </a:r>
                      <a:endParaRPr lang="en-US" dirty="0"/>
                    </a:p>
                  </a:txBody>
                  <a:tcPr/>
                </a:tc>
                <a:tc>
                  <a:txBody>
                    <a:bodyPr/>
                    <a:lstStyle/>
                    <a:p>
                      <a:r>
                        <a:rPr lang="en-US" dirty="0" smtClean="0"/>
                        <a:t>2</a:t>
                      </a:r>
                      <a:endParaRPr lang="en-US" dirty="0"/>
                    </a:p>
                  </a:txBody>
                  <a:tcPr/>
                </a:tc>
                <a:tc>
                  <a:txBody>
                    <a:bodyPr/>
                    <a:lstStyle/>
                    <a:p>
                      <a:r>
                        <a:rPr lang="en-US" dirty="0" smtClean="0"/>
                        <a:t>44.5</a:t>
                      </a:r>
                      <a:endParaRPr lang="en-US" dirty="0"/>
                    </a:p>
                  </a:txBody>
                  <a:tcPr/>
                </a:tc>
                <a:tc>
                  <a:txBody>
                    <a:bodyPr/>
                    <a:lstStyle/>
                    <a:p>
                      <a:r>
                        <a:rPr lang="en-US" dirty="0" smtClean="0"/>
                        <a:t>38+2=40</a:t>
                      </a:r>
                      <a:endParaRPr lang="en-US" dirty="0"/>
                    </a:p>
                  </a:txBody>
                  <a:tcPr/>
                </a:tc>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Probability Distribution</a:t>
            </a:r>
            <a:endParaRPr lang="en-US" dirty="0"/>
          </a:p>
        </p:txBody>
      </p:sp>
      <p:sp>
        <p:nvSpPr>
          <p:cNvPr id="3" name="Content Placeholder 2"/>
          <p:cNvSpPr>
            <a:spLocks noGrp="1"/>
          </p:cNvSpPr>
          <p:nvPr>
            <p:ph idx="1"/>
          </p:nvPr>
        </p:nvSpPr>
        <p:spPr>
          <a:xfrm>
            <a:off x="381000" y="1295400"/>
            <a:ext cx="8305800" cy="4830763"/>
          </a:xfrm>
        </p:spPr>
        <p:txBody>
          <a:bodyPr>
            <a:normAutofit fontScale="92500" lnSpcReduction="20000"/>
          </a:bodyPr>
          <a:lstStyle/>
          <a:p>
            <a:r>
              <a:rPr lang="en-US" dirty="0" smtClean="0"/>
              <a:t>We study probability to get an idea of how well </a:t>
            </a:r>
            <a:r>
              <a:rPr lang="en-US" dirty="0" smtClean="0">
                <a:solidFill>
                  <a:schemeClr val="tx2">
                    <a:lumMod val="60000"/>
                    <a:lumOff val="40000"/>
                  </a:schemeClr>
                </a:solidFill>
              </a:rPr>
              <a:t>sample statistics </a:t>
            </a:r>
            <a:r>
              <a:rPr lang="en-US" dirty="0" smtClean="0"/>
              <a:t>match up to their </a:t>
            </a:r>
            <a:r>
              <a:rPr lang="en-US" dirty="0" smtClean="0">
                <a:solidFill>
                  <a:schemeClr val="tx2">
                    <a:lumMod val="60000"/>
                    <a:lumOff val="40000"/>
                  </a:schemeClr>
                </a:solidFill>
              </a:rPr>
              <a:t>population parameters.</a:t>
            </a:r>
          </a:p>
          <a:p>
            <a:r>
              <a:rPr lang="en-US" dirty="0" smtClean="0">
                <a:solidFill>
                  <a:schemeClr val="tx2">
                    <a:lumMod val="60000"/>
                    <a:lumOff val="40000"/>
                  </a:schemeClr>
                </a:solidFill>
              </a:rPr>
              <a:t>Probability</a:t>
            </a:r>
            <a:r>
              <a:rPr lang="en-US" dirty="0" smtClean="0"/>
              <a:t>: The proportion of times that a particular outcome would occur in a long run of repeated observations</a:t>
            </a:r>
          </a:p>
          <a:p>
            <a:r>
              <a:rPr lang="en-US" dirty="0" smtClean="0">
                <a:solidFill>
                  <a:schemeClr val="tx2">
                    <a:lumMod val="60000"/>
                    <a:lumOff val="40000"/>
                  </a:schemeClr>
                </a:solidFill>
              </a:rPr>
              <a:t>Example </a:t>
            </a:r>
            <a:r>
              <a:rPr lang="en-US" dirty="0" smtClean="0"/>
              <a:t>: When you  toss a coin ,what is the probability of  Head  in a Toss.</a:t>
            </a:r>
          </a:p>
          <a:p>
            <a:r>
              <a:rPr lang="en-US" dirty="0" smtClean="0">
                <a:solidFill>
                  <a:schemeClr val="tx2">
                    <a:lumMod val="60000"/>
                    <a:lumOff val="40000"/>
                  </a:schemeClr>
                </a:solidFill>
              </a:rPr>
              <a:t>Probability Distribution </a:t>
            </a:r>
            <a:r>
              <a:rPr lang="en-US" dirty="0" smtClean="0"/>
              <a:t>: a listing of possible outcomes for a variable, together with </a:t>
            </a:r>
            <a:r>
              <a:rPr lang="en-US" dirty="0" err="1" smtClean="0"/>
              <a:t>thrie</a:t>
            </a:r>
            <a:r>
              <a:rPr lang="en-US" dirty="0" smtClean="0"/>
              <a:t> probabilities </a:t>
            </a:r>
          </a:p>
          <a:p>
            <a:endParaRPr 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0" y="381000"/>
            <a:ext cx="4038600" cy="584775"/>
          </a:xfrm>
          <a:prstGeom prst="rect">
            <a:avLst/>
          </a:prstGeom>
          <a:solidFill>
            <a:schemeClr val="accent3">
              <a:lumMod val="60000"/>
              <a:lumOff val="40000"/>
            </a:schemeClr>
          </a:solidFill>
        </p:spPr>
        <p:txBody>
          <a:bodyPr wrap="square" rtlCol="0">
            <a:spAutoFit/>
          </a:bodyPr>
          <a:lstStyle/>
          <a:p>
            <a:r>
              <a:rPr lang="en-US" sz="3200" b="1" dirty="0" smtClean="0">
                <a:solidFill>
                  <a:schemeClr val="tx2">
                    <a:lumMod val="60000"/>
                    <a:lumOff val="40000"/>
                  </a:schemeClr>
                </a:solidFill>
              </a:rPr>
              <a:t>Carl  Gauss</a:t>
            </a:r>
            <a:endParaRPr lang="en-US" sz="3200" b="1" dirty="0">
              <a:solidFill>
                <a:schemeClr val="tx2">
                  <a:lumMod val="60000"/>
                  <a:lumOff val="40000"/>
                </a:schemeClr>
              </a:solidFill>
            </a:endParaRPr>
          </a:p>
        </p:txBody>
      </p:sp>
      <p:sp>
        <p:nvSpPr>
          <p:cNvPr id="5" name="TextBox 4"/>
          <p:cNvSpPr txBox="1"/>
          <p:nvPr/>
        </p:nvSpPr>
        <p:spPr>
          <a:xfrm>
            <a:off x="1752600" y="3429000"/>
            <a:ext cx="6477000" cy="1661993"/>
          </a:xfrm>
          <a:prstGeom prst="rect">
            <a:avLst/>
          </a:prstGeom>
          <a:noFill/>
        </p:spPr>
        <p:txBody>
          <a:bodyPr wrap="square" rtlCol="0">
            <a:spAutoFit/>
          </a:bodyPr>
          <a:lstStyle/>
          <a:p>
            <a:r>
              <a:rPr lang="en-US" sz="2800" dirty="0" smtClean="0">
                <a:latin typeface="+mj-lt"/>
              </a:rPr>
              <a:t>The Normal Probability distribution or the , “ NORMAL CURVE” is often called the Gaussian distribution</a:t>
            </a:r>
          </a:p>
          <a:p>
            <a:r>
              <a:rPr lang="en-US" dirty="0" smtClean="0"/>
              <a:t> </a:t>
            </a:r>
            <a:endParaRPr lang="en-US" dirty="0"/>
          </a:p>
        </p:txBody>
      </p:sp>
      <p:pic>
        <p:nvPicPr>
          <p:cNvPr id="3074" name="Picture 2" descr="C:\Users\WHITE\Desktop\download.jpg"/>
          <p:cNvPicPr>
            <a:picLocks noChangeAspect="1" noChangeArrowheads="1"/>
          </p:cNvPicPr>
          <p:nvPr/>
        </p:nvPicPr>
        <p:blipFill>
          <a:blip r:embed="rId2"/>
          <a:srcRect/>
          <a:stretch>
            <a:fillRect/>
          </a:stretch>
        </p:blipFill>
        <p:spPr bwMode="auto">
          <a:xfrm>
            <a:off x="5410200" y="228600"/>
            <a:ext cx="3190875" cy="2209800"/>
          </a:xfrm>
          <a:prstGeom prst="rect">
            <a:avLst/>
          </a:prstGeom>
          <a:noFill/>
        </p:spPr>
      </p:pic>
      <p:pic>
        <p:nvPicPr>
          <p:cNvPr id="10" name="Picture 2" descr="C:\Users\WHITE\Desktop\npc-skewness-and-kurtosis-2-638.jpg"/>
          <p:cNvPicPr>
            <a:picLocks noChangeAspect="1" noChangeArrowheads="1"/>
          </p:cNvPicPr>
          <p:nvPr/>
        </p:nvPicPr>
        <p:blipFill>
          <a:blip r:embed="rId3"/>
          <a:srcRect/>
          <a:stretch>
            <a:fillRect/>
          </a:stretch>
        </p:blipFill>
        <p:spPr bwMode="auto">
          <a:xfrm>
            <a:off x="1600200" y="5105400"/>
            <a:ext cx="6858000" cy="1325563"/>
          </a:xfrm>
          <a:prstGeom prst="rect">
            <a:avLst/>
          </a:prstGeom>
          <a:noFill/>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a:t>
            </a:r>
            <a:endParaRPr lang="en-US" dirty="0"/>
          </a:p>
        </p:txBody>
      </p:sp>
      <p:sp>
        <p:nvSpPr>
          <p:cNvPr id="3" name="Content Placeholder 2"/>
          <p:cNvSpPr>
            <a:spLocks noGrp="1"/>
          </p:cNvSpPr>
          <p:nvPr>
            <p:ph idx="1"/>
          </p:nvPr>
        </p:nvSpPr>
        <p:spPr/>
        <p:txBody>
          <a:bodyPr/>
          <a:lstStyle/>
          <a:p>
            <a:r>
              <a:rPr lang="en-US" dirty="0" smtClean="0"/>
              <a:t>It is defined as a continuous frequency distribution of infinite variable.</a:t>
            </a:r>
          </a:p>
          <a:p>
            <a:r>
              <a:rPr lang="en-US" dirty="0" smtClean="0"/>
              <a:t>The probability distribution is a descriptive model that describes real world situations.</a:t>
            </a:r>
          </a:p>
          <a:p>
            <a:r>
              <a:rPr lang="en-US" dirty="0" smtClean="0"/>
              <a:t>Many dependent variables are commonly assumed to be normally distributed in the population. So that we can make inferences about values  of that variable.</a:t>
            </a:r>
            <a:endParaRPr 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Normal probability curve</a:t>
            </a:r>
            <a:endParaRPr lang="en-US" dirty="0"/>
          </a:p>
        </p:txBody>
      </p:sp>
      <p:sp>
        <p:nvSpPr>
          <p:cNvPr id="3" name="Content Placeholder 2"/>
          <p:cNvSpPr>
            <a:spLocks noGrp="1"/>
          </p:cNvSpPr>
          <p:nvPr>
            <p:ph idx="1"/>
          </p:nvPr>
        </p:nvSpPr>
        <p:spPr/>
        <p:txBody>
          <a:bodyPr/>
          <a:lstStyle/>
          <a:p>
            <a:r>
              <a:rPr lang="en-US" sz="2800" dirty="0" smtClean="0"/>
              <a:t>J.P. Guilford has defined normal probability curve comprehensively</a:t>
            </a:r>
            <a:r>
              <a:rPr lang="en-US" dirty="0" smtClean="0"/>
              <a:t>.</a:t>
            </a:r>
          </a:p>
          <a:p>
            <a:endParaRPr lang="en-US" dirty="0" smtClean="0"/>
          </a:p>
          <a:p>
            <a:r>
              <a:rPr lang="en-US" sz="2800" dirty="0" smtClean="0"/>
              <a:t>“ Normal probability curve is well defined well structure, mathematical curve, having a distribution of the scores with </a:t>
            </a:r>
            <a:r>
              <a:rPr lang="en-US" sz="2800" dirty="0" err="1" smtClean="0"/>
              <a:t>mean,median</a:t>
            </a:r>
            <a:r>
              <a:rPr lang="en-US" sz="2800" dirty="0" smtClean="0"/>
              <a:t>, and modes are equal</a:t>
            </a:r>
            <a:r>
              <a:rPr lang="en-US" dirty="0" smtClean="0"/>
              <a:t>.</a:t>
            </a:r>
            <a:endParaRPr lang="en-US"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Characteristics – 1.Bell shaped</a:t>
            </a:r>
            <a:endParaRPr lang="en-US" dirty="0"/>
          </a:p>
        </p:txBody>
      </p:sp>
      <p:pic>
        <p:nvPicPr>
          <p:cNvPr id="1026" name="Picture 2" descr="C:\Users\WHITE\Desktop\images.png"/>
          <p:cNvPicPr>
            <a:picLocks noGrp="1" noChangeAspect="1" noChangeArrowheads="1"/>
          </p:cNvPicPr>
          <p:nvPr>
            <p:ph idx="1"/>
          </p:nvPr>
        </p:nvPicPr>
        <p:blipFill>
          <a:blip r:embed="rId2"/>
          <a:srcRect/>
          <a:stretch>
            <a:fillRect/>
          </a:stretch>
        </p:blipFill>
        <p:spPr bwMode="auto">
          <a:xfrm>
            <a:off x="381000" y="1219200"/>
            <a:ext cx="8381999" cy="5257800"/>
          </a:xfrm>
          <a:prstGeom prst="rect">
            <a:avLst/>
          </a:prstGeom>
          <a:noFill/>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C:\Users\WHITE\Desktop\download.jpg"/>
          <p:cNvPicPr>
            <a:picLocks noGrp="1" noChangeAspect="1" noChangeArrowheads="1"/>
          </p:cNvPicPr>
          <p:nvPr>
            <p:ph idx="1"/>
          </p:nvPr>
        </p:nvPicPr>
        <p:blipFill>
          <a:blip r:embed="rId2"/>
          <a:srcRect/>
          <a:stretch>
            <a:fillRect/>
          </a:stretch>
        </p:blipFill>
        <p:spPr bwMode="auto">
          <a:xfrm>
            <a:off x="0" y="1524000"/>
            <a:ext cx="8762999" cy="5333999"/>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Characteristics 2. Mean=Median=Mode</a:t>
            </a:r>
            <a:endParaRPr lang="en-US" dirty="0"/>
          </a:p>
        </p:txBody>
      </p:sp>
      <p:pic>
        <p:nvPicPr>
          <p:cNvPr id="3074" name="Picture 2" descr="C:\Users\WHITE\Desktop\download.png"/>
          <p:cNvPicPr>
            <a:picLocks noGrp="1" noChangeAspect="1" noChangeArrowheads="1"/>
          </p:cNvPicPr>
          <p:nvPr>
            <p:ph idx="1"/>
          </p:nvPr>
        </p:nvPicPr>
        <p:blipFill>
          <a:blip r:embed="rId2"/>
          <a:srcRect/>
          <a:stretch>
            <a:fillRect/>
          </a:stretch>
        </p:blipFill>
        <p:spPr bwMode="auto">
          <a:xfrm>
            <a:off x="0" y="1600200"/>
            <a:ext cx="9144000" cy="525780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Characteristics 3.Asymptotic</a:t>
            </a:r>
            <a:endParaRPr lang="en-US" dirty="0"/>
          </a:p>
        </p:txBody>
      </p:sp>
      <p:sp>
        <p:nvSpPr>
          <p:cNvPr id="4" name="TextBox 3"/>
          <p:cNvSpPr txBox="1"/>
          <p:nvPr/>
        </p:nvSpPr>
        <p:spPr>
          <a:xfrm>
            <a:off x="152400" y="1143000"/>
            <a:ext cx="8610600" cy="1938992"/>
          </a:xfrm>
          <a:prstGeom prst="rect">
            <a:avLst/>
          </a:prstGeom>
          <a:noFill/>
        </p:spPr>
        <p:txBody>
          <a:bodyPr wrap="square" rtlCol="0">
            <a:spAutoFit/>
          </a:bodyPr>
          <a:lstStyle/>
          <a:p>
            <a:r>
              <a:rPr lang="en-US" sz="2400" b="1" dirty="0" smtClean="0"/>
              <a:t>Total area under the curve above the x-axis is = 1 or 100 %,Tail are on both sides not touching x – axis.</a:t>
            </a:r>
            <a:r>
              <a:rPr lang="en-US" sz="2400" dirty="0" smtClean="0"/>
              <a:t> It extends infinitely in both directions i.e. from minus infinity (-∞) to plus infinity (+∞) as shown in Figure below. As the distance from the mean increases the curve approaches to the base line more and more closely.</a:t>
            </a:r>
            <a:endParaRPr lang="en-US" sz="2400" b="1" dirty="0"/>
          </a:p>
        </p:txBody>
      </p:sp>
      <p:pic>
        <p:nvPicPr>
          <p:cNvPr id="4098" name="Picture 2" descr="C:\Users\WHITE\Desktop\download (1).png"/>
          <p:cNvPicPr>
            <a:picLocks noGrp="1" noChangeAspect="1" noChangeArrowheads="1"/>
          </p:cNvPicPr>
          <p:nvPr>
            <p:ph idx="1"/>
          </p:nvPr>
        </p:nvPicPr>
        <p:blipFill>
          <a:blip r:embed="rId2"/>
          <a:srcRect/>
          <a:stretch>
            <a:fillRect/>
          </a:stretch>
        </p:blipFill>
        <p:spPr bwMode="auto">
          <a:xfrm>
            <a:off x="0" y="3010694"/>
            <a:ext cx="9144000" cy="3847306"/>
          </a:xfrm>
          <a:prstGeom prst="rect">
            <a:avLst/>
          </a:prstGeom>
          <a:noFill/>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122" name="Picture 2" descr="C:\Users\WHITE\Desktop\download (2).png"/>
          <p:cNvPicPr>
            <a:picLocks noGrp="1" noChangeAspect="1" noChangeArrowheads="1"/>
          </p:cNvPicPr>
          <p:nvPr>
            <p:ph idx="1"/>
          </p:nvPr>
        </p:nvPicPr>
        <p:blipFill>
          <a:blip r:embed="rId2"/>
          <a:srcRect/>
          <a:stretch>
            <a:fillRect/>
          </a:stretch>
        </p:blipFill>
        <p:spPr bwMode="auto">
          <a:xfrm>
            <a:off x="0" y="0"/>
            <a:ext cx="9144000" cy="685800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4.Emprical Rule</a:t>
            </a:r>
            <a:endParaRPr lang="en-US" dirty="0"/>
          </a:p>
        </p:txBody>
      </p:sp>
      <p:sp>
        <p:nvSpPr>
          <p:cNvPr id="3" name="Content Placeholder 2"/>
          <p:cNvSpPr>
            <a:spLocks noGrp="1"/>
          </p:cNvSpPr>
          <p:nvPr>
            <p:ph idx="1"/>
          </p:nvPr>
        </p:nvSpPr>
        <p:spPr/>
        <p:txBody>
          <a:bodyPr>
            <a:normAutofit fontScale="92500" lnSpcReduction="20000"/>
          </a:bodyPr>
          <a:lstStyle/>
          <a:p>
            <a:pPr fontAlgn="base"/>
            <a:r>
              <a:rPr lang="en-US" b="1" dirty="0" smtClean="0"/>
              <a:t>Greater percentage of cases at the middle of the distribution:</a:t>
            </a:r>
            <a:endParaRPr lang="en-US" dirty="0" smtClean="0"/>
          </a:p>
          <a:p>
            <a:pPr fontAlgn="base"/>
            <a:r>
              <a:rPr lang="en-US" dirty="0" smtClean="0"/>
              <a:t>There is a greater percentage of cases at the middle of the distribution. </a:t>
            </a:r>
          </a:p>
          <a:p>
            <a:pPr fontAlgn="base"/>
            <a:r>
              <a:rPr lang="en-US" dirty="0" smtClean="0"/>
              <a:t>1.In between -1σ and + 1σ, 68.26% (34.13 + 	34.13), nearly 2/3 of eases lie. </a:t>
            </a:r>
          </a:p>
          <a:p>
            <a:pPr fontAlgn="base"/>
            <a:r>
              <a:rPr lang="en-US" dirty="0" smtClean="0"/>
              <a:t>2.To the right side of +1σ, 15.87% (13.59 + 2.14 + 	.14), and to the left of-1σ, 15.87% (13.59 + 	2.14 + .14) of cases lie.</a:t>
            </a:r>
          </a:p>
          <a:p>
            <a:pPr fontAlgn="base"/>
            <a:r>
              <a:rPr lang="en-US" dirty="0" smtClean="0"/>
              <a:t> 3.Beyond +2σ. 2.28% of eases lie and beyond -2σ 	also 2.28% of cases lie.</a:t>
            </a:r>
          </a:p>
          <a:p>
            <a:endParaRPr lang="en-US"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base"/>
            <a:r>
              <a:rPr lang="en-US" sz="3100" b="1" dirty="0" smtClean="0"/>
              <a:t/>
            </a:r>
            <a:br>
              <a:rPr lang="en-US" sz="3100" b="1" dirty="0" smtClean="0"/>
            </a:br>
            <a:r>
              <a:rPr lang="en-US" sz="3100" b="1" dirty="0" smtClean="0"/>
              <a:t/>
            </a:r>
            <a:br>
              <a:rPr lang="en-US" sz="3100" b="1" dirty="0" smtClean="0"/>
            </a:br>
            <a:r>
              <a:rPr lang="en-US" sz="3100" b="1" dirty="0" smtClean="0"/>
              <a:t>Percentage of cases between Mean and different a distances can be read from the figure below:</a:t>
            </a:r>
            <a:r>
              <a:rPr lang="en-US" dirty="0" smtClean="0"/>
              <a:t/>
            </a:r>
            <a:br>
              <a:rPr lang="en-US" dirty="0" smtClean="0"/>
            </a:br>
            <a:r>
              <a:rPr lang="en-US" b="1" dirty="0" smtClean="0">
                <a:hlinkClick r:id="rId2"/>
              </a:rPr>
              <a:t/>
            </a:r>
            <a:br>
              <a:rPr lang="en-US" b="1" dirty="0" smtClean="0">
                <a:hlinkClick r:id="rId2"/>
              </a:rPr>
            </a:br>
            <a:endParaRPr lang="en-US" dirty="0"/>
          </a:p>
        </p:txBody>
      </p:sp>
      <p:pic>
        <p:nvPicPr>
          <p:cNvPr id="6146" name="Picture 2" descr="C:\Users\WHITE\Desktop\clip_image012_thumb-12.jpg"/>
          <p:cNvPicPr>
            <a:picLocks noGrp="1" noChangeAspect="1" noChangeArrowheads="1"/>
          </p:cNvPicPr>
          <p:nvPr>
            <p:ph idx="1"/>
          </p:nvPr>
        </p:nvPicPr>
        <p:blipFill>
          <a:blip r:embed="rId3"/>
          <a:srcRect/>
          <a:stretch>
            <a:fillRect/>
          </a:stretch>
        </p:blipFill>
        <p:spPr bwMode="auto">
          <a:xfrm>
            <a:off x="0" y="1447800"/>
            <a:ext cx="9144000" cy="5410199"/>
          </a:xfrm>
          <a:prstGeom prst="rect">
            <a:avLst/>
          </a:prstGeom>
          <a:noFill/>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447800"/>
            <a:ext cx="8534400" cy="4678363"/>
          </a:xfrm>
        </p:spPr>
        <p:txBody>
          <a:bodyPr>
            <a:normAutofit lnSpcReduction="10000"/>
          </a:bodyPr>
          <a:lstStyle/>
          <a:p>
            <a:r>
              <a:rPr lang="en-US" b="1" dirty="0" smtClean="0">
                <a:solidFill>
                  <a:schemeClr val="tx2">
                    <a:lumMod val="60000"/>
                    <a:lumOff val="40000"/>
                  </a:schemeClr>
                </a:solidFill>
              </a:rPr>
              <a:t>Graphical Representation</a:t>
            </a:r>
          </a:p>
          <a:p>
            <a:r>
              <a:rPr lang="en-US" dirty="0" smtClean="0"/>
              <a:t>Graphical Representation is a way of analyzing numerical data. It exhibits the relation between data, ideas, information and concepts in a diagram. It is easy to understand and it is one of the most important learning strategies. </a:t>
            </a:r>
          </a:p>
          <a:p>
            <a:r>
              <a:rPr lang="en-US" dirty="0" smtClean="0"/>
              <a:t>A </a:t>
            </a:r>
            <a:r>
              <a:rPr lang="en-US" b="1" dirty="0" smtClean="0">
                <a:solidFill>
                  <a:schemeClr val="tx2">
                    <a:lumMod val="60000"/>
                    <a:lumOff val="40000"/>
                  </a:schemeClr>
                </a:solidFill>
              </a:rPr>
              <a:t>graph</a:t>
            </a:r>
            <a:r>
              <a:rPr lang="en-US" dirty="0" smtClean="0"/>
              <a:t> is a sort of chart through which statistical data are represented in the form of lines or curves drawn across the coordinated points plotted on its surface</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248400"/>
          </a:xfrm>
        </p:spPr>
        <p:txBody>
          <a:bodyPr>
            <a:normAutofit fontScale="92500" lnSpcReduction="10000"/>
          </a:bodyPr>
          <a:lstStyle/>
          <a:p>
            <a:pPr>
              <a:buNone/>
            </a:pPr>
            <a:r>
              <a:rPr lang="en-US" b="1" dirty="0" smtClean="0">
                <a:solidFill>
                  <a:schemeClr val="tx2">
                    <a:lumMod val="60000"/>
                    <a:lumOff val="40000"/>
                  </a:schemeClr>
                </a:solidFill>
              </a:rPr>
              <a:t>General Principles of Graphic Representation</a:t>
            </a:r>
          </a:p>
          <a:p>
            <a:r>
              <a:rPr lang="en-US" b="1" dirty="0" smtClean="0">
                <a:solidFill>
                  <a:schemeClr val="tx2">
                    <a:lumMod val="60000"/>
                    <a:lumOff val="40000"/>
                  </a:schemeClr>
                </a:solidFill>
              </a:rPr>
              <a:t> </a:t>
            </a:r>
            <a:r>
              <a:rPr lang="en-US" dirty="0" smtClean="0">
                <a:solidFill>
                  <a:schemeClr val="tx2">
                    <a:lumMod val="60000"/>
                    <a:lumOff val="40000"/>
                  </a:schemeClr>
                </a:solidFill>
              </a:rPr>
              <a:t>Algebraic principles which apply to all types of graphic representation of data. </a:t>
            </a:r>
          </a:p>
          <a:p>
            <a:endParaRPr lang="en-US" dirty="0" smtClean="0"/>
          </a:p>
          <a:p>
            <a:r>
              <a:rPr lang="en-US" sz="2800" dirty="0" smtClean="0"/>
              <a:t>In a graph there are two lines called coordinate axes.</a:t>
            </a:r>
          </a:p>
          <a:p>
            <a:r>
              <a:rPr lang="en-US" sz="2800" dirty="0" smtClean="0"/>
              <a:t> One is </a:t>
            </a:r>
            <a:r>
              <a:rPr lang="en-US" sz="2800" b="1" dirty="0" smtClean="0">
                <a:solidFill>
                  <a:schemeClr val="tx2">
                    <a:lumMod val="60000"/>
                    <a:lumOff val="40000"/>
                  </a:schemeClr>
                </a:solidFill>
              </a:rPr>
              <a:t>vertical </a:t>
            </a:r>
            <a:r>
              <a:rPr lang="en-US" sz="2800" dirty="0" smtClean="0"/>
              <a:t>known as </a:t>
            </a:r>
            <a:r>
              <a:rPr lang="en-US" sz="2800" b="1" dirty="0" smtClean="0">
                <a:solidFill>
                  <a:schemeClr val="tx2">
                    <a:lumMod val="60000"/>
                    <a:lumOff val="40000"/>
                  </a:schemeClr>
                </a:solidFill>
              </a:rPr>
              <a:t>Y axis </a:t>
            </a:r>
            <a:r>
              <a:rPr lang="en-US" sz="2800" dirty="0" smtClean="0"/>
              <a:t>and the other is </a:t>
            </a:r>
            <a:r>
              <a:rPr lang="en-US" sz="2800" b="1" dirty="0" smtClean="0">
                <a:solidFill>
                  <a:schemeClr val="tx2">
                    <a:lumMod val="60000"/>
                    <a:lumOff val="40000"/>
                  </a:schemeClr>
                </a:solidFill>
              </a:rPr>
              <a:t>horizontal called X axis. </a:t>
            </a:r>
          </a:p>
          <a:p>
            <a:r>
              <a:rPr lang="en-US" sz="2800" dirty="0" smtClean="0"/>
              <a:t>These two lines are perpendicular to each other.</a:t>
            </a:r>
          </a:p>
          <a:p>
            <a:r>
              <a:rPr lang="en-US" sz="2800" dirty="0" smtClean="0"/>
              <a:t> Where these two lines </a:t>
            </a:r>
            <a:r>
              <a:rPr lang="en-US" sz="2800" b="1" dirty="0" smtClean="0">
                <a:solidFill>
                  <a:schemeClr val="tx2">
                    <a:lumMod val="60000"/>
                    <a:lumOff val="40000"/>
                  </a:schemeClr>
                </a:solidFill>
              </a:rPr>
              <a:t>intersect each other is called ‘0’ </a:t>
            </a:r>
            <a:r>
              <a:rPr lang="en-US" sz="2800" dirty="0" smtClean="0"/>
              <a:t>or the Origin. </a:t>
            </a:r>
          </a:p>
          <a:p>
            <a:r>
              <a:rPr lang="en-US" sz="2800" dirty="0" smtClean="0"/>
              <a:t>On the X axis the distances right to the origin have positive value and distances left to the origin have negative value. </a:t>
            </a:r>
          </a:p>
          <a:p>
            <a:r>
              <a:rPr lang="en-US" sz="2800" dirty="0" smtClean="0"/>
              <a:t>On the Y axis distances above the origin have a positive value and below the origin have a negative value. </a:t>
            </a:r>
          </a:p>
          <a:p>
            <a:endParaRPr lang="en-US"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C:\Users\WHITE\Desktop\Graphical-Representation-21.pn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pPr>
              <a:buNone/>
            </a:pPr>
            <a:r>
              <a:rPr lang="en-US" b="1" dirty="0" smtClean="0">
                <a:solidFill>
                  <a:schemeClr val="tx2">
                    <a:lumMod val="60000"/>
                    <a:lumOff val="40000"/>
                  </a:schemeClr>
                </a:solidFill>
              </a:rPr>
              <a:t>Two types of data</a:t>
            </a:r>
          </a:p>
          <a:p>
            <a:r>
              <a:rPr lang="en-US" dirty="0" smtClean="0"/>
              <a:t>1. Ungrouped data</a:t>
            </a:r>
          </a:p>
          <a:p>
            <a:r>
              <a:rPr lang="en-US" dirty="0" smtClean="0"/>
              <a:t>2. Grouped data</a:t>
            </a:r>
          </a:p>
          <a:p>
            <a:endParaRPr lang="en-US" dirty="0" smtClean="0"/>
          </a:p>
          <a:p>
            <a:pPr>
              <a:buNone/>
            </a:pPr>
            <a:r>
              <a:rPr lang="en-US" dirty="0" smtClean="0"/>
              <a:t>    Ungrouped data is in the form of raw scores</a:t>
            </a:r>
          </a:p>
          <a:p>
            <a:pPr>
              <a:buNone/>
            </a:pPr>
            <a:r>
              <a:rPr lang="en-US" dirty="0" smtClean="0"/>
              <a:t>    When it is organized into </a:t>
            </a:r>
            <a:r>
              <a:rPr lang="en-US" b="1" dirty="0" smtClean="0">
                <a:solidFill>
                  <a:schemeClr val="tx2">
                    <a:lumMod val="60000"/>
                    <a:lumOff val="40000"/>
                  </a:schemeClr>
                </a:solidFill>
              </a:rPr>
              <a:t>frequency distribution, then it is referred to as Grouped data.</a:t>
            </a:r>
            <a:endParaRPr lang="en-US" b="1" dirty="0">
              <a:solidFill>
                <a:schemeClr val="tx2">
                  <a:lumMod val="60000"/>
                  <a:lumOff val="40000"/>
                </a:schemeClr>
              </a:solidFill>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pPr>
              <a:buNone/>
            </a:pPr>
            <a:r>
              <a:rPr lang="en-US" b="1" dirty="0" smtClean="0">
                <a:solidFill>
                  <a:schemeClr val="tx2">
                    <a:lumMod val="60000"/>
                    <a:lumOff val="40000"/>
                  </a:schemeClr>
                </a:solidFill>
              </a:rPr>
              <a:t>Graphical Representation of Ungrouped data</a:t>
            </a:r>
          </a:p>
          <a:p>
            <a:r>
              <a:rPr lang="en-US" dirty="0" smtClean="0"/>
              <a:t>Bar graph or bar diagram</a:t>
            </a:r>
          </a:p>
          <a:p>
            <a:r>
              <a:rPr lang="en-US" dirty="0" smtClean="0"/>
              <a:t>Circle diagram or pie diagram</a:t>
            </a:r>
          </a:p>
          <a:p>
            <a:r>
              <a:rPr lang="en-US" dirty="0" smtClean="0"/>
              <a:t>Pictogram</a:t>
            </a:r>
          </a:p>
          <a:p>
            <a:r>
              <a:rPr lang="en-US" dirty="0" smtClean="0"/>
              <a:t>Line graph</a:t>
            </a:r>
          </a:p>
          <a:p>
            <a:r>
              <a:rPr lang="en-US" dirty="0" smtClean="0"/>
              <a:t>Frequency curve &amp; Frequency polygon</a:t>
            </a:r>
          </a:p>
          <a:p>
            <a:r>
              <a:rPr lang="en-US" dirty="0" smtClean="0"/>
              <a:t>Cumulative or </a:t>
            </a:r>
            <a:r>
              <a:rPr lang="en-US" dirty="0" err="1" smtClean="0"/>
              <a:t>ogive</a:t>
            </a:r>
            <a:r>
              <a:rPr lang="en-US" dirty="0" smtClean="0"/>
              <a:t> frequency graph</a:t>
            </a:r>
          </a:p>
          <a:p>
            <a:endParaRPr lang="en-US"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C:\Users\WHITE\Desktop\Graphical-Representation.pn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C:\Users\WHITE\Desktop\index.jp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81000"/>
            <a:ext cx="8534400" cy="5745163"/>
          </a:xfrm>
        </p:spPr>
        <p:txBody>
          <a:bodyPr>
            <a:normAutofit/>
          </a:bodyPr>
          <a:lstStyle/>
          <a:p>
            <a:endParaRPr lang="en-US" sz="2800" dirty="0" smtClean="0"/>
          </a:p>
          <a:p>
            <a:pPr>
              <a:buNone/>
            </a:pPr>
            <a:r>
              <a:rPr lang="en-US" sz="2800" b="1" dirty="0" smtClean="0">
                <a:solidFill>
                  <a:schemeClr val="tx2">
                    <a:lumMod val="60000"/>
                    <a:lumOff val="40000"/>
                  </a:schemeClr>
                </a:solidFill>
              </a:rPr>
              <a:t>1.Line Graph</a:t>
            </a:r>
          </a:p>
          <a:p>
            <a:r>
              <a:rPr lang="en-US" sz="2800" dirty="0" smtClean="0"/>
              <a:t>Most common graphical representation By plotting X axis on horizontally while Y axis vertically. Find out the intersecting point or origin and join all intersections. A line graph is formed by joining the points given by the data with straight lines.</a:t>
            </a:r>
          </a:p>
          <a:p>
            <a:r>
              <a:rPr lang="en-US" sz="2800" dirty="0" smtClean="0"/>
              <a:t> </a:t>
            </a:r>
          </a:p>
          <a:p>
            <a:r>
              <a:rPr lang="en-US" sz="2800" dirty="0" smtClean="0"/>
              <a:t>A line graph is usually used to show the change of information over a period of time. This means that the horizontal axis is usually a time scale, for example minutes, days, months or ye</a:t>
            </a:r>
            <a:r>
              <a:rPr lang="en-US" sz="2400" dirty="0" smtClean="0"/>
              <a:t>ars. </a:t>
            </a:r>
          </a:p>
          <a:p>
            <a:endParaRPr lang="en-US" dirty="0" smtClean="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11763"/>
          </a:xfrm>
        </p:spPr>
        <p:txBody>
          <a:bodyPr/>
          <a:lstStyle/>
          <a:p>
            <a:pPr>
              <a:buNone/>
            </a:pPr>
            <a:r>
              <a:rPr lang="en-US" b="1" dirty="0" smtClean="0">
                <a:solidFill>
                  <a:schemeClr val="tx2">
                    <a:lumMod val="60000"/>
                    <a:lumOff val="40000"/>
                  </a:schemeClr>
                </a:solidFill>
              </a:rPr>
              <a:t>1.Draw Line graph</a:t>
            </a:r>
          </a:p>
          <a:p>
            <a:r>
              <a:rPr lang="en-US" dirty="0" smtClean="0"/>
              <a:t>This table shows daily earning of a store for five days</a:t>
            </a:r>
            <a:endParaRPr lang="en-US" dirty="0"/>
          </a:p>
        </p:txBody>
      </p:sp>
      <p:graphicFrame>
        <p:nvGraphicFramePr>
          <p:cNvPr id="4" name="Table 3"/>
          <p:cNvGraphicFramePr>
            <a:graphicFrameLocks noGrp="1"/>
          </p:cNvGraphicFramePr>
          <p:nvPr/>
        </p:nvGraphicFramePr>
        <p:xfrm>
          <a:off x="1371600" y="3581400"/>
          <a:ext cx="6858000" cy="1752600"/>
        </p:xfrm>
        <a:graphic>
          <a:graphicData uri="http://schemas.openxmlformats.org/drawingml/2006/table">
            <a:tbl>
              <a:tblPr firstRow="1" bandRow="1">
                <a:tableStyleId>{69012ECD-51FC-41F1-AA8D-1B2483CD663E}</a:tableStyleId>
              </a:tblPr>
              <a:tblGrid>
                <a:gridCol w="1143000"/>
                <a:gridCol w="1143000"/>
                <a:gridCol w="1143000"/>
                <a:gridCol w="1143000"/>
                <a:gridCol w="1143000"/>
                <a:gridCol w="1143000"/>
              </a:tblGrid>
              <a:tr h="876300">
                <a:tc>
                  <a:txBody>
                    <a:bodyPr/>
                    <a:lstStyle/>
                    <a:p>
                      <a:r>
                        <a:rPr lang="en-US" dirty="0" smtClean="0">
                          <a:solidFill>
                            <a:schemeClr val="bg1"/>
                          </a:solidFill>
                        </a:rPr>
                        <a:t>Days</a:t>
                      </a:r>
                      <a:endParaRPr lang="en-US" dirty="0">
                        <a:solidFill>
                          <a:schemeClr val="bg1"/>
                        </a:solidFill>
                      </a:endParaRPr>
                    </a:p>
                  </a:txBody>
                  <a:tcPr/>
                </a:tc>
                <a:tc>
                  <a:txBody>
                    <a:bodyPr/>
                    <a:lstStyle/>
                    <a:p>
                      <a:r>
                        <a:rPr lang="en-US" dirty="0" smtClean="0">
                          <a:solidFill>
                            <a:schemeClr val="bg1"/>
                          </a:solidFill>
                        </a:rPr>
                        <a:t>Mon</a:t>
                      </a:r>
                      <a:endParaRPr lang="en-US" dirty="0">
                        <a:solidFill>
                          <a:schemeClr val="bg1"/>
                        </a:solidFill>
                      </a:endParaRPr>
                    </a:p>
                  </a:txBody>
                  <a:tcPr/>
                </a:tc>
                <a:tc>
                  <a:txBody>
                    <a:bodyPr/>
                    <a:lstStyle/>
                    <a:p>
                      <a:r>
                        <a:rPr lang="en-US" dirty="0" smtClean="0">
                          <a:solidFill>
                            <a:schemeClr val="bg1"/>
                          </a:solidFill>
                        </a:rPr>
                        <a:t>Tues</a:t>
                      </a:r>
                      <a:endParaRPr lang="en-US" dirty="0">
                        <a:solidFill>
                          <a:schemeClr val="bg1"/>
                        </a:solidFill>
                      </a:endParaRPr>
                    </a:p>
                  </a:txBody>
                  <a:tcPr/>
                </a:tc>
                <a:tc>
                  <a:txBody>
                    <a:bodyPr/>
                    <a:lstStyle/>
                    <a:p>
                      <a:r>
                        <a:rPr lang="en-US" dirty="0" smtClean="0">
                          <a:solidFill>
                            <a:schemeClr val="bg1"/>
                          </a:solidFill>
                        </a:rPr>
                        <a:t>Wed</a:t>
                      </a:r>
                      <a:endParaRPr lang="en-US" dirty="0">
                        <a:solidFill>
                          <a:schemeClr val="bg1"/>
                        </a:solidFill>
                      </a:endParaRPr>
                    </a:p>
                  </a:txBody>
                  <a:tcPr/>
                </a:tc>
                <a:tc>
                  <a:txBody>
                    <a:bodyPr/>
                    <a:lstStyle/>
                    <a:p>
                      <a:r>
                        <a:rPr lang="en-US" dirty="0" smtClean="0">
                          <a:solidFill>
                            <a:schemeClr val="bg1"/>
                          </a:solidFill>
                        </a:rPr>
                        <a:t>Thurs</a:t>
                      </a:r>
                      <a:endParaRPr lang="en-US" dirty="0">
                        <a:solidFill>
                          <a:schemeClr val="bg1"/>
                        </a:solidFill>
                      </a:endParaRPr>
                    </a:p>
                  </a:txBody>
                  <a:tcPr/>
                </a:tc>
                <a:tc>
                  <a:txBody>
                    <a:bodyPr/>
                    <a:lstStyle/>
                    <a:p>
                      <a:r>
                        <a:rPr lang="en-US" dirty="0" smtClean="0">
                          <a:solidFill>
                            <a:schemeClr val="bg1"/>
                          </a:solidFill>
                        </a:rPr>
                        <a:t>Fri</a:t>
                      </a:r>
                      <a:endParaRPr lang="en-US" dirty="0">
                        <a:solidFill>
                          <a:schemeClr val="bg1"/>
                        </a:solidFill>
                      </a:endParaRPr>
                    </a:p>
                  </a:txBody>
                  <a:tcPr/>
                </a:tc>
              </a:tr>
              <a:tr h="876300">
                <a:tc>
                  <a:txBody>
                    <a:bodyPr/>
                    <a:lstStyle/>
                    <a:p>
                      <a:pPr algn="ctr"/>
                      <a:r>
                        <a:rPr lang="en-US" b="1" dirty="0" smtClean="0">
                          <a:solidFill>
                            <a:schemeClr val="tx1"/>
                          </a:solidFill>
                        </a:rPr>
                        <a:t>Earnings</a:t>
                      </a:r>
                      <a:endParaRPr lang="en-US" b="1" dirty="0">
                        <a:solidFill>
                          <a:schemeClr val="tx1"/>
                        </a:solidFill>
                      </a:endParaRPr>
                    </a:p>
                  </a:txBody>
                  <a:tcPr/>
                </a:tc>
                <a:tc>
                  <a:txBody>
                    <a:bodyPr/>
                    <a:lstStyle/>
                    <a:p>
                      <a:r>
                        <a:rPr lang="en-US" b="1" dirty="0" smtClean="0">
                          <a:solidFill>
                            <a:schemeClr val="tx1"/>
                          </a:solidFill>
                        </a:rPr>
                        <a:t>100</a:t>
                      </a:r>
                      <a:endParaRPr lang="en-US" b="1" dirty="0">
                        <a:solidFill>
                          <a:schemeClr val="tx1"/>
                        </a:solidFill>
                      </a:endParaRPr>
                    </a:p>
                  </a:txBody>
                  <a:tcPr/>
                </a:tc>
                <a:tc>
                  <a:txBody>
                    <a:bodyPr/>
                    <a:lstStyle/>
                    <a:p>
                      <a:r>
                        <a:rPr lang="en-US" b="1" dirty="0" smtClean="0">
                          <a:solidFill>
                            <a:schemeClr val="tx1"/>
                          </a:solidFill>
                        </a:rPr>
                        <a:t>450</a:t>
                      </a:r>
                      <a:endParaRPr lang="en-US" b="1" dirty="0">
                        <a:solidFill>
                          <a:schemeClr val="tx1"/>
                        </a:solidFill>
                      </a:endParaRPr>
                    </a:p>
                  </a:txBody>
                  <a:tcPr/>
                </a:tc>
                <a:tc>
                  <a:txBody>
                    <a:bodyPr/>
                    <a:lstStyle/>
                    <a:p>
                      <a:r>
                        <a:rPr lang="en-US" b="1" dirty="0" smtClean="0">
                          <a:solidFill>
                            <a:schemeClr val="tx1"/>
                          </a:solidFill>
                        </a:rPr>
                        <a:t>200</a:t>
                      </a:r>
                      <a:endParaRPr lang="en-US" b="1" dirty="0">
                        <a:solidFill>
                          <a:schemeClr val="tx1"/>
                        </a:solidFill>
                      </a:endParaRPr>
                    </a:p>
                  </a:txBody>
                  <a:tcPr/>
                </a:tc>
                <a:tc>
                  <a:txBody>
                    <a:bodyPr/>
                    <a:lstStyle/>
                    <a:p>
                      <a:r>
                        <a:rPr lang="en-US" b="1" dirty="0" smtClean="0">
                          <a:solidFill>
                            <a:schemeClr val="tx1"/>
                          </a:solidFill>
                        </a:rPr>
                        <a:t>400</a:t>
                      </a:r>
                      <a:endParaRPr lang="en-US" b="1" dirty="0">
                        <a:solidFill>
                          <a:schemeClr val="tx1"/>
                        </a:solidFill>
                      </a:endParaRPr>
                    </a:p>
                  </a:txBody>
                  <a:tcPr/>
                </a:tc>
                <a:tc>
                  <a:txBody>
                    <a:bodyPr/>
                    <a:lstStyle/>
                    <a:p>
                      <a:r>
                        <a:rPr lang="en-US" b="1" dirty="0" smtClean="0">
                          <a:solidFill>
                            <a:schemeClr val="tx1"/>
                          </a:solidFill>
                        </a:rPr>
                        <a:t>650</a:t>
                      </a:r>
                      <a:endParaRPr lang="en-US" b="1" dirty="0">
                        <a:solidFill>
                          <a:schemeClr val="tx1"/>
                        </a:solidFill>
                      </a:endParaRPr>
                    </a:p>
                  </a:txBody>
                  <a:tcPr/>
                </a:tc>
              </a:tr>
            </a:tbl>
          </a:graphicData>
        </a:graphic>
      </p:graphicFrame>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lumMod val="60000"/>
                    <a:lumOff val="40000"/>
                  </a:schemeClr>
                </a:solidFill>
              </a:rPr>
              <a:t>1.Line graph</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descr="C:\Users\WHITE\Desktop\intro-to-graphing-data-powerpoint7th-and-8th-grade-7-638.jpg"/>
          <p:cNvPicPr>
            <a:picLocks noGrp="1" noChangeAspect="1" noChangeArrowheads="1"/>
          </p:cNvPicPr>
          <p:nvPr>
            <p:ph idx="1"/>
          </p:nvPr>
        </p:nvPicPr>
        <p:blipFill>
          <a:blip r:embed="rId2"/>
          <a:srcRect/>
          <a:stretch>
            <a:fillRect/>
          </a:stretch>
        </p:blipFill>
        <p:spPr bwMode="auto">
          <a:xfrm>
            <a:off x="0" y="0"/>
            <a:ext cx="9143999" cy="6858000"/>
          </a:xfrm>
          <a:prstGeom prst="rect">
            <a:avLst/>
          </a:prstGeom>
          <a:noFill/>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194" name="Picture 2" descr="C:\Users\WHITE\Desktop\intro-to-graphing-data-powerpoint7th-and-8th-grade-8-638.jpg"/>
          <p:cNvPicPr>
            <a:picLocks noGrp="1" noChangeAspect="1" noChangeArrowheads="1"/>
          </p:cNvPicPr>
          <p:nvPr>
            <p:ph idx="1"/>
          </p:nvPr>
        </p:nvPicPr>
        <p:blipFill>
          <a:blip r:embed="rId3"/>
          <a:srcRect/>
          <a:stretch>
            <a:fillRect/>
          </a:stretch>
        </p:blipFill>
        <p:spPr bwMode="auto">
          <a:xfrm>
            <a:off x="0" y="0"/>
            <a:ext cx="9144000" cy="6858000"/>
          </a:xfrm>
          <a:prstGeom prst="rect">
            <a:avLst/>
          </a:prstGeom>
          <a:noFill/>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9218" name="Picture 2" descr="C:\Users\WHITE\Desktop\intro-to-graphing-data-powerpoint7th-and-8th-grade-9-638.jpg"/>
          <p:cNvPicPr>
            <a:picLocks noGrp="1" noChangeAspect="1" noChangeArrowheads="1"/>
          </p:cNvPicPr>
          <p:nvPr>
            <p:ph idx="1"/>
          </p:nvPr>
        </p:nvPicPr>
        <p:blipFill>
          <a:blip r:embed="rId2"/>
          <a:srcRect/>
          <a:stretch>
            <a:fillRect/>
          </a:stretch>
        </p:blipFill>
        <p:spPr bwMode="auto">
          <a:xfrm>
            <a:off x="0" y="0"/>
            <a:ext cx="9143999" cy="6858000"/>
          </a:xfrm>
          <a:prstGeom prst="rect">
            <a:avLst/>
          </a:prstGeom>
          <a:noFill/>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42" name="Picture 2" descr="C:\Users\WHITE\Desktop\intro-to-graphing-data-powerpoint7th-and-8th-grade-10-638.jpg"/>
          <p:cNvPicPr>
            <a:picLocks noGrp="1" noChangeAspect="1" noChangeArrowheads="1"/>
          </p:cNvPicPr>
          <p:nvPr>
            <p:ph idx="1"/>
          </p:nvPr>
        </p:nvPicPr>
        <p:blipFill>
          <a:blip r:embed="rId2"/>
          <a:srcRect/>
          <a:stretch>
            <a:fillRect/>
          </a:stretch>
        </p:blipFill>
        <p:spPr bwMode="auto">
          <a:xfrm>
            <a:off x="0" y="0"/>
            <a:ext cx="9143999" cy="6858000"/>
          </a:xfrm>
          <a:prstGeom prst="rect">
            <a:avLst/>
          </a:prstGeom>
          <a:noFill/>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1266" name="Picture 2" descr="C:\Users\WHITE\Desktop\intro-to-graphing-data-powerpoint7th-and-8th-grade-11-638.jpg"/>
          <p:cNvPicPr>
            <a:picLocks noGrp="1" noChangeAspect="1" noChangeArrowheads="1"/>
          </p:cNvPicPr>
          <p:nvPr>
            <p:ph idx="1"/>
          </p:nvPr>
        </p:nvPicPr>
        <p:blipFill>
          <a:blip r:embed="rId3"/>
          <a:srcRect/>
          <a:stretch>
            <a:fillRect/>
          </a:stretch>
        </p:blipFill>
        <p:spPr bwMode="auto">
          <a:xfrm>
            <a:off x="0" y="0"/>
            <a:ext cx="9143999" cy="6858000"/>
          </a:xfrm>
          <a:prstGeom prst="rect">
            <a:avLst/>
          </a:prstGeom>
          <a:noFill/>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solidFill>
                  <a:schemeClr val="tx2">
                    <a:lumMod val="60000"/>
                    <a:lumOff val="40000"/>
                  </a:schemeClr>
                </a:solidFill>
              </a:rPr>
              <a:t>2. Bar Graph</a:t>
            </a:r>
            <a:endParaRPr lang="en-US" sz="4000" b="1" dirty="0">
              <a:solidFill>
                <a:schemeClr val="tx2">
                  <a:lumMod val="60000"/>
                  <a:lumOff val="40000"/>
                </a:schemeClr>
              </a:solidFill>
            </a:endParaRPr>
          </a:p>
        </p:txBody>
      </p:sp>
      <p:sp>
        <p:nvSpPr>
          <p:cNvPr id="3" name="Content Placeholder 2"/>
          <p:cNvSpPr>
            <a:spLocks noGrp="1"/>
          </p:cNvSpPr>
          <p:nvPr>
            <p:ph idx="1"/>
          </p:nvPr>
        </p:nvSpPr>
        <p:spPr/>
        <p:txBody>
          <a:bodyPr>
            <a:normAutofit lnSpcReduction="10000"/>
          </a:bodyPr>
          <a:lstStyle/>
          <a:p>
            <a:r>
              <a:rPr lang="en-US" sz="2800" dirty="0" smtClean="0"/>
              <a:t>The bars drawn are of uniform width and the variable quantity is represented on one of the axes. Also, the measure of the variable is depicted on the other axes. </a:t>
            </a:r>
          </a:p>
          <a:p>
            <a:r>
              <a:rPr lang="en-US" sz="2800" dirty="0" smtClean="0"/>
              <a:t>The heights or the lengths of the bars denote the value of the variable and these graphs are also used to compare certain quantities. </a:t>
            </a:r>
          </a:p>
          <a:p>
            <a:r>
              <a:rPr lang="en-US" sz="2800" dirty="0" smtClean="0"/>
              <a:t>The frequency distribution tables can be easily represented using bar charts which simplify the calculations and understanding of data.</a:t>
            </a:r>
            <a:endParaRPr lang="en-US" sz="2800"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lumMod val="60000"/>
                    <a:lumOff val="40000"/>
                  </a:schemeClr>
                </a:solidFill>
              </a:rPr>
              <a:t>2. Bar Graph</a:t>
            </a:r>
            <a:endParaRPr lang="en-US" dirty="0"/>
          </a:p>
        </p:txBody>
      </p:sp>
      <p:sp>
        <p:nvSpPr>
          <p:cNvPr id="3" name="Content Placeholder 2"/>
          <p:cNvSpPr>
            <a:spLocks noGrp="1"/>
          </p:cNvSpPr>
          <p:nvPr>
            <p:ph idx="1"/>
          </p:nvPr>
        </p:nvSpPr>
        <p:spPr/>
        <p:txBody>
          <a:bodyPr/>
          <a:lstStyle/>
          <a:p>
            <a:r>
              <a:rPr lang="en-US" dirty="0" smtClean="0"/>
              <a:t>The bar graphs can be vertical or horizontal. The primary feature of any bar graph is its length or height. If the length of the bar graph is more, then the values are greater of any given data.</a:t>
            </a:r>
            <a:endParaRPr lang="en-US"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lumMod val="60000"/>
                    <a:lumOff val="40000"/>
                  </a:schemeClr>
                </a:solidFill>
              </a:rPr>
              <a:t>2. Bar Graph Types</a:t>
            </a:r>
            <a:endParaRPr lang="en-US" dirty="0"/>
          </a:p>
        </p:txBody>
      </p:sp>
      <p:sp>
        <p:nvSpPr>
          <p:cNvPr id="3" name="Content Placeholder 2"/>
          <p:cNvSpPr>
            <a:spLocks noGrp="1"/>
          </p:cNvSpPr>
          <p:nvPr>
            <p:ph idx="1"/>
          </p:nvPr>
        </p:nvSpPr>
        <p:spPr/>
        <p:txBody>
          <a:bodyPr/>
          <a:lstStyle/>
          <a:p>
            <a:r>
              <a:rPr lang="en-US" dirty="0" smtClean="0"/>
              <a:t>The types of bar charts are as follows:</a:t>
            </a:r>
          </a:p>
          <a:p>
            <a:pPr marL="514350" indent="-514350">
              <a:buFont typeface="+mj-lt"/>
              <a:buAutoNum type="arabicPeriod"/>
            </a:pPr>
            <a:r>
              <a:rPr lang="en-US" dirty="0" smtClean="0"/>
              <a:t>Vertical bar chart</a:t>
            </a:r>
          </a:p>
          <a:p>
            <a:pPr marL="514350" indent="-514350">
              <a:buFont typeface="+mj-lt"/>
              <a:buAutoNum type="arabicPeriod"/>
            </a:pPr>
            <a:r>
              <a:rPr lang="en-US" dirty="0" smtClean="0"/>
              <a:t>Horizontal bar chart</a:t>
            </a:r>
          </a:p>
          <a:p>
            <a:pPr marL="514350" indent="-514350">
              <a:buFont typeface="+mj-lt"/>
              <a:buAutoNum type="arabicPeriod"/>
            </a:pPr>
            <a:r>
              <a:rPr lang="en-US" dirty="0" smtClean="0"/>
              <a:t> Multiple Bar Diagram</a:t>
            </a:r>
          </a:p>
          <a:p>
            <a:endParaRPr lang="en-US"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tx2">
                    <a:lumMod val="60000"/>
                    <a:lumOff val="40000"/>
                  </a:schemeClr>
                </a:solidFill>
              </a:rPr>
              <a:t>2.(a)Vertical Bar Graphs</a:t>
            </a:r>
            <a:r>
              <a:rPr lang="en-US" b="1" dirty="0" smtClean="0"/>
              <a:t/>
            </a:r>
            <a:br>
              <a:rPr lang="en-US" b="1" dirty="0" smtClean="0"/>
            </a:br>
            <a:endParaRPr lang="en-US" dirty="0"/>
          </a:p>
        </p:txBody>
      </p:sp>
      <p:sp>
        <p:nvSpPr>
          <p:cNvPr id="3" name="Content Placeholder 2"/>
          <p:cNvSpPr>
            <a:spLocks noGrp="1"/>
          </p:cNvSpPr>
          <p:nvPr>
            <p:ph idx="1"/>
          </p:nvPr>
        </p:nvSpPr>
        <p:spPr/>
        <p:txBody>
          <a:bodyPr/>
          <a:lstStyle/>
          <a:p>
            <a:r>
              <a:rPr lang="en-US" dirty="0" smtClean="0"/>
              <a:t>When the grouped data are represented vertically in a graph or chart with the help of bars, where the bars denote the measure of data, such graphs are called vertical bar graphs. The data is represented along the y-axis of the graph and the height of the bars shows the values.</a:t>
            </a:r>
          </a:p>
          <a:p>
            <a:endParaRPr lang="en-US"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tx2">
                    <a:lumMod val="60000"/>
                    <a:lumOff val="40000"/>
                  </a:schemeClr>
                </a:solidFill>
              </a:rPr>
              <a:t>2.(b) Horizontal Bar Graphs</a:t>
            </a:r>
            <a:br>
              <a:rPr lang="en-US" b="1" dirty="0" smtClean="0">
                <a:solidFill>
                  <a:schemeClr val="tx2">
                    <a:lumMod val="60000"/>
                    <a:lumOff val="40000"/>
                  </a:schemeClr>
                </a:solidFill>
              </a:rPr>
            </a:br>
            <a:endParaRPr lang="en-US" dirty="0">
              <a:solidFill>
                <a:schemeClr val="tx2">
                  <a:lumMod val="60000"/>
                  <a:lumOff val="40000"/>
                </a:schemeClr>
              </a:solidFill>
            </a:endParaRPr>
          </a:p>
        </p:txBody>
      </p:sp>
      <p:sp>
        <p:nvSpPr>
          <p:cNvPr id="3" name="Content Placeholder 2"/>
          <p:cNvSpPr>
            <a:spLocks noGrp="1"/>
          </p:cNvSpPr>
          <p:nvPr>
            <p:ph idx="1"/>
          </p:nvPr>
        </p:nvSpPr>
        <p:spPr/>
        <p:txBody>
          <a:bodyPr/>
          <a:lstStyle/>
          <a:p>
            <a:r>
              <a:rPr lang="en-US" dirty="0" smtClean="0"/>
              <a:t>When the grouped data are represented horizontally in a chart with the help of bars, then such graphs are called horizontal bar graphs, where the bars shows the measure of data. The data is depicted here along the x-axis of the graph and the length of the bars denote the values.</a:t>
            </a:r>
          </a:p>
          <a:p>
            <a:endParaRPr lang="en-US"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Example 1:</a:t>
            </a:r>
            <a:endParaRPr lang="en-US" dirty="0"/>
          </a:p>
        </p:txBody>
      </p:sp>
      <p:sp>
        <p:nvSpPr>
          <p:cNvPr id="3" name="Content Placeholder 2"/>
          <p:cNvSpPr>
            <a:spLocks noGrp="1"/>
          </p:cNvSpPr>
          <p:nvPr>
            <p:ph idx="1"/>
          </p:nvPr>
        </p:nvSpPr>
        <p:spPr>
          <a:xfrm>
            <a:off x="0" y="1066800"/>
            <a:ext cx="9144000" cy="5791200"/>
          </a:xfrm>
        </p:spPr>
        <p:txBody>
          <a:bodyPr>
            <a:normAutofit/>
          </a:bodyPr>
          <a:lstStyle/>
          <a:p>
            <a:r>
              <a:rPr lang="en-US" sz="2800" dirty="0" smtClean="0"/>
              <a:t>In a firm of 400 employees, the percentage of monthly salary saved by each employee is given in the following table. Represent it through a bar graph.</a:t>
            </a:r>
            <a:endParaRPr lang="en-US" sz="2800" dirty="0"/>
          </a:p>
        </p:txBody>
      </p:sp>
      <p:graphicFrame>
        <p:nvGraphicFramePr>
          <p:cNvPr id="4" name="Table 3"/>
          <p:cNvGraphicFramePr>
            <a:graphicFrameLocks noGrp="1"/>
          </p:cNvGraphicFramePr>
          <p:nvPr/>
        </p:nvGraphicFramePr>
        <p:xfrm>
          <a:off x="457200" y="2667002"/>
          <a:ext cx="7772400" cy="3243580"/>
        </p:xfrm>
        <a:graphic>
          <a:graphicData uri="http://schemas.openxmlformats.org/drawingml/2006/table">
            <a:tbl>
              <a:tblPr firstRow="1" bandRow="1">
                <a:tableStyleId>{5C22544A-7EE6-4342-B048-85BDC9FD1C3A}</a:tableStyleId>
              </a:tblPr>
              <a:tblGrid>
                <a:gridCol w="3886200"/>
                <a:gridCol w="3886200"/>
              </a:tblGrid>
              <a:tr h="520700">
                <a:tc>
                  <a:txBody>
                    <a:bodyPr/>
                    <a:lstStyle/>
                    <a:p>
                      <a:r>
                        <a:rPr lang="en-US" dirty="0" smtClean="0">
                          <a:solidFill>
                            <a:schemeClr val="bg1"/>
                          </a:solidFill>
                        </a:rPr>
                        <a:t>Savings (in percentage)</a:t>
                      </a:r>
                      <a:endParaRPr lang="en-US" dirty="0">
                        <a:solidFill>
                          <a:schemeClr val="bg1"/>
                        </a:solidFill>
                      </a:endParaRPr>
                    </a:p>
                  </a:txBody>
                  <a:tcPr/>
                </a:tc>
                <a:tc>
                  <a:txBody>
                    <a:bodyPr/>
                    <a:lstStyle/>
                    <a:p>
                      <a:r>
                        <a:rPr lang="en-US" dirty="0" smtClean="0"/>
                        <a:t>Number of Employees (Frequency)</a:t>
                      </a:r>
                      <a:endParaRPr lang="en-US" dirty="0"/>
                    </a:p>
                  </a:txBody>
                  <a:tcPr/>
                </a:tc>
              </a:tr>
              <a:tr h="520700">
                <a:tc>
                  <a:txBody>
                    <a:bodyPr/>
                    <a:lstStyle/>
                    <a:p>
                      <a:r>
                        <a:rPr lang="en-US" dirty="0" smtClean="0"/>
                        <a:t>20</a:t>
                      </a:r>
                    </a:p>
                    <a:p>
                      <a:endParaRPr lang="en-US" dirty="0"/>
                    </a:p>
                  </a:txBody>
                  <a:tcPr/>
                </a:tc>
                <a:tc>
                  <a:txBody>
                    <a:bodyPr/>
                    <a:lstStyle/>
                    <a:p>
                      <a:r>
                        <a:rPr lang="en-US" dirty="0" smtClean="0"/>
                        <a:t>105</a:t>
                      </a:r>
                      <a:endParaRPr lang="en-US" dirty="0"/>
                    </a:p>
                  </a:txBody>
                  <a:tcPr/>
                </a:tc>
              </a:tr>
              <a:tr h="520700">
                <a:tc>
                  <a:txBody>
                    <a:bodyPr/>
                    <a:lstStyle/>
                    <a:p>
                      <a:r>
                        <a:rPr lang="en-US" dirty="0" smtClean="0"/>
                        <a:t>30</a:t>
                      </a:r>
                      <a:endParaRPr lang="en-US" dirty="0"/>
                    </a:p>
                  </a:txBody>
                  <a:tcPr/>
                </a:tc>
                <a:tc>
                  <a:txBody>
                    <a:bodyPr/>
                    <a:lstStyle/>
                    <a:p>
                      <a:r>
                        <a:rPr lang="en-US" dirty="0" smtClean="0"/>
                        <a:t>199</a:t>
                      </a:r>
                      <a:endParaRPr lang="en-US" dirty="0"/>
                    </a:p>
                  </a:txBody>
                  <a:tcPr/>
                </a:tc>
              </a:tr>
              <a:tr h="520700">
                <a:tc>
                  <a:txBody>
                    <a:bodyPr/>
                    <a:lstStyle/>
                    <a:p>
                      <a:r>
                        <a:rPr lang="en-US" dirty="0" smtClean="0"/>
                        <a:t>40</a:t>
                      </a:r>
                      <a:endParaRPr lang="en-US" dirty="0"/>
                    </a:p>
                  </a:txBody>
                  <a:tcPr/>
                </a:tc>
                <a:tc>
                  <a:txBody>
                    <a:bodyPr/>
                    <a:lstStyle/>
                    <a:p>
                      <a:r>
                        <a:rPr lang="en-US" dirty="0" smtClean="0"/>
                        <a:t>29</a:t>
                      </a:r>
                      <a:endParaRPr lang="en-US" dirty="0"/>
                    </a:p>
                  </a:txBody>
                  <a:tcPr/>
                </a:tc>
              </a:tr>
              <a:tr h="520700">
                <a:tc>
                  <a:txBody>
                    <a:bodyPr/>
                    <a:lstStyle/>
                    <a:p>
                      <a:r>
                        <a:rPr lang="en-US" dirty="0" smtClean="0"/>
                        <a:t>50</a:t>
                      </a:r>
                      <a:endParaRPr lang="en-US" dirty="0"/>
                    </a:p>
                  </a:txBody>
                  <a:tcPr/>
                </a:tc>
                <a:tc>
                  <a:txBody>
                    <a:bodyPr/>
                    <a:lstStyle/>
                    <a:p>
                      <a:r>
                        <a:rPr lang="en-US" dirty="0" smtClean="0"/>
                        <a:t>73</a:t>
                      </a:r>
                      <a:endParaRPr lang="en-US" dirty="0"/>
                    </a:p>
                  </a:txBody>
                  <a:tcPr/>
                </a:tc>
              </a:tr>
              <a:tr h="520700">
                <a:tc>
                  <a:txBody>
                    <a:bodyPr/>
                    <a:lstStyle/>
                    <a:p>
                      <a:r>
                        <a:rPr lang="en-US" dirty="0" smtClean="0"/>
                        <a:t>Total</a:t>
                      </a:r>
                      <a:endParaRPr lang="en-US" dirty="0"/>
                    </a:p>
                  </a:txBody>
                  <a:tcPr/>
                </a:tc>
                <a:tc>
                  <a:txBody>
                    <a:bodyPr/>
                    <a:lstStyle/>
                    <a:p>
                      <a:r>
                        <a:rPr lang="en-US" dirty="0" smtClean="0"/>
                        <a:t>400</a:t>
                      </a:r>
                      <a:endParaRPr lang="en-US" dirty="0"/>
                    </a:p>
                  </a:txBody>
                  <a:tcPr/>
                </a:tc>
              </a:tr>
            </a:tbl>
          </a:graphicData>
        </a:graphic>
      </p:graphicFrame>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tx2">
                    <a:lumMod val="60000"/>
                    <a:lumOff val="40000"/>
                  </a:schemeClr>
                </a:solidFill>
              </a:rPr>
              <a:t>2.(a)Vertical Bar Graphs</a:t>
            </a:r>
            <a:br>
              <a:rPr lang="en-US" b="1" dirty="0" smtClean="0">
                <a:solidFill>
                  <a:schemeClr val="tx2">
                    <a:lumMod val="60000"/>
                    <a:lumOff val="40000"/>
                  </a:schemeClr>
                </a:solidFill>
              </a:rPr>
            </a:b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tx2">
                    <a:lumMod val="60000"/>
                    <a:lumOff val="40000"/>
                  </a:schemeClr>
                </a:solidFill>
              </a:rPr>
              <a:t>2.(b)Horizontal Bar Graphs</a:t>
            </a:r>
            <a:br>
              <a:rPr lang="en-US" b="1" dirty="0" smtClean="0">
                <a:solidFill>
                  <a:schemeClr val="tx2">
                    <a:lumMod val="60000"/>
                    <a:lumOff val="40000"/>
                  </a:schemeClr>
                </a:solidFill>
              </a:rPr>
            </a:b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en-US" b="1" dirty="0" smtClean="0">
                <a:solidFill>
                  <a:schemeClr val="tx2">
                    <a:lumMod val="60000"/>
                    <a:lumOff val="40000"/>
                  </a:schemeClr>
                </a:solidFill>
              </a:rPr>
              <a:t>Example 2:</a:t>
            </a:r>
            <a:endParaRPr lang="en-US" dirty="0">
              <a:solidFill>
                <a:schemeClr val="tx2">
                  <a:lumMod val="60000"/>
                  <a:lumOff val="40000"/>
                </a:schemeClr>
              </a:solidFill>
            </a:endParaRPr>
          </a:p>
        </p:txBody>
      </p:sp>
      <p:sp>
        <p:nvSpPr>
          <p:cNvPr id="3" name="Content Placeholder 2"/>
          <p:cNvSpPr>
            <a:spLocks noGrp="1"/>
          </p:cNvSpPr>
          <p:nvPr>
            <p:ph idx="1"/>
          </p:nvPr>
        </p:nvSpPr>
        <p:spPr>
          <a:xfrm>
            <a:off x="0" y="1066800"/>
            <a:ext cx="9144000" cy="5791200"/>
          </a:xfrm>
        </p:spPr>
        <p:txBody>
          <a:bodyPr>
            <a:normAutofit/>
          </a:bodyPr>
          <a:lstStyle/>
          <a:p>
            <a:r>
              <a:rPr lang="en-US" sz="2800" dirty="0" smtClean="0"/>
              <a:t>A cosmetic company manufactures 4 different shades of lipstick. The sale for 6 months is shown in the table. Represent it using bar charts.</a:t>
            </a:r>
            <a:endParaRPr lang="en-US" sz="2800" dirty="0"/>
          </a:p>
        </p:txBody>
      </p:sp>
      <p:graphicFrame>
        <p:nvGraphicFramePr>
          <p:cNvPr id="4" name="Table 3"/>
          <p:cNvGraphicFramePr>
            <a:graphicFrameLocks noGrp="1"/>
          </p:cNvGraphicFramePr>
          <p:nvPr/>
        </p:nvGraphicFramePr>
        <p:xfrm>
          <a:off x="533400" y="2590802"/>
          <a:ext cx="8229600" cy="3657598"/>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522514">
                <a:tc>
                  <a:txBody>
                    <a:bodyPr/>
                    <a:lstStyle/>
                    <a:p>
                      <a:r>
                        <a:rPr lang="en-US" dirty="0" smtClean="0"/>
                        <a:t>Month</a:t>
                      </a:r>
                      <a:endParaRPr lang="en-US" dirty="0"/>
                    </a:p>
                  </a:txBody>
                  <a:tcPr/>
                </a:tc>
                <a:tc>
                  <a:txBody>
                    <a:bodyPr/>
                    <a:lstStyle/>
                    <a:p>
                      <a:r>
                        <a:rPr lang="en-US" dirty="0" smtClean="0"/>
                        <a:t>Shade 1</a:t>
                      </a:r>
                      <a:endParaRPr lang="en-US" dirty="0"/>
                    </a:p>
                  </a:txBody>
                  <a:tcPr/>
                </a:tc>
                <a:tc>
                  <a:txBody>
                    <a:bodyPr/>
                    <a:lstStyle/>
                    <a:p>
                      <a:r>
                        <a:rPr lang="en-US" dirty="0" smtClean="0"/>
                        <a:t>Shade 2</a:t>
                      </a:r>
                      <a:endParaRPr lang="en-US" dirty="0"/>
                    </a:p>
                  </a:txBody>
                  <a:tcPr/>
                </a:tc>
                <a:tc>
                  <a:txBody>
                    <a:bodyPr/>
                    <a:lstStyle/>
                    <a:p>
                      <a:r>
                        <a:rPr lang="en-US" dirty="0" smtClean="0"/>
                        <a:t>Shade3 </a:t>
                      </a:r>
                      <a:endParaRPr lang="en-US" dirty="0"/>
                    </a:p>
                  </a:txBody>
                  <a:tcPr/>
                </a:tc>
                <a:tc>
                  <a:txBody>
                    <a:bodyPr/>
                    <a:lstStyle/>
                    <a:p>
                      <a:r>
                        <a:rPr lang="en-US" dirty="0" smtClean="0"/>
                        <a:t>Shade 4</a:t>
                      </a:r>
                      <a:endParaRPr lang="en-US" dirty="0"/>
                    </a:p>
                  </a:txBody>
                  <a:tcPr/>
                </a:tc>
              </a:tr>
              <a:tr h="522514">
                <a:tc>
                  <a:txBody>
                    <a:bodyPr/>
                    <a:lstStyle/>
                    <a:p>
                      <a:r>
                        <a:rPr lang="en-US" dirty="0" smtClean="0"/>
                        <a:t>Jan</a:t>
                      </a:r>
                      <a:endParaRPr lang="en-US" dirty="0"/>
                    </a:p>
                  </a:txBody>
                  <a:tcPr/>
                </a:tc>
                <a:tc>
                  <a:txBody>
                    <a:bodyPr/>
                    <a:lstStyle/>
                    <a:p>
                      <a:r>
                        <a:rPr lang="en-US" dirty="0" smtClean="0"/>
                        <a:t>4500</a:t>
                      </a:r>
                      <a:endParaRPr lang="en-US" dirty="0"/>
                    </a:p>
                  </a:txBody>
                  <a:tcPr/>
                </a:tc>
                <a:tc>
                  <a:txBody>
                    <a:bodyPr/>
                    <a:lstStyle/>
                    <a:p>
                      <a:r>
                        <a:rPr lang="en-US" dirty="0" smtClean="0"/>
                        <a:t>1600</a:t>
                      </a:r>
                      <a:endParaRPr lang="en-US" dirty="0"/>
                    </a:p>
                  </a:txBody>
                  <a:tcPr/>
                </a:tc>
                <a:tc>
                  <a:txBody>
                    <a:bodyPr/>
                    <a:lstStyle/>
                    <a:p>
                      <a:r>
                        <a:rPr lang="en-US" dirty="0" smtClean="0"/>
                        <a:t>4400</a:t>
                      </a:r>
                      <a:endParaRPr lang="en-US" dirty="0"/>
                    </a:p>
                  </a:txBody>
                  <a:tcPr/>
                </a:tc>
                <a:tc>
                  <a:txBody>
                    <a:bodyPr/>
                    <a:lstStyle/>
                    <a:p>
                      <a:r>
                        <a:rPr lang="en-US" dirty="0" smtClean="0"/>
                        <a:t>3245</a:t>
                      </a:r>
                      <a:endParaRPr lang="en-US" dirty="0"/>
                    </a:p>
                  </a:txBody>
                  <a:tcPr/>
                </a:tc>
              </a:tr>
              <a:tr h="522514">
                <a:tc>
                  <a:txBody>
                    <a:bodyPr/>
                    <a:lstStyle/>
                    <a:p>
                      <a:r>
                        <a:rPr lang="en-US" dirty="0" smtClean="0"/>
                        <a:t>Feb</a:t>
                      </a:r>
                      <a:endParaRPr lang="en-US" dirty="0"/>
                    </a:p>
                  </a:txBody>
                  <a:tcPr/>
                </a:tc>
                <a:tc>
                  <a:txBody>
                    <a:bodyPr/>
                    <a:lstStyle/>
                    <a:p>
                      <a:r>
                        <a:rPr lang="en-US" dirty="0" smtClean="0"/>
                        <a:t>2870</a:t>
                      </a:r>
                      <a:endParaRPr lang="en-US" dirty="0"/>
                    </a:p>
                  </a:txBody>
                  <a:tcPr/>
                </a:tc>
                <a:tc>
                  <a:txBody>
                    <a:bodyPr/>
                    <a:lstStyle/>
                    <a:p>
                      <a:r>
                        <a:rPr lang="en-US" dirty="0" smtClean="0"/>
                        <a:t>5645</a:t>
                      </a:r>
                      <a:endParaRPr lang="en-US" dirty="0"/>
                    </a:p>
                  </a:txBody>
                  <a:tcPr/>
                </a:tc>
                <a:tc>
                  <a:txBody>
                    <a:bodyPr/>
                    <a:lstStyle/>
                    <a:p>
                      <a:r>
                        <a:rPr lang="en-US" dirty="0" smtClean="0"/>
                        <a:t>5675</a:t>
                      </a:r>
                      <a:endParaRPr lang="en-US" dirty="0"/>
                    </a:p>
                  </a:txBody>
                  <a:tcPr/>
                </a:tc>
                <a:tc>
                  <a:txBody>
                    <a:bodyPr/>
                    <a:lstStyle/>
                    <a:p>
                      <a:r>
                        <a:rPr lang="en-US" dirty="0" smtClean="0"/>
                        <a:t>6754</a:t>
                      </a:r>
                      <a:endParaRPr lang="en-US" dirty="0"/>
                    </a:p>
                  </a:txBody>
                  <a:tcPr/>
                </a:tc>
              </a:tr>
              <a:tr h="522514">
                <a:tc>
                  <a:txBody>
                    <a:bodyPr/>
                    <a:lstStyle/>
                    <a:p>
                      <a:r>
                        <a:rPr lang="en-US" dirty="0" smtClean="0"/>
                        <a:t>Mar</a:t>
                      </a:r>
                      <a:endParaRPr lang="en-US" dirty="0"/>
                    </a:p>
                  </a:txBody>
                  <a:tcPr/>
                </a:tc>
                <a:tc>
                  <a:txBody>
                    <a:bodyPr/>
                    <a:lstStyle/>
                    <a:p>
                      <a:r>
                        <a:rPr lang="en-US" dirty="0" smtClean="0"/>
                        <a:t>3985</a:t>
                      </a:r>
                      <a:endParaRPr lang="en-US" dirty="0"/>
                    </a:p>
                  </a:txBody>
                  <a:tcPr/>
                </a:tc>
                <a:tc>
                  <a:txBody>
                    <a:bodyPr/>
                    <a:lstStyle/>
                    <a:p>
                      <a:r>
                        <a:rPr lang="en-US" dirty="0" smtClean="0"/>
                        <a:t>8900</a:t>
                      </a:r>
                      <a:endParaRPr lang="en-US" dirty="0"/>
                    </a:p>
                  </a:txBody>
                  <a:tcPr/>
                </a:tc>
                <a:tc>
                  <a:txBody>
                    <a:bodyPr/>
                    <a:lstStyle/>
                    <a:p>
                      <a:r>
                        <a:rPr lang="en-US" dirty="0" smtClean="0"/>
                        <a:t>9768</a:t>
                      </a:r>
                      <a:endParaRPr lang="en-US" dirty="0"/>
                    </a:p>
                  </a:txBody>
                  <a:tcPr/>
                </a:tc>
                <a:tc>
                  <a:txBody>
                    <a:bodyPr/>
                    <a:lstStyle/>
                    <a:p>
                      <a:r>
                        <a:rPr lang="en-US" dirty="0" smtClean="0"/>
                        <a:t>7786</a:t>
                      </a:r>
                      <a:endParaRPr lang="en-US" dirty="0"/>
                    </a:p>
                  </a:txBody>
                  <a:tcPr/>
                </a:tc>
              </a:tr>
              <a:tr h="522514">
                <a:tc>
                  <a:txBody>
                    <a:bodyPr/>
                    <a:lstStyle/>
                    <a:p>
                      <a:r>
                        <a:rPr lang="en-US" dirty="0" smtClean="0"/>
                        <a:t>Apr</a:t>
                      </a:r>
                      <a:endParaRPr lang="en-US" dirty="0"/>
                    </a:p>
                  </a:txBody>
                  <a:tcPr/>
                </a:tc>
                <a:tc>
                  <a:txBody>
                    <a:bodyPr/>
                    <a:lstStyle/>
                    <a:p>
                      <a:r>
                        <a:rPr lang="en-US" dirty="0" smtClean="0"/>
                        <a:t>6855</a:t>
                      </a:r>
                      <a:endParaRPr lang="en-US" dirty="0"/>
                    </a:p>
                  </a:txBody>
                  <a:tcPr/>
                </a:tc>
                <a:tc>
                  <a:txBody>
                    <a:bodyPr/>
                    <a:lstStyle/>
                    <a:p>
                      <a:r>
                        <a:rPr lang="en-US" dirty="0" smtClean="0"/>
                        <a:t>8976</a:t>
                      </a:r>
                      <a:endParaRPr lang="en-US" dirty="0"/>
                    </a:p>
                  </a:txBody>
                  <a:tcPr/>
                </a:tc>
                <a:tc>
                  <a:txBody>
                    <a:bodyPr/>
                    <a:lstStyle/>
                    <a:p>
                      <a:r>
                        <a:rPr lang="en-US" dirty="0" smtClean="0"/>
                        <a:t>9008</a:t>
                      </a:r>
                      <a:endParaRPr lang="en-US" dirty="0"/>
                    </a:p>
                  </a:txBody>
                  <a:tcPr/>
                </a:tc>
                <a:tc>
                  <a:txBody>
                    <a:bodyPr/>
                    <a:lstStyle/>
                    <a:p>
                      <a:r>
                        <a:rPr lang="en-US" dirty="0" smtClean="0"/>
                        <a:t>8965</a:t>
                      </a:r>
                      <a:endParaRPr lang="en-US" dirty="0"/>
                    </a:p>
                  </a:txBody>
                  <a:tcPr/>
                </a:tc>
              </a:tr>
              <a:tr h="522514">
                <a:tc>
                  <a:txBody>
                    <a:bodyPr/>
                    <a:lstStyle/>
                    <a:p>
                      <a:r>
                        <a:rPr lang="en-US" dirty="0" smtClean="0"/>
                        <a:t>May</a:t>
                      </a:r>
                      <a:endParaRPr lang="en-US" dirty="0"/>
                    </a:p>
                  </a:txBody>
                  <a:tcPr/>
                </a:tc>
                <a:tc>
                  <a:txBody>
                    <a:bodyPr/>
                    <a:lstStyle/>
                    <a:p>
                      <a:r>
                        <a:rPr lang="en-US" dirty="0" smtClean="0"/>
                        <a:t>3200</a:t>
                      </a:r>
                      <a:endParaRPr lang="en-US" dirty="0"/>
                    </a:p>
                  </a:txBody>
                  <a:tcPr/>
                </a:tc>
                <a:tc>
                  <a:txBody>
                    <a:bodyPr/>
                    <a:lstStyle/>
                    <a:p>
                      <a:r>
                        <a:rPr lang="en-US" dirty="0" smtClean="0"/>
                        <a:t>5678</a:t>
                      </a:r>
                      <a:endParaRPr lang="en-US" dirty="0"/>
                    </a:p>
                  </a:txBody>
                  <a:tcPr/>
                </a:tc>
                <a:tc>
                  <a:txBody>
                    <a:bodyPr/>
                    <a:lstStyle/>
                    <a:p>
                      <a:r>
                        <a:rPr lang="en-US" dirty="0" smtClean="0"/>
                        <a:t>5643</a:t>
                      </a:r>
                      <a:endParaRPr lang="en-US" dirty="0"/>
                    </a:p>
                  </a:txBody>
                  <a:tcPr/>
                </a:tc>
                <a:tc>
                  <a:txBody>
                    <a:bodyPr/>
                    <a:lstStyle/>
                    <a:p>
                      <a:r>
                        <a:rPr lang="en-US" dirty="0" smtClean="0"/>
                        <a:t>7865</a:t>
                      </a:r>
                      <a:endParaRPr lang="en-US" dirty="0"/>
                    </a:p>
                  </a:txBody>
                  <a:tcPr/>
                </a:tc>
              </a:tr>
              <a:tr h="522514">
                <a:tc>
                  <a:txBody>
                    <a:bodyPr/>
                    <a:lstStyle/>
                    <a:p>
                      <a:r>
                        <a:rPr lang="en-US" dirty="0" smtClean="0"/>
                        <a:t>Jun</a:t>
                      </a:r>
                      <a:endParaRPr lang="en-US" dirty="0"/>
                    </a:p>
                  </a:txBody>
                  <a:tcPr/>
                </a:tc>
                <a:tc>
                  <a:txBody>
                    <a:bodyPr/>
                    <a:lstStyle/>
                    <a:p>
                      <a:r>
                        <a:rPr lang="en-US" dirty="0" smtClean="0"/>
                        <a:t>3456</a:t>
                      </a:r>
                      <a:endParaRPr lang="en-US" dirty="0"/>
                    </a:p>
                  </a:txBody>
                  <a:tcPr/>
                </a:tc>
                <a:tc>
                  <a:txBody>
                    <a:bodyPr/>
                    <a:lstStyle/>
                    <a:p>
                      <a:r>
                        <a:rPr lang="en-US" dirty="0" smtClean="0"/>
                        <a:t>4555</a:t>
                      </a:r>
                      <a:endParaRPr lang="en-US" dirty="0"/>
                    </a:p>
                  </a:txBody>
                  <a:tcPr/>
                </a:tc>
                <a:tc>
                  <a:txBody>
                    <a:bodyPr/>
                    <a:lstStyle/>
                    <a:p>
                      <a:r>
                        <a:rPr lang="en-US" dirty="0" smtClean="0"/>
                        <a:t>2233</a:t>
                      </a:r>
                      <a:endParaRPr lang="en-US" dirty="0"/>
                    </a:p>
                  </a:txBody>
                  <a:tcPr/>
                </a:tc>
                <a:tc>
                  <a:txBody>
                    <a:bodyPr/>
                    <a:lstStyle/>
                    <a:p>
                      <a:r>
                        <a:rPr lang="en-US" dirty="0" smtClean="0"/>
                        <a:t>6547</a:t>
                      </a:r>
                      <a:endParaRPr lang="en-US" dirty="0"/>
                    </a:p>
                  </a:txBody>
                  <a:tcPr/>
                </a:tc>
              </a:tr>
            </a:tbl>
          </a:graphicData>
        </a:graphic>
      </p:graphicFrame>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lumMod val="60000"/>
                    <a:lumOff val="40000"/>
                  </a:schemeClr>
                </a:solidFill>
              </a:rPr>
              <a:t>2.(c).Multiple Bar Diagram</a:t>
            </a:r>
            <a:endParaRPr lang="en-US" b="1" dirty="0">
              <a:solidFill>
                <a:schemeClr val="tx2">
                  <a:lumMod val="60000"/>
                  <a:lumOff val="40000"/>
                </a:schemeClr>
              </a:solidFill>
            </a:endParaRPr>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lumMod val="60000"/>
                    <a:lumOff val="40000"/>
                  </a:schemeClr>
                </a:solidFill>
              </a:rPr>
              <a:t>3.Histogram</a:t>
            </a:r>
            <a:endParaRPr lang="en-US" b="1" dirty="0">
              <a:solidFill>
                <a:schemeClr val="tx2">
                  <a:lumMod val="60000"/>
                  <a:lumOff val="40000"/>
                </a:schemeClr>
              </a:solidFill>
            </a:endParaRPr>
          </a:p>
        </p:txBody>
      </p:sp>
      <p:sp>
        <p:nvSpPr>
          <p:cNvPr id="3" name="Content Placeholder 2"/>
          <p:cNvSpPr>
            <a:spLocks noGrp="1"/>
          </p:cNvSpPr>
          <p:nvPr>
            <p:ph idx="1"/>
          </p:nvPr>
        </p:nvSpPr>
        <p:spPr/>
        <p:txBody>
          <a:bodyPr/>
          <a:lstStyle/>
          <a:p>
            <a:r>
              <a:rPr lang="en-US" dirty="0" smtClean="0"/>
              <a:t>A </a:t>
            </a:r>
            <a:r>
              <a:rPr lang="en-US" b="1" dirty="0" smtClean="0"/>
              <a:t>Histogram</a:t>
            </a:r>
            <a:r>
              <a:rPr lang="en-US" dirty="0" smtClean="0"/>
              <a:t> is a graphic representation of a continuous frequency distribution through special kind of vertical bar charts.</a:t>
            </a:r>
            <a:endParaRPr lang="en-US"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C:\Users\WHITE\Desktop\histograms-2-728.jpg"/>
          <p:cNvPicPr>
            <a:picLocks noGrp="1" noChangeAspect="1" noChangeArrowheads="1"/>
          </p:cNvPicPr>
          <p:nvPr>
            <p:ph idx="1"/>
          </p:nvPr>
        </p:nvPicPr>
        <p:blipFill>
          <a:blip r:embed="rId2"/>
          <a:srcRect/>
          <a:stretch>
            <a:fillRect/>
          </a:stretch>
        </p:blipFill>
        <p:spPr bwMode="auto">
          <a:xfrm>
            <a:off x="0" y="0"/>
            <a:ext cx="9143999" cy="6858000"/>
          </a:xfrm>
          <a:prstGeom prst="rect">
            <a:avLst/>
          </a:prstGeom>
          <a:noFill/>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C:\Users\WHITE\Desktop\histogram-7-638.jpg"/>
          <p:cNvPicPr>
            <a:picLocks noGrp="1" noChangeAspect="1" noChangeArrowheads="1"/>
          </p:cNvPicPr>
          <p:nvPr>
            <p:ph idx="1"/>
          </p:nvPr>
        </p:nvPicPr>
        <p:blipFill>
          <a:blip r:embed="rId2"/>
          <a:srcRect/>
          <a:stretch>
            <a:fillRect/>
          </a:stretch>
        </p:blipFill>
        <p:spPr bwMode="auto">
          <a:xfrm>
            <a:off x="0" y="0"/>
            <a:ext cx="9143999" cy="6858000"/>
          </a:xfrm>
          <a:prstGeom prst="rect">
            <a:avLst/>
          </a:prstGeom>
          <a:noFill/>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lumMod val="60000"/>
                    <a:lumOff val="40000"/>
                  </a:schemeClr>
                </a:solidFill>
              </a:rPr>
              <a:t>Construct Histogram </a:t>
            </a:r>
            <a:endParaRPr lang="en-US" b="1" dirty="0">
              <a:solidFill>
                <a:schemeClr val="tx2">
                  <a:lumMod val="60000"/>
                  <a:lumOff val="40000"/>
                </a:schemeClr>
              </a:solidFill>
            </a:endParaRPr>
          </a:p>
        </p:txBody>
      </p:sp>
      <p:pic>
        <p:nvPicPr>
          <p:cNvPr id="3074" name="Picture 2" descr="C:\Users\WHITE\Desktop\histogram-9-638.jpg"/>
          <p:cNvPicPr>
            <a:picLocks noGrp="1" noChangeAspect="1" noChangeArrowheads="1"/>
          </p:cNvPicPr>
          <p:nvPr>
            <p:ph idx="1"/>
          </p:nvPr>
        </p:nvPicPr>
        <p:blipFill>
          <a:blip r:embed="rId2"/>
          <a:srcRect/>
          <a:stretch>
            <a:fillRect/>
          </a:stretch>
        </p:blipFill>
        <p:spPr bwMode="auto">
          <a:xfrm>
            <a:off x="0" y="1447800"/>
            <a:ext cx="9144000" cy="5410200"/>
          </a:xfrm>
          <a:prstGeom prst="rect">
            <a:avLst/>
          </a:prstGeom>
          <a:noFill/>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descr="C:\Users\WHITE\Desktop\ui.jpg"/>
          <p:cNvPicPr>
            <a:picLocks noGrp="1" noChangeAspect="1" noChangeArrowheads="1"/>
          </p:cNvPicPr>
          <p:nvPr>
            <p:ph idx="1"/>
          </p:nvPr>
        </p:nvPicPr>
        <p:blipFill>
          <a:blip r:embed="rId2"/>
          <a:srcRect/>
          <a:stretch>
            <a:fillRect/>
          </a:stretch>
        </p:blipFill>
        <p:spPr bwMode="auto">
          <a:xfrm>
            <a:off x="0" y="0"/>
            <a:ext cx="9143999" cy="6858000"/>
          </a:xfrm>
          <a:prstGeom prst="rect">
            <a:avLst/>
          </a:prstGeom>
          <a:noFill/>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C:\Users\WHITE\Desktop\histogram-12-638.jpg"/>
          <p:cNvPicPr>
            <a:picLocks noGrp="1" noChangeAspect="1" noChangeArrowheads="1"/>
          </p:cNvPicPr>
          <p:nvPr>
            <p:ph idx="1"/>
          </p:nvPr>
        </p:nvPicPr>
        <p:blipFill>
          <a:blip r:embed="rId2"/>
          <a:srcRect/>
          <a:stretch>
            <a:fillRect/>
          </a:stretch>
        </p:blipFill>
        <p:spPr bwMode="auto">
          <a:xfrm>
            <a:off x="0" y="0"/>
            <a:ext cx="9143999" cy="6858000"/>
          </a:xfrm>
          <a:prstGeom prst="rect">
            <a:avLst/>
          </a:prstGeom>
          <a:noFill/>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lumMod val="60000"/>
                    <a:lumOff val="40000"/>
                  </a:schemeClr>
                </a:solidFill>
              </a:rPr>
              <a:t>4.Frequency Polygon</a:t>
            </a:r>
            <a:endParaRPr lang="en-US" b="1" dirty="0">
              <a:solidFill>
                <a:schemeClr val="tx2">
                  <a:lumMod val="60000"/>
                  <a:lumOff val="40000"/>
                </a:schemeClr>
              </a:solidFill>
            </a:endParaRPr>
          </a:p>
        </p:txBody>
      </p:sp>
      <p:sp>
        <p:nvSpPr>
          <p:cNvPr id="3" name="Content Placeholder 2"/>
          <p:cNvSpPr>
            <a:spLocks noGrp="1"/>
          </p:cNvSpPr>
          <p:nvPr>
            <p:ph idx="1"/>
          </p:nvPr>
        </p:nvSpPr>
        <p:spPr/>
        <p:txBody>
          <a:bodyPr>
            <a:normAutofit lnSpcReduction="10000"/>
          </a:bodyPr>
          <a:lstStyle/>
          <a:p>
            <a:r>
              <a:rPr lang="en-US" sz="2800" dirty="0" smtClean="0"/>
              <a:t>Frequency Polygon is a histogram with straight lines joining the midpoint of the rectangles.</a:t>
            </a:r>
          </a:p>
          <a:p>
            <a:r>
              <a:rPr lang="en-US" sz="2800" dirty="0" smtClean="0"/>
              <a:t>Polygon means a figure with many angles. </a:t>
            </a:r>
          </a:p>
          <a:p>
            <a:r>
              <a:rPr lang="en-US" sz="2800" dirty="0" smtClean="0"/>
              <a:t>X- axis is marked with  class intervals.</a:t>
            </a:r>
          </a:p>
          <a:p>
            <a:r>
              <a:rPr lang="en-US" sz="2800" dirty="0" smtClean="0"/>
              <a:t>Y- axis is marked with  frequencies.</a:t>
            </a:r>
          </a:p>
          <a:p>
            <a:r>
              <a:rPr lang="en-US" sz="2800" dirty="0" smtClean="0"/>
              <a:t>Vertical rectangles are drawn as per height </a:t>
            </a:r>
            <a:r>
              <a:rPr lang="en-US" sz="2800" dirty="0" err="1" smtClean="0"/>
              <a:t>og</a:t>
            </a:r>
            <a:r>
              <a:rPr lang="en-US" sz="2800" dirty="0" smtClean="0"/>
              <a:t> the frequency of the class. The rectangles are drawn without any gap in between.</a:t>
            </a:r>
          </a:p>
          <a:p>
            <a:r>
              <a:rPr lang="en-US" sz="2800" dirty="0" smtClean="0"/>
              <a:t>Width is equal to the range of the class. Height is equal to the frequency of each class.</a:t>
            </a:r>
            <a:endParaRPr lang="en-US" sz="2800"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2362200"/>
          </a:xfrm>
        </p:spPr>
        <p:txBody>
          <a:bodyPr>
            <a:normAutofit fontScale="90000"/>
          </a:bodyPr>
          <a:lstStyle/>
          <a:p>
            <a:r>
              <a:rPr lang="en-US" sz="3600" b="1" dirty="0" smtClean="0"/>
              <a:t>Example 1: In a batch of 400 students, the height of students is given in the following table. Represent it through a frequency polygon</a:t>
            </a:r>
            <a:r>
              <a:rPr lang="en-US" b="1" dirty="0" smtClean="0"/>
              <a:t>.</a:t>
            </a:r>
            <a:r>
              <a:rPr lang="en-US" dirty="0" smtClean="0"/>
              <a:t/>
            </a:r>
            <a:br>
              <a:rPr lang="en-US" dirty="0" smtClean="0"/>
            </a:br>
            <a:endParaRPr lang="en-US" dirty="0"/>
          </a:p>
        </p:txBody>
      </p:sp>
      <p:graphicFrame>
        <p:nvGraphicFramePr>
          <p:cNvPr id="4" name="Content Placeholder 3"/>
          <p:cNvGraphicFramePr>
            <a:graphicFrameLocks noGrp="1"/>
          </p:cNvGraphicFramePr>
          <p:nvPr>
            <p:ph idx="1"/>
          </p:nvPr>
        </p:nvGraphicFramePr>
        <p:xfrm>
          <a:off x="914400" y="2286000"/>
          <a:ext cx="6172200" cy="3276600"/>
        </p:xfrm>
        <a:graphic>
          <a:graphicData uri="http://schemas.openxmlformats.org/drawingml/2006/table">
            <a:tbl>
              <a:tblPr firstRow="1" bandRow="1">
                <a:tableStyleId>{1FECB4D8-DB02-4DC6-A0A2-4F2EBAE1DC90}</a:tableStyleId>
              </a:tblPr>
              <a:tblGrid>
                <a:gridCol w="3086100"/>
                <a:gridCol w="3086100"/>
              </a:tblGrid>
              <a:tr h="546100">
                <a:tc>
                  <a:txBody>
                    <a:bodyPr/>
                    <a:lstStyle/>
                    <a:p>
                      <a:r>
                        <a:rPr lang="en-US" dirty="0" smtClean="0"/>
                        <a:t>Height (in C.M)</a:t>
                      </a:r>
                      <a:endParaRPr lang="en-US" dirty="0"/>
                    </a:p>
                  </a:txBody>
                  <a:tcPr/>
                </a:tc>
                <a:tc>
                  <a:txBody>
                    <a:bodyPr/>
                    <a:lstStyle/>
                    <a:p>
                      <a:r>
                        <a:rPr lang="en-US" dirty="0" smtClean="0"/>
                        <a:t>No. Of  students</a:t>
                      </a:r>
                      <a:endParaRPr lang="en-US" dirty="0"/>
                    </a:p>
                  </a:txBody>
                  <a:tcPr/>
                </a:tc>
              </a:tr>
              <a:tr h="546100">
                <a:tc>
                  <a:txBody>
                    <a:bodyPr/>
                    <a:lstStyle/>
                    <a:p>
                      <a:r>
                        <a:rPr lang="en-US" dirty="0" smtClean="0"/>
                        <a:t>140-150</a:t>
                      </a:r>
                      <a:endParaRPr lang="en-US" dirty="0"/>
                    </a:p>
                  </a:txBody>
                  <a:tcPr/>
                </a:tc>
                <a:tc>
                  <a:txBody>
                    <a:bodyPr/>
                    <a:lstStyle/>
                    <a:p>
                      <a:r>
                        <a:rPr lang="en-US" dirty="0" smtClean="0"/>
                        <a:t>74</a:t>
                      </a:r>
                      <a:endParaRPr lang="en-US" dirty="0"/>
                    </a:p>
                  </a:txBody>
                  <a:tcPr/>
                </a:tc>
              </a:tr>
              <a:tr h="546100">
                <a:tc>
                  <a:txBody>
                    <a:bodyPr/>
                    <a:lstStyle/>
                    <a:p>
                      <a:r>
                        <a:rPr lang="en-US" dirty="0" smtClean="0"/>
                        <a:t>150-160</a:t>
                      </a:r>
                      <a:endParaRPr lang="en-US" dirty="0"/>
                    </a:p>
                  </a:txBody>
                  <a:tcPr/>
                </a:tc>
                <a:tc>
                  <a:txBody>
                    <a:bodyPr/>
                    <a:lstStyle/>
                    <a:p>
                      <a:r>
                        <a:rPr lang="en-US" dirty="0" smtClean="0"/>
                        <a:t>163</a:t>
                      </a:r>
                      <a:endParaRPr lang="en-US" dirty="0"/>
                    </a:p>
                  </a:txBody>
                  <a:tcPr/>
                </a:tc>
              </a:tr>
              <a:tr h="546100">
                <a:tc>
                  <a:txBody>
                    <a:bodyPr/>
                    <a:lstStyle/>
                    <a:p>
                      <a:r>
                        <a:rPr lang="en-US" dirty="0" smtClean="0"/>
                        <a:t>160-170</a:t>
                      </a:r>
                      <a:endParaRPr lang="en-US" dirty="0"/>
                    </a:p>
                  </a:txBody>
                  <a:tcPr/>
                </a:tc>
                <a:tc>
                  <a:txBody>
                    <a:bodyPr/>
                    <a:lstStyle/>
                    <a:p>
                      <a:r>
                        <a:rPr lang="en-US" dirty="0" smtClean="0"/>
                        <a:t>135</a:t>
                      </a:r>
                      <a:endParaRPr lang="en-US" dirty="0"/>
                    </a:p>
                  </a:txBody>
                  <a:tcPr/>
                </a:tc>
              </a:tr>
              <a:tr h="546100">
                <a:tc>
                  <a:txBody>
                    <a:bodyPr/>
                    <a:lstStyle/>
                    <a:p>
                      <a:r>
                        <a:rPr lang="en-US" dirty="0" smtClean="0"/>
                        <a:t>170-180</a:t>
                      </a:r>
                      <a:endParaRPr lang="en-US" dirty="0"/>
                    </a:p>
                  </a:txBody>
                  <a:tcPr/>
                </a:tc>
                <a:tc>
                  <a:txBody>
                    <a:bodyPr/>
                    <a:lstStyle/>
                    <a:p>
                      <a:r>
                        <a:rPr lang="en-US" dirty="0" smtClean="0"/>
                        <a:t>28</a:t>
                      </a:r>
                      <a:endParaRPr lang="en-US" dirty="0"/>
                    </a:p>
                  </a:txBody>
                  <a:tcPr/>
                </a:tc>
              </a:tr>
              <a:tr h="546100">
                <a:tc>
                  <a:txBody>
                    <a:bodyPr/>
                    <a:lstStyle/>
                    <a:p>
                      <a:r>
                        <a:rPr lang="en-US" dirty="0" smtClean="0"/>
                        <a:t>total</a:t>
                      </a:r>
                      <a:endParaRPr lang="en-US" dirty="0"/>
                    </a:p>
                  </a:txBody>
                  <a:tcPr/>
                </a:tc>
                <a:tc>
                  <a:txBody>
                    <a:bodyPr/>
                    <a:lstStyle/>
                    <a:p>
                      <a:r>
                        <a:rPr lang="en-US" dirty="0" smtClean="0"/>
                        <a:t>400</a:t>
                      </a:r>
                      <a:endParaRPr lang="en-US" dirty="0"/>
                    </a:p>
                  </a:txBody>
                  <a:tcPr/>
                </a:tc>
              </a:tr>
            </a:tbl>
          </a:graphicData>
        </a:graphic>
      </p:graphicFrame>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lumMod val="60000"/>
                    <a:lumOff val="40000"/>
                  </a:schemeClr>
                </a:solidFill>
              </a:rPr>
              <a:t>Steps to draw Frequency Polygon</a:t>
            </a:r>
            <a:endParaRPr lang="en-US" dirty="0"/>
          </a:p>
        </p:txBody>
      </p:sp>
      <p:sp>
        <p:nvSpPr>
          <p:cNvPr id="3" name="Content Placeholder 2"/>
          <p:cNvSpPr>
            <a:spLocks noGrp="1"/>
          </p:cNvSpPr>
          <p:nvPr>
            <p:ph idx="1"/>
          </p:nvPr>
        </p:nvSpPr>
        <p:spPr/>
        <p:txBody>
          <a:bodyPr>
            <a:noAutofit/>
          </a:bodyPr>
          <a:lstStyle/>
          <a:p>
            <a:r>
              <a:rPr lang="en-US" sz="2000" b="1" dirty="0" smtClean="0"/>
              <a:t>Steps to Draw Frequency Polygon</a:t>
            </a:r>
          </a:p>
          <a:p>
            <a:r>
              <a:rPr lang="en-US" sz="2000" dirty="0" smtClean="0"/>
              <a:t>To draw frequency polygons, first we need to draw histogram and then follow the below steps:</a:t>
            </a:r>
          </a:p>
          <a:p>
            <a:r>
              <a:rPr lang="en-US" sz="2000" b="1" dirty="0" smtClean="0"/>
              <a:t>Step 1-</a:t>
            </a:r>
            <a:r>
              <a:rPr lang="en-US" sz="2000" dirty="0" smtClean="0"/>
              <a:t> Choose the class interval and mark the values on the horizontal axes</a:t>
            </a:r>
          </a:p>
          <a:p>
            <a:r>
              <a:rPr lang="en-US" sz="2000" b="1" dirty="0" smtClean="0"/>
              <a:t>Step 2-</a:t>
            </a:r>
            <a:r>
              <a:rPr lang="en-US" sz="2000" dirty="0" smtClean="0"/>
              <a:t> Mark the mid value of each interval on the horizontal axes.</a:t>
            </a:r>
          </a:p>
          <a:p>
            <a:r>
              <a:rPr lang="en-US" sz="2000" b="1" dirty="0" smtClean="0"/>
              <a:t>Step 3-</a:t>
            </a:r>
            <a:r>
              <a:rPr lang="en-US" sz="2000" dirty="0" smtClean="0"/>
              <a:t> Mark the frequency of the class on the vertical axes.</a:t>
            </a:r>
          </a:p>
          <a:p>
            <a:r>
              <a:rPr lang="en-US" sz="2000" b="1" dirty="0" smtClean="0"/>
              <a:t>Step 4-</a:t>
            </a:r>
            <a:r>
              <a:rPr lang="en-US" sz="2000" dirty="0" smtClean="0"/>
              <a:t> Corresponding to the frequency of each class interval, mark a point at the height in the middle of the class interval</a:t>
            </a:r>
          </a:p>
          <a:p>
            <a:r>
              <a:rPr lang="en-US" sz="2000" b="1" dirty="0" smtClean="0"/>
              <a:t>Step 5-</a:t>
            </a:r>
            <a:r>
              <a:rPr lang="en-US" sz="2000" dirty="0" smtClean="0"/>
              <a:t> Connect these points using the line segment.</a:t>
            </a:r>
          </a:p>
          <a:p>
            <a:r>
              <a:rPr lang="en-US" sz="2000" b="1" dirty="0" smtClean="0"/>
              <a:t>Step 6-</a:t>
            </a:r>
            <a:r>
              <a:rPr lang="en-US" sz="2000" dirty="0" smtClean="0"/>
              <a:t> The obtained representation is a frequency polygon.</a:t>
            </a:r>
          </a:p>
          <a:p>
            <a:endParaRPr lang="en-US" sz="2000"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C:\Users\WHITE\Desktop\his2.png"/>
          <p:cNvPicPr>
            <a:picLocks noGrp="1" noChangeAspect="1" noChangeArrowheads="1"/>
          </p:cNvPicPr>
          <p:nvPr>
            <p:ph idx="1"/>
          </p:nvPr>
        </p:nvPicPr>
        <p:blipFill>
          <a:blip r:embed="rId2"/>
          <a:srcRect/>
          <a:stretch>
            <a:fillRect/>
          </a:stretch>
        </p:blipFill>
        <p:spPr bwMode="auto">
          <a:xfrm>
            <a:off x="1" y="0"/>
            <a:ext cx="9144000" cy="5768181"/>
          </a:xfrm>
          <a:prstGeom prst="rect">
            <a:avLst/>
          </a:prstGeom>
          <a:noFill/>
        </p:spPr>
      </p:pic>
      <p:sp>
        <p:nvSpPr>
          <p:cNvPr id="5" name="TextBox 4"/>
          <p:cNvSpPr txBox="1"/>
          <p:nvPr/>
        </p:nvSpPr>
        <p:spPr>
          <a:xfrm>
            <a:off x="228600" y="5715000"/>
            <a:ext cx="8153400" cy="923330"/>
          </a:xfrm>
          <a:prstGeom prst="rect">
            <a:avLst/>
          </a:prstGeom>
          <a:noFill/>
        </p:spPr>
        <p:txBody>
          <a:bodyPr wrap="square" rtlCol="0">
            <a:spAutoFit/>
          </a:bodyPr>
          <a:lstStyle/>
          <a:p>
            <a:r>
              <a:rPr lang="en-US" b="1" dirty="0" smtClean="0"/>
              <a:t>Frequency polygons can also be drawn independently without drawing histograms. For this, the midpoints of the class intervals known as class marks are used to plot the points.</a:t>
            </a:r>
            <a:endParaRPr lang="en-US" b="1"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WHITE\Desktop\https _haygot.s3.amazonaws.com 443_cheatsheet_21070.png"/>
          <p:cNvPicPr>
            <a:picLocks noGrp="1" noChangeAspect="1" noChangeArrowheads="1"/>
          </p:cNvPicPr>
          <p:nvPr>
            <p:ph idx="1"/>
          </p:nvPr>
        </p:nvPicPr>
        <p:blipFill>
          <a:blip r:embed="rId2"/>
          <a:srcRect/>
          <a:stretch>
            <a:fillRect/>
          </a:stretch>
        </p:blipFill>
        <p:spPr bwMode="auto">
          <a:xfrm>
            <a:off x="0" y="1066800"/>
            <a:ext cx="9143999" cy="5791200"/>
          </a:xfrm>
          <a:prstGeom prst="rect">
            <a:avLst/>
          </a:prstGeom>
          <a:noFill/>
        </p:spPr>
      </p:pic>
      <p:sp>
        <p:nvSpPr>
          <p:cNvPr id="6" name="Rectangle 5"/>
          <p:cNvSpPr/>
          <p:nvPr/>
        </p:nvSpPr>
        <p:spPr>
          <a:xfrm>
            <a:off x="990600" y="228600"/>
            <a:ext cx="7239000" cy="646331"/>
          </a:xfrm>
          <a:prstGeom prst="rect">
            <a:avLst/>
          </a:prstGeom>
        </p:spPr>
        <p:txBody>
          <a:bodyPr wrap="square">
            <a:spAutoFit/>
          </a:bodyPr>
          <a:lstStyle/>
          <a:p>
            <a:r>
              <a:rPr lang="en-US" b="1" dirty="0" smtClean="0"/>
              <a:t>The procedure for drawing a frequency curve is same as for frequency polygon. But the points are joined by smooth or free hand curve</a:t>
            </a:r>
            <a:endParaRPr lang="en-US" b="1"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lumMod val="60000"/>
                    <a:lumOff val="40000"/>
                  </a:schemeClr>
                </a:solidFill>
              </a:rPr>
              <a:t>5.Ogives</a:t>
            </a:r>
            <a:endParaRPr lang="en-US" b="1" dirty="0">
              <a:solidFill>
                <a:schemeClr val="tx2">
                  <a:lumMod val="60000"/>
                  <a:lumOff val="40000"/>
                </a:schemeClr>
              </a:solidFill>
            </a:endParaRPr>
          </a:p>
        </p:txBody>
      </p:sp>
      <p:sp>
        <p:nvSpPr>
          <p:cNvPr id="3" name="Content Placeholder 2"/>
          <p:cNvSpPr>
            <a:spLocks noGrp="1"/>
          </p:cNvSpPr>
          <p:nvPr>
            <p:ph idx="1"/>
          </p:nvPr>
        </p:nvSpPr>
        <p:spPr/>
        <p:txBody>
          <a:bodyPr>
            <a:normAutofit fontScale="85000" lnSpcReduction="10000"/>
          </a:bodyPr>
          <a:lstStyle/>
          <a:p>
            <a:r>
              <a:rPr lang="en-US" dirty="0" err="1" smtClean="0"/>
              <a:t>Ogives</a:t>
            </a:r>
            <a:r>
              <a:rPr lang="en-US" dirty="0" smtClean="0"/>
              <a:t> are known also as cumulative frequency curves and there are two kinds of </a:t>
            </a:r>
            <a:r>
              <a:rPr lang="en-US" dirty="0" err="1" smtClean="0"/>
              <a:t>ogives</a:t>
            </a:r>
            <a:r>
              <a:rPr lang="en-US" dirty="0" smtClean="0"/>
              <a:t>.  </a:t>
            </a:r>
          </a:p>
          <a:p>
            <a:r>
              <a:rPr lang="en-US" dirty="0" smtClean="0"/>
              <a:t>1.Less than </a:t>
            </a:r>
            <a:r>
              <a:rPr lang="en-US" dirty="0" err="1" smtClean="0"/>
              <a:t>ogive</a:t>
            </a:r>
            <a:endParaRPr lang="en-US" dirty="0" smtClean="0"/>
          </a:p>
          <a:p>
            <a:pPr>
              <a:buNone/>
            </a:pPr>
            <a:r>
              <a:rPr lang="en-US" dirty="0" smtClean="0"/>
              <a:t>    2.Greater than </a:t>
            </a:r>
            <a:r>
              <a:rPr lang="en-US" dirty="0" err="1" smtClean="0"/>
              <a:t>ogive</a:t>
            </a:r>
            <a:r>
              <a:rPr lang="en-US" dirty="0" smtClean="0"/>
              <a:t>.</a:t>
            </a:r>
          </a:p>
          <a:p>
            <a:r>
              <a:rPr lang="en-US" b="1" dirty="0" smtClean="0">
                <a:solidFill>
                  <a:schemeClr val="tx2">
                    <a:lumMod val="60000"/>
                    <a:lumOff val="40000"/>
                  </a:schemeClr>
                </a:solidFill>
              </a:rPr>
              <a:t>Less than </a:t>
            </a:r>
            <a:r>
              <a:rPr lang="en-US" b="1" dirty="0" err="1" smtClean="0">
                <a:solidFill>
                  <a:schemeClr val="tx2">
                    <a:lumMod val="60000"/>
                    <a:lumOff val="40000"/>
                  </a:schemeClr>
                </a:solidFill>
              </a:rPr>
              <a:t>ogive</a:t>
            </a:r>
            <a:r>
              <a:rPr lang="en-US" b="1" dirty="0" smtClean="0">
                <a:solidFill>
                  <a:schemeClr val="tx2">
                    <a:lumMod val="60000"/>
                    <a:lumOff val="40000"/>
                  </a:schemeClr>
                </a:solidFill>
              </a:rPr>
              <a:t>: </a:t>
            </a:r>
            <a:r>
              <a:rPr lang="en-US" dirty="0" smtClean="0"/>
              <a:t>Here the cumulative frequencies are plotted against the upper boundary of respective class interval.</a:t>
            </a:r>
          </a:p>
          <a:p>
            <a:r>
              <a:rPr lang="en-US" b="1" dirty="0" smtClean="0">
                <a:solidFill>
                  <a:schemeClr val="tx2">
                    <a:lumMod val="60000"/>
                    <a:lumOff val="40000"/>
                  </a:schemeClr>
                </a:solidFill>
              </a:rPr>
              <a:t>Greater than </a:t>
            </a:r>
            <a:r>
              <a:rPr lang="en-US" b="1" dirty="0" err="1" smtClean="0">
                <a:solidFill>
                  <a:schemeClr val="tx2">
                    <a:lumMod val="60000"/>
                    <a:lumOff val="40000"/>
                  </a:schemeClr>
                </a:solidFill>
              </a:rPr>
              <a:t>ogive</a:t>
            </a:r>
            <a:r>
              <a:rPr lang="en-US" b="1" dirty="0" smtClean="0">
                <a:solidFill>
                  <a:schemeClr val="tx2">
                    <a:lumMod val="60000"/>
                    <a:lumOff val="40000"/>
                  </a:schemeClr>
                </a:solidFill>
              </a:rPr>
              <a:t>: </a:t>
            </a:r>
          </a:p>
          <a:p>
            <a:r>
              <a:rPr lang="en-US" dirty="0" smtClean="0"/>
              <a:t>Here the cumulative frequencies are plotted against the lower boundaries of respective class intervals. </a:t>
            </a:r>
            <a:endParaRPr lang="en-US"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lumMod val="60000"/>
                    <a:lumOff val="40000"/>
                  </a:schemeClr>
                </a:solidFill>
              </a:rPr>
              <a:t>6.Circle Graph or Pie Diagram</a:t>
            </a:r>
            <a:endParaRPr lang="en-US" dirty="0">
              <a:solidFill>
                <a:schemeClr val="tx2">
                  <a:lumMod val="60000"/>
                  <a:lumOff val="40000"/>
                </a:schemeClr>
              </a:solidFill>
            </a:endParaRPr>
          </a:p>
        </p:txBody>
      </p:sp>
      <p:sp>
        <p:nvSpPr>
          <p:cNvPr id="3" name="Content Placeholder 2"/>
          <p:cNvSpPr>
            <a:spLocks noGrp="1"/>
          </p:cNvSpPr>
          <p:nvPr>
            <p:ph idx="1"/>
          </p:nvPr>
        </p:nvSpPr>
        <p:spPr/>
        <p:txBody>
          <a:bodyPr/>
          <a:lstStyle/>
          <a:p>
            <a:r>
              <a:rPr lang="en-US" dirty="0" smtClean="0"/>
              <a:t> Also known as pie chart that shows the relationships of the parts of the whole. The circle is considered with 100% and the categories occupied is represented with that specific percentage like 15%, 56% , etc.</a:t>
            </a:r>
            <a:endParaRPr lang="en-US"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lumMod val="60000"/>
                    <a:lumOff val="40000"/>
                  </a:schemeClr>
                </a:solidFill>
              </a:rPr>
              <a:t>Other graphs</a:t>
            </a:r>
            <a:endParaRPr lang="en-US" b="1" dirty="0">
              <a:solidFill>
                <a:schemeClr val="tx2">
                  <a:lumMod val="60000"/>
                  <a:lumOff val="40000"/>
                </a:schemeClr>
              </a:solidFill>
            </a:endParaRPr>
          </a:p>
        </p:txBody>
      </p:sp>
      <p:sp>
        <p:nvSpPr>
          <p:cNvPr id="3" name="Content Placeholder 2"/>
          <p:cNvSpPr>
            <a:spLocks noGrp="1"/>
          </p:cNvSpPr>
          <p:nvPr>
            <p:ph idx="1"/>
          </p:nvPr>
        </p:nvSpPr>
        <p:spPr/>
        <p:txBody>
          <a:bodyPr>
            <a:normAutofit lnSpcReduction="10000"/>
          </a:bodyPr>
          <a:lstStyle/>
          <a:p>
            <a:r>
              <a:rPr lang="en-US" b="1" dirty="0" smtClean="0">
                <a:solidFill>
                  <a:schemeClr val="tx2">
                    <a:lumMod val="60000"/>
                    <a:lumOff val="40000"/>
                  </a:schemeClr>
                </a:solidFill>
              </a:rPr>
              <a:t>Stem and Leaf Plot </a:t>
            </a:r>
            <a:r>
              <a:rPr lang="en-US" b="1" dirty="0" smtClean="0"/>
              <a:t>–</a:t>
            </a:r>
            <a:r>
              <a:rPr lang="en-US" dirty="0" smtClean="0"/>
              <a:t> In stem and leaf plot , the data are </a:t>
            </a:r>
            <a:r>
              <a:rPr lang="en-US" dirty="0" err="1" smtClean="0"/>
              <a:t>organised</a:t>
            </a:r>
            <a:r>
              <a:rPr lang="en-US" dirty="0" smtClean="0"/>
              <a:t> from least value to the greatest value. The digits of the least place values from the leaves and the next place value digit forms the stems. </a:t>
            </a:r>
          </a:p>
          <a:p>
            <a:r>
              <a:rPr lang="en-US" b="1" dirty="0" smtClean="0">
                <a:solidFill>
                  <a:schemeClr val="tx2">
                    <a:lumMod val="60000"/>
                    <a:lumOff val="40000"/>
                  </a:schemeClr>
                </a:solidFill>
              </a:rPr>
              <a:t>Box and Whisker Plot </a:t>
            </a:r>
            <a:r>
              <a:rPr lang="en-US" dirty="0" smtClean="0"/>
              <a:t>– The plot diagram </a:t>
            </a:r>
            <a:r>
              <a:rPr lang="en-US" dirty="0" err="1" smtClean="0"/>
              <a:t>summarises</a:t>
            </a:r>
            <a:r>
              <a:rPr lang="en-US" dirty="0" smtClean="0"/>
              <a:t> the data by dividing into four parts. Box and whisker shows the range (spread) and the middle ( median) of the data.</a:t>
            </a:r>
            <a:endParaRPr lang="en-US"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tx2">
                    <a:lumMod val="60000"/>
                    <a:lumOff val="40000"/>
                  </a:schemeClr>
                </a:solidFill>
              </a:rPr>
              <a:t>Merits of Using Graphs</a:t>
            </a:r>
            <a:br>
              <a:rPr lang="en-US" b="1" dirty="0" smtClean="0">
                <a:solidFill>
                  <a:schemeClr val="tx2">
                    <a:lumMod val="60000"/>
                    <a:lumOff val="40000"/>
                  </a:schemeClr>
                </a:solidFill>
              </a:rPr>
            </a:br>
            <a:endParaRPr lang="en-US" b="1" dirty="0">
              <a:solidFill>
                <a:schemeClr val="tx2">
                  <a:lumMod val="60000"/>
                  <a:lumOff val="40000"/>
                </a:schemeClr>
              </a:solidFill>
            </a:endParaRPr>
          </a:p>
        </p:txBody>
      </p:sp>
      <p:sp>
        <p:nvSpPr>
          <p:cNvPr id="3" name="Content Placeholder 2"/>
          <p:cNvSpPr>
            <a:spLocks noGrp="1"/>
          </p:cNvSpPr>
          <p:nvPr>
            <p:ph idx="1"/>
          </p:nvPr>
        </p:nvSpPr>
        <p:spPr/>
        <p:txBody>
          <a:bodyPr>
            <a:normAutofit fontScale="92500" lnSpcReduction="10000"/>
          </a:bodyPr>
          <a:lstStyle/>
          <a:p>
            <a:r>
              <a:rPr lang="en-US" dirty="0" smtClean="0"/>
              <a:t>Some of the merits of using graphs are as follows:</a:t>
            </a:r>
          </a:p>
          <a:p>
            <a:r>
              <a:rPr lang="en-US" dirty="0" smtClean="0"/>
              <a:t>The graph is easily understood by everyone without any prior knowledge.</a:t>
            </a:r>
          </a:p>
          <a:p>
            <a:r>
              <a:rPr lang="en-US" dirty="0" smtClean="0"/>
              <a:t>It saves time</a:t>
            </a:r>
          </a:p>
          <a:p>
            <a:r>
              <a:rPr lang="en-US" dirty="0" smtClean="0"/>
              <a:t>It allows to relate and compare the data for different time periods</a:t>
            </a:r>
          </a:p>
          <a:p>
            <a:r>
              <a:rPr lang="en-US" dirty="0" smtClean="0"/>
              <a:t>It is used in statistics to determine the mean, median and mode for different data, as well as in interpolation and extrapolation of data.</a:t>
            </a:r>
          </a:p>
          <a:p>
            <a:endParaRPr lang="en-US"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Bar graphs are used to match things between different groups or to trace changes over time. Yet, when trying to estimate change over time, bar graphs are most suitable when the changes are bigger.</a:t>
            </a:r>
          </a:p>
          <a:p>
            <a:r>
              <a:rPr lang="en-US" dirty="0" smtClean="0"/>
              <a:t>Bar charts possess a discrete domain of divisions and are normally scaled so that all the data can fit on the graph. When there is no regular order of the divisions being matched, bars on the chart may be </a:t>
            </a:r>
            <a:r>
              <a:rPr lang="en-US" dirty="0" err="1" smtClean="0"/>
              <a:t>organised</a:t>
            </a:r>
            <a:r>
              <a:rPr lang="en-US" dirty="0" smtClean="0"/>
              <a:t> in any order. Bar charts </a:t>
            </a:r>
            <a:r>
              <a:rPr lang="en-US" dirty="0" err="1" smtClean="0"/>
              <a:t>organised</a:t>
            </a:r>
            <a:r>
              <a:rPr lang="en-US" dirty="0" smtClean="0"/>
              <a:t> from the highest to the lowest number are called </a:t>
            </a:r>
            <a:r>
              <a:rPr lang="en-US" dirty="0" smtClean="0">
                <a:hlinkClick r:id="rId2"/>
              </a:rPr>
              <a:t>Pareto charts</a:t>
            </a:r>
            <a:r>
              <a:rPr lang="en-US" dirty="0" smtClean="0"/>
              <a:t>.</a:t>
            </a:r>
          </a:p>
          <a:p>
            <a:endParaRPr lang="en-US"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2290" name="Picture 2" descr="C:\Users\WHITE\Desktop\intro-to-graphing-data-powerpoint7th-and-8th-grade-14-638.jpg"/>
          <p:cNvPicPr>
            <a:picLocks noGrp="1" noChangeAspect="1" noChangeArrowheads="1"/>
          </p:cNvPicPr>
          <p:nvPr>
            <p:ph idx="1"/>
          </p:nvPr>
        </p:nvPicPr>
        <p:blipFill>
          <a:blip r:embed="rId2"/>
          <a:srcRect/>
          <a:stretch>
            <a:fillRect/>
          </a:stretch>
        </p:blipFill>
        <p:spPr bwMode="auto">
          <a:xfrm>
            <a:off x="0" y="0"/>
            <a:ext cx="9143999" cy="6858000"/>
          </a:xfrm>
          <a:prstGeom prst="rect">
            <a:avLst/>
          </a:prstGeom>
          <a:noFill/>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3314" name="Picture 2" descr="C:\Users\WHITE\Desktop\intro-to-graphing-data-powerpoint7th-and-8th-grade-15-638.jpg"/>
          <p:cNvPicPr>
            <a:picLocks noGrp="1" noChangeAspect="1" noChangeArrowheads="1"/>
          </p:cNvPicPr>
          <p:nvPr>
            <p:ph idx="1"/>
          </p:nvPr>
        </p:nvPicPr>
        <p:blipFill>
          <a:blip r:embed="rId3"/>
          <a:srcRect/>
          <a:stretch>
            <a:fillRect/>
          </a:stretch>
        </p:blipFill>
        <p:spPr bwMode="auto">
          <a:xfrm>
            <a:off x="0" y="0"/>
            <a:ext cx="9143999" cy="6858000"/>
          </a:xfrm>
          <a:prstGeom prst="rect">
            <a:avLst/>
          </a:prstGeom>
          <a:noFill/>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normAutofit/>
          </a:bodyPr>
          <a:lstStyle/>
          <a:p>
            <a:r>
              <a:rPr lang="en-US" sz="3200" b="1" dirty="0" smtClean="0">
                <a:solidFill>
                  <a:srgbClr val="002060"/>
                </a:solidFill>
              </a:rPr>
              <a:t>Standard</a:t>
            </a:r>
            <a:r>
              <a:rPr lang="en-US" sz="3600" b="1" dirty="0" smtClean="0">
                <a:solidFill>
                  <a:srgbClr val="002060"/>
                </a:solidFill>
              </a:rPr>
              <a:t> </a:t>
            </a:r>
            <a:r>
              <a:rPr lang="en-US" sz="3200" b="1" dirty="0" smtClean="0">
                <a:solidFill>
                  <a:srgbClr val="002060"/>
                </a:solidFill>
              </a:rPr>
              <a:t>Deviation</a:t>
            </a:r>
            <a:r>
              <a:rPr lang="en-US" sz="3600" b="1" dirty="0" smtClean="0">
                <a:solidFill>
                  <a:srgbClr val="002060"/>
                </a:solidFill>
              </a:rPr>
              <a:t> </a:t>
            </a:r>
            <a:endParaRPr lang="en-US" sz="3600" dirty="0">
              <a:solidFill>
                <a:srgbClr val="002060"/>
              </a:solidFill>
            </a:endParaRPr>
          </a:p>
        </p:txBody>
      </p:sp>
      <p:sp>
        <p:nvSpPr>
          <p:cNvPr id="3" name="Content Placeholder 2"/>
          <p:cNvSpPr>
            <a:spLocks noGrp="1"/>
          </p:cNvSpPr>
          <p:nvPr>
            <p:ph idx="1"/>
          </p:nvPr>
        </p:nvSpPr>
        <p:spPr/>
        <p:txBody>
          <a:bodyPr>
            <a:normAutofit fontScale="70000" lnSpcReduction="20000"/>
          </a:bodyPr>
          <a:lstStyle/>
          <a:p>
            <a:r>
              <a:rPr lang="en-US" dirty="0" smtClean="0"/>
              <a:t>Karl Pearson introduced the concept  of standard deviation in 1893.</a:t>
            </a:r>
          </a:p>
          <a:p>
            <a:pPr>
              <a:buNone/>
            </a:pPr>
            <a:endParaRPr lang="en-US" dirty="0" smtClean="0"/>
          </a:p>
          <a:p>
            <a:r>
              <a:rPr lang="en-US" dirty="0" smtClean="0"/>
              <a:t> It is the most important measure of dispersion and  is  widely used in many statistical formulae. </a:t>
            </a:r>
          </a:p>
          <a:p>
            <a:pPr>
              <a:buNone/>
            </a:pPr>
            <a:endParaRPr lang="en-US" dirty="0" smtClean="0"/>
          </a:p>
          <a:p>
            <a:r>
              <a:rPr lang="en-US" dirty="0" smtClean="0"/>
              <a:t>Standard deviation is also called Root-Mean Square Deviation. </a:t>
            </a:r>
          </a:p>
          <a:p>
            <a:pPr>
              <a:buNone/>
            </a:pPr>
            <a:endParaRPr lang="en-US" dirty="0" smtClean="0"/>
          </a:p>
          <a:p>
            <a:r>
              <a:rPr lang="en-US" dirty="0" smtClean="0"/>
              <a:t>The reason is that it is the square–root of the mean of the squared deviation from the arithmetic mean.</a:t>
            </a:r>
          </a:p>
          <a:p>
            <a:pPr>
              <a:buNone/>
            </a:pPr>
            <a:endParaRPr lang="en-US" dirty="0" smtClean="0"/>
          </a:p>
          <a:p>
            <a:r>
              <a:rPr lang="en-US" dirty="0" smtClean="0"/>
              <a:t> It provides accurate result. Square of standard deviation is called Variance.</a:t>
            </a:r>
          </a:p>
          <a:p>
            <a:pPr>
              <a:buNone/>
            </a:pPr>
            <a:endParaRPr lang="en-US"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normAutofit/>
          </a:bodyPr>
          <a:lstStyle/>
          <a:p>
            <a:r>
              <a:rPr lang="en-US" sz="3200" b="1" dirty="0" smtClean="0">
                <a:solidFill>
                  <a:srgbClr val="002060"/>
                </a:solidFill>
              </a:rPr>
              <a:t>Definition</a:t>
            </a:r>
            <a:endParaRPr lang="en-US" sz="3200" dirty="0">
              <a:solidFill>
                <a:srgbClr val="002060"/>
              </a:solidFill>
            </a:endParaRPr>
          </a:p>
        </p:txBody>
      </p:sp>
      <p:sp>
        <p:nvSpPr>
          <p:cNvPr id="3" name="Content Placeholder 2"/>
          <p:cNvSpPr>
            <a:spLocks noGrp="1"/>
          </p:cNvSpPr>
          <p:nvPr>
            <p:ph idx="1"/>
          </p:nvPr>
        </p:nvSpPr>
        <p:spPr/>
        <p:txBody>
          <a:bodyPr>
            <a:normAutofit/>
          </a:bodyPr>
          <a:lstStyle/>
          <a:p>
            <a:pPr>
              <a:buNone/>
            </a:pPr>
            <a:endParaRPr lang="en-US" sz="2800" dirty="0" smtClean="0"/>
          </a:p>
          <a:p>
            <a:pPr>
              <a:buNone/>
            </a:pPr>
            <a:endParaRPr lang="en-US" sz="2800" dirty="0" smtClean="0"/>
          </a:p>
          <a:p>
            <a:pPr algn="just">
              <a:lnSpc>
                <a:spcPct val="160000"/>
              </a:lnSpc>
              <a:buNone/>
            </a:pPr>
            <a:r>
              <a:rPr lang="en-US" sz="2800" dirty="0" smtClean="0"/>
              <a:t>		It is defined as the positive square-root of the  arithmetic mean of the Square of the deviations of the given observation from their arithmetic mean.</a:t>
            </a:r>
          </a:p>
          <a:p>
            <a:pPr>
              <a:buNone/>
            </a:pPr>
            <a:endParaRPr lang="en-US"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4098" name="Picture 2" descr="C:\Users\maheshwari\Desktop\standard-deviation-3-5-638.jpg"/>
          <p:cNvPicPr>
            <a:picLocks noChangeAspect="1" noChangeArrowheads="1"/>
          </p:cNvPicPr>
          <p:nvPr/>
        </p:nvPicPr>
        <p:blipFill>
          <a:blip r:embed="rId2"/>
          <a:srcRect/>
          <a:stretch>
            <a:fillRect/>
          </a:stretch>
        </p:blipFill>
        <p:spPr bwMode="auto">
          <a:xfrm>
            <a:off x="228600" y="0"/>
            <a:ext cx="8915400" cy="6629400"/>
          </a:xfrm>
          <a:prstGeom prst="rect">
            <a:avLst/>
          </a:prstGeom>
          <a:noFill/>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a:solidFill>
            <a:srgbClr val="FFFF00"/>
          </a:solidFill>
        </p:spPr>
        <p:txBody>
          <a:bodyPr>
            <a:normAutofit fontScale="90000"/>
          </a:bodyPr>
          <a:lstStyle/>
          <a:p>
            <a:r>
              <a:rPr lang="en-US" sz="3600" b="1" dirty="0" smtClean="0">
                <a:solidFill>
                  <a:srgbClr val="002060"/>
                </a:solidFill>
              </a:rPr>
              <a:t/>
            </a:r>
            <a:br>
              <a:rPr lang="en-US" sz="3600" b="1" dirty="0" smtClean="0">
                <a:solidFill>
                  <a:srgbClr val="002060"/>
                </a:solidFill>
              </a:rPr>
            </a:br>
            <a:r>
              <a:rPr lang="en-US" sz="3600" b="1" dirty="0" smtClean="0">
                <a:solidFill>
                  <a:srgbClr val="002060"/>
                </a:solidFill>
              </a:rPr>
              <a:t>For Ungrouped data</a:t>
            </a:r>
            <a:r>
              <a:rPr lang="en-US" dirty="0" smtClean="0"/>
              <a:t/>
            </a:r>
            <a:br>
              <a:rPr lang="en-US" dirty="0" smtClean="0"/>
            </a:br>
            <a:endParaRPr lang="en-US" dirty="0"/>
          </a:p>
        </p:txBody>
      </p:sp>
      <p:sp>
        <p:nvSpPr>
          <p:cNvPr id="3" name="Content Placeholder 2"/>
          <p:cNvSpPr>
            <a:spLocks noGrp="1"/>
          </p:cNvSpPr>
          <p:nvPr>
            <p:ph idx="1"/>
          </p:nvPr>
        </p:nvSpPr>
        <p:spPr/>
        <p:txBody>
          <a:bodyPr/>
          <a:lstStyle/>
          <a:p>
            <a:endParaRPr lang="en-US"/>
          </a:p>
        </p:txBody>
      </p:sp>
      <p:pic>
        <p:nvPicPr>
          <p:cNvPr id="5122" name="Picture 2" descr="C:\Users\maheshwari\Desktop\standard-deviation-3-8-638.jpg"/>
          <p:cNvPicPr>
            <a:picLocks noChangeAspect="1" noChangeArrowheads="1"/>
          </p:cNvPicPr>
          <p:nvPr/>
        </p:nvPicPr>
        <p:blipFill>
          <a:blip r:embed="rId2"/>
          <a:srcRect/>
          <a:stretch>
            <a:fillRect/>
          </a:stretch>
        </p:blipFill>
        <p:spPr bwMode="auto">
          <a:xfrm>
            <a:off x="304800" y="990600"/>
            <a:ext cx="8686800" cy="5867400"/>
          </a:xfrm>
          <a:prstGeom prst="rect">
            <a:avLst/>
          </a:prstGeom>
          <a:noFill/>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146" name="Picture 2" descr="C:\Users\maheshwari\Desktop\standard-deviation-3-15-638.jpg"/>
          <p:cNvPicPr>
            <a:picLocks noChangeAspect="1" noChangeArrowheads="1"/>
          </p:cNvPicPr>
          <p:nvPr/>
        </p:nvPicPr>
        <p:blipFill>
          <a:blip r:embed="rId2"/>
          <a:srcRect/>
          <a:stretch>
            <a:fillRect/>
          </a:stretch>
        </p:blipFill>
        <p:spPr bwMode="auto">
          <a:xfrm>
            <a:off x="0" y="228600"/>
            <a:ext cx="8839200" cy="6324600"/>
          </a:xfrm>
          <a:prstGeom prst="rect">
            <a:avLst/>
          </a:prstGeom>
          <a:noFill/>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7170" name="Picture 2" descr="C:\Users\maheshwari\Desktop\standard-deviation-3-16-638.jpg"/>
          <p:cNvPicPr>
            <a:picLocks noChangeAspect="1" noChangeArrowheads="1"/>
          </p:cNvPicPr>
          <p:nvPr/>
        </p:nvPicPr>
        <p:blipFill>
          <a:blip r:embed="rId2"/>
          <a:srcRect/>
          <a:stretch>
            <a:fillRect/>
          </a:stretch>
        </p:blipFill>
        <p:spPr bwMode="auto">
          <a:xfrm>
            <a:off x="228600" y="0"/>
            <a:ext cx="8915400" cy="6858000"/>
          </a:xfrm>
          <a:prstGeom prst="rect">
            <a:avLst/>
          </a:prstGeom>
          <a:noFill/>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194" name="Picture 2" descr="C:\Users\maheshwari\Desktop\standard-deviation-3-17-638.jpg"/>
          <p:cNvPicPr>
            <a:picLocks noGrp="1" noChangeAspect="1" noChangeArrowheads="1"/>
          </p:cNvPicPr>
          <p:nvPr>
            <p:ph idx="1"/>
          </p:nvPr>
        </p:nvPicPr>
        <p:blipFill>
          <a:blip r:embed="rId2"/>
          <a:srcRect/>
          <a:stretch>
            <a:fillRect/>
          </a:stretch>
        </p:blipFill>
        <p:spPr bwMode="auto">
          <a:xfrm>
            <a:off x="304800" y="0"/>
            <a:ext cx="8458200" cy="6629400"/>
          </a:xfrm>
          <a:prstGeom prst="rect">
            <a:avLst/>
          </a:prstGeom>
          <a:noFill/>
        </p:spPr>
      </p:pic>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a:solidFill>
            <a:srgbClr val="FFFF00"/>
          </a:solidFill>
        </p:spPr>
        <p:txBody>
          <a:bodyPr>
            <a:normAutofit/>
          </a:bodyPr>
          <a:lstStyle/>
          <a:p>
            <a:r>
              <a:rPr lang="en-US" sz="3200" b="1" dirty="0" smtClean="0">
                <a:solidFill>
                  <a:srgbClr val="002060"/>
                </a:solidFill>
              </a:rPr>
              <a:t>Merits of SD</a:t>
            </a:r>
            <a:endParaRPr lang="en-US" sz="3200" dirty="0">
              <a:solidFill>
                <a:srgbClr val="002060"/>
              </a:solidFill>
            </a:endParaRPr>
          </a:p>
        </p:txBody>
      </p:sp>
      <p:sp>
        <p:nvSpPr>
          <p:cNvPr id="3" name="Content Placeholder 2"/>
          <p:cNvSpPr>
            <a:spLocks noGrp="1"/>
          </p:cNvSpPr>
          <p:nvPr>
            <p:ph idx="1"/>
          </p:nvPr>
        </p:nvSpPr>
        <p:spPr>
          <a:xfrm>
            <a:off x="457200" y="1219200"/>
            <a:ext cx="8229600" cy="4906963"/>
          </a:xfrm>
        </p:spPr>
        <p:txBody>
          <a:bodyPr>
            <a:normAutofit fontScale="40000" lnSpcReduction="20000"/>
          </a:bodyPr>
          <a:lstStyle/>
          <a:p>
            <a:pPr lvl="0">
              <a:buFont typeface="Wingdings" pitchFamily="2" charset="2"/>
              <a:buChar char="q"/>
            </a:pPr>
            <a:endParaRPr lang="en-US" dirty="0" smtClean="0"/>
          </a:p>
          <a:p>
            <a:pPr lvl="0" algn="just">
              <a:buFont typeface="Wingdings" pitchFamily="2" charset="2"/>
              <a:buChar char="q"/>
            </a:pPr>
            <a:r>
              <a:rPr lang="en-US" sz="5000" b="1" dirty="0" smtClean="0"/>
              <a:t>It is rigidly defined and its value is  always  definite  and  based on all  the observations and the actual signs of deviations are used.</a:t>
            </a:r>
          </a:p>
          <a:p>
            <a:pPr lvl="0" algn="just">
              <a:buFont typeface="Wingdings" pitchFamily="2" charset="2"/>
              <a:buChar char="q"/>
            </a:pPr>
            <a:endParaRPr lang="en-US" sz="5000" b="1" dirty="0" smtClean="0"/>
          </a:p>
          <a:p>
            <a:pPr lvl="0" algn="just">
              <a:buFont typeface="Wingdings" pitchFamily="2" charset="2"/>
              <a:buChar char="q"/>
            </a:pPr>
            <a:r>
              <a:rPr lang="en-US" sz="5000" b="1" dirty="0" smtClean="0"/>
              <a:t>As it is based on arithmetic mean, it has all the merits of arithmetic mean.</a:t>
            </a:r>
          </a:p>
          <a:p>
            <a:pPr lvl="0" algn="just">
              <a:buFont typeface="Wingdings" pitchFamily="2" charset="2"/>
              <a:buChar char="q"/>
            </a:pPr>
            <a:endParaRPr lang="en-US" sz="5000" b="1" dirty="0" smtClean="0"/>
          </a:p>
          <a:p>
            <a:pPr lvl="0" algn="just">
              <a:buFont typeface="Wingdings" pitchFamily="2" charset="2"/>
              <a:buChar char="q"/>
            </a:pPr>
            <a:r>
              <a:rPr lang="en-US" sz="5000" b="1" dirty="0" smtClean="0"/>
              <a:t>It is the most important and widely used measure of dispersion.</a:t>
            </a:r>
          </a:p>
          <a:p>
            <a:pPr lvl="0" algn="just">
              <a:buFont typeface="Wingdings" pitchFamily="2" charset="2"/>
              <a:buChar char="q"/>
            </a:pPr>
            <a:endParaRPr lang="en-US" sz="5000" b="1" dirty="0" smtClean="0"/>
          </a:p>
          <a:p>
            <a:pPr lvl="0" algn="just">
              <a:buFont typeface="Wingdings" pitchFamily="2" charset="2"/>
              <a:buChar char="q"/>
            </a:pPr>
            <a:r>
              <a:rPr lang="en-US" sz="5000" b="1" dirty="0" smtClean="0"/>
              <a:t>It is possible for further algebraic treatment.</a:t>
            </a:r>
          </a:p>
          <a:p>
            <a:pPr lvl="0" algn="just">
              <a:buFont typeface="Wingdings" pitchFamily="2" charset="2"/>
              <a:buChar char="q"/>
            </a:pPr>
            <a:endParaRPr lang="en-US" sz="5000" b="1" dirty="0" smtClean="0"/>
          </a:p>
          <a:p>
            <a:pPr lvl="0" algn="just">
              <a:buFont typeface="Wingdings" pitchFamily="2" charset="2"/>
              <a:buChar char="q"/>
            </a:pPr>
            <a:r>
              <a:rPr lang="en-US" sz="5000" b="1" dirty="0" smtClean="0"/>
              <a:t>It is less affected by the fluctuations of sampling and hence stable.</a:t>
            </a:r>
          </a:p>
          <a:p>
            <a:pPr lvl="0" algn="just">
              <a:buFont typeface="Wingdings" pitchFamily="2" charset="2"/>
              <a:buChar char="q"/>
            </a:pPr>
            <a:endParaRPr lang="en-US" sz="5000" b="1" dirty="0" smtClean="0"/>
          </a:p>
          <a:p>
            <a:pPr lvl="0" algn="just">
              <a:buFont typeface="Wingdings" pitchFamily="2" charset="2"/>
              <a:buChar char="q"/>
            </a:pPr>
            <a:r>
              <a:rPr lang="en-US" sz="5000" b="1" dirty="0" smtClean="0"/>
              <a:t>It is the basis for measuring the  coefficient  of correlation and sampling.</a:t>
            </a:r>
          </a:p>
          <a:p>
            <a:pPr algn="just"/>
            <a:endParaRPr lang="en-US" b="1" dirty="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normAutofit/>
          </a:bodyPr>
          <a:lstStyle/>
          <a:p>
            <a:r>
              <a:rPr lang="en-US" sz="3200" b="1" dirty="0" smtClean="0">
                <a:solidFill>
                  <a:srgbClr val="002060"/>
                </a:solidFill>
              </a:rPr>
              <a:t>Demerits of SD</a:t>
            </a:r>
            <a:endParaRPr lang="en-US" sz="3200" dirty="0">
              <a:solidFill>
                <a:srgbClr val="002060"/>
              </a:solidFill>
            </a:endParaRPr>
          </a:p>
        </p:txBody>
      </p:sp>
      <p:sp>
        <p:nvSpPr>
          <p:cNvPr id="3" name="Content Placeholder 2"/>
          <p:cNvSpPr>
            <a:spLocks noGrp="1"/>
          </p:cNvSpPr>
          <p:nvPr>
            <p:ph idx="1"/>
          </p:nvPr>
        </p:nvSpPr>
        <p:spPr/>
        <p:txBody>
          <a:bodyPr/>
          <a:lstStyle/>
          <a:p>
            <a:pPr lvl="1">
              <a:buFont typeface="Wingdings" pitchFamily="2" charset="2"/>
              <a:buChar char="q"/>
            </a:pPr>
            <a:r>
              <a:rPr lang="en-US" dirty="0" smtClean="0"/>
              <a:t>It is not easy to understand and it is difficult to calculate.</a:t>
            </a:r>
          </a:p>
          <a:p>
            <a:pPr lvl="1">
              <a:buNone/>
            </a:pPr>
            <a:endParaRPr lang="en-US" dirty="0" smtClean="0"/>
          </a:p>
          <a:p>
            <a:pPr lvl="1">
              <a:buFont typeface="Wingdings" pitchFamily="2" charset="2"/>
              <a:buChar char="q"/>
            </a:pPr>
            <a:r>
              <a:rPr lang="en-US" dirty="0" smtClean="0"/>
              <a:t>It gives more weight to extreme values because the values are squared up.</a:t>
            </a:r>
          </a:p>
          <a:p>
            <a:pPr lvl="1">
              <a:buNone/>
            </a:pPr>
            <a:endParaRPr lang="en-US" dirty="0" smtClean="0"/>
          </a:p>
          <a:p>
            <a:pPr lvl="1">
              <a:buFont typeface="Wingdings" pitchFamily="2" charset="2"/>
              <a:buChar char="q"/>
            </a:pPr>
            <a:r>
              <a:rPr lang="en-US" dirty="0" smtClean="0"/>
              <a:t>As it is an absolute measure of variability, it cannot be used for the purpose of comparison.</a:t>
            </a:r>
          </a:p>
          <a:p>
            <a:endParaRPr lang="en-US" dirty="0"/>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rtlCol="0">
            <a:normAutofit fontScale="90000"/>
          </a:bodyPr>
          <a:lstStyle/>
          <a:p>
            <a:pPr eaLnBrk="1" fontAlgn="auto" hangingPunct="1">
              <a:spcAft>
                <a:spcPts val="0"/>
              </a:spcAft>
              <a:defRPr/>
            </a:pPr>
            <a:r>
              <a:rPr lang="en-US" sz="3200" b="1" dirty="0" smtClean="0">
                <a:solidFill>
                  <a:srgbClr val="002060"/>
                </a:solidFill>
              </a:rPr>
              <a:t/>
            </a:r>
            <a:br>
              <a:rPr lang="en-US" sz="3200" b="1" dirty="0" smtClean="0">
                <a:solidFill>
                  <a:srgbClr val="002060"/>
                </a:solidFill>
              </a:rPr>
            </a:br>
            <a:r>
              <a:rPr lang="en-US" sz="3200" b="1" dirty="0" smtClean="0">
                <a:solidFill>
                  <a:srgbClr val="002060"/>
                </a:solidFill>
              </a:rPr>
              <a:t>INTRODUCTION</a:t>
            </a:r>
            <a:br>
              <a:rPr lang="en-US" sz="3200" b="1" dirty="0" smtClean="0">
                <a:solidFill>
                  <a:srgbClr val="002060"/>
                </a:solidFill>
              </a:rPr>
            </a:br>
            <a:endParaRPr lang="en-US" sz="3200" b="1" dirty="0">
              <a:solidFill>
                <a:srgbClr val="002060"/>
              </a:solidFill>
            </a:endParaRPr>
          </a:p>
        </p:txBody>
      </p:sp>
      <p:sp>
        <p:nvSpPr>
          <p:cNvPr id="4099" name="Content Placeholder 2"/>
          <p:cNvSpPr>
            <a:spLocks noGrp="1"/>
          </p:cNvSpPr>
          <p:nvPr>
            <p:ph idx="1"/>
          </p:nvPr>
        </p:nvSpPr>
        <p:spPr/>
        <p:txBody>
          <a:bodyPr>
            <a:normAutofit lnSpcReduction="10000"/>
          </a:bodyPr>
          <a:lstStyle/>
          <a:p>
            <a:pPr algn="just" eaLnBrk="1" hangingPunct="1"/>
            <a:r>
              <a:rPr lang="en-GB" sz="2800" smtClean="0"/>
              <a:t>It is a measure of the strength of the straight-line or linear relationship between two variables. </a:t>
            </a:r>
          </a:p>
          <a:p>
            <a:pPr algn="just" eaLnBrk="1" hangingPunct="1">
              <a:buFont typeface="Arial" charset="0"/>
              <a:buNone/>
            </a:pPr>
            <a:endParaRPr lang="en-US" sz="2800" smtClean="0"/>
          </a:p>
          <a:p>
            <a:pPr algn="just" eaLnBrk="1" hangingPunct="1"/>
            <a:r>
              <a:rPr lang="en-GB" sz="2800" smtClean="0"/>
              <a:t>The correlation coefficient takes on values ranging between +1 and -1. </a:t>
            </a:r>
          </a:p>
          <a:p>
            <a:pPr algn="just" eaLnBrk="1" hangingPunct="1">
              <a:buFont typeface="Arial" charset="0"/>
              <a:buNone/>
            </a:pPr>
            <a:endParaRPr lang="en-US" sz="2800" smtClean="0"/>
          </a:p>
          <a:p>
            <a:pPr algn="just" eaLnBrk="1" hangingPunct="1"/>
            <a:r>
              <a:rPr lang="en-GB" sz="2800" smtClean="0"/>
              <a:t>The correlation coefficient, denoted by r</a:t>
            </a:r>
          </a:p>
          <a:p>
            <a:pPr algn="just" eaLnBrk="1" hangingPunct="1">
              <a:buFont typeface="Arial" charset="0"/>
              <a:buNone/>
            </a:pPr>
            <a:endParaRPr lang="en-US" sz="2800" smtClean="0"/>
          </a:p>
          <a:p>
            <a:pPr algn="just" eaLnBrk="1" hangingPunct="1"/>
            <a:r>
              <a:rPr lang="en-GB" sz="2800" smtClean="0"/>
              <a:t>It measures the strength and the direction of a linear relationship between two variables </a:t>
            </a:r>
            <a:endParaRPr lang="en-US" sz="2800" smtClean="0"/>
          </a:p>
          <a:p>
            <a:pPr algn="just" eaLnBrk="1" hangingPunct="1">
              <a:buFont typeface="Wingdings" pitchFamily="2" charset="2"/>
              <a:buChar char="Ø"/>
            </a:pPr>
            <a:endParaRPr lang="en-US" sz="2800" smtClean="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rtlCol="0">
            <a:normAutofit fontScale="90000"/>
          </a:bodyPr>
          <a:lstStyle/>
          <a:p>
            <a:pPr eaLnBrk="1" fontAlgn="auto" hangingPunct="1">
              <a:spcAft>
                <a:spcPts val="0"/>
              </a:spcAft>
              <a:defRPr/>
            </a:pPr>
            <a:r>
              <a:rPr lang="en-US" dirty="0" smtClean="0"/>
              <a:t/>
            </a:r>
            <a:br>
              <a:rPr lang="en-US" dirty="0" smtClean="0"/>
            </a:br>
            <a:r>
              <a:rPr lang="en-US" b="1" dirty="0" smtClean="0">
                <a:solidFill>
                  <a:srgbClr val="002060"/>
                </a:solidFill>
              </a:rPr>
              <a:t>Definitions</a:t>
            </a:r>
            <a:r>
              <a:rPr lang="en-US" dirty="0" smtClean="0"/>
              <a:t> </a:t>
            </a:r>
            <a:br>
              <a:rPr lang="en-US" dirty="0" smtClean="0"/>
            </a:br>
            <a:endParaRPr lang="en-US" dirty="0"/>
          </a:p>
        </p:txBody>
      </p:sp>
      <p:sp>
        <p:nvSpPr>
          <p:cNvPr id="5123" name="Content Placeholder 2"/>
          <p:cNvSpPr>
            <a:spLocks noGrp="1"/>
          </p:cNvSpPr>
          <p:nvPr>
            <p:ph idx="1"/>
          </p:nvPr>
        </p:nvSpPr>
        <p:spPr/>
        <p:txBody>
          <a:bodyPr/>
          <a:lstStyle/>
          <a:p>
            <a:pPr algn="just" eaLnBrk="1" hangingPunct="1"/>
            <a:r>
              <a:rPr lang="en-US" sz="2800" b="1" i="1" smtClean="0"/>
              <a:t>Correlation </a:t>
            </a:r>
            <a:r>
              <a:rPr lang="en-US" sz="2800" smtClean="0"/>
              <a:t>is usually defined as a measure of the </a:t>
            </a:r>
            <a:r>
              <a:rPr lang="en-US" sz="2800" i="1" smtClean="0"/>
              <a:t>linear </a:t>
            </a:r>
            <a:r>
              <a:rPr lang="en-US" sz="2800" smtClean="0"/>
              <a:t>relationship between two quantitative variables (e.g., height and weight). </a:t>
            </a:r>
          </a:p>
          <a:p>
            <a:pPr algn="just" eaLnBrk="1" hangingPunct="1"/>
            <a:endParaRPr lang="en-US" sz="2800" smtClean="0"/>
          </a:p>
          <a:p>
            <a:pPr algn="just" eaLnBrk="1" hangingPunct="1"/>
            <a:r>
              <a:rPr lang="en-US" sz="2800" b="1" i="1" smtClean="0"/>
              <a:t>The correlation coefficient </a:t>
            </a:r>
            <a:r>
              <a:rPr lang="en-US" sz="2800" smtClean="0"/>
              <a:t>is a statistical measure of the strength of the relationship between the relative movements of two variables.</a:t>
            </a:r>
            <a:endParaRPr lang="en-US" smtClean="0"/>
          </a:p>
        </p:txBody>
      </p:sp>
      <p:pic>
        <p:nvPicPr>
          <p:cNvPr id="5124" name="Picture 4" descr="C:\Users\maheshwari\Desktop\fun.jpg"/>
          <p:cNvPicPr>
            <a:picLocks noChangeAspect="1" noChangeArrowheads="1"/>
          </p:cNvPicPr>
          <p:nvPr/>
        </p:nvPicPr>
        <p:blipFill>
          <a:blip r:embed="rId2"/>
          <a:srcRect/>
          <a:stretch>
            <a:fillRect/>
          </a:stretch>
        </p:blipFill>
        <p:spPr bwMode="auto">
          <a:xfrm>
            <a:off x="2971800" y="4953000"/>
            <a:ext cx="4419600" cy="1676400"/>
          </a:xfrm>
          <a:prstGeom prst="rect">
            <a:avLst/>
          </a:prstGeom>
          <a:noFill/>
          <a:ln w="9525">
            <a:noFill/>
            <a:miter lim="800000"/>
            <a:headEnd/>
            <a:tailEnd/>
          </a:ln>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solidFill>
            <a:srgbClr val="FFFF00"/>
          </a:solidFill>
        </p:spPr>
        <p:txBody>
          <a:bodyPr>
            <a:normAutofit fontScale="90000"/>
          </a:bodyPr>
          <a:lstStyle/>
          <a:p>
            <a:pPr eaLnBrk="1" hangingPunct="1"/>
            <a:r>
              <a:rPr lang="en-GB" sz="3200" b="1" smtClean="0">
                <a:solidFill>
                  <a:srgbClr val="002060"/>
                </a:solidFill>
              </a:rPr>
              <a:t/>
            </a:r>
            <a:br>
              <a:rPr lang="en-GB" sz="3200" b="1" smtClean="0">
                <a:solidFill>
                  <a:srgbClr val="002060"/>
                </a:solidFill>
              </a:rPr>
            </a:br>
            <a:r>
              <a:rPr lang="en-GB" sz="3200" b="1" smtClean="0">
                <a:solidFill>
                  <a:srgbClr val="002060"/>
                </a:solidFill>
              </a:rPr>
              <a:t>Common Methods of computing the correlation </a:t>
            </a:r>
            <a:r>
              <a:rPr lang="en-US" sz="3200" b="1" smtClean="0">
                <a:solidFill>
                  <a:srgbClr val="002060"/>
                </a:solidFill>
              </a:rPr>
              <a:t/>
            </a:r>
            <a:br>
              <a:rPr lang="en-US" sz="3200" b="1" smtClean="0">
                <a:solidFill>
                  <a:srgbClr val="002060"/>
                </a:solidFill>
              </a:rPr>
            </a:br>
            <a:endParaRPr lang="en-US" sz="3200" b="1" smtClean="0">
              <a:solidFill>
                <a:srgbClr val="002060"/>
              </a:solidFill>
            </a:endParaRPr>
          </a:p>
        </p:txBody>
      </p:sp>
      <p:sp>
        <p:nvSpPr>
          <p:cNvPr id="6147" name="Content Placeholder 2"/>
          <p:cNvSpPr>
            <a:spLocks noGrp="1"/>
          </p:cNvSpPr>
          <p:nvPr>
            <p:ph idx="1"/>
          </p:nvPr>
        </p:nvSpPr>
        <p:spPr/>
        <p:txBody>
          <a:bodyPr/>
          <a:lstStyle/>
          <a:p>
            <a:pPr eaLnBrk="1" hangingPunct="1">
              <a:buFont typeface="Arial" charset="0"/>
              <a:buNone/>
            </a:pPr>
            <a:endParaRPr lang="en-GB" sz="2800" b="1" smtClean="0"/>
          </a:p>
          <a:p>
            <a:pPr eaLnBrk="1" hangingPunct="1">
              <a:buFont typeface="Arial" charset="0"/>
              <a:buNone/>
            </a:pPr>
            <a:r>
              <a:rPr lang="en-GB" b="1" smtClean="0"/>
              <a:t>3 commonly used methods </a:t>
            </a:r>
          </a:p>
          <a:p>
            <a:pPr eaLnBrk="1" hangingPunct="1">
              <a:buFont typeface="Arial" charset="0"/>
              <a:buNone/>
            </a:pPr>
            <a:endParaRPr lang="en-GB" sz="2800" b="1" smtClean="0"/>
          </a:p>
          <a:p>
            <a:pPr eaLnBrk="1" hangingPunct="1">
              <a:buFont typeface="Wingdings" pitchFamily="2" charset="2"/>
              <a:buChar char="q"/>
            </a:pPr>
            <a:r>
              <a:rPr lang="en-GB" sz="2800" b="1" smtClean="0"/>
              <a:t>Scatter diagram method </a:t>
            </a:r>
          </a:p>
          <a:p>
            <a:pPr eaLnBrk="1" hangingPunct="1">
              <a:buFont typeface="Arial" charset="0"/>
              <a:buNone/>
            </a:pPr>
            <a:endParaRPr lang="en-GB" sz="2800" b="1" smtClean="0"/>
          </a:p>
          <a:p>
            <a:pPr eaLnBrk="1" hangingPunct="1">
              <a:buFont typeface="Wingdings" pitchFamily="2" charset="2"/>
              <a:buChar char="q"/>
            </a:pPr>
            <a:r>
              <a:rPr lang="en-GB" sz="2800" b="1" smtClean="0"/>
              <a:t>Karl Pearson’s Correlation Coefficient </a:t>
            </a:r>
          </a:p>
          <a:p>
            <a:pPr eaLnBrk="1" hangingPunct="1">
              <a:buFont typeface="Arial" charset="0"/>
              <a:buNone/>
            </a:pPr>
            <a:endParaRPr lang="en-GB" sz="2800" b="1" smtClean="0"/>
          </a:p>
          <a:p>
            <a:pPr eaLnBrk="1" hangingPunct="1">
              <a:buFont typeface="Wingdings" pitchFamily="2" charset="2"/>
              <a:buChar char="q"/>
            </a:pPr>
            <a:r>
              <a:rPr lang="en-US" sz="2800" b="1" smtClean="0"/>
              <a:t>Spearman’s Rank Correlation Coefficient</a:t>
            </a:r>
          </a:p>
          <a:p>
            <a:pPr eaLnBrk="1" hangingPunct="1"/>
            <a:endParaRPr lang="en-US" smtClean="0"/>
          </a:p>
          <a:p>
            <a:pPr eaLnBrk="1" hangingPunct="1"/>
            <a:endParaRPr lang="en-US" smtClean="0"/>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p:txBody>
          <a:bodyPr/>
          <a:lstStyle/>
          <a:p>
            <a:pPr eaLnBrk="1" hangingPunct="1">
              <a:buFont typeface="Arial" charset="0"/>
              <a:buNone/>
            </a:pPr>
            <a:r>
              <a:rPr lang="en-GB" smtClean="0"/>
              <a:t> </a:t>
            </a:r>
          </a:p>
          <a:p>
            <a:pPr eaLnBrk="1" hangingPunct="1">
              <a:buFont typeface="Arial" charset="0"/>
              <a:buNone/>
            </a:pPr>
            <a:endParaRPr lang="en-US" smtClean="0"/>
          </a:p>
        </p:txBody>
      </p:sp>
      <p:sp>
        <p:nvSpPr>
          <p:cNvPr id="4" name="Rectangle 3"/>
          <p:cNvSpPr/>
          <p:nvPr/>
        </p:nvSpPr>
        <p:spPr>
          <a:xfrm>
            <a:off x="1440373" y="1676400"/>
            <a:ext cx="6484427" cy="2214265"/>
          </a:xfrm>
          <a:prstGeom prst="rect">
            <a:avLst/>
          </a:prstGeom>
          <a:noFill/>
        </p:spPr>
        <p:txBody>
          <a:bodyPr spcFirstLastPara="1" wrap="none">
            <a:prstTxWarp prst="textArchUp">
              <a:avLst/>
            </a:prstTxWarp>
            <a:spAutoFit/>
          </a:bodyPr>
          <a:lstStyle/>
          <a:p>
            <a:pPr algn="ctr">
              <a:defRPr/>
            </a:pPr>
            <a:r>
              <a:rPr lang="en-GB"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omic Sans MS" pitchFamily="66" charset="0"/>
              </a:rPr>
              <a:t>Scatter diagram </a:t>
            </a:r>
            <a:endPar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omic Sans MS" pitchFamily="66" charset="0"/>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rtlCol="0">
            <a:normAutofit fontScale="90000"/>
          </a:bodyPr>
          <a:lstStyle/>
          <a:p>
            <a:pPr eaLnBrk="1" fontAlgn="auto" hangingPunct="1">
              <a:spcAft>
                <a:spcPts val="0"/>
              </a:spcAft>
              <a:defRPr/>
            </a:pPr>
            <a:r>
              <a:rPr lang="en-GB" b="1" dirty="0" smtClean="0">
                <a:solidFill>
                  <a:srgbClr val="002060"/>
                </a:solidFill>
              </a:rPr>
              <a:t>Type of correlation coefficient </a:t>
            </a:r>
            <a:r>
              <a:rPr lang="en-US" b="1" dirty="0" smtClean="0">
                <a:solidFill>
                  <a:srgbClr val="002060"/>
                </a:solidFill>
              </a:rPr>
              <a:t/>
            </a:r>
            <a:br>
              <a:rPr lang="en-US" b="1" dirty="0" smtClean="0">
                <a:solidFill>
                  <a:srgbClr val="002060"/>
                </a:solidFill>
              </a:rPr>
            </a:br>
            <a:endParaRPr lang="en-US" b="1" dirty="0">
              <a:solidFill>
                <a:srgbClr val="002060"/>
              </a:solidFill>
            </a:endParaRPr>
          </a:p>
        </p:txBody>
      </p:sp>
      <p:sp>
        <p:nvSpPr>
          <p:cNvPr id="8195" name="Content Placeholder 2"/>
          <p:cNvSpPr>
            <a:spLocks noGrp="1"/>
          </p:cNvSpPr>
          <p:nvPr>
            <p:ph idx="1"/>
          </p:nvPr>
        </p:nvSpPr>
        <p:spPr/>
        <p:txBody>
          <a:bodyPr/>
          <a:lstStyle/>
          <a:p>
            <a:pPr eaLnBrk="1" hangingPunct="1">
              <a:lnSpc>
                <a:spcPct val="150000"/>
              </a:lnSpc>
              <a:buFont typeface="Wingdings" pitchFamily="2" charset="2"/>
              <a:buChar char="q"/>
            </a:pPr>
            <a:r>
              <a:rPr lang="en-GB" sz="2800" smtClean="0"/>
              <a:t>Perfect Positive correlation </a:t>
            </a:r>
            <a:endParaRPr lang="en-US" sz="2800" smtClean="0"/>
          </a:p>
          <a:p>
            <a:pPr eaLnBrk="1" hangingPunct="1">
              <a:lnSpc>
                <a:spcPct val="150000"/>
              </a:lnSpc>
              <a:buFont typeface="Wingdings" pitchFamily="2" charset="2"/>
              <a:buChar char="q"/>
            </a:pPr>
            <a:r>
              <a:rPr lang="en-GB" sz="2800" smtClean="0"/>
              <a:t>Perfect negative correlation </a:t>
            </a:r>
            <a:endParaRPr lang="en-US" sz="2800" smtClean="0"/>
          </a:p>
          <a:p>
            <a:pPr eaLnBrk="1" hangingPunct="1">
              <a:lnSpc>
                <a:spcPct val="150000"/>
              </a:lnSpc>
              <a:buFont typeface="Wingdings" pitchFamily="2" charset="2"/>
              <a:buChar char="q"/>
            </a:pPr>
            <a:r>
              <a:rPr lang="en-GB" sz="2800" smtClean="0"/>
              <a:t>Low Positive correlation </a:t>
            </a:r>
            <a:endParaRPr lang="en-US" sz="2800" smtClean="0"/>
          </a:p>
          <a:p>
            <a:pPr eaLnBrk="1" hangingPunct="1">
              <a:lnSpc>
                <a:spcPct val="150000"/>
              </a:lnSpc>
              <a:buFont typeface="Wingdings" pitchFamily="2" charset="2"/>
              <a:buChar char="q"/>
            </a:pPr>
            <a:r>
              <a:rPr lang="en-GB" sz="2800" smtClean="0"/>
              <a:t>Low negative correlation </a:t>
            </a:r>
            <a:endParaRPr lang="en-US" sz="2800" smtClean="0"/>
          </a:p>
          <a:p>
            <a:pPr eaLnBrk="1" hangingPunct="1">
              <a:lnSpc>
                <a:spcPct val="150000"/>
              </a:lnSpc>
              <a:buFont typeface="Wingdings" pitchFamily="2" charset="2"/>
              <a:buChar char="q"/>
            </a:pPr>
            <a:r>
              <a:rPr lang="en-GB" sz="2800" smtClean="0"/>
              <a:t> No correlation </a:t>
            </a:r>
            <a:endParaRPr lang="en-US" sz="2800" smtClean="0"/>
          </a:p>
          <a:p>
            <a:pPr eaLnBrk="1" hangingPunct="1"/>
            <a:endParaRPr lang="en-US" smtClean="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solidFill>
            <a:srgbClr val="FFFF00"/>
          </a:solidFill>
        </p:spPr>
        <p:txBody>
          <a:bodyPr>
            <a:normAutofit fontScale="90000"/>
          </a:bodyPr>
          <a:lstStyle/>
          <a:p>
            <a:pPr eaLnBrk="1" hangingPunct="1"/>
            <a:r>
              <a:rPr lang="en-GB" sz="3200" b="1" smtClean="0">
                <a:solidFill>
                  <a:srgbClr val="002060"/>
                </a:solidFill>
              </a:rPr>
              <a:t/>
            </a:r>
            <a:br>
              <a:rPr lang="en-GB" sz="3200" b="1" smtClean="0">
                <a:solidFill>
                  <a:srgbClr val="002060"/>
                </a:solidFill>
              </a:rPr>
            </a:br>
            <a:r>
              <a:rPr lang="en-GB" sz="3200" b="1" smtClean="0">
                <a:solidFill>
                  <a:srgbClr val="002060"/>
                </a:solidFill>
              </a:rPr>
              <a:t>Perfect Positive correlation </a:t>
            </a:r>
            <a:r>
              <a:rPr lang="en-US" sz="3200" b="1" smtClean="0">
                <a:solidFill>
                  <a:srgbClr val="002060"/>
                </a:solidFill>
              </a:rPr>
              <a:t/>
            </a:r>
            <a:br>
              <a:rPr lang="en-US" sz="3200" b="1" smtClean="0">
                <a:solidFill>
                  <a:srgbClr val="002060"/>
                </a:solidFill>
              </a:rPr>
            </a:br>
            <a:endParaRPr lang="en-US" sz="3200" b="1" smtClean="0">
              <a:solidFill>
                <a:srgbClr val="002060"/>
              </a:solidFill>
            </a:endParaRPr>
          </a:p>
        </p:txBody>
      </p:sp>
      <p:sp>
        <p:nvSpPr>
          <p:cNvPr id="9219" name="Content Placeholder 2"/>
          <p:cNvSpPr>
            <a:spLocks noGrp="1"/>
          </p:cNvSpPr>
          <p:nvPr>
            <p:ph idx="1"/>
          </p:nvPr>
        </p:nvSpPr>
        <p:spPr/>
        <p:txBody>
          <a:bodyPr/>
          <a:lstStyle/>
          <a:p>
            <a:pPr eaLnBrk="1" hangingPunct="1"/>
            <a:r>
              <a:rPr lang="en-GB" sz="2800" smtClean="0"/>
              <a:t>An r value of exactly +1 indicates a perfect positive fit. </a:t>
            </a:r>
          </a:p>
          <a:p>
            <a:pPr algn="just" eaLnBrk="1" hangingPunct="1"/>
            <a:r>
              <a:rPr lang="en-GB" sz="2800" smtClean="0"/>
              <a:t>Positive values indicate a relationship between x and y variables such that as values for x increases, values for y also increase. </a:t>
            </a:r>
            <a:endParaRPr lang="en-US" sz="2800" smtClean="0"/>
          </a:p>
          <a:p>
            <a:pPr eaLnBrk="1" hangingPunct="1">
              <a:buFont typeface="Arial" charset="0"/>
              <a:buNone/>
            </a:pPr>
            <a:endParaRPr lang="en-US" smtClean="0"/>
          </a:p>
        </p:txBody>
      </p:sp>
      <p:pic>
        <p:nvPicPr>
          <p:cNvPr id="43009" name="Picture 1" descr="C:\Users\maheshwari\Desktop\download.jpg"/>
          <p:cNvPicPr>
            <a:picLocks noChangeAspect="1" noChangeArrowheads="1"/>
          </p:cNvPicPr>
          <p:nvPr/>
        </p:nvPicPr>
        <p:blipFill>
          <a:blip r:embed="rId2"/>
          <a:srcRect/>
          <a:stretch>
            <a:fillRect/>
          </a:stretch>
        </p:blipFill>
        <p:spPr bwMode="auto">
          <a:xfrm>
            <a:off x="2209800" y="4114800"/>
            <a:ext cx="4961334" cy="2743200"/>
          </a:xfrm>
          <a:prstGeom prst="rect">
            <a:avLst/>
          </a:prstGeom>
          <a:ln w="228600" cap="sq" cmpd="thickThin">
            <a:solidFill>
              <a:srgbClr val="FF0000"/>
            </a:solidFill>
            <a:prstDash val="solid"/>
            <a:miter lim="800000"/>
          </a:ln>
          <a:effectLst>
            <a:innerShdw blurRad="76200">
              <a:srgbClr val="000000"/>
            </a:innerShdw>
          </a:effectLst>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solidFill>
            <a:srgbClr val="FFFF00"/>
          </a:solidFill>
        </p:spPr>
        <p:txBody>
          <a:bodyPr>
            <a:normAutofit fontScale="90000"/>
          </a:bodyPr>
          <a:lstStyle/>
          <a:p>
            <a:pPr eaLnBrk="1" hangingPunct="1"/>
            <a:r>
              <a:rPr lang="en-GB" sz="3200" b="1" smtClean="0">
                <a:solidFill>
                  <a:srgbClr val="002060"/>
                </a:solidFill>
              </a:rPr>
              <a:t/>
            </a:r>
            <a:br>
              <a:rPr lang="en-GB" sz="3200" b="1" smtClean="0">
                <a:solidFill>
                  <a:srgbClr val="002060"/>
                </a:solidFill>
              </a:rPr>
            </a:br>
            <a:r>
              <a:rPr lang="en-GB" sz="3200" b="1" smtClean="0">
                <a:solidFill>
                  <a:srgbClr val="002060"/>
                </a:solidFill>
              </a:rPr>
              <a:t>Perfect negative correlation </a:t>
            </a:r>
            <a:r>
              <a:rPr lang="en-US" sz="3200" b="1" smtClean="0">
                <a:solidFill>
                  <a:srgbClr val="002060"/>
                </a:solidFill>
              </a:rPr>
              <a:t/>
            </a:r>
            <a:br>
              <a:rPr lang="en-US" sz="3200" b="1" smtClean="0">
                <a:solidFill>
                  <a:srgbClr val="002060"/>
                </a:solidFill>
              </a:rPr>
            </a:br>
            <a:endParaRPr lang="en-US" sz="3200" b="1" smtClean="0">
              <a:solidFill>
                <a:srgbClr val="002060"/>
              </a:solidFill>
            </a:endParaRPr>
          </a:p>
        </p:txBody>
      </p:sp>
      <p:sp>
        <p:nvSpPr>
          <p:cNvPr id="10243" name="Content Placeholder 2"/>
          <p:cNvSpPr>
            <a:spLocks noGrp="1"/>
          </p:cNvSpPr>
          <p:nvPr>
            <p:ph idx="1"/>
          </p:nvPr>
        </p:nvSpPr>
        <p:spPr/>
        <p:txBody>
          <a:bodyPr/>
          <a:lstStyle/>
          <a:p>
            <a:pPr eaLnBrk="1" hangingPunct="1">
              <a:buFont typeface="Wingdings" pitchFamily="2" charset="2"/>
              <a:buChar char="q"/>
            </a:pPr>
            <a:r>
              <a:rPr lang="en-GB" sz="2800" smtClean="0"/>
              <a:t>An r value of exactly -1 indicates a perfect negative fit. </a:t>
            </a:r>
            <a:endParaRPr lang="en-US" sz="2800" smtClean="0"/>
          </a:p>
          <a:p>
            <a:pPr algn="just" eaLnBrk="1" hangingPunct="1">
              <a:buFont typeface="Wingdings" pitchFamily="2" charset="2"/>
              <a:buChar char="q"/>
            </a:pPr>
            <a:r>
              <a:rPr lang="en-GB" sz="2800" smtClean="0"/>
              <a:t>Negative values indicate a relationship between x and y such that as values for x increase, values for y decrease. </a:t>
            </a:r>
            <a:endParaRPr lang="en-US" sz="2800" smtClean="0"/>
          </a:p>
          <a:p>
            <a:pPr eaLnBrk="1" hangingPunct="1"/>
            <a:endParaRPr lang="en-US" sz="2800" smtClean="0"/>
          </a:p>
        </p:txBody>
      </p:sp>
      <p:pic>
        <p:nvPicPr>
          <p:cNvPr id="41988" name="Picture 4" descr="https://mste.illinois.edu/courses/ci330ms/youtsey/Scatter1.gif"/>
          <p:cNvPicPr>
            <a:picLocks noChangeAspect="1" noChangeArrowheads="1"/>
          </p:cNvPicPr>
          <p:nvPr/>
        </p:nvPicPr>
        <p:blipFill>
          <a:blip r:embed="rId2"/>
          <a:srcRect/>
          <a:stretch>
            <a:fillRect/>
          </a:stretch>
        </p:blipFill>
        <p:spPr bwMode="auto">
          <a:xfrm>
            <a:off x="2057400" y="4086225"/>
            <a:ext cx="4572000" cy="2771775"/>
          </a:xfrm>
          <a:prstGeom prst="rect">
            <a:avLst/>
          </a:prstGeom>
          <a:ln w="228600" cap="sq" cmpd="thickThin">
            <a:solidFill>
              <a:srgbClr val="FF0000"/>
            </a:solidFill>
            <a:prstDash val="solid"/>
            <a:miter lim="800000"/>
          </a:ln>
          <a:effectLst>
            <a:innerShdw blurRad="76200">
              <a:srgbClr val="000000"/>
            </a:innerShdw>
          </a:effectLst>
        </p:spPr>
      </p:pic>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solidFill>
            <a:srgbClr val="FFFF00"/>
          </a:solidFill>
        </p:spPr>
        <p:txBody>
          <a:bodyPr/>
          <a:lstStyle/>
          <a:p>
            <a:pPr eaLnBrk="1" hangingPunct="1">
              <a:lnSpc>
                <a:spcPct val="150000"/>
              </a:lnSpc>
            </a:pPr>
            <a:r>
              <a:rPr lang="en-GB" sz="3200" b="1" smtClean="0">
                <a:solidFill>
                  <a:srgbClr val="0070C0"/>
                </a:solidFill>
              </a:rPr>
              <a:t>Low positive correlation </a:t>
            </a:r>
            <a:endParaRPr lang="en-US" sz="3200" b="1" smtClean="0">
              <a:solidFill>
                <a:srgbClr val="0070C0"/>
              </a:solidFill>
            </a:endParaRPr>
          </a:p>
        </p:txBody>
      </p:sp>
      <p:sp>
        <p:nvSpPr>
          <p:cNvPr id="11267" name="Content Placeholder 2"/>
          <p:cNvSpPr>
            <a:spLocks noGrp="1"/>
          </p:cNvSpPr>
          <p:nvPr>
            <p:ph idx="1"/>
          </p:nvPr>
        </p:nvSpPr>
        <p:spPr/>
        <p:txBody>
          <a:bodyPr/>
          <a:lstStyle/>
          <a:p>
            <a:pPr algn="just" eaLnBrk="1" hangingPunct="1">
              <a:buFont typeface="Arial" charset="0"/>
              <a:buNone/>
            </a:pPr>
            <a:r>
              <a:rPr lang="en-GB" sz="2800" smtClean="0"/>
              <a:t>		Low positive correlation is something that seems to kind of correlate in a positive direction might have a value </a:t>
            </a:r>
            <a:r>
              <a:rPr lang="en-GB" sz="2800" b="1" smtClean="0"/>
              <a:t>0 &lt; r &lt; 1,</a:t>
            </a:r>
            <a:r>
              <a:rPr lang="en-GB" sz="2800" smtClean="0"/>
              <a:t> example  0.4 </a:t>
            </a:r>
            <a:endParaRPr lang="en-US" sz="2800" smtClean="0"/>
          </a:p>
        </p:txBody>
      </p:sp>
      <p:pic>
        <p:nvPicPr>
          <p:cNvPr id="57346" name="Picture 2" descr="https://mste.illinois.edu/courses/ci330ms/youtsey/Graph3.gif"/>
          <p:cNvPicPr>
            <a:picLocks noChangeAspect="1" noChangeArrowheads="1"/>
          </p:cNvPicPr>
          <p:nvPr/>
        </p:nvPicPr>
        <p:blipFill>
          <a:blip r:embed="rId2"/>
          <a:srcRect/>
          <a:stretch>
            <a:fillRect/>
          </a:stretch>
        </p:blipFill>
        <p:spPr bwMode="auto">
          <a:xfrm>
            <a:off x="1981200" y="3429000"/>
            <a:ext cx="5029200" cy="3086100"/>
          </a:xfrm>
          <a:prstGeom prst="rect">
            <a:avLst/>
          </a:prstGeom>
          <a:ln w="228600" cap="sq" cmpd="thickThin">
            <a:solidFill>
              <a:srgbClr val="002060"/>
            </a:solidFill>
            <a:prstDash val="solid"/>
            <a:miter lim="800000"/>
          </a:ln>
          <a:effectLst>
            <a:innerShdw blurRad="76200">
              <a:srgbClr val="000000"/>
            </a:innerShdw>
          </a:effectLst>
        </p:spPr>
      </p:pic>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solidFill>
            <a:srgbClr val="FFFF00"/>
          </a:solidFill>
        </p:spPr>
        <p:txBody>
          <a:bodyPr/>
          <a:lstStyle/>
          <a:p>
            <a:pPr eaLnBrk="1" hangingPunct="1"/>
            <a:r>
              <a:rPr lang="en-GB" sz="3200" b="1" smtClean="0">
                <a:solidFill>
                  <a:srgbClr val="002060"/>
                </a:solidFill>
              </a:rPr>
              <a:t>Low negative correlation</a:t>
            </a:r>
            <a:endParaRPr lang="en-US" sz="3200" b="1" smtClean="0">
              <a:solidFill>
                <a:srgbClr val="002060"/>
              </a:solidFill>
            </a:endParaRPr>
          </a:p>
        </p:txBody>
      </p:sp>
      <p:sp>
        <p:nvSpPr>
          <p:cNvPr id="12291" name="Content Placeholder 2"/>
          <p:cNvSpPr>
            <a:spLocks noGrp="1"/>
          </p:cNvSpPr>
          <p:nvPr>
            <p:ph idx="1"/>
          </p:nvPr>
        </p:nvSpPr>
        <p:spPr/>
        <p:txBody>
          <a:bodyPr/>
          <a:lstStyle/>
          <a:p>
            <a:pPr algn="just" eaLnBrk="1" hangingPunct="1">
              <a:buFont typeface="Arial" charset="0"/>
              <a:buNone/>
            </a:pPr>
            <a:r>
              <a:rPr lang="en-GB" sz="2800" smtClean="0"/>
              <a:t>    Low negative correlation is something that seems to kind of correlate in a negative  direction might have a value </a:t>
            </a:r>
            <a:r>
              <a:rPr lang="en-GB" sz="2800" b="1" smtClean="0"/>
              <a:t>-1 &lt; r &lt; 1</a:t>
            </a:r>
            <a:r>
              <a:rPr lang="en-GB" sz="2800" smtClean="0"/>
              <a:t> example - 0.4 </a:t>
            </a:r>
            <a:endParaRPr lang="en-US" sz="2800" smtClean="0"/>
          </a:p>
          <a:p>
            <a:pPr eaLnBrk="1" hangingPunct="1">
              <a:buFont typeface="Arial" charset="0"/>
              <a:buNone/>
            </a:pPr>
            <a:endParaRPr lang="en-US" sz="2800" smtClean="0"/>
          </a:p>
        </p:txBody>
      </p:sp>
      <p:pic>
        <p:nvPicPr>
          <p:cNvPr id="4" name="Picture 2" descr="https://mste.illinois.edu/courses/ci330ms/youtsey/Graph4.gif"/>
          <p:cNvPicPr>
            <a:picLocks noChangeAspect="1" noChangeArrowheads="1"/>
          </p:cNvPicPr>
          <p:nvPr/>
        </p:nvPicPr>
        <p:blipFill>
          <a:blip r:embed="rId2"/>
          <a:srcRect/>
          <a:stretch>
            <a:fillRect/>
          </a:stretch>
        </p:blipFill>
        <p:spPr bwMode="auto">
          <a:xfrm>
            <a:off x="2133600" y="3352800"/>
            <a:ext cx="5181600" cy="3152775"/>
          </a:xfrm>
          <a:prstGeom prst="rect">
            <a:avLst/>
          </a:prstGeom>
          <a:ln w="228600" cap="sq" cmpd="thickThin">
            <a:solidFill>
              <a:srgbClr val="00B0F0"/>
            </a:solidFill>
            <a:prstDash val="solid"/>
            <a:miter lim="800000"/>
          </a:ln>
          <a:effectLst>
            <a:innerShdw blurRad="76200">
              <a:srgbClr val="000000"/>
            </a:innerShdw>
          </a:effectLst>
        </p:spPr>
      </p:pic>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solidFill>
            <a:srgbClr val="FFFF00"/>
          </a:solidFill>
        </p:spPr>
        <p:txBody>
          <a:bodyPr/>
          <a:lstStyle/>
          <a:p>
            <a:pPr eaLnBrk="1" hangingPunct="1"/>
            <a:r>
              <a:rPr lang="en-US" sz="3200" b="1" smtClean="0">
                <a:solidFill>
                  <a:srgbClr val="002060"/>
                </a:solidFill>
              </a:rPr>
              <a:t>No correlation </a:t>
            </a:r>
          </a:p>
        </p:txBody>
      </p:sp>
      <p:sp>
        <p:nvSpPr>
          <p:cNvPr id="13315" name="Content Placeholder 2"/>
          <p:cNvSpPr>
            <a:spLocks noGrp="1"/>
          </p:cNvSpPr>
          <p:nvPr>
            <p:ph idx="1"/>
          </p:nvPr>
        </p:nvSpPr>
        <p:spPr/>
        <p:txBody>
          <a:bodyPr/>
          <a:lstStyle/>
          <a:p>
            <a:pPr eaLnBrk="1" hangingPunct="1">
              <a:buFont typeface="Wingdings" pitchFamily="2" charset="2"/>
              <a:buChar char="q"/>
            </a:pPr>
            <a:r>
              <a:rPr lang="en-GB" sz="2800" smtClean="0"/>
              <a:t>If there is no linear correlation or a weak linear correlation, r is close to 0. </a:t>
            </a:r>
          </a:p>
          <a:p>
            <a:pPr eaLnBrk="1" hangingPunct="1">
              <a:buFont typeface="Wingdings" pitchFamily="2" charset="2"/>
              <a:buChar char="q"/>
            </a:pPr>
            <a:r>
              <a:rPr lang="en-GB" sz="2800" smtClean="0"/>
              <a:t>A value near zero means that there is a no relationship between the two variables </a:t>
            </a:r>
            <a:endParaRPr lang="en-US" sz="2800" smtClean="0"/>
          </a:p>
          <a:p>
            <a:pPr eaLnBrk="1" hangingPunct="1"/>
            <a:endParaRPr lang="en-US" sz="2800" smtClean="0"/>
          </a:p>
        </p:txBody>
      </p:sp>
      <p:pic>
        <p:nvPicPr>
          <p:cNvPr id="58370" name="Picture 2" descr="https://mste.illinois.edu/courses/ci330ms/youtsey/Graph5.gif"/>
          <p:cNvPicPr>
            <a:picLocks noChangeAspect="1" noChangeArrowheads="1"/>
          </p:cNvPicPr>
          <p:nvPr/>
        </p:nvPicPr>
        <p:blipFill>
          <a:blip r:embed="rId2"/>
          <a:srcRect/>
          <a:stretch>
            <a:fillRect/>
          </a:stretch>
        </p:blipFill>
        <p:spPr bwMode="auto">
          <a:xfrm>
            <a:off x="2514600" y="3733800"/>
            <a:ext cx="4572000" cy="2781300"/>
          </a:xfrm>
          <a:prstGeom prst="rect">
            <a:avLst/>
          </a:prstGeom>
          <a:ln w="228600" cap="sq" cmpd="thickThin">
            <a:solidFill>
              <a:srgbClr val="FF0000"/>
            </a:solidFill>
            <a:prstDash val="solid"/>
            <a:miter lim="800000"/>
          </a:ln>
          <a:effectLst>
            <a:innerShdw blurRad="76200">
              <a:srgbClr val="000000"/>
            </a:innerShdw>
          </a:effectLst>
        </p:spPr>
      </p:pic>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19199" y="2057400"/>
            <a:ext cx="7162801" cy="1987153"/>
          </a:xfrm>
          <a:prstGeom prst="rect">
            <a:avLst/>
          </a:prstGeom>
          <a:noFill/>
        </p:spPr>
        <p:txBody>
          <a:bodyPr wrap="none">
            <a:prstTxWarp prst="textPlain">
              <a:avLst/>
            </a:prstTxWarp>
            <a:spAutoFit/>
          </a:bodyPr>
          <a:lstStyle/>
          <a:p>
            <a:pPr>
              <a:defRPr/>
            </a:pPr>
            <a:r>
              <a:rPr lang="en-US"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omic Sans MS" pitchFamily="66" charset="0"/>
              </a:rPr>
              <a:t>KARL PEARSON’s Correlation</a:t>
            </a:r>
          </a:p>
          <a:p>
            <a:pPr algn="ctr">
              <a:defRPr/>
            </a:pPr>
            <a:r>
              <a:rPr lang="en-US"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omic Sans MS" pitchFamily="66" charset="0"/>
              </a:rPr>
              <a:t> Coefficient</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solidFill>
            <a:srgbClr val="FFFF00"/>
          </a:solidFill>
        </p:spPr>
        <p:txBody>
          <a:bodyPr>
            <a:normAutofit fontScale="90000"/>
          </a:bodyPr>
          <a:lstStyle/>
          <a:p>
            <a:pPr eaLnBrk="1" hangingPunct="1"/>
            <a:r>
              <a:rPr lang="en-GB" sz="3200" b="1" smtClean="0">
                <a:solidFill>
                  <a:srgbClr val="002060"/>
                </a:solidFill>
              </a:rPr>
              <a:t/>
            </a:r>
            <a:br>
              <a:rPr lang="en-GB" sz="3200" b="1" smtClean="0">
                <a:solidFill>
                  <a:srgbClr val="002060"/>
                </a:solidFill>
              </a:rPr>
            </a:br>
            <a:r>
              <a:rPr lang="en-GB" sz="3200" b="1" smtClean="0">
                <a:solidFill>
                  <a:srgbClr val="002060"/>
                </a:solidFill>
              </a:rPr>
              <a:t>Karl Pearson’s Correlation Coefficient</a:t>
            </a:r>
            <a:br>
              <a:rPr lang="en-GB" sz="3200" b="1" smtClean="0">
                <a:solidFill>
                  <a:srgbClr val="002060"/>
                </a:solidFill>
              </a:rPr>
            </a:br>
            <a:endParaRPr lang="en-US" sz="3200" b="1" smtClean="0">
              <a:solidFill>
                <a:srgbClr val="002060"/>
              </a:solidFill>
            </a:endParaRPr>
          </a:p>
        </p:txBody>
      </p:sp>
      <p:sp>
        <p:nvSpPr>
          <p:cNvPr id="15363" name="Content Placeholder 2"/>
          <p:cNvSpPr>
            <a:spLocks noGrp="1"/>
          </p:cNvSpPr>
          <p:nvPr>
            <p:ph idx="1"/>
          </p:nvPr>
        </p:nvSpPr>
        <p:spPr/>
        <p:txBody>
          <a:bodyPr/>
          <a:lstStyle/>
          <a:p>
            <a:pPr algn="just" eaLnBrk="1" hangingPunct="1">
              <a:buFont typeface="Arial" charset="0"/>
              <a:buNone/>
            </a:pPr>
            <a:r>
              <a:rPr lang="en-US" sz="2800" smtClean="0"/>
              <a:t>		</a:t>
            </a:r>
          </a:p>
          <a:p>
            <a:pPr algn="just" eaLnBrk="1" hangingPunct="1">
              <a:buFont typeface="Arial" charset="0"/>
              <a:buNone/>
            </a:pPr>
            <a:r>
              <a:rPr lang="en-US" sz="2800" smtClean="0"/>
              <a:t>		Karl Pearson’s method, popularly known as a </a:t>
            </a:r>
            <a:r>
              <a:rPr lang="en-US" sz="2800" b="1" smtClean="0"/>
              <a:t>Pearsonian Coefficient of Correlation, </a:t>
            </a:r>
            <a:r>
              <a:rPr lang="en-US" sz="2800" smtClean="0"/>
              <a:t>is the most extensively used quantitative methods in practice. The coefficient of correlation is denoted by </a:t>
            </a:r>
            <a:r>
              <a:rPr lang="en-US" sz="2800" b="1" smtClean="0"/>
              <a:t>“r”.</a:t>
            </a:r>
            <a:endParaRPr lang="en-US" sz="2800" smtClean="0"/>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solidFill>
            <a:srgbClr val="FFFF00"/>
          </a:solidFill>
        </p:spPr>
        <p:txBody>
          <a:bodyPr/>
          <a:lstStyle/>
          <a:p>
            <a:pPr eaLnBrk="1" hangingPunct="1"/>
            <a:r>
              <a:rPr lang="en-US" sz="3200" b="1" smtClean="0">
                <a:solidFill>
                  <a:srgbClr val="002060"/>
                </a:solidFill>
              </a:rPr>
              <a:t>Formula</a:t>
            </a:r>
          </a:p>
        </p:txBody>
      </p:sp>
      <p:sp>
        <p:nvSpPr>
          <p:cNvPr id="16387" name="Content Placeholder 2"/>
          <p:cNvSpPr>
            <a:spLocks noGrp="1"/>
          </p:cNvSpPr>
          <p:nvPr>
            <p:ph idx="1"/>
          </p:nvPr>
        </p:nvSpPr>
        <p:spPr/>
        <p:txBody>
          <a:bodyPr/>
          <a:lstStyle/>
          <a:p>
            <a:pPr algn="just" eaLnBrk="1" hangingPunct="1">
              <a:buFont typeface="Arial" charset="0"/>
              <a:buNone/>
            </a:pPr>
            <a:r>
              <a:rPr lang="en-US" sz="2800" smtClean="0"/>
              <a:t>		If the relationship between two variables X and Y is to be ascertained, then the following formula is used:</a:t>
            </a:r>
          </a:p>
          <a:p>
            <a:pPr algn="just" eaLnBrk="1" hangingPunct="1">
              <a:buFont typeface="Arial" charset="0"/>
              <a:buNone/>
            </a:pPr>
            <a:endParaRPr lang="en-US" sz="2800" smtClean="0"/>
          </a:p>
        </p:txBody>
      </p:sp>
      <p:pic>
        <p:nvPicPr>
          <p:cNvPr id="16388" name="Picture 2" descr="https://businessjargons.com/wp-content/uploads/2016/04/Karl-Pearson-final.jpg"/>
          <p:cNvPicPr>
            <a:picLocks noChangeAspect="1" noChangeArrowheads="1"/>
          </p:cNvPicPr>
          <p:nvPr/>
        </p:nvPicPr>
        <p:blipFill>
          <a:blip r:embed="rId2"/>
          <a:srcRect/>
          <a:stretch>
            <a:fillRect/>
          </a:stretch>
        </p:blipFill>
        <p:spPr bwMode="auto">
          <a:xfrm>
            <a:off x="2057400" y="3124200"/>
            <a:ext cx="5562600" cy="3162300"/>
          </a:xfrm>
          <a:prstGeom prst="rect">
            <a:avLst/>
          </a:prstGeom>
          <a:noFill/>
          <a:ln w="9525">
            <a:noFill/>
            <a:miter lim="800000"/>
            <a:headEnd/>
            <a:tailEnd/>
          </a:ln>
        </p:spPr>
      </p:pic>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normAutofit fontScale="90000"/>
          </a:bodyPr>
          <a:lstStyle/>
          <a:p>
            <a:pPr eaLnBrk="1" hangingPunct="1">
              <a:defRPr/>
            </a:pPr>
            <a:r>
              <a:rPr lang="en-US" sz="3200" b="1" dirty="0" smtClean="0">
                <a:solidFill>
                  <a:schemeClr val="accent4">
                    <a:lumMod val="50000"/>
                  </a:schemeClr>
                </a:solidFill>
              </a:rPr>
              <a:t/>
            </a:r>
            <a:br>
              <a:rPr lang="en-US" sz="3200" b="1" dirty="0" smtClean="0">
                <a:solidFill>
                  <a:schemeClr val="accent4">
                    <a:lumMod val="50000"/>
                  </a:schemeClr>
                </a:solidFill>
              </a:rPr>
            </a:br>
            <a:r>
              <a:rPr lang="en-US" sz="3200" b="1" dirty="0" smtClean="0">
                <a:solidFill>
                  <a:schemeClr val="accent4">
                    <a:lumMod val="50000"/>
                  </a:schemeClr>
                </a:solidFill>
              </a:rPr>
              <a:t>Assumptions of Karl Pearson’s Coefficient of Correlation</a:t>
            </a:r>
            <a:br>
              <a:rPr lang="en-US" sz="3200" b="1" dirty="0" smtClean="0">
                <a:solidFill>
                  <a:schemeClr val="accent4">
                    <a:lumMod val="50000"/>
                  </a:schemeClr>
                </a:solidFill>
              </a:rPr>
            </a:br>
            <a:endParaRPr lang="en-US" sz="3200" b="1" dirty="0">
              <a:solidFill>
                <a:schemeClr val="accent4">
                  <a:lumMod val="50000"/>
                </a:schemeClr>
              </a:solidFill>
            </a:endParaRPr>
          </a:p>
        </p:txBody>
      </p:sp>
      <p:sp>
        <p:nvSpPr>
          <p:cNvPr id="17411" name="Content Placeholder 2"/>
          <p:cNvSpPr>
            <a:spLocks noGrp="1"/>
          </p:cNvSpPr>
          <p:nvPr>
            <p:ph idx="1"/>
          </p:nvPr>
        </p:nvSpPr>
        <p:spPr/>
        <p:txBody>
          <a:bodyPr/>
          <a:lstStyle/>
          <a:p>
            <a:pPr algn="just" eaLnBrk="1" hangingPunct="1">
              <a:buFont typeface="Wingdings" pitchFamily="2" charset="2"/>
              <a:buChar char="q"/>
            </a:pPr>
            <a:endParaRPr lang="en-US" sz="2800" smtClean="0"/>
          </a:p>
          <a:p>
            <a:pPr algn="just" eaLnBrk="1" hangingPunct="1">
              <a:buFont typeface="Wingdings" pitchFamily="2" charset="2"/>
              <a:buChar char="q"/>
            </a:pPr>
            <a:r>
              <a:rPr lang="en-US" sz="2800" smtClean="0"/>
              <a:t>The relationship between the variables is </a:t>
            </a:r>
            <a:r>
              <a:rPr lang="en-US" sz="2800" b="1" smtClean="0"/>
              <a:t>“Linear”</a:t>
            </a:r>
          </a:p>
          <a:p>
            <a:pPr algn="just" eaLnBrk="1" hangingPunct="1">
              <a:buFont typeface="Arial" charset="0"/>
              <a:buNone/>
            </a:pPr>
            <a:endParaRPr lang="en-US" sz="2800" smtClean="0"/>
          </a:p>
          <a:p>
            <a:pPr algn="just" eaLnBrk="1" hangingPunct="1">
              <a:buFont typeface="Wingdings" pitchFamily="2" charset="2"/>
              <a:buChar char="q"/>
            </a:pPr>
            <a:r>
              <a:rPr lang="en-US" sz="2800" smtClean="0"/>
              <a:t>The variables under study so as to form a </a:t>
            </a:r>
            <a:r>
              <a:rPr lang="en-US" sz="2800" b="1" smtClean="0"/>
              <a:t>Normal Distribution</a:t>
            </a:r>
            <a:r>
              <a:rPr lang="en-US" sz="2800" smtClean="0"/>
              <a:t>. </a:t>
            </a:r>
          </a:p>
          <a:p>
            <a:pPr algn="just" eaLnBrk="1" hangingPunct="1">
              <a:buFont typeface="Arial" charset="0"/>
              <a:buNone/>
            </a:pPr>
            <a:endParaRPr lang="en-US" sz="2800" smtClean="0"/>
          </a:p>
          <a:p>
            <a:pPr algn="just" eaLnBrk="1" hangingPunct="1">
              <a:buFont typeface="Wingdings" pitchFamily="2" charset="2"/>
              <a:buChar char="q"/>
            </a:pPr>
            <a:r>
              <a:rPr lang="en-US" sz="2800" smtClean="0"/>
              <a:t>The variables are independent of each other.</a:t>
            </a:r>
          </a:p>
          <a:p>
            <a:pPr algn="just" eaLnBrk="1" hangingPunct="1">
              <a:buFont typeface="Wingdings" pitchFamily="2" charset="2"/>
              <a:buChar char="q"/>
            </a:pPr>
            <a:endParaRPr lang="en-US" sz="2800" smtClean="0"/>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endParaRPr lang="en-US" smtClean="0"/>
          </a:p>
        </p:txBody>
      </p:sp>
      <p:sp>
        <p:nvSpPr>
          <p:cNvPr id="4" name="Rectangle 3"/>
          <p:cNvSpPr/>
          <p:nvPr/>
        </p:nvSpPr>
        <p:spPr>
          <a:xfrm>
            <a:off x="1219199" y="2057400"/>
            <a:ext cx="7162801" cy="1987153"/>
          </a:xfrm>
          <a:prstGeom prst="rect">
            <a:avLst/>
          </a:prstGeom>
          <a:noFill/>
        </p:spPr>
        <p:txBody>
          <a:bodyPr wrap="none">
            <a:prstTxWarp prst="textPlain">
              <a:avLst/>
            </a:prstTxWarp>
            <a:spAutoFit/>
          </a:bodyPr>
          <a:lstStyle/>
          <a:p>
            <a:pPr>
              <a:defRPr/>
            </a:pPr>
            <a:r>
              <a:rPr lang="en-US"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omic Sans MS" pitchFamily="66" charset="0"/>
              </a:rPr>
              <a:t>Spearman’s Rank </a:t>
            </a:r>
          </a:p>
          <a:p>
            <a:pPr>
              <a:defRPr/>
            </a:pPr>
            <a:r>
              <a:rPr lang="en-US"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omic Sans MS" pitchFamily="66" charset="0"/>
              </a:rPr>
              <a:t>Correlation Coefficient</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pPr eaLnBrk="1" hangingPunct="1">
              <a:defRPr/>
            </a:pPr>
            <a:r>
              <a:rPr lang="en-US" sz="3200" b="1" dirty="0" smtClean="0">
                <a:solidFill>
                  <a:schemeClr val="accent4">
                    <a:lumMod val="50000"/>
                  </a:schemeClr>
                </a:solidFill>
              </a:rPr>
              <a:t>Definition:</a:t>
            </a:r>
            <a:endParaRPr lang="en-US" sz="3200" dirty="0">
              <a:solidFill>
                <a:schemeClr val="accent4">
                  <a:lumMod val="50000"/>
                </a:schemeClr>
              </a:solidFill>
            </a:endParaRPr>
          </a:p>
        </p:txBody>
      </p:sp>
      <p:sp>
        <p:nvSpPr>
          <p:cNvPr id="19459" name="Content Placeholder 2"/>
          <p:cNvSpPr>
            <a:spLocks noGrp="1"/>
          </p:cNvSpPr>
          <p:nvPr>
            <p:ph idx="1"/>
          </p:nvPr>
        </p:nvSpPr>
        <p:spPr/>
        <p:txBody>
          <a:bodyPr/>
          <a:lstStyle/>
          <a:p>
            <a:pPr algn="just" eaLnBrk="1" hangingPunct="1">
              <a:buFont typeface="Arial" charset="0"/>
              <a:buNone/>
            </a:pPr>
            <a:r>
              <a:rPr lang="en-US" sz="2800" smtClean="0"/>
              <a:t> </a:t>
            </a:r>
          </a:p>
          <a:p>
            <a:pPr algn="just" eaLnBrk="1" hangingPunct="1">
              <a:buFont typeface="Arial" charset="0"/>
              <a:buNone/>
            </a:pPr>
            <a:r>
              <a:rPr lang="en-US" sz="2800" smtClean="0"/>
              <a:t>		The </a:t>
            </a:r>
            <a:r>
              <a:rPr lang="en-US" sz="2800" b="1" smtClean="0"/>
              <a:t>Spearman’s Rank Correlation Coefficient</a:t>
            </a:r>
            <a:r>
              <a:rPr lang="en-US" sz="2800" smtClean="0"/>
              <a:t> is the non-parametric statistical measure used to study the strength of association between the two ranked variables. This method is applied to the ordinal set of numbers. </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pPr eaLnBrk="1" hangingPunct="1">
              <a:defRPr/>
            </a:pPr>
            <a:r>
              <a:rPr lang="en-US" sz="3200" b="1" dirty="0" smtClean="0">
                <a:solidFill>
                  <a:schemeClr val="accent4">
                    <a:lumMod val="50000"/>
                  </a:schemeClr>
                </a:solidFill>
              </a:rPr>
              <a:t>Formula </a:t>
            </a:r>
            <a:endParaRPr lang="en-US" sz="3200" b="1" dirty="0">
              <a:solidFill>
                <a:schemeClr val="accent4">
                  <a:lumMod val="50000"/>
                </a:schemeClr>
              </a:solidFill>
            </a:endParaRPr>
          </a:p>
        </p:txBody>
      </p:sp>
      <p:sp>
        <p:nvSpPr>
          <p:cNvPr id="20483" name="Content Placeholder 2"/>
          <p:cNvSpPr>
            <a:spLocks noGrp="1"/>
          </p:cNvSpPr>
          <p:nvPr>
            <p:ph idx="1"/>
          </p:nvPr>
        </p:nvSpPr>
        <p:spPr>
          <a:xfrm>
            <a:off x="457200" y="1600200"/>
            <a:ext cx="8382000" cy="4525963"/>
          </a:xfrm>
        </p:spPr>
        <p:txBody>
          <a:bodyPr/>
          <a:lstStyle/>
          <a:p>
            <a:pPr eaLnBrk="1" hangingPunct="1">
              <a:buFont typeface="Arial" charset="0"/>
              <a:buNone/>
            </a:pPr>
            <a:endParaRPr lang="en-US" sz="2800" smtClean="0"/>
          </a:p>
          <a:p>
            <a:pPr eaLnBrk="1" hangingPunct="1">
              <a:buFont typeface="Arial" charset="0"/>
              <a:buNone/>
            </a:pPr>
            <a:endParaRPr lang="en-US" sz="2800" smtClean="0"/>
          </a:p>
          <a:p>
            <a:pPr eaLnBrk="1" hangingPunct="1">
              <a:buFont typeface="Arial" charset="0"/>
              <a:buNone/>
            </a:pPr>
            <a:endParaRPr lang="en-US" sz="2800" smtClean="0"/>
          </a:p>
          <a:p>
            <a:pPr eaLnBrk="1" hangingPunct="1">
              <a:buFont typeface="Arial" charset="0"/>
              <a:buNone/>
            </a:pPr>
            <a:r>
              <a:rPr lang="en-US" sz="2800" smtClean="0"/>
              <a:t>	</a:t>
            </a:r>
          </a:p>
          <a:p>
            <a:pPr eaLnBrk="1" hangingPunct="1">
              <a:buFont typeface="Arial" charset="0"/>
              <a:buNone/>
            </a:pPr>
            <a:endParaRPr lang="en-US" sz="2800" smtClean="0"/>
          </a:p>
          <a:p>
            <a:pPr eaLnBrk="1" hangingPunct="1">
              <a:buFont typeface="Arial" charset="0"/>
              <a:buNone/>
            </a:pPr>
            <a:r>
              <a:rPr lang="en-US" sz="2800" smtClean="0"/>
              <a:t>	R = Rank coefficient of correlation</a:t>
            </a:r>
            <a:br>
              <a:rPr lang="en-US" sz="2800" smtClean="0"/>
            </a:br>
            <a:r>
              <a:rPr lang="en-US" sz="2800" smtClean="0"/>
              <a:t>D = Difference of ranks</a:t>
            </a:r>
            <a:br>
              <a:rPr lang="en-US" sz="2800" smtClean="0"/>
            </a:br>
            <a:r>
              <a:rPr lang="en-US" sz="2800" smtClean="0"/>
              <a:t>N = Number of Observations</a:t>
            </a:r>
          </a:p>
        </p:txBody>
      </p:sp>
      <p:pic>
        <p:nvPicPr>
          <p:cNvPr id="20484" name="Picture 2" descr="https://businessjargons.com/wp-content/uploads/2016/04/Spearmans-Rank-Correlation-I-final-1.jpg"/>
          <p:cNvPicPr>
            <a:picLocks noChangeAspect="1" noChangeArrowheads="1"/>
          </p:cNvPicPr>
          <p:nvPr/>
        </p:nvPicPr>
        <p:blipFill>
          <a:blip r:embed="rId2"/>
          <a:srcRect/>
          <a:stretch>
            <a:fillRect/>
          </a:stretch>
        </p:blipFill>
        <p:spPr bwMode="auto">
          <a:xfrm>
            <a:off x="1295400" y="1752600"/>
            <a:ext cx="5715000" cy="1676400"/>
          </a:xfrm>
          <a:prstGeom prst="rect">
            <a:avLst/>
          </a:prstGeom>
          <a:noFill/>
          <a:ln w="9525">
            <a:noFill/>
            <a:miter lim="800000"/>
            <a:headEnd/>
            <a:tailEnd/>
          </a:ln>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solidFill>
            <a:srgbClr val="FFFF00"/>
          </a:solidFill>
        </p:spPr>
        <p:txBody>
          <a:bodyPr/>
          <a:lstStyle/>
          <a:p>
            <a:pPr eaLnBrk="1" hangingPunct="1"/>
            <a:r>
              <a:rPr lang="en-US" sz="3200" b="1" smtClean="0"/>
              <a:t>Steps</a:t>
            </a:r>
          </a:p>
        </p:txBody>
      </p:sp>
      <p:sp>
        <p:nvSpPr>
          <p:cNvPr id="3" name="Content Placeholder 2"/>
          <p:cNvSpPr>
            <a:spLocks noGrp="1"/>
          </p:cNvSpPr>
          <p:nvPr>
            <p:ph idx="1"/>
          </p:nvPr>
        </p:nvSpPr>
        <p:spPr/>
        <p:txBody>
          <a:bodyPr/>
          <a:lstStyle/>
          <a:p>
            <a:pPr algn="just" eaLnBrk="1" hangingPunct="1">
              <a:buFont typeface="Arial" charset="0"/>
              <a:buNone/>
              <a:defRPr/>
            </a:pPr>
            <a:r>
              <a:rPr lang="en-US" sz="2800" b="1" dirty="0" smtClean="0"/>
              <a:t>Where actual ranks are given: </a:t>
            </a:r>
            <a:r>
              <a:rPr lang="en-US" sz="2800" dirty="0" smtClean="0"/>
              <a:t>the steps are</a:t>
            </a:r>
          </a:p>
          <a:p>
            <a:pPr algn="just" eaLnBrk="1" hangingPunct="1">
              <a:buFont typeface="Arial" charset="0"/>
              <a:buNone/>
              <a:defRPr/>
            </a:pPr>
            <a:endParaRPr lang="en-US" sz="2800" dirty="0" smtClean="0"/>
          </a:p>
          <a:p>
            <a:pPr marL="514350" indent="-514350" algn="just" eaLnBrk="1" hangingPunct="1">
              <a:buFont typeface="+mj-lt"/>
              <a:buAutoNum type="arabicPeriod"/>
              <a:defRPr/>
            </a:pPr>
            <a:r>
              <a:rPr lang="en-US" sz="2800" dirty="0" smtClean="0"/>
              <a:t>The difference between the ranks (R1-R2) must be calculated, denoted by D</a:t>
            </a:r>
          </a:p>
          <a:p>
            <a:pPr marL="514350" indent="-514350" algn="just" eaLnBrk="1" hangingPunct="1">
              <a:buFont typeface="Arial" charset="0"/>
              <a:buNone/>
              <a:defRPr/>
            </a:pPr>
            <a:endParaRPr lang="en-US" sz="2800" dirty="0" smtClean="0"/>
          </a:p>
          <a:p>
            <a:pPr marL="514350" indent="-514350" algn="just" eaLnBrk="1" hangingPunct="1">
              <a:buFont typeface="+mj-lt"/>
              <a:buAutoNum type="arabicPeriod"/>
              <a:defRPr/>
            </a:pPr>
            <a:r>
              <a:rPr lang="en-US" sz="2800" dirty="0" smtClean="0"/>
              <a:t>Square these differences to remove the negative sign and obtain its sum ∑D</a:t>
            </a:r>
            <a:r>
              <a:rPr lang="en-US" sz="2800" baseline="30000" dirty="0" smtClean="0"/>
              <a:t>2</a:t>
            </a:r>
          </a:p>
          <a:p>
            <a:pPr marL="514350" indent="-514350" algn="just" eaLnBrk="1" hangingPunct="1">
              <a:buFont typeface="Arial" charset="0"/>
              <a:buNone/>
              <a:defRPr/>
            </a:pPr>
            <a:endParaRPr lang="en-US" sz="2800" baseline="30000" dirty="0" smtClean="0"/>
          </a:p>
          <a:p>
            <a:pPr marL="514350" indent="-514350" algn="just" eaLnBrk="1" hangingPunct="1">
              <a:buFont typeface="+mj-lt"/>
              <a:buAutoNum type="arabicPeriod"/>
              <a:defRPr/>
            </a:pPr>
            <a:r>
              <a:rPr lang="en-US" sz="2800" dirty="0" smtClean="0"/>
              <a:t>Apply the formula </a:t>
            </a:r>
          </a:p>
          <a:p>
            <a:pPr algn="just" eaLnBrk="1" hangingPunct="1">
              <a:buFont typeface="Arial" charset="0"/>
              <a:buNone/>
              <a:defRPr/>
            </a:pPr>
            <a:endParaRPr lang="en-US" sz="2800" dirty="0"/>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1762"/>
          </a:xfrm>
        </p:spPr>
        <p:txBody>
          <a:bodyPr>
            <a:normAutofit/>
          </a:bodyPr>
          <a:lstStyle/>
          <a:p>
            <a:r>
              <a:rPr lang="en-US" sz="3200" dirty="0" smtClean="0">
                <a:solidFill>
                  <a:srgbClr val="1B06BA"/>
                </a:solidFill>
                <a:latin typeface="Arial" pitchFamily="34" charset="0"/>
                <a:cs typeface="Arial" pitchFamily="34" charset="0"/>
              </a:rPr>
              <a:t>Definition </a:t>
            </a:r>
            <a:endParaRPr lang="en-US" sz="3200" dirty="0">
              <a:solidFill>
                <a:srgbClr val="1B06BA"/>
              </a:solidFill>
              <a:latin typeface="Arial" pitchFamily="34" charset="0"/>
              <a:cs typeface="Arial" pitchFamily="34" charset="0"/>
            </a:endParaRPr>
          </a:p>
        </p:txBody>
      </p:sp>
      <p:sp>
        <p:nvSpPr>
          <p:cNvPr id="3" name="Content Placeholder 2"/>
          <p:cNvSpPr>
            <a:spLocks noGrp="1"/>
          </p:cNvSpPr>
          <p:nvPr>
            <p:ph idx="1"/>
          </p:nvPr>
        </p:nvSpPr>
        <p:spPr>
          <a:xfrm>
            <a:off x="457200" y="1600200"/>
            <a:ext cx="7924800" cy="4525963"/>
          </a:xfrm>
        </p:spPr>
        <p:txBody>
          <a:bodyPr>
            <a:normAutofit/>
          </a:bodyPr>
          <a:lstStyle/>
          <a:p>
            <a:pPr algn="just">
              <a:lnSpc>
                <a:spcPct val="150000"/>
              </a:lnSpc>
              <a:buNone/>
            </a:pPr>
            <a:r>
              <a:rPr lang="en-US" sz="2800" dirty="0" smtClean="0">
                <a:latin typeface="Arial" pitchFamily="34" charset="0"/>
                <a:cs typeface="Arial" pitchFamily="34" charset="0"/>
              </a:rPr>
              <a:t>	Statistical software are specialized computer </a:t>
            </a:r>
            <a:r>
              <a:rPr lang="en-US" sz="2800" dirty="0" err="1" smtClean="0">
                <a:latin typeface="Arial" pitchFamily="34" charset="0"/>
                <a:cs typeface="Arial" pitchFamily="34" charset="0"/>
              </a:rPr>
              <a:t>programmes</a:t>
            </a:r>
            <a:r>
              <a:rPr lang="en-US" sz="2800" dirty="0" smtClean="0">
                <a:latin typeface="Arial" pitchFamily="34" charset="0"/>
                <a:cs typeface="Arial" pitchFamily="34" charset="0"/>
              </a:rPr>
              <a:t> for analysis in statistics. There are number of software available to manage statistical data. Nurse researchers almost invariably use computer to calculate statistics.    </a:t>
            </a:r>
            <a:endParaRPr lang="en-US"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lnSpc>
                <a:spcPct val="150000"/>
              </a:lnSpc>
              <a:buNone/>
            </a:pPr>
            <a:r>
              <a:rPr lang="en-US" sz="2800" dirty="0" smtClean="0">
                <a:latin typeface="Arial" pitchFamily="34" charset="0"/>
                <a:cs typeface="Arial" pitchFamily="34" charset="0"/>
              </a:rPr>
              <a:t>   There are many statistical software packages available for nursing research, many proprietary and many free. Some have been around for many years and some are new on the scene.  </a:t>
            </a:r>
            <a:endParaRPr lang="en-US"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77962"/>
          </a:xfrm>
        </p:spPr>
        <p:txBody>
          <a:bodyPr>
            <a:normAutofit/>
          </a:bodyPr>
          <a:lstStyle/>
          <a:p>
            <a:r>
              <a:rPr lang="en-US" sz="3200" dirty="0" smtClean="0">
                <a:solidFill>
                  <a:srgbClr val="1B06BA"/>
                </a:solidFill>
                <a:latin typeface="Arial" pitchFamily="34" charset="0"/>
                <a:cs typeface="Arial" pitchFamily="34" charset="0"/>
              </a:rPr>
              <a:t>Statistical software package for analyzing Quantitative data</a:t>
            </a:r>
            <a:endParaRPr lang="en-US" sz="3200" dirty="0">
              <a:solidFill>
                <a:srgbClr val="1B06BA"/>
              </a:solidFill>
              <a:latin typeface="Arial" pitchFamily="34" charset="0"/>
              <a:cs typeface="Arial" pitchFamily="34" charset="0"/>
            </a:endParaRPr>
          </a:p>
        </p:txBody>
      </p:sp>
      <p:sp>
        <p:nvSpPr>
          <p:cNvPr id="3" name="Content Placeholder 2"/>
          <p:cNvSpPr>
            <a:spLocks noGrp="1"/>
          </p:cNvSpPr>
          <p:nvPr>
            <p:ph idx="1"/>
          </p:nvPr>
        </p:nvSpPr>
        <p:spPr>
          <a:xfrm>
            <a:off x="457200" y="1981200"/>
            <a:ext cx="8229600" cy="4144963"/>
          </a:xfrm>
        </p:spPr>
        <p:txBody>
          <a:bodyPr>
            <a:normAutofit/>
          </a:bodyPr>
          <a:lstStyle/>
          <a:p>
            <a:pPr algn="just">
              <a:lnSpc>
                <a:spcPct val="150000"/>
              </a:lnSpc>
              <a:buNone/>
            </a:pPr>
            <a:r>
              <a:rPr lang="en-US" sz="2800" dirty="0" smtClean="0">
                <a:latin typeface="Arial" pitchFamily="34" charset="0"/>
                <a:cs typeface="Arial" pitchFamily="34" charset="0"/>
              </a:rPr>
              <a:t>	There are some software packages that are readily available and often used at </a:t>
            </a:r>
            <a:r>
              <a:rPr lang="en-US" sz="2800" dirty="0" err="1" smtClean="0">
                <a:latin typeface="Arial" pitchFamily="34" charset="0"/>
                <a:cs typeface="Arial" pitchFamily="34" charset="0"/>
              </a:rPr>
              <a:t>UniSA</a:t>
            </a:r>
            <a:r>
              <a:rPr lang="en-US" sz="2800" dirty="0" smtClean="0">
                <a:latin typeface="Arial" pitchFamily="34" charset="0"/>
                <a:cs typeface="Arial" pitchFamily="34" charset="0"/>
              </a:rPr>
              <a:t>, including Microsoft Excel, SPSS, SAS, </a:t>
            </a:r>
            <a:r>
              <a:rPr lang="en-US" sz="2800" dirty="0" err="1" smtClean="0">
                <a:latin typeface="Arial" pitchFamily="34" charset="0"/>
                <a:cs typeface="Arial" pitchFamily="34" charset="0"/>
              </a:rPr>
              <a:t>Stata</a:t>
            </a:r>
            <a:r>
              <a:rPr lang="en-US" sz="2800" dirty="0" smtClean="0">
                <a:latin typeface="Arial" pitchFamily="34" charset="0"/>
                <a:cs typeface="Arial" pitchFamily="34" charset="0"/>
              </a:rPr>
              <a:t> and R, which will briefly overviewed here.   </a:t>
            </a:r>
            <a:endParaRPr lang="en-US"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9200"/>
          </a:xfrm>
        </p:spPr>
        <p:txBody>
          <a:bodyPr>
            <a:normAutofit/>
          </a:bodyPr>
          <a:lstStyle/>
          <a:p>
            <a:r>
              <a:rPr lang="en-US" sz="3200" dirty="0" smtClean="0">
                <a:solidFill>
                  <a:srgbClr val="1B06BA"/>
                </a:solidFill>
                <a:latin typeface="Arial" pitchFamily="34" charset="0"/>
                <a:cs typeface="Arial" pitchFamily="34" charset="0"/>
              </a:rPr>
              <a:t>Microsoft Excel</a:t>
            </a:r>
            <a:endParaRPr lang="en-US" sz="3200" dirty="0">
              <a:solidFill>
                <a:srgbClr val="1B06BA"/>
              </a:solidFill>
              <a:latin typeface="Arial" pitchFamily="34" charset="0"/>
              <a:cs typeface="Arial" pitchFamily="34" charset="0"/>
            </a:endParaRPr>
          </a:p>
        </p:txBody>
      </p:sp>
      <p:sp>
        <p:nvSpPr>
          <p:cNvPr id="3" name="Content Placeholder 2"/>
          <p:cNvSpPr>
            <a:spLocks noGrp="1"/>
          </p:cNvSpPr>
          <p:nvPr>
            <p:ph idx="1"/>
          </p:nvPr>
        </p:nvSpPr>
        <p:spPr>
          <a:xfrm>
            <a:off x="457200" y="1219200"/>
            <a:ext cx="8229600" cy="4906963"/>
          </a:xfrm>
        </p:spPr>
        <p:txBody>
          <a:bodyPr>
            <a:normAutofit fontScale="92500" lnSpcReduction="10000"/>
          </a:bodyPr>
          <a:lstStyle/>
          <a:p>
            <a:pPr>
              <a:buNone/>
            </a:pPr>
            <a:r>
              <a:rPr lang="en-US" sz="3000" b="1" dirty="0" smtClean="0">
                <a:latin typeface="Arial" pitchFamily="34" charset="0"/>
                <a:cs typeface="Arial" pitchFamily="34" charset="0"/>
              </a:rPr>
              <a:t>Pros and Cons</a:t>
            </a:r>
          </a:p>
          <a:p>
            <a:pPr algn="just">
              <a:lnSpc>
                <a:spcPct val="150000"/>
              </a:lnSpc>
              <a:buFont typeface="Wingdings" pitchFamily="2" charset="2"/>
              <a:buChar char="v"/>
            </a:pPr>
            <a:r>
              <a:rPr lang="en-US" sz="2800" dirty="0" smtClean="0">
                <a:latin typeface="Arial" pitchFamily="34" charset="0"/>
                <a:cs typeface="Arial" pitchFamily="34" charset="0"/>
              </a:rPr>
              <a:t>Extremely easy to use and interchanges nicely with other Microsoft products</a:t>
            </a:r>
          </a:p>
          <a:p>
            <a:pPr algn="just">
              <a:lnSpc>
                <a:spcPct val="150000"/>
              </a:lnSpc>
              <a:buFont typeface="Wingdings" pitchFamily="2" charset="2"/>
              <a:buChar char="v"/>
            </a:pPr>
            <a:r>
              <a:rPr lang="en-US" sz="2800" dirty="0" smtClean="0">
                <a:latin typeface="Arial" pitchFamily="34" charset="0"/>
                <a:cs typeface="Arial" pitchFamily="34" charset="0"/>
              </a:rPr>
              <a:t>Excel spreadsheets can be read by many other statistical packages</a:t>
            </a:r>
          </a:p>
          <a:p>
            <a:pPr algn="just">
              <a:lnSpc>
                <a:spcPct val="150000"/>
              </a:lnSpc>
              <a:buFont typeface="Wingdings" pitchFamily="2" charset="2"/>
              <a:buChar char="v"/>
            </a:pPr>
            <a:r>
              <a:rPr lang="en-US" sz="2800" dirty="0" smtClean="0">
                <a:latin typeface="Arial" pitchFamily="34" charset="0"/>
                <a:cs typeface="Arial" pitchFamily="34" charset="0"/>
              </a:rPr>
              <a:t>Add on module which is part of Excel for undertaking basic statistical analyses</a:t>
            </a:r>
          </a:p>
          <a:p>
            <a:pPr algn="just">
              <a:lnSpc>
                <a:spcPct val="150000"/>
              </a:lnSpc>
              <a:buFont typeface="Wingdings" pitchFamily="2" charset="2"/>
              <a:buChar char="v"/>
            </a:pPr>
            <a:r>
              <a:rPr lang="en-US" sz="2800" dirty="0" smtClean="0">
                <a:latin typeface="Arial" pitchFamily="34" charset="0"/>
                <a:cs typeface="Arial" pitchFamily="34" charset="0"/>
              </a:rPr>
              <a:t>Can produce very nice graphs   </a:t>
            </a:r>
            <a:endParaRPr lang="en-US"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906963"/>
          </a:xfrm>
        </p:spPr>
        <p:txBody>
          <a:bodyPr/>
          <a:lstStyle/>
          <a:p>
            <a:pPr algn="just">
              <a:lnSpc>
                <a:spcPct val="150000"/>
              </a:lnSpc>
              <a:buFont typeface="Wingdings" pitchFamily="2" charset="2"/>
              <a:buChar char="v"/>
            </a:pPr>
            <a:r>
              <a:rPr lang="en-US" sz="2800" dirty="0" smtClean="0">
                <a:latin typeface="Arial" pitchFamily="34" charset="0"/>
                <a:cs typeface="Arial" pitchFamily="34" charset="0"/>
              </a:rPr>
              <a:t>Excel is designed for financial calculations, although it is possible to use it for many other things</a:t>
            </a:r>
          </a:p>
          <a:p>
            <a:pPr algn="just">
              <a:lnSpc>
                <a:spcPct val="150000"/>
              </a:lnSpc>
              <a:buFont typeface="Wingdings" pitchFamily="2" charset="2"/>
              <a:buChar char="v"/>
            </a:pPr>
            <a:r>
              <a:rPr lang="en-US" sz="2800" dirty="0" smtClean="0">
                <a:latin typeface="Arial" pitchFamily="34" charset="0"/>
                <a:cs typeface="Arial" pitchFamily="34" charset="0"/>
              </a:rPr>
              <a:t>Cannot undertake more sophisticated statistical analyses without purchase of expensive commercial add </a:t>
            </a:r>
            <a:r>
              <a:rPr lang="en-US" sz="2800" dirty="0" err="1" smtClean="0">
                <a:latin typeface="Arial" pitchFamily="34" charset="0"/>
                <a:cs typeface="Arial" pitchFamily="34" charset="0"/>
              </a:rPr>
              <a:t>ons</a:t>
            </a:r>
            <a:r>
              <a:rPr lang="en-US" sz="2800" dirty="0" smtClean="0">
                <a:latin typeface="Arial" pitchFamily="34" charset="0"/>
                <a:cs typeface="Arial" pitchFamily="34" charset="0"/>
              </a:rPr>
              <a:t>.</a:t>
            </a:r>
          </a:p>
          <a:p>
            <a:pPr>
              <a:buNone/>
            </a:pPr>
            <a:endParaRPr lang="en-US" dirty="0"/>
          </a:p>
        </p:txBody>
      </p:sp>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r>
              <a:rPr lang="en-US" sz="3200" dirty="0" smtClean="0">
                <a:solidFill>
                  <a:srgbClr val="1B06BA"/>
                </a:solidFill>
                <a:latin typeface="Arial" pitchFamily="34" charset="0"/>
                <a:cs typeface="Arial" pitchFamily="34" charset="0"/>
              </a:rPr>
              <a:t>SPSS</a:t>
            </a:r>
            <a:r>
              <a:rPr lang="en-US" sz="3200" dirty="0" smtClean="0">
                <a:latin typeface="Arial" pitchFamily="34" charset="0"/>
                <a:cs typeface="Arial" pitchFamily="34" charset="0"/>
              </a:rPr>
              <a:t> </a:t>
            </a:r>
            <a:br>
              <a:rPr lang="en-US" sz="3200" dirty="0" smtClean="0">
                <a:latin typeface="Arial" pitchFamily="34" charset="0"/>
                <a:cs typeface="Arial" pitchFamily="34" charset="0"/>
              </a:rPr>
            </a:br>
            <a:r>
              <a:rPr lang="en-US" sz="3200" dirty="0" smtClean="0">
                <a:solidFill>
                  <a:srgbClr val="1B06BA"/>
                </a:solidFill>
                <a:latin typeface="Arial" pitchFamily="34" charset="0"/>
                <a:cs typeface="Arial" pitchFamily="34" charset="0"/>
              </a:rPr>
              <a:t>Statistical Package for Social Sciences</a:t>
            </a:r>
            <a:endParaRPr lang="en-US" sz="3200" dirty="0">
              <a:solidFill>
                <a:srgbClr val="1B06BA"/>
              </a:solidFill>
              <a:latin typeface="Arial" pitchFamily="34" charset="0"/>
              <a:cs typeface="Arial" pitchFamily="34" charset="0"/>
            </a:endParaRPr>
          </a:p>
        </p:txBody>
      </p:sp>
      <p:sp>
        <p:nvSpPr>
          <p:cNvPr id="3" name="Content Placeholder 2"/>
          <p:cNvSpPr>
            <a:spLocks noGrp="1"/>
          </p:cNvSpPr>
          <p:nvPr>
            <p:ph idx="1"/>
          </p:nvPr>
        </p:nvSpPr>
        <p:spPr>
          <a:xfrm>
            <a:off x="457200" y="1295400"/>
            <a:ext cx="8229600" cy="4830763"/>
          </a:xfrm>
        </p:spPr>
        <p:txBody>
          <a:bodyPr>
            <a:normAutofit fontScale="55000" lnSpcReduction="20000"/>
          </a:bodyPr>
          <a:lstStyle/>
          <a:p>
            <a:pPr algn="just">
              <a:lnSpc>
                <a:spcPct val="160000"/>
              </a:lnSpc>
              <a:buNone/>
            </a:pPr>
            <a:r>
              <a:rPr lang="en-US" sz="4800" b="1" dirty="0" smtClean="0">
                <a:latin typeface="Arial" pitchFamily="34" charset="0"/>
                <a:cs typeface="Arial" pitchFamily="34" charset="0"/>
              </a:rPr>
              <a:t>Pros and Cons</a:t>
            </a:r>
          </a:p>
          <a:p>
            <a:pPr algn="just">
              <a:lnSpc>
                <a:spcPct val="160000"/>
              </a:lnSpc>
              <a:buFont typeface="Wingdings" pitchFamily="2" charset="2"/>
              <a:buChar char="v"/>
            </a:pPr>
            <a:r>
              <a:rPr lang="en-US" sz="4500" dirty="0" smtClean="0">
                <a:latin typeface="Arial" pitchFamily="34" charset="0"/>
                <a:cs typeface="Arial" pitchFamily="34" charset="0"/>
              </a:rPr>
              <a:t>Very easy to learn and use</a:t>
            </a:r>
          </a:p>
          <a:p>
            <a:pPr algn="just">
              <a:lnSpc>
                <a:spcPct val="160000"/>
              </a:lnSpc>
              <a:buFont typeface="Wingdings" pitchFamily="2" charset="2"/>
              <a:buChar char="v"/>
            </a:pPr>
            <a:r>
              <a:rPr lang="en-US" sz="4500" dirty="0" smtClean="0">
                <a:latin typeface="Arial" pitchFamily="34" charset="0"/>
                <a:cs typeface="Arial" pitchFamily="34" charset="0"/>
              </a:rPr>
              <a:t>Can use either with menus or syntax files</a:t>
            </a:r>
          </a:p>
          <a:p>
            <a:pPr algn="just">
              <a:lnSpc>
                <a:spcPct val="160000"/>
              </a:lnSpc>
              <a:buFont typeface="Wingdings" pitchFamily="2" charset="2"/>
              <a:buChar char="v"/>
            </a:pPr>
            <a:r>
              <a:rPr lang="en-US" sz="4500" dirty="0" smtClean="0">
                <a:latin typeface="Arial" pitchFamily="34" charset="0"/>
                <a:cs typeface="Arial" pitchFamily="34" charset="0"/>
              </a:rPr>
              <a:t>Quite good graphics</a:t>
            </a:r>
          </a:p>
          <a:p>
            <a:pPr algn="just">
              <a:lnSpc>
                <a:spcPct val="160000"/>
              </a:lnSpc>
              <a:buFont typeface="Wingdings" pitchFamily="2" charset="2"/>
              <a:buChar char="v"/>
            </a:pPr>
            <a:r>
              <a:rPr lang="en-US" sz="4500" dirty="0" smtClean="0">
                <a:latin typeface="Arial" pitchFamily="34" charset="0"/>
                <a:cs typeface="Arial" pitchFamily="34" charset="0"/>
              </a:rPr>
              <a:t>Excels at descriptive statistics, basic regression analysis, analysis of variance and some newer techniques such as Classification and Regression Trees (CART)</a:t>
            </a:r>
          </a:p>
          <a:p>
            <a:pPr>
              <a:buNone/>
            </a:pPr>
            <a:endParaRPr lang="en-US" dirty="0"/>
          </a:p>
        </p:txBody>
      </p:sp>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normAutofit fontScale="92500" lnSpcReduction="20000"/>
          </a:bodyPr>
          <a:lstStyle/>
          <a:p>
            <a:pPr algn="just">
              <a:lnSpc>
                <a:spcPct val="150000"/>
              </a:lnSpc>
              <a:buFont typeface="Wingdings" pitchFamily="2" charset="2"/>
              <a:buChar char="v"/>
            </a:pPr>
            <a:r>
              <a:rPr lang="en-US" sz="3000" dirty="0" smtClean="0">
                <a:latin typeface="Arial" pitchFamily="34" charset="0"/>
                <a:cs typeface="Arial" pitchFamily="34" charset="0"/>
              </a:rPr>
              <a:t>Focus is on statistical methods mainly used in the social sciences, market research  and psychology</a:t>
            </a:r>
          </a:p>
          <a:p>
            <a:pPr algn="just">
              <a:lnSpc>
                <a:spcPct val="150000"/>
              </a:lnSpc>
              <a:buFont typeface="Wingdings" pitchFamily="2" charset="2"/>
              <a:buChar char="v"/>
            </a:pPr>
            <a:r>
              <a:rPr lang="en-US" sz="3000" dirty="0" smtClean="0">
                <a:latin typeface="Arial" pitchFamily="34" charset="0"/>
                <a:cs typeface="Arial" pitchFamily="34" charset="0"/>
              </a:rPr>
              <a:t>Has advanced regression </a:t>
            </a:r>
            <a:r>
              <a:rPr lang="en-US" sz="3000" dirty="0" err="1" smtClean="0">
                <a:latin typeface="Arial" pitchFamily="34" charset="0"/>
                <a:cs typeface="Arial" pitchFamily="34" charset="0"/>
              </a:rPr>
              <a:t>modelling</a:t>
            </a:r>
            <a:r>
              <a:rPr lang="en-US" sz="3000" dirty="0" smtClean="0">
                <a:latin typeface="Arial" pitchFamily="34" charset="0"/>
                <a:cs typeface="Arial" pitchFamily="34" charset="0"/>
              </a:rPr>
              <a:t> procedures such as LMM and GEE, but they are awful to use with very obscure syntax </a:t>
            </a:r>
          </a:p>
          <a:p>
            <a:pPr algn="just">
              <a:lnSpc>
                <a:spcPct val="150000"/>
              </a:lnSpc>
              <a:buFont typeface="Wingdings" pitchFamily="2" charset="2"/>
              <a:buChar char="v"/>
            </a:pPr>
            <a:r>
              <a:rPr lang="en-US" sz="3000" dirty="0" smtClean="0">
                <a:latin typeface="Arial" pitchFamily="34" charset="0"/>
                <a:cs typeface="Arial" pitchFamily="34" charset="0"/>
              </a:rPr>
              <a:t>Has few of the more powerful techniques required in epidemiological analysis, such as competing risk analysis or standardized rates</a:t>
            </a:r>
          </a:p>
          <a:p>
            <a:pPr>
              <a:buNone/>
            </a:pPr>
            <a:endParaRPr lang="en-US" dirty="0"/>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rgbClr val="1B06BA"/>
                </a:solidFill>
                <a:latin typeface="Arial" pitchFamily="34" charset="0"/>
                <a:cs typeface="Arial" pitchFamily="34" charset="0"/>
              </a:rPr>
              <a:t>SAS (Statistical Analysis System)</a:t>
            </a:r>
            <a:endParaRPr lang="en-US" sz="3200" dirty="0">
              <a:solidFill>
                <a:srgbClr val="1B06BA"/>
              </a:solidFill>
              <a:latin typeface="Arial" pitchFamily="34" charset="0"/>
              <a:cs typeface="Arial" pitchFamily="34" charset="0"/>
            </a:endParaRPr>
          </a:p>
        </p:txBody>
      </p:sp>
      <p:sp>
        <p:nvSpPr>
          <p:cNvPr id="3" name="Content Placeholder 2"/>
          <p:cNvSpPr>
            <a:spLocks noGrp="1"/>
          </p:cNvSpPr>
          <p:nvPr>
            <p:ph idx="1"/>
          </p:nvPr>
        </p:nvSpPr>
        <p:spPr/>
        <p:txBody>
          <a:bodyPr/>
          <a:lstStyle/>
          <a:p>
            <a:pPr algn="just">
              <a:lnSpc>
                <a:spcPct val="150000"/>
              </a:lnSpc>
              <a:buNone/>
            </a:pPr>
            <a:r>
              <a:rPr lang="en-US" dirty="0" smtClean="0"/>
              <a:t>	</a:t>
            </a:r>
            <a:r>
              <a:rPr lang="en-US" sz="2800" dirty="0" smtClean="0">
                <a:latin typeface="Arial" pitchFamily="34" charset="0"/>
                <a:cs typeface="Arial" pitchFamily="34" charset="0"/>
              </a:rPr>
              <a:t>A researcher often gets a large data set in the field of medicine and nursing, so in those fields, the researcher generally uses SAS (Statistical Analysis System) instead of SPSS (Statistical Package for Social Sciences) to analyze the clinical data.</a:t>
            </a:r>
            <a:endParaRPr lang="en-US"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906963"/>
          </a:xfrm>
        </p:spPr>
        <p:txBody>
          <a:bodyPr>
            <a:normAutofit fontScale="92500" lnSpcReduction="10000"/>
          </a:bodyPr>
          <a:lstStyle/>
          <a:p>
            <a:pPr algn="just">
              <a:lnSpc>
                <a:spcPct val="150000"/>
              </a:lnSpc>
              <a:buNone/>
            </a:pPr>
            <a:r>
              <a:rPr lang="en-US" sz="2800" dirty="0" smtClean="0">
                <a:latin typeface="Arial" pitchFamily="34" charset="0"/>
                <a:cs typeface="Arial" pitchFamily="34" charset="0"/>
              </a:rPr>
              <a:t>	SAS provides a graphical point-and-click user interface for non-technical users and more through the SAS language. </a:t>
            </a:r>
          </a:p>
          <a:p>
            <a:pPr algn="just">
              <a:lnSpc>
                <a:spcPct val="150000"/>
              </a:lnSpc>
            </a:pPr>
            <a:endParaRPr lang="en-US" sz="2800" dirty="0" smtClean="0">
              <a:latin typeface="Arial" pitchFamily="34" charset="0"/>
              <a:cs typeface="Arial" pitchFamily="34" charset="0"/>
            </a:endParaRPr>
          </a:p>
          <a:p>
            <a:pPr algn="just">
              <a:lnSpc>
                <a:spcPct val="150000"/>
              </a:lnSpc>
              <a:buNone/>
            </a:pPr>
            <a:r>
              <a:rPr lang="en-US" sz="2800" dirty="0" smtClean="0">
                <a:latin typeface="Arial" pitchFamily="34" charset="0"/>
                <a:cs typeface="Arial" pitchFamily="34" charset="0"/>
              </a:rPr>
              <a:t>	SAS programs have DATA steps, which retrieve and manipulate data, and PROC steps, which analyze the data. Each step consists of a series of statements.</a:t>
            </a:r>
            <a:r>
              <a:rPr lang="en-US" sz="2800" baseline="30000" dirty="0" smtClean="0">
                <a:latin typeface="Arial" pitchFamily="34" charset="0"/>
                <a:cs typeface="Arial" pitchFamily="34" charset="0"/>
              </a:rPr>
              <a:t> </a:t>
            </a:r>
            <a:endParaRPr lang="en-US" sz="2800" dirty="0" smtClean="0">
              <a:latin typeface="Arial" pitchFamily="34" charset="0"/>
              <a:cs typeface="Arial" pitchFamily="34" charset="0"/>
            </a:endParaRPr>
          </a:p>
          <a:p>
            <a:pPr>
              <a:buNone/>
            </a:pPr>
            <a:endParaRPr lang="en-US" dirty="0"/>
          </a:p>
        </p:txBody>
      </p:sp>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lnSpc>
                <a:spcPct val="150000"/>
              </a:lnSpc>
              <a:buNone/>
            </a:pPr>
            <a:r>
              <a:rPr lang="en-US" sz="2800" dirty="0" smtClean="0">
                <a:latin typeface="Arial" pitchFamily="34" charset="0"/>
                <a:cs typeface="Arial" pitchFamily="34" charset="0"/>
              </a:rPr>
              <a:t>   SAS data can be published in HTML, PDF, Excel, RTF and other formats using the Output Delivery System. The SAS software suite has more than 200 components.  </a:t>
            </a:r>
            <a:endParaRPr lang="en-US"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90600"/>
            <a:ext cx="8001000" cy="533400"/>
          </a:xfrm>
        </p:spPr>
        <p:txBody>
          <a:bodyPr>
            <a:normAutofit fontScale="90000"/>
          </a:bodyPr>
          <a:lstStyle/>
          <a:p>
            <a:pPr algn="l"/>
            <a:r>
              <a:rPr lang="en-US" sz="3300" b="1" dirty="0" smtClean="0">
                <a:latin typeface="Arial" pitchFamily="34" charset="0"/>
                <a:cs typeface="Arial" pitchFamily="34" charset="0"/>
              </a:rPr>
              <a:t>Pros and Cons</a:t>
            </a:r>
            <a:r>
              <a:rPr lang="en-US" b="1" dirty="0" smtClean="0">
                <a:latin typeface="Arial" pitchFamily="34" charset="0"/>
                <a:cs typeface="Arial" pitchFamily="34" charset="0"/>
              </a:rPr>
              <a:t/>
            </a:r>
            <a:br>
              <a:rPr lang="en-US" b="1" dirty="0" smtClean="0">
                <a:latin typeface="Arial" pitchFamily="34" charset="0"/>
                <a:cs typeface="Arial" pitchFamily="34" charset="0"/>
              </a:rPr>
            </a:br>
            <a:endParaRPr lang="en-US" dirty="0"/>
          </a:p>
        </p:txBody>
      </p:sp>
      <p:sp>
        <p:nvSpPr>
          <p:cNvPr id="3" name="Content Placeholder 2"/>
          <p:cNvSpPr>
            <a:spLocks noGrp="1"/>
          </p:cNvSpPr>
          <p:nvPr>
            <p:ph idx="1"/>
          </p:nvPr>
        </p:nvSpPr>
        <p:spPr>
          <a:xfrm>
            <a:off x="609600" y="1600200"/>
            <a:ext cx="8077200" cy="4525963"/>
          </a:xfrm>
        </p:spPr>
        <p:txBody>
          <a:bodyPr/>
          <a:lstStyle/>
          <a:p>
            <a:pPr algn="just">
              <a:lnSpc>
                <a:spcPct val="150000"/>
              </a:lnSpc>
              <a:buFont typeface="Wingdings" pitchFamily="2" charset="2"/>
              <a:buChar char="v"/>
            </a:pPr>
            <a:r>
              <a:rPr lang="en-US" sz="2800" dirty="0" smtClean="0">
                <a:latin typeface="Arial" pitchFamily="34" charset="0"/>
                <a:cs typeface="Arial" pitchFamily="34" charset="0"/>
              </a:rPr>
              <a:t>Can use either with menus or syntax files</a:t>
            </a:r>
          </a:p>
          <a:p>
            <a:pPr algn="just">
              <a:lnSpc>
                <a:spcPct val="150000"/>
              </a:lnSpc>
              <a:buFont typeface="Wingdings" pitchFamily="2" charset="2"/>
              <a:buChar char="v"/>
            </a:pPr>
            <a:r>
              <a:rPr lang="en-US" sz="2800" dirty="0" smtClean="0">
                <a:latin typeface="Arial" pitchFamily="34" charset="0"/>
                <a:cs typeface="Arial" pitchFamily="34" charset="0"/>
              </a:rPr>
              <a:t>Much more powerful than SPSS</a:t>
            </a:r>
          </a:p>
          <a:p>
            <a:pPr algn="just">
              <a:lnSpc>
                <a:spcPct val="150000"/>
              </a:lnSpc>
              <a:buFont typeface="Wingdings" pitchFamily="2" charset="2"/>
              <a:buChar char="v"/>
            </a:pPr>
            <a:r>
              <a:rPr lang="en-US" sz="2800" dirty="0" smtClean="0">
                <a:latin typeface="Arial" pitchFamily="34" charset="0"/>
                <a:cs typeface="Arial" pitchFamily="34" charset="0"/>
              </a:rPr>
              <a:t>Commonly used for data management in clinical trials</a:t>
            </a:r>
          </a:p>
          <a:p>
            <a:pPr algn="just">
              <a:lnSpc>
                <a:spcPct val="150000"/>
              </a:lnSpc>
              <a:buFont typeface="Wingdings" pitchFamily="2" charset="2"/>
              <a:buChar char="v"/>
            </a:pPr>
            <a:r>
              <a:rPr lang="en-US" sz="2800" dirty="0" smtClean="0">
                <a:latin typeface="Arial" pitchFamily="34" charset="0"/>
                <a:cs typeface="Arial" pitchFamily="34" charset="0"/>
              </a:rPr>
              <a:t>Harder to learn and use than SPSS </a:t>
            </a:r>
          </a:p>
          <a:p>
            <a:pPr>
              <a:buNone/>
            </a:pPr>
            <a:endParaRPr lang="en-US" dirty="0"/>
          </a:p>
        </p:txBody>
      </p:sp>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3200" dirty="0" err="1" smtClean="0">
                <a:solidFill>
                  <a:srgbClr val="1B06BA"/>
                </a:solidFill>
                <a:latin typeface="Arial" pitchFamily="34" charset="0"/>
                <a:cs typeface="Arial" pitchFamily="34" charset="0"/>
              </a:rPr>
              <a:t>Stata</a:t>
            </a:r>
            <a:endParaRPr lang="en-US" sz="3200" dirty="0">
              <a:solidFill>
                <a:srgbClr val="1B06BA"/>
              </a:solidFill>
              <a:latin typeface="Arial" pitchFamily="34" charset="0"/>
              <a:cs typeface="Arial" pitchFamily="34" charset="0"/>
            </a:endParaRPr>
          </a:p>
        </p:txBody>
      </p:sp>
      <p:sp>
        <p:nvSpPr>
          <p:cNvPr id="3" name="Content Placeholder 2"/>
          <p:cNvSpPr>
            <a:spLocks noGrp="1"/>
          </p:cNvSpPr>
          <p:nvPr>
            <p:ph idx="1"/>
          </p:nvPr>
        </p:nvSpPr>
        <p:spPr>
          <a:xfrm>
            <a:off x="457200" y="1295400"/>
            <a:ext cx="8229600" cy="4830763"/>
          </a:xfrm>
        </p:spPr>
        <p:txBody>
          <a:bodyPr>
            <a:normAutofit/>
          </a:bodyPr>
          <a:lstStyle/>
          <a:p>
            <a:pPr algn="just">
              <a:lnSpc>
                <a:spcPct val="150000"/>
              </a:lnSpc>
              <a:buNone/>
            </a:pPr>
            <a:r>
              <a:rPr lang="en-US" sz="2800" b="1" dirty="0" smtClean="0">
                <a:latin typeface="Arial" pitchFamily="34" charset="0"/>
                <a:cs typeface="Arial" pitchFamily="34" charset="0"/>
              </a:rPr>
              <a:t>	Pros and Cons</a:t>
            </a:r>
            <a:endParaRPr lang="en-US" sz="2800" dirty="0" smtClean="0">
              <a:latin typeface="Arial" pitchFamily="34" charset="0"/>
              <a:cs typeface="Arial" pitchFamily="34" charset="0"/>
            </a:endParaRPr>
          </a:p>
          <a:p>
            <a:pPr algn="just">
              <a:lnSpc>
                <a:spcPct val="150000"/>
              </a:lnSpc>
            </a:pPr>
            <a:r>
              <a:rPr lang="en-US" sz="2800" dirty="0" smtClean="0">
                <a:latin typeface="Arial" pitchFamily="34" charset="0"/>
                <a:cs typeface="Arial" pitchFamily="34" charset="0"/>
              </a:rPr>
              <a:t>Can use either with menus or syntax files</a:t>
            </a:r>
          </a:p>
          <a:p>
            <a:pPr algn="just">
              <a:lnSpc>
                <a:spcPct val="150000"/>
              </a:lnSpc>
            </a:pPr>
            <a:r>
              <a:rPr lang="en-US" sz="2800" dirty="0" smtClean="0">
                <a:latin typeface="Arial" pitchFamily="34" charset="0"/>
                <a:cs typeface="Arial" pitchFamily="34" charset="0"/>
              </a:rPr>
              <a:t>Much more powerful than SPSS – probably equivalent to SAS</a:t>
            </a:r>
          </a:p>
          <a:p>
            <a:pPr algn="just">
              <a:lnSpc>
                <a:spcPct val="150000"/>
              </a:lnSpc>
            </a:pPr>
            <a:r>
              <a:rPr lang="en-US" sz="2800" dirty="0" smtClean="0">
                <a:latin typeface="Arial" pitchFamily="34" charset="0"/>
                <a:cs typeface="Arial" pitchFamily="34" charset="0"/>
              </a:rPr>
              <a:t>Excels at advanced regression </a:t>
            </a:r>
            <a:r>
              <a:rPr lang="en-US" sz="2800" dirty="0" err="1" smtClean="0">
                <a:latin typeface="Arial" pitchFamily="34" charset="0"/>
                <a:cs typeface="Arial" pitchFamily="34" charset="0"/>
              </a:rPr>
              <a:t>modelling</a:t>
            </a:r>
            <a:endParaRPr lang="en-US" sz="2800" dirty="0" smtClean="0">
              <a:latin typeface="Arial" pitchFamily="34" charset="0"/>
              <a:cs typeface="Arial" pitchFamily="34" charset="0"/>
            </a:endParaRPr>
          </a:p>
          <a:p>
            <a:pPr algn="just">
              <a:lnSpc>
                <a:spcPct val="150000"/>
              </a:lnSpc>
            </a:pPr>
            <a:r>
              <a:rPr lang="en-US" sz="2800" dirty="0" smtClean="0">
                <a:latin typeface="Arial" pitchFamily="34" charset="0"/>
                <a:cs typeface="Arial" pitchFamily="34" charset="0"/>
              </a:rPr>
              <a:t>Has its own in-built structural equation </a:t>
            </a:r>
            <a:r>
              <a:rPr lang="en-US" sz="2800" dirty="0" err="1" smtClean="0">
                <a:latin typeface="Arial" pitchFamily="34" charset="0"/>
                <a:cs typeface="Arial" pitchFamily="34" charset="0"/>
              </a:rPr>
              <a:t>modelling</a:t>
            </a:r>
            <a:endParaRPr lang="en-US" sz="2800" dirty="0" smtClean="0">
              <a:latin typeface="Arial" pitchFamily="34" charset="0"/>
              <a:cs typeface="Arial" pitchFamily="34" charset="0"/>
            </a:endParaRPr>
          </a:p>
          <a:p>
            <a:pPr>
              <a:buNone/>
            </a:pPr>
            <a:endParaRPr lang="en-US" dirty="0"/>
          </a:p>
        </p:txBody>
      </p:sp>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90600"/>
            <a:ext cx="8229600" cy="4373563"/>
          </a:xfrm>
        </p:spPr>
        <p:txBody>
          <a:bodyPr>
            <a:normAutofit fontScale="92500" lnSpcReduction="10000"/>
          </a:bodyPr>
          <a:lstStyle/>
          <a:p>
            <a:pPr algn="just">
              <a:lnSpc>
                <a:spcPct val="150000"/>
              </a:lnSpc>
            </a:pPr>
            <a:r>
              <a:rPr lang="en-US" sz="2800" dirty="0" smtClean="0">
                <a:latin typeface="Arial" pitchFamily="34" charset="0"/>
                <a:cs typeface="Arial" pitchFamily="34" charset="0"/>
              </a:rPr>
              <a:t>Has a good suite of epidemiological procedures</a:t>
            </a:r>
          </a:p>
          <a:p>
            <a:pPr algn="just">
              <a:lnSpc>
                <a:spcPct val="150000"/>
              </a:lnSpc>
            </a:pPr>
            <a:r>
              <a:rPr lang="en-US" sz="2800" dirty="0" smtClean="0">
                <a:latin typeface="Arial" pitchFamily="34" charset="0"/>
                <a:cs typeface="Arial" pitchFamily="34" charset="0"/>
              </a:rPr>
              <a:t>Researchers around the world write their own procedures in </a:t>
            </a:r>
            <a:r>
              <a:rPr lang="en-US" sz="2800" dirty="0" err="1" smtClean="0">
                <a:latin typeface="Arial" pitchFamily="34" charset="0"/>
                <a:cs typeface="Arial" pitchFamily="34" charset="0"/>
              </a:rPr>
              <a:t>Stata</a:t>
            </a:r>
            <a:r>
              <a:rPr lang="en-US" sz="2800" dirty="0" smtClean="0">
                <a:latin typeface="Arial" pitchFamily="34" charset="0"/>
                <a:cs typeface="Arial" pitchFamily="34" charset="0"/>
              </a:rPr>
              <a:t>, which are then available to all users</a:t>
            </a:r>
          </a:p>
          <a:p>
            <a:pPr algn="just">
              <a:lnSpc>
                <a:spcPct val="150000"/>
              </a:lnSpc>
            </a:pPr>
            <a:r>
              <a:rPr lang="en-US" sz="2800" dirty="0" smtClean="0">
                <a:latin typeface="Arial" pitchFamily="34" charset="0"/>
                <a:cs typeface="Arial" pitchFamily="34" charset="0"/>
              </a:rPr>
              <a:t>Harder to learn and use than SPSS</a:t>
            </a:r>
          </a:p>
          <a:p>
            <a:pPr algn="just">
              <a:lnSpc>
                <a:spcPct val="150000"/>
              </a:lnSpc>
            </a:pPr>
            <a:r>
              <a:rPr lang="en-US" sz="2800" dirty="0" smtClean="0">
                <a:latin typeface="Arial" pitchFamily="34" charset="0"/>
                <a:cs typeface="Arial" pitchFamily="34" charset="0"/>
              </a:rPr>
              <a:t>Does not yet have some </a:t>
            </a:r>
            <a:r>
              <a:rPr lang="en-US" sz="2800" dirty="0" err="1" smtClean="0">
                <a:latin typeface="Arial" pitchFamily="34" charset="0"/>
                <a:cs typeface="Arial" pitchFamily="34" charset="0"/>
              </a:rPr>
              <a:t>specialised</a:t>
            </a:r>
            <a:r>
              <a:rPr lang="en-US" sz="2800" dirty="0" smtClean="0">
                <a:latin typeface="Arial" pitchFamily="34" charset="0"/>
                <a:cs typeface="Arial" pitchFamily="34" charset="0"/>
              </a:rPr>
              <a:t> techniques such as CART or Partial Least squares regression</a:t>
            </a:r>
          </a:p>
          <a:p>
            <a:pPr algn="just">
              <a:lnSpc>
                <a:spcPct val="150000"/>
              </a:lnSpc>
            </a:pPr>
            <a:endParaRPr lang="en-US" sz="2800" dirty="0" smtClean="0">
              <a:latin typeface="Arial" pitchFamily="34" charset="0"/>
              <a:cs typeface="Arial" pitchFamily="34" charset="0"/>
            </a:endParaRPr>
          </a:p>
          <a:p>
            <a:pPr>
              <a:buNone/>
            </a:pPr>
            <a:endParaRPr lang="en-US" dirty="0"/>
          </a:p>
        </p:txBody>
      </p:sp>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3200" dirty="0" smtClean="0">
                <a:solidFill>
                  <a:srgbClr val="1B06BA"/>
                </a:solidFill>
                <a:latin typeface="Arial" pitchFamily="34" charset="0"/>
                <a:cs typeface="Arial" pitchFamily="34" charset="0"/>
              </a:rPr>
              <a:t>R</a:t>
            </a:r>
            <a:endParaRPr lang="en-US" sz="3200" dirty="0">
              <a:solidFill>
                <a:srgbClr val="1B06BA"/>
              </a:solidFill>
              <a:latin typeface="Arial" pitchFamily="34" charset="0"/>
              <a:cs typeface="Arial" pitchFamily="34" charset="0"/>
            </a:endParaRPr>
          </a:p>
        </p:txBody>
      </p:sp>
      <p:sp>
        <p:nvSpPr>
          <p:cNvPr id="3" name="Content Placeholder 2"/>
          <p:cNvSpPr>
            <a:spLocks noGrp="1"/>
          </p:cNvSpPr>
          <p:nvPr>
            <p:ph idx="1"/>
          </p:nvPr>
        </p:nvSpPr>
        <p:spPr>
          <a:xfrm>
            <a:off x="457200" y="838200"/>
            <a:ext cx="8229600" cy="5287963"/>
          </a:xfrm>
        </p:spPr>
        <p:txBody>
          <a:bodyPr>
            <a:normAutofit/>
          </a:bodyPr>
          <a:lstStyle/>
          <a:p>
            <a:pPr algn="just">
              <a:lnSpc>
                <a:spcPct val="150000"/>
              </a:lnSpc>
              <a:buNone/>
            </a:pPr>
            <a:r>
              <a:rPr lang="en-US" sz="3300" dirty="0" smtClean="0">
                <a:latin typeface="Arial" pitchFamily="34" charset="0"/>
                <a:cs typeface="Arial" pitchFamily="34" charset="0"/>
              </a:rPr>
              <a:t>	</a:t>
            </a:r>
            <a:r>
              <a:rPr lang="en-US" sz="2800" dirty="0" smtClean="0">
                <a:latin typeface="Arial" pitchFamily="34" charset="0"/>
                <a:cs typeface="Arial" pitchFamily="34" charset="0"/>
              </a:rPr>
              <a:t>S-plus is a statistical programming language developed in Seattle in 1988. R is a free version of S-plus developed in 1996. </a:t>
            </a:r>
          </a:p>
          <a:p>
            <a:pPr algn="just">
              <a:lnSpc>
                <a:spcPct val="150000"/>
              </a:lnSpc>
              <a:buNone/>
            </a:pPr>
            <a:r>
              <a:rPr lang="en-US" sz="3000" b="1" dirty="0" smtClean="0">
                <a:latin typeface="Arial" pitchFamily="34" charset="0"/>
                <a:cs typeface="Arial" pitchFamily="34" charset="0"/>
              </a:rPr>
              <a:t>	Pros and Cons</a:t>
            </a:r>
            <a:endParaRPr lang="en-US" sz="3000" dirty="0" smtClean="0">
              <a:latin typeface="Arial" pitchFamily="34" charset="0"/>
              <a:cs typeface="Arial" pitchFamily="34" charset="0"/>
            </a:endParaRPr>
          </a:p>
          <a:p>
            <a:pPr algn="just">
              <a:lnSpc>
                <a:spcPct val="150000"/>
              </a:lnSpc>
              <a:buFont typeface="Wingdings" pitchFamily="2" charset="2"/>
              <a:buChar char="v"/>
            </a:pPr>
            <a:r>
              <a:rPr lang="en-US" sz="2800" dirty="0" smtClean="0">
                <a:latin typeface="Arial" pitchFamily="34" charset="0"/>
                <a:cs typeface="Arial" pitchFamily="34" charset="0"/>
              </a:rPr>
              <a:t>Very powerful – easily matches or even surpasses many of the models found in SAS or </a:t>
            </a:r>
            <a:r>
              <a:rPr lang="en-US" sz="2800" dirty="0" err="1" smtClean="0">
                <a:latin typeface="Arial" pitchFamily="34" charset="0"/>
                <a:cs typeface="Arial" pitchFamily="34" charset="0"/>
              </a:rPr>
              <a:t>Statas</a:t>
            </a:r>
            <a:endParaRPr lang="en-US" sz="2800" dirty="0" smtClean="0">
              <a:latin typeface="Arial" pitchFamily="34" charset="0"/>
              <a:cs typeface="Arial" pitchFamily="34" charset="0"/>
            </a:endParaRPr>
          </a:p>
          <a:p>
            <a:pPr algn="just">
              <a:lnSpc>
                <a:spcPct val="150000"/>
              </a:lnSpc>
              <a:buNone/>
            </a:pPr>
            <a:endParaRPr lang="en-US"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143000"/>
            <a:ext cx="7848600" cy="4983163"/>
          </a:xfrm>
        </p:spPr>
        <p:txBody>
          <a:bodyPr>
            <a:normAutofit/>
          </a:bodyPr>
          <a:lstStyle/>
          <a:p>
            <a:pPr algn="just">
              <a:lnSpc>
                <a:spcPct val="150000"/>
              </a:lnSpc>
              <a:buFont typeface="Wingdings" pitchFamily="2" charset="2"/>
              <a:buChar char="v"/>
            </a:pPr>
            <a:r>
              <a:rPr lang="en-US" sz="2800" dirty="0" smtClean="0">
                <a:latin typeface="Arial" pitchFamily="34" charset="0"/>
                <a:cs typeface="Arial" pitchFamily="34" charset="0"/>
              </a:rPr>
              <a:t>Researchers around the world write their own</a:t>
            </a:r>
          </a:p>
          <a:p>
            <a:pPr algn="just">
              <a:lnSpc>
                <a:spcPct val="150000"/>
              </a:lnSpc>
              <a:buNone/>
            </a:pPr>
            <a:r>
              <a:rPr lang="en-US" sz="2800" dirty="0" smtClean="0">
                <a:latin typeface="Arial" pitchFamily="34" charset="0"/>
                <a:cs typeface="Arial" pitchFamily="34" charset="0"/>
              </a:rPr>
              <a:t>	procedures in R, which are then available to all users</a:t>
            </a:r>
          </a:p>
          <a:p>
            <a:pPr algn="just">
              <a:lnSpc>
                <a:spcPct val="150000"/>
              </a:lnSpc>
              <a:buFont typeface="Wingdings" pitchFamily="2" charset="2"/>
              <a:buChar char="v"/>
            </a:pPr>
            <a:r>
              <a:rPr lang="en-US" sz="2800" dirty="0" smtClean="0">
                <a:latin typeface="Arial" pitchFamily="34" charset="0"/>
                <a:cs typeface="Arial" pitchFamily="34" charset="0"/>
              </a:rPr>
              <a:t>Free</a:t>
            </a:r>
          </a:p>
          <a:p>
            <a:pPr algn="just">
              <a:lnSpc>
                <a:spcPct val="150000"/>
              </a:lnSpc>
              <a:buFont typeface="Wingdings" pitchFamily="2" charset="2"/>
              <a:buChar char="v"/>
            </a:pPr>
            <a:r>
              <a:rPr lang="en-US" sz="2800" dirty="0" smtClean="0">
                <a:latin typeface="Arial" pitchFamily="34" charset="0"/>
                <a:cs typeface="Arial" pitchFamily="34" charset="0"/>
              </a:rPr>
              <a:t>Much harder to learn and use than SAS or </a:t>
            </a:r>
            <a:r>
              <a:rPr lang="en-US" sz="2800" dirty="0" err="1" smtClean="0">
                <a:latin typeface="Arial" pitchFamily="34" charset="0"/>
                <a:cs typeface="Arial" pitchFamily="34" charset="0"/>
              </a:rPr>
              <a:t>Stata</a:t>
            </a:r>
            <a:endParaRPr lang="en-US" sz="2800" dirty="0" smtClean="0">
              <a:latin typeface="Arial" pitchFamily="34" charset="0"/>
              <a:cs typeface="Arial" pitchFamily="34" charset="0"/>
            </a:endParaRPr>
          </a:p>
          <a:p>
            <a:pPr>
              <a:buNone/>
            </a:pPr>
            <a:endParaRPr lang="en-US" dirty="0"/>
          </a:p>
        </p:txBody>
      </p:sp>
    </p:spTree>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rgbClr val="1B06BA"/>
                </a:solidFill>
                <a:latin typeface="Arial" pitchFamily="34" charset="0"/>
                <a:cs typeface="Arial" pitchFamily="34" charset="0"/>
              </a:rPr>
              <a:t>Statistical software package for analyzing Qualitative data</a:t>
            </a:r>
            <a:endParaRPr lang="en-US" sz="3200" dirty="0">
              <a:solidFill>
                <a:srgbClr val="1B06BA"/>
              </a:solidFill>
              <a:latin typeface="Arial" pitchFamily="34" charset="0"/>
              <a:cs typeface="Arial" pitchFamily="34" charset="0"/>
            </a:endParaRPr>
          </a:p>
        </p:txBody>
      </p:sp>
      <p:sp>
        <p:nvSpPr>
          <p:cNvPr id="3" name="Content Placeholder 2"/>
          <p:cNvSpPr>
            <a:spLocks noGrp="1"/>
          </p:cNvSpPr>
          <p:nvPr>
            <p:ph idx="1"/>
          </p:nvPr>
        </p:nvSpPr>
        <p:spPr>
          <a:xfrm>
            <a:off x="457200" y="1981200"/>
            <a:ext cx="8001000" cy="4144963"/>
          </a:xfrm>
        </p:spPr>
        <p:txBody>
          <a:bodyPr>
            <a:normAutofit fontScale="92500"/>
          </a:bodyPr>
          <a:lstStyle/>
          <a:p>
            <a:pPr algn="just">
              <a:lnSpc>
                <a:spcPct val="150000"/>
              </a:lnSpc>
              <a:buNone/>
            </a:pPr>
            <a:r>
              <a:rPr lang="en-US" sz="2800" dirty="0" smtClean="0">
                <a:latin typeface="Arial" pitchFamily="34" charset="0"/>
                <a:cs typeface="Arial" pitchFamily="34" charset="0"/>
              </a:rPr>
              <a:t>	Computer-assisted qualitative data analysis software (CAQDAS)offers tools that assist with qualitative research such as transcription analysis, coding and text interpretation, recursive abstraction, content analysis, discourse analysis, grounded theory methodology, etc.</a:t>
            </a:r>
            <a:endParaRPr lang="en-US"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685800"/>
            <a:ext cx="8001000" cy="5440363"/>
          </a:xfrm>
        </p:spPr>
        <p:txBody>
          <a:bodyPr>
            <a:normAutofit lnSpcReduction="10000"/>
          </a:bodyPr>
          <a:lstStyle/>
          <a:p>
            <a:pPr algn="just">
              <a:lnSpc>
                <a:spcPct val="150000"/>
              </a:lnSpc>
              <a:buNone/>
            </a:pPr>
            <a:r>
              <a:rPr lang="en-US" sz="2800" dirty="0" smtClean="0">
                <a:latin typeface="Arial" pitchFamily="34" charset="0"/>
                <a:cs typeface="Arial" pitchFamily="34" charset="0"/>
              </a:rPr>
              <a:t>	CAQDAS is used in psychology, marketing research, ethnography, public health and other social sciences.</a:t>
            </a:r>
          </a:p>
          <a:p>
            <a:pPr algn="just">
              <a:lnSpc>
                <a:spcPct val="150000"/>
              </a:lnSpc>
              <a:buNone/>
            </a:pPr>
            <a:r>
              <a:rPr lang="en-US" sz="2800" dirty="0" smtClean="0">
                <a:latin typeface="Arial" pitchFamily="34" charset="0"/>
                <a:cs typeface="Arial" pitchFamily="34" charset="0"/>
              </a:rPr>
              <a:t>	The CAQDAS networking project lists the following tools a CAQDAS program should have:</a:t>
            </a:r>
          </a:p>
          <a:p>
            <a:pPr algn="just">
              <a:lnSpc>
                <a:spcPct val="150000"/>
              </a:lnSpc>
              <a:buFont typeface="Wingdings" pitchFamily="2" charset="2"/>
              <a:buChar char="v"/>
            </a:pPr>
            <a:r>
              <a:rPr lang="en-US" sz="2800" dirty="0" smtClean="0">
                <a:latin typeface="Arial" pitchFamily="34" charset="0"/>
                <a:cs typeface="Arial" pitchFamily="34" charset="0"/>
              </a:rPr>
              <a:t>Content searching tools</a:t>
            </a:r>
          </a:p>
          <a:p>
            <a:pPr algn="just">
              <a:lnSpc>
                <a:spcPct val="150000"/>
              </a:lnSpc>
              <a:buFont typeface="Wingdings" pitchFamily="2" charset="2"/>
              <a:buChar char="v"/>
            </a:pPr>
            <a:r>
              <a:rPr lang="en-US" sz="2800" dirty="0" smtClean="0">
                <a:latin typeface="Arial" pitchFamily="34" charset="0"/>
                <a:cs typeface="Arial" pitchFamily="34" charset="0"/>
              </a:rPr>
              <a:t>Coding tools</a:t>
            </a:r>
          </a:p>
          <a:p>
            <a:pPr algn="just">
              <a:lnSpc>
                <a:spcPct val="150000"/>
              </a:lnSpc>
              <a:buNone/>
            </a:pPr>
            <a:endParaRPr lang="en-US" sz="2800" dirty="0">
              <a:latin typeface="Arial" pitchFamily="34" charset="0"/>
              <a:cs typeface="Arial" pitchFamily="34" charset="0"/>
            </a:endParaRP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371600"/>
            <a:ext cx="8001000" cy="4754563"/>
          </a:xfrm>
        </p:spPr>
        <p:txBody>
          <a:bodyPr/>
          <a:lstStyle/>
          <a:p>
            <a:pPr algn="just">
              <a:lnSpc>
                <a:spcPct val="150000"/>
              </a:lnSpc>
              <a:buFont typeface="Wingdings" pitchFamily="2" charset="2"/>
              <a:buChar char="v"/>
            </a:pPr>
            <a:r>
              <a:rPr lang="en-US" sz="2800" dirty="0" smtClean="0">
                <a:latin typeface="Arial" pitchFamily="34" charset="0"/>
                <a:cs typeface="Arial" pitchFamily="34" charset="0"/>
              </a:rPr>
              <a:t>Linking tools</a:t>
            </a:r>
          </a:p>
          <a:p>
            <a:pPr algn="just">
              <a:lnSpc>
                <a:spcPct val="150000"/>
              </a:lnSpc>
              <a:buFont typeface="Wingdings" pitchFamily="2" charset="2"/>
              <a:buChar char="v"/>
            </a:pPr>
            <a:r>
              <a:rPr lang="en-US" sz="2800" dirty="0" smtClean="0">
                <a:latin typeface="Arial" pitchFamily="34" charset="0"/>
                <a:cs typeface="Arial" pitchFamily="34" charset="0"/>
              </a:rPr>
              <a:t>Mapping or networking tools</a:t>
            </a:r>
          </a:p>
          <a:p>
            <a:pPr algn="just">
              <a:lnSpc>
                <a:spcPct val="150000"/>
              </a:lnSpc>
              <a:buFont typeface="Wingdings" pitchFamily="2" charset="2"/>
              <a:buChar char="v"/>
            </a:pPr>
            <a:r>
              <a:rPr lang="en-US" sz="2800" dirty="0" smtClean="0">
                <a:latin typeface="Arial" pitchFamily="34" charset="0"/>
                <a:cs typeface="Arial" pitchFamily="34" charset="0"/>
              </a:rPr>
              <a:t>Query tools</a:t>
            </a:r>
          </a:p>
          <a:p>
            <a:pPr algn="just">
              <a:lnSpc>
                <a:spcPct val="150000"/>
              </a:lnSpc>
              <a:buFont typeface="Wingdings" pitchFamily="2" charset="2"/>
              <a:buChar char="v"/>
            </a:pPr>
            <a:r>
              <a:rPr lang="en-US" sz="2800" dirty="0" smtClean="0">
                <a:latin typeface="Arial" pitchFamily="34" charset="0"/>
                <a:cs typeface="Arial" pitchFamily="34" charset="0"/>
              </a:rPr>
              <a:t>Writing and annotation tools</a:t>
            </a:r>
          </a:p>
          <a:p>
            <a:pPr>
              <a:buNone/>
            </a:pPr>
            <a:endParaRPr lang="en-US" dirty="0"/>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715000"/>
          </a:xfrm>
        </p:spPr>
        <p:txBody>
          <a:bodyPr>
            <a:normAutofit fontScale="92500" lnSpcReduction="10000"/>
          </a:bodyPr>
          <a:lstStyle/>
          <a:p>
            <a:pPr>
              <a:buNone/>
            </a:pPr>
            <a:r>
              <a:rPr lang="en-US" sz="3000" b="1" dirty="0" smtClean="0">
                <a:latin typeface="Arial" pitchFamily="34" charset="0"/>
                <a:cs typeface="Arial" pitchFamily="34" charset="0"/>
              </a:rPr>
              <a:t>Pros and Cons</a:t>
            </a:r>
          </a:p>
          <a:p>
            <a:pPr algn="just">
              <a:lnSpc>
                <a:spcPct val="150000"/>
              </a:lnSpc>
              <a:buFont typeface="Wingdings" pitchFamily="2" charset="2"/>
              <a:buChar char="v"/>
            </a:pPr>
            <a:r>
              <a:rPr lang="en-US" sz="3000" dirty="0" smtClean="0">
                <a:latin typeface="Arial" pitchFamily="34" charset="0"/>
                <a:cs typeface="Arial" pitchFamily="34" charset="0"/>
              </a:rPr>
              <a:t>Such software helps to organize, manage and analyze information</a:t>
            </a:r>
          </a:p>
          <a:p>
            <a:pPr algn="just">
              <a:lnSpc>
                <a:spcPct val="150000"/>
              </a:lnSpc>
              <a:buFont typeface="Wingdings" pitchFamily="2" charset="2"/>
              <a:buChar char="v"/>
            </a:pPr>
            <a:r>
              <a:rPr lang="en-US" sz="3000" dirty="0" smtClean="0">
                <a:latin typeface="Arial" pitchFamily="34" charset="0"/>
                <a:cs typeface="Arial" pitchFamily="34" charset="0"/>
              </a:rPr>
              <a:t>The advantages of using this software include saving time, managing huge amounts of qualitative data, having increased flexibility, having improved validity and </a:t>
            </a:r>
            <a:r>
              <a:rPr lang="en-US" sz="3000" dirty="0" err="1" smtClean="0">
                <a:latin typeface="Arial" pitchFamily="34" charset="0"/>
                <a:cs typeface="Arial" pitchFamily="34" charset="0"/>
              </a:rPr>
              <a:t>auditability</a:t>
            </a:r>
            <a:r>
              <a:rPr lang="en-US" sz="3000" dirty="0" smtClean="0">
                <a:latin typeface="Arial" pitchFamily="34" charset="0"/>
                <a:cs typeface="Arial" pitchFamily="34" charset="0"/>
              </a:rPr>
              <a:t> of qualitative research, and being freed from manual and clerical tasks </a:t>
            </a:r>
            <a:endParaRPr lang="en-US" sz="3000" dirty="0">
              <a:latin typeface="Arial" pitchFamily="34" charset="0"/>
              <a:cs typeface="Arial" pitchFamily="34" charset="0"/>
            </a:endParaRP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4678363"/>
          </a:xfrm>
        </p:spPr>
        <p:txBody>
          <a:bodyPr>
            <a:normAutofit/>
          </a:bodyPr>
          <a:lstStyle/>
          <a:p>
            <a:pPr algn="just">
              <a:lnSpc>
                <a:spcPct val="150000"/>
              </a:lnSpc>
              <a:buFont typeface="Wingdings" pitchFamily="2" charset="2"/>
              <a:buChar char="v"/>
            </a:pPr>
            <a:r>
              <a:rPr lang="en-US" sz="2800" dirty="0" smtClean="0">
                <a:latin typeface="Arial" pitchFamily="34" charset="0"/>
                <a:cs typeface="Arial" pitchFamily="34" charset="0"/>
              </a:rPr>
              <a:t>Concerns include increasingly deterministic and rigid processes, privileging of coding and retrieval methods; reification of data, increased pressure on researchers to focus on volume and breadth rather than on depth and meaning. </a:t>
            </a:r>
            <a:endParaRPr lang="en-US" sz="2800" dirty="0">
              <a:latin typeface="Arial" pitchFamily="34" charset="0"/>
              <a:cs typeface="Arial" pitchFamily="34" charset="0"/>
            </a:endParaRP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754563"/>
          </a:xfrm>
        </p:spPr>
        <p:txBody>
          <a:bodyPr>
            <a:normAutofit/>
          </a:bodyPr>
          <a:lstStyle/>
          <a:p>
            <a:pPr algn="just">
              <a:lnSpc>
                <a:spcPct val="150000"/>
              </a:lnSpc>
              <a:buFont typeface="Wingdings" pitchFamily="2" charset="2"/>
              <a:buChar char="v"/>
            </a:pPr>
            <a:r>
              <a:rPr lang="en-US" sz="2800" dirty="0" smtClean="0">
                <a:latin typeface="Arial" pitchFamily="34" charset="0"/>
                <a:cs typeface="Arial" pitchFamily="34" charset="0"/>
              </a:rPr>
              <a:t> Time and energy spent learning to use computer packages, increased commercialism and distraction from the real work of analysis</a:t>
            </a:r>
            <a:endParaRPr lang="en-US" sz="2800" dirty="0">
              <a:latin typeface="Arial" pitchFamily="34" charset="0"/>
              <a:cs typeface="Arial" pitchFamily="34" charset="0"/>
            </a:endParaRP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2133600"/>
          </a:xfrm>
        </p:spPr>
        <p:txBody>
          <a:bodyPr>
            <a:normAutofit/>
          </a:bodyPr>
          <a:lstStyle/>
          <a:p>
            <a:pPr algn="l"/>
            <a:r>
              <a:rPr lang="en-US" sz="3200" dirty="0" smtClean="0">
                <a:solidFill>
                  <a:srgbClr val="0000FF"/>
                </a:solidFill>
                <a:latin typeface="Arial" pitchFamily="34" charset="0"/>
                <a:cs typeface="Arial" pitchFamily="34" charset="0"/>
              </a:rPr>
              <a:t/>
            </a:r>
            <a:br>
              <a:rPr lang="en-US" sz="3200" dirty="0" smtClean="0">
                <a:solidFill>
                  <a:srgbClr val="0000FF"/>
                </a:solidFill>
                <a:latin typeface="Arial" pitchFamily="34" charset="0"/>
                <a:cs typeface="Arial" pitchFamily="34" charset="0"/>
              </a:rPr>
            </a:br>
            <a:endParaRPr lang="en-US" sz="3200" dirty="0">
              <a:solidFill>
                <a:srgbClr val="0000FF"/>
              </a:solidFill>
              <a:latin typeface="Arial" pitchFamily="34" charset="0"/>
              <a:cs typeface="Arial" pitchFamily="34" charset="0"/>
            </a:endParaRPr>
          </a:p>
        </p:txBody>
      </p:sp>
      <p:sp>
        <p:nvSpPr>
          <p:cNvPr id="3" name="Content Placeholder 2"/>
          <p:cNvSpPr>
            <a:spLocks noGrp="1"/>
          </p:cNvSpPr>
          <p:nvPr>
            <p:ph idx="1"/>
          </p:nvPr>
        </p:nvSpPr>
        <p:spPr>
          <a:xfrm>
            <a:off x="457200" y="990600"/>
            <a:ext cx="8229600" cy="5410200"/>
          </a:xfrm>
        </p:spPr>
        <p:txBody>
          <a:bodyPr>
            <a:normAutofit/>
          </a:bodyPr>
          <a:lstStyle/>
          <a:p>
            <a:pPr algn="ctr">
              <a:lnSpc>
                <a:spcPct val="150000"/>
              </a:lnSpc>
              <a:buNone/>
            </a:pPr>
            <a:r>
              <a:rPr lang="en-US" b="1" dirty="0" smtClean="0">
                <a:solidFill>
                  <a:srgbClr val="0000FF"/>
                </a:solidFill>
                <a:latin typeface="Arial" pitchFamily="34" charset="0"/>
                <a:cs typeface="Arial" pitchFamily="34" charset="0"/>
              </a:rPr>
              <a:t>	Definition </a:t>
            </a:r>
          </a:p>
          <a:p>
            <a:pPr algn="just">
              <a:lnSpc>
                <a:spcPct val="150000"/>
              </a:lnSpc>
              <a:buNone/>
            </a:pPr>
            <a:r>
              <a:rPr lang="en-US" sz="2800" b="1" dirty="0" smtClean="0">
                <a:latin typeface="Arial" pitchFamily="34" charset="0"/>
                <a:cs typeface="Arial" pitchFamily="34" charset="0"/>
              </a:rPr>
              <a:t>	</a:t>
            </a:r>
            <a:r>
              <a:rPr lang="en-US" sz="2800" u="sng" dirty="0" smtClean="0">
                <a:latin typeface="Arial" pitchFamily="34" charset="0"/>
                <a:cs typeface="Arial" pitchFamily="34" charset="0"/>
              </a:rPr>
              <a:t>Parametric tests</a:t>
            </a:r>
            <a:r>
              <a:rPr lang="en-US" sz="2800" dirty="0" smtClean="0">
                <a:latin typeface="Arial" pitchFamily="34" charset="0"/>
                <a:cs typeface="Arial" pitchFamily="34" charset="0"/>
              </a:rPr>
              <a:t> assume underlying statistical distributions in the data. Therefore, several conditions of validity must be met so that the result of a parametric test is reliable. </a:t>
            </a:r>
          </a:p>
          <a:p>
            <a:pPr algn="just">
              <a:lnSpc>
                <a:spcPct val="150000"/>
              </a:lnSpc>
              <a:buNone/>
            </a:pPr>
            <a:r>
              <a:rPr lang="en-US" sz="3000" dirty="0" smtClean="0">
                <a:latin typeface="Arial" pitchFamily="34" charset="0"/>
                <a:cs typeface="Arial" pitchFamily="34" charset="0"/>
              </a:rPr>
              <a:t> </a:t>
            </a:r>
          </a:p>
          <a:p>
            <a:pPr>
              <a:buNone/>
            </a:pPr>
            <a:endParaRPr lang="en-US" dirty="0"/>
          </a:p>
        </p:txBody>
      </p:sp>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90600"/>
          </a:xfrm>
        </p:spPr>
        <p:txBody>
          <a:bodyPr>
            <a:normAutofit/>
          </a:bodyPr>
          <a:lstStyle/>
          <a:p>
            <a:r>
              <a:rPr lang="en-US" sz="3200" b="1" dirty="0" smtClean="0">
                <a:solidFill>
                  <a:srgbClr val="0000FF"/>
                </a:solidFill>
                <a:latin typeface="Arial" pitchFamily="34" charset="0"/>
                <a:cs typeface="Arial" pitchFamily="34" charset="0"/>
              </a:rPr>
              <a:t>Definition</a:t>
            </a:r>
            <a:endParaRPr lang="en-US" sz="3200" dirty="0"/>
          </a:p>
        </p:txBody>
      </p:sp>
      <p:sp>
        <p:nvSpPr>
          <p:cNvPr id="3" name="Content Placeholder 2"/>
          <p:cNvSpPr>
            <a:spLocks noGrp="1"/>
          </p:cNvSpPr>
          <p:nvPr>
            <p:ph idx="1"/>
          </p:nvPr>
        </p:nvSpPr>
        <p:spPr>
          <a:xfrm>
            <a:off x="457200" y="1752600"/>
            <a:ext cx="8229600" cy="4373563"/>
          </a:xfrm>
        </p:spPr>
        <p:txBody>
          <a:bodyPr/>
          <a:lstStyle/>
          <a:p>
            <a:pPr algn="just">
              <a:lnSpc>
                <a:spcPct val="150000"/>
              </a:lnSpc>
              <a:buNone/>
            </a:pPr>
            <a:r>
              <a:rPr lang="en-US" dirty="0" smtClean="0"/>
              <a:t>	</a:t>
            </a:r>
            <a:r>
              <a:rPr lang="en-US" sz="2800" dirty="0" smtClean="0">
                <a:latin typeface="Arial" pitchFamily="34" charset="0"/>
                <a:cs typeface="Arial" pitchFamily="34" charset="0"/>
              </a:rPr>
              <a:t>A parametric test is a hypothesis testing procedure based on the assumption that observed data are distributed according to some distributions of well-known form.</a:t>
            </a:r>
            <a:endParaRPr lang="en-US" sz="2800" dirty="0">
              <a:latin typeface="Arial" pitchFamily="34" charset="0"/>
              <a:cs typeface="Arial" pitchFamily="34" charset="0"/>
            </a:endParaRP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lnSpc>
                <a:spcPct val="150000"/>
              </a:lnSpc>
              <a:buNone/>
            </a:pPr>
            <a:r>
              <a:rPr lang="en-US" sz="2800" dirty="0" smtClean="0">
                <a:latin typeface="Arial" pitchFamily="34" charset="0"/>
                <a:cs typeface="Arial" pitchFamily="34" charset="0"/>
              </a:rPr>
              <a:t>	For example, Student’s t-test for two independent samples is reliable only if each sample follows a normal distribution and if sample variances are homogeneous.  </a:t>
            </a:r>
            <a:endParaRPr lang="en-US" sz="2800" dirty="0"/>
          </a:p>
        </p:txBody>
      </p:sp>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1762"/>
          </a:xfrm>
        </p:spPr>
        <p:txBody>
          <a:bodyPr>
            <a:normAutofit/>
          </a:bodyPr>
          <a:lstStyle/>
          <a:p>
            <a:r>
              <a:rPr lang="en-US" sz="3200" dirty="0" smtClean="0">
                <a:solidFill>
                  <a:srgbClr val="0000FF"/>
                </a:solidFill>
                <a:latin typeface="Arial" pitchFamily="34" charset="0"/>
                <a:cs typeface="Arial" pitchFamily="34" charset="0"/>
              </a:rPr>
              <a:t>Test of significance </a:t>
            </a:r>
            <a:endParaRPr lang="en-US" sz="3200" dirty="0">
              <a:solidFill>
                <a:srgbClr val="0000FF"/>
              </a:solidFill>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pPr algn="just">
              <a:lnSpc>
                <a:spcPct val="150000"/>
              </a:lnSpc>
              <a:buNone/>
            </a:pPr>
            <a:r>
              <a:rPr lang="en-US" sz="2800" dirty="0" smtClean="0">
                <a:latin typeface="Arial" pitchFamily="34" charset="0"/>
                <a:cs typeface="Arial" pitchFamily="34" charset="0"/>
              </a:rPr>
              <a:t>	A test of significance is a formal procedure for comparing observed data with a claim (also called a hypothesis), the truth of which is being assessed. </a:t>
            </a:r>
            <a:endParaRPr lang="en-US"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r>
              <a:rPr lang="en-US" sz="3200" dirty="0" smtClean="0">
                <a:solidFill>
                  <a:srgbClr val="0000FF"/>
                </a:solidFill>
                <a:latin typeface="Arial" pitchFamily="34" charset="0"/>
                <a:cs typeface="Arial" pitchFamily="34" charset="0"/>
              </a:rPr>
              <a:t>7 Steps In Test of significance </a:t>
            </a:r>
            <a:endParaRPr lang="en-US" sz="3200" dirty="0">
              <a:solidFill>
                <a:srgbClr val="0000FF"/>
              </a:solidFill>
              <a:latin typeface="Arial" pitchFamily="34" charset="0"/>
              <a:cs typeface="Arial" pitchFamily="34" charset="0"/>
            </a:endParaRPr>
          </a:p>
        </p:txBody>
      </p:sp>
      <p:sp>
        <p:nvSpPr>
          <p:cNvPr id="3" name="Content Placeholder 2"/>
          <p:cNvSpPr>
            <a:spLocks noGrp="1"/>
          </p:cNvSpPr>
          <p:nvPr>
            <p:ph idx="1"/>
          </p:nvPr>
        </p:nvSpPr>
        <p:spPr>
          <a:xfrm>
            <a:off x="457200" y="762000"/>
            <a:ext cx="8305800" cy="6096000"/>
          </a:xfrm>
        </p:spPr>
        <p:txBody>
          <a:bodyPr>
            <a:noAutofit/>
          </a:bodyPr>
          <a:lstStyle/>
          <a:p>
            <a:pPr>
              <a:lnSpc>
                <a:spcPct val="160000"/>
              </a:lnSpc>
              <a:buNone/>
            </a:pPr>
            <a:r>
              <a:rPr lang="en-US" sz="2800" dirty="0" smtClean="0">
                <a:latin typeface="Arial" pitchFamily="34" charset="0"/>
                <a:cs typeface="Arial" pitchFamily="34" charset="0"/>
              </a:rPr>
              <a:t>Step 1: State the Null Hypothesis</a:t>
            </a:r>
          </a:p>
          <a:p>
            <a:pPr>
              <a:lnSpc>
                <a:spcPct val="160000"/>
              </a:lnSpc>
              <a:buNone/>
            </a:pPr>
            <a:r>
              <a:rPr lang="en-US" sz="2800" dirty="0" smtClean="0">
                <a:latin typeface="Arial" pitchFamily="34" charset="0"/>
                <a:cs typeface="Arial" pitchFamily="34" charset="0"/>
              </a:rPr>
              <a:t>Step 2: State the Alternative Hypothesis</a:t>
            </a:r>
          </a:p>
          <a:p>
            <a:pPr>
              <a:lnSpc>
                <a:spcPct val="160000"/>
              </a:lnSpc>
              <a:buNone/>
            </a:pPr>
            <a:r>
              <a:rPr lang="en-US" sz="2800" dirty="0" smtClean="0">
                <a:latin typeface="Arial" pitchFamily="34" charset="0"/>
                <a:cs typeface="Arial" pitchFamily="34" charset="0"/>
              </a:rPr>
              <a:t>Step 3: Set </a:t>
            </a:r>
            <a:r>
              <a:rPr lang="el-GR" sz="2800" dirty="0" smtClean="0">
                <a:latin typeface="Arial" pitchFamily="34" charset="0"/>
                <a:cs typeface="Arial" pitchFamily="34" charset="0"/>
              </a:rPr>
              <a:t>α</a:t>
            </a:r>
            <a:endParaRPr lang="en-US" sz="2800" dirty="0" smtClean="0">
              <a:latin typeface="Arial" pitchFamily="34" charset="0"/>
              <a:cs typeface="Arial" pitchFamily="34" charset="0"/>
            </a:endParaRPr>
          </a:p>
          <a:p>
            <a:pPr>
              <a:lnSpc>
                <a:spcPct val="160000"/>
              </a:lnSpc>
              <a:buNone/>
            </a:pPr>
            <a:r>
              <a:rPr lang="en-US" sz="2800" dirty="0" smtClean="0">
                <a:latin typeface="Arial" pitchFamily="34" charset="0"/>
                <a:cs typeface="Arial" pitchFamily="34" charset="0"/>
              </a:rPr>
              <a:t>Step 4: Collect Data</a:t>
            </a:r>
          </a:p>
          <a:p>
            <a:pPr>
              <a:lnSpc>
                <a:spcPct val="160000"/>
              </a:lnSpc>
              <a:buNone/>
            </a:pPr>
            <a:r>
              <a:rPr lang="en-US" sz="2800" dirty="0" smtClean="0">
                <a:latin typeface="Arial" pitchFamily="34" charset="0"/>
                <a:cs typeface="Arial" pitchFamily="34" charset="0"/>
              </a:rPr>
              <a:t>Step 5: Calculate a test statistic</a:t>
            </a:r>
          </a:p>
          <a:p>
            <a:pPr>
              <a:lnSpc>
                <a:spcPct val="160000"/>
              </a:lnSpc>
              <a:buNone/>
            </a:pPr>
            <a:r>
              <a:rPr lang="en-US" sz="2800" dirty="0" smtClean="0">
                <a:latin typeface="Arial" pitchFamily="34" charset="0"/>
                <a:cs typeface="Arial" pitchFamily="34" charset="0"/>
              </a:rPr>
              <a:t>Step 6: Construct Acceptance / Rejection regions</a:t>
            </a:r>
          </a:p>
          <a:p>
            <a:pPr>
              <a:lnSpc>
                <a:spcPct val="160000"/>
              </a:lnSpc>
              <a:buNone/>
            </a:pPr>
            <a:r>
              <a:rPr lang="en-US" sz="2800" dirty="0" smtClean="0">
                <a:latin typeface="Arial" pitchFamily="34" charset="0"/>
                <a:cs typeface="Arial" pitchFamily="34" charset="0"/>
              </a:rPr>
              <a:t>Step 7: Based on steps 5 and 6, draw a conclusion 	   about H0</a:t>
            </a:r>
            <a:br>
              <a:rPr lang="en-US" sz="2800" dirty="0" smtClean="0">
                <a:latin typeface="Arial" pitchFamily="34" charset="0"/>
                <a:cs typeface="Arial" pitchFamily="34" charset="0"/>
              </a:rPr>
            </a:br>
            <a:endParaRPr lang="en-US"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8153400" cy="6629400"/>
          </a:xfrm>
        </p:spPr>
        <p:txBody>
          <a:bodyPr>
            <a:normAutofit/>
          </a:bodyPr>
          <a:lstStyle/>
          <a:p>
            <a:pPr>
              <a:buNone/>
            </a:pPr>
            <a:endParaRPr lang="en-US" dirty="0" smtClean="0">
              <a:solidFill>
                <a:srgbClr val="0000FF"/>
              </a:solidFill>
              <a:latin typeface="Arial" pitchFamily="34" charset="0"/>
              <a:cs typeface="Arial" pitchFamily="34" charset="0"/>
            </a:endParaRPr>
          </a:p>
          <a:p>
            <a:pPr>
              <a:buNone/>
            </a:pPr>
            <a:r>
              <a:rPr lang="en-US" dirty="0" smtClean="0">
                <a:solidFill>
                  <a:srgbClr val="0000FF"/>
                </a:solidFill>
                <a:latin typeface="Arial" pitchFamily="34" charset="0"/>
                <a:cs typeface="Arial" pitchFamily="34" charset="0"/>
              </a:rPr>
              <a:t>Step 1: State the Null Hypothesis</a:t>
            </a:r>
          </a:p>
          <a:p>
            <a:pPr algn="just">
              <a:buNone/>
            </a:pPr>
            <a:endParaRPr lang="en-US" dirty="0" smtClean="0"/>
          </a:p>
          <a:p>
            <a:pPr algn="just">
              <a:lnSpc>
                <a:spcPct val="160000"/>
              </a:lnSpc>
              <a:buNone/>
            </a:pPr>
            <a:r>
              <a:rPr lang="en-US" sz="3000" dirty="0" smtClean="0">
                <a:latin typeface="Arial" pitchFamily="34" charset="0"/>
                <a:cs typeface="Arial" pitchFamily="34" charset="0"/>
              </a:rPr>
              <a:t>	</a:t>
            </a:r>
            <a:r>
              <a:rPr lang="en-US" sz="2800" dirty="0" smtClean="0">
                <a:latin typeface="Arial" pitchFamily="34" charset="0"/>
                <a:cs typeface="Arial" pitchFamily="34" charset="0"/>
              </a:rPr>
              <a:t>The null hypothesis can be thought of as the opposite of the "guess" the research made. So we set up a Null hypothesis which is effectively the opposite of the working hypothesis. </a:t>
            </a:r>
            <a:endParaRPr lang="en-US"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lnSpc>
                <a:spcPct val="150000"/>
              </a:lnSpc>
              <a:buNone/>
            </a:pPr>
            <a:r>
              <a:rPr lang="en-US" sz="2800" dirty="0" smtClean="0">
                <a:latin typeface="Arial" pitchFamily="34" charset="0"/>
                <a:cs typeface="Arial" pitchFamily="34" charset="0"/>
              </a:rPr>
              <a:t>	The hope is that based on the strength of the data we will be able to negate or Reject the Null hypothesis and accept an alternative hypothesis. We state the Null hypothesis as: H</a:t>
            </a:r>
            <a:r>
              <a:rPr lang="en-US" sz="1800" dirty="0" smtClean="0">
                <a:latin typeface="Arial" pitchFamily="34" charset="0"/>
                <a:cs typeface="Arial" pitchFamily="34" charset="0"/>
              </a:rPr>
              <a:t>0</a:t>
            </a:r>
            <a:endParaRPr lang="en-US"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04800"/>
            <a:ext cx="8458200" cy="5821363"/>
          </a:xfrm>
        </p:spPr>
        <p:txBody>
          <a:bodyPr>
            <a:normAutofit/>
          </a:bodyPr>
          <a:lstStyle/>
          <a:p>
            <a:pPr>
              <a:buNone/>
            </a:pPr>
            <a:endParaRPr lang="en-US" dirty="0" smtClean="0"/>
          </a:p>
          <a:p>
            <a:pPr>
              <a:buNone/>
            </a:pPr>
            <a:r>
              <a:rPr lang="en-US" dirty="0" smtClean="0">
                <a:solidFill>
                  <a:srgbClr val="0000FF"/>
                </a:solidFill>
                <a:latin typeface="Arial" pitchFamily="34" charset="0"/>
                <a:cs typeface="Arial" pitchFamily="34" charset="0"/>
              </a:rPr>
              <a:t>Step 2: State the Alternative Hypothesis</a:t>
            </a:r>
          </a:p>
          <a:p>
            <a:pPr>
              <a:buNone/>
            </a:pPr>
            <a:endParaRPr lang="en-US" dirty="0" smtClean="0"/>
          </a:p>
          <a:p>
            <a:pPr algn="just">
              <a:lnSpc>
                <a:spcPct val="150000"/>
              </a:lnSpc>
              <a:buNone/>
            </a:pPr>
            <a:r>
              <a:rPr lang="en-US" sz="3000" dirty="0" smtClean="0">
                <a:latin typeface="Arial" pitchFamily="34" charset="0"/>
                <a:cs typeface="Arial" pitchFamily="34" charset="0"/>
              </a:rPr>
              <a:t>	</a:t>
            </a:r>
            <a:r>
              <a:rPr lang="en-US" sz="2800" dirty="0" smtClean="0">
                <a:latin typeface="Arial" pitchFamily="34" charset="0"/>
                <a:cs typeface="Arial" pitchFamily="34" charset="0"/>
              </a:rPr>
              <a:t>To cover all alternative outcomes, we resort to a verbal statement of ‘not all equal’ and then follow up with mean comparisons to find out where differences among means exist. We state the alternative hypothesis as: H</a:t>
            </a:r>
            <a:r>
              <a:rPr lang="en-US" sz="1800" dirty="0" smtClean="0">
                <a:latin typeface="Arial" pitchFamily="34" charset="0"/>
                <a:cs typeface="Arial" pitchFamily="34" charset="0"/>
              </a:rPr>
              <a:t>a </a:t>
            </a:r>
            <a:r>
              <a:rPr lang="en-US" sz="2800" dirty="0" smtClean="0">
                <a:latin typeface="Arial" pitchFamily="34" charset="0"/>
                <a:cs typeface="Arial" pitchFamily="34" charset="0"/>
              </a:rPr>
              <a:t>  </a:t>
            </a:r>
            <a:endParaRPr lang="en-US"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73162"/>
          </a:xfrm>
        </p:spPr>
        <p:txBody>
          <a:bodyPr>
            <a:normAutofit fontScale="90000"/>
          </a:bodyPr>
          <a:lstStyle/>
          <a:p>
            <a:pPr algn="l"/>
            <a:r>
              <a:rPr lang="en-US" sz="3600" dirty="0" smtClean="0">
                <a:solidFill>
                  <a:srgbClr val="0000FF"/>
                </a:solidFill>
                <a:latin typeface="Arial" pitchFamily="34" charset="0"/>
                <a:cs typeface="Arial" pitchFamily="34" charset="0"/>
              </a:rPr>
              <a:t>Step 3: Set </a:t>
            </a:r>
            <a:r>
              <a:rPr lang="el-GR" sz="3600" dirty="0" smtClean="0">
                <a:solidFill>
                  <a:srgbClr val="0000FF"/>
                </a:solidFill>
                <a:latin typeface="Arial" pitchFamily="34" charset="0"/>
                <a:cs typeface="Arial" pitchFamily="34" charset="0"/>
              </a:rPr>
              <a:t>α</a:t>
            </a:r>
            <a:r>
              <a:rPr lang="en-US" dirty="0" smtClean="0">
                <a:latin typeface="Arial" pitchFamily="34" charset="0"/>
                <a:cs typeface="Arial" pitchFamily="34" charset="0"/>
              </a:rPr>
              <a:t/>
            </a:r>
            <a:br>
              <a:rPr lang="en-US" dirty="0" smtClean="0">
                <a:latin typeface="Arial" pitchFamily="34" charset="0"/>
                <a:cs typeface="Arial" pitchFamily="34" charset="0"/>
              </a:rPr>
            </a:br>
            <a:endParaRPr lang="en-US" dirty="0"/>
          </a:p>
        </p:txBody>
      </p:sp>
      <p:sp>
        <p:nvSpPr>
          <p:cNvPr id="3" name="Content Placeholder 2"/>
          <p:cNvSpPr>
            <a:spLocks noGrp="1"/>
          </p:cNvSpPr>
          <p:nvPr>
            <p:ph idx="1"/>
          </p:nvPr>
        </p:nvSpPr>
        <p:spPr>
          <a:xfrm>
            <a:off x="457200" y="1295400"/>
            <a:ext cx="8229600" cy="5105400"/>
          </a:xfrm>
        </p:spPr>
        <p:txBody>
          <a:bodyPr>
            <a:normAutofit/>
          </a:bodyPr>
          <a:lstStyle/>
          <a:p>
            <a:pPr algn="just">
              <a:lnSpc>
                <a:spcPct val="150000"/>
              </a:lnSpc>
              <a:buNone/>
            </a:pPr>
            <a:r>
              <a:rPr lang="en-US" sz="2800" dirty="0" smtClean="0">
                <a:latin typeface="Arial" pitchFamily="34" charset="0"/>
                <a:cs typeface="Arial" pitchFamily="34" charset="0"/>
              </a:rPr>
              <a:t>	Researcher should be familiar with type I and type II errors. It is important to note that we want to set α before the experiment (</a:t>
            </a:r>
            <a:r>
              <a:rPr lang="en-US" sz="2800" i="1" dirty="0" smtClean="0">
                <a:latin typeface="Arial" pitchFamily="34" charset="0"/>
                <a:cs typeface="Arial" pitchFamily="34" charset="0"/>
              </a:rPr>
              <a:t>a-priori</a:t>
            </a:r>
            <a:r>
              <a:rPr lang="en-US" sz="2800" dirty="0" smtClean="0">
                <a:latin typeface="Arial" pitchFamily="34" charset="0"/>
                <a:cs typeface="Arial" pitchFamily="34" charset="0"/>
              </a:rPr>
              <a:t>) because the Type I error is the more ‘</a:t>
            </a:r>
            <a:r>
              <a:rPr lang="en-US" sz="2800" dirty="0" err="1" smtClean="0">
                <a:latin typeface="Arial" pitchFamily="34" charset="0"/>
                <a:cs typeface="Arial" pitchFamily="34" charset="0"/>
              </a:rPr>
              <a:t>grevious</a:t>
            </a:r>
            <a:r>
              <a:rPr lang="en-US" sz="2800" dirty="0" smtClean="0">
                <a:latin typeface="Arial" pitchFamily="34" charset="0"/>
                <a:cs typeface="Arial" pitchFamily="34" charset="0"/>
              </a:rPr>
              <a:t>’ error to make. The typical value of α is 0.05, establishing a 95% confidence level. </a:t>
            </a:r>
            <a:r>
              <a:rPr lang="en-US" sz="2800" b="1" dirty="0" smtClean="0">
                <a:latin typeface="Arial" pitchFamily="34" charset="0"/>
                <a:cs typeface="Arial" pitchFamily="34" charset="0"/>
              </a:rPr>
              <a:t>For this course we will assume </a:t>
            </a:r>
            <a:r>
              <a:rPr lang="en-US" sz="2800" dirty="0" smtClean="0">
                <a:latin typeface="Arial" pitchFamily="34" charset="0"/>
                <a:cs typeface="Arial" pitchFamily="34" charset="0"/>
              </a:rPr>
              <a:t>α </a:t>
            </a:r>
            <a:r>
              <a:rPr lang="en-US" sz="2800" b="1" dirty="0" smtClean="0">
                <a:latin typeface="Arial" pitchFamily="34" charset="0"/>
                <a:cs typeface="Arial" pitchFamily="34" charset="0"/>
              </a:rPr>
              <a:t>=0.05.       </a:t>
            </a:r>
            <a:endParaRPr lang="en-US"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endParaRPr lang="en-US" dirty="0"/>
          </a:p>
        </p:txBody>
      </p:sp>
      <p:pic>
        <p:nvPicPr>
          <p:cNvPr id="18434" name="Picture 2" descr="How To Identify Type I and Type II Errors In Statistics - YouTube"/>
          <p:cNvPicPr>
            <a:picLocks noChangeAspect="1" noChangeArrowheads="1"/>
          </p:cNvPicPr>
          <p:nvPr/>
        </p:nvPicPr>
        <p:blipFill>
          <a:blip r:embed="rId2"/>
          <a:srcRect/>
          <a:stretch>
            <a:fillRect/>
          </a:stretch>
        </p:blipFill>
        <p:spPr bwMode="auto">
          <a:xfrm>
            <a:off x="457200" y="1524000"/>
            <a:ext cx="8229600" cy="3429001"/>
          </a:xfrm>
          <a:prstGeom prst="rect">
            <a:avLst/>
          </a:prstGeom>
          <a:noFill/>
        </p:spPr>
      </p:pic>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400800"/>
          </a:xfrm>
        </p:spPr>
        <p:txBody>
          <a:bodyPr>
            <a:normAutofit fontScale="62500" lnSpcReduction="20000"/>
          </a:bodyPr>
          <a:lstStyle/>
          <a:p>
            <a:pPr>
              <a:buNone/>
            </a:pPr>
            <a:endParaRPr lang="en-US" sz="4600" dirty="0" smtClean="0">
              <a:latin typeface="Arial" pitchFamily="34" charset="0"/>
              <a:cs typeface="Arial" pitchFamily="34" charset="0"/>
            </a:endParaRPr>
          </a:p>
          <a:p>
            <a:pPr>
              <a:buNone/>
            </a:pPr>
            <a:r>
              <a:rPr lang="en-US" sz="4600" dirty="0" smtClean="0">
                <a:solidFill>
                  <a:srgbClr val="0000FF"/>
                </a:solidFill>
                <a:latin typeface="Arial" pitchFamily="34" charset="0"/>
                <a:cs typeface="Arial" pitchFamily="34" charset="0"/>
              </a:rPr>
              <a:t>Step 4: Collect Data</a:t>
            </a:r>
          </a:p>
          <a:p>
            <a:pPr>
              <a:buNone/>
            </a:pPr>
            <a:endParaRPr lang="en-US" dirty="0" smtClean="0"/>
          </a:p>
          <a:p>
            <a:pPr algn="just">
              <a:lnSpc>
                <a:spcPct val="170000"/>
              </a:lnSpc>
              <a:buNone/>
            </a:pPr>
            <a:r>
              <a:rPr lang="en-US" sz="4000" dirty="0" smtClean="0">
                <a:latin typeface="Arial" pitchFamily="34" charset="0"/>
                <a:cs typeface="Arial" pitchFamily="34" charset="0"/>
              </a:rPr>
              <a:t>	Data is collected through experimental design or observation. </a:t>
            </a:r>
          </a:p>
          <a:p>
            <a:pPr>
              <a:buNone/>
            </a:pPr>
            <a:endParaRPr lang="en-US" sz="2800" dirty="0" smtClean="0">
              <a:latin typeface="Arial" pitchFamily="34" charset="0"/>
              <a:cs typeface="Arial" pitchFamily="34" charset="0"/>
            </a:endParaRPr>
          </a:p>
          <a:p>
            <a:pPr>
              <a:buNone/>
            </a:pPr>
            <a:r>
              <a:rPr lang="en-US" sz="4600" dirty="0" smtClean="0">
                <a:solidFill>
                  <a:srgbClr val="0000FF"/>
                </a:solidFill>
                <a:latin typeface="Arial" pitchFamily="34" charset="0"/>
                <a:cs typeface="Arial" pitchFamily="34" charset="0"/>
              </a:rPr>
              <a:t>Step 5: Calculate a test statistic</a:t>
            </a:r>
          </a:p>
          <a:p>
            <a:pPr>
              <a:buNone/>
            </a:pPr>
            <a:endParaRPr lang="en-US" dirty="0" smtClean="0">
              <a:solidFill>
                <a:srgbClr val="0000FF"/>
              </a:solidFill>
              <a:latin typeface="Arial" pitchFamily="34" charset="0"/>
              <a:cs typeface="Arial" pitchFamily="34" charset="0"/>
            </a:endParaRPr>
          </a:p>
          <a:p>
            <a:pPr algn="just">
              <a:lnSpc>
                <a:spcPct val="170000"/>
              </a:lnSpc>
              <a:buNone/>
            </a:pPr>
            <a:r>
              <a:rPr lang="en-US" sz="3600" dirty="0" smtClean="0">
                <a:latin typeface="Arial" pitchFamily="34" charset="0"/>
                <a:cs typeface="Arial" pitchFamily="34" charset="0"/>
              </a:rPr>
              <a:t>	Hypothesis testing generally uses a test statistic that compares groups or examines associations between variables.  When describing a single sample without establishing relationships between variables, a confidence interval  is commonly used.</a:t>
            </a:r>
          </a:p>
          <a:p>
            <a:pPr>
              <a:buNone/>
            </a:pPr>
            <a:endParaRPr lang="en-US" dirty="0" smtClean="0">
              <a:solidFill>
                <a:srgbClr val="0000FF"/>
              </a:solidFill>
              <a:latin typeface="Arial" pitchFamily="34" charset="0"/>
              <a:cs typeface="Arial" pitchFamily="34" charset="0"/>
            </a:endParaRPr>
          </a:p>
          <a:p>
            <a:pPr>
              <a:buNone/>
            </a:pPr>
            <a:endParaRPr lang="en-US" sz="2800" dirty="0" smtClean="0">
              <a:latin typeface="Arial" pitchFamily="34" charset="0"/>
              <a:cs typeface="Arial" pitchFamily="34" charset="0"/>
            </a:endParaRPr>
          </a:p>
          <a:p>
            <a:pPr>
              <a:buNone/>
            </a:pPr>
            <a:endParaRPr lang="en-US" sz="2800" dirty="0" smtClean="0">
              <a:latin typeface="Arial" pitchFamily="34" charset="0"/>
              <a:cs typeface="Arial" pitchFamily="34" charset="0"/>
            </a:endParaRPr>
          </a:p>
          <a:p>
            <a:pPr>
              <a:buNone/>
            </a:pPr>
            <a:endParaRPr lang="en-US"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lnSpc>
                <a:spcPct val="150000"/>
              </a:lnSpc>
              <a:buNone/>
            </a:pPr>
            <a:r>
              <a:rPr lang="en-US" sz="2800" dirty="0" smtClean="0">
                <a:latin typeface="Arial" pitchFamily="34" charset="0"/>
                <a:cs typeface="Arial" pitchFamily="34" charset="0"/>
              </a:rPr>
              <a:t>	The p-value describes the probability of obtaining a sample statistic as or more extreme by chance alone if your null hypothesis is true.  This p-value is determined based on the result of your test statistic.</a:t>
            </a:r>
          </a:p>
          <a:p>
            <a:endParaRPr lang="en-US" dirty="0"/>
          </a:p>
        </p:txBody>
      </p:sp>
    </p:spTree>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305800" cy="6477000"/>
          </a:xfrm>
        </p:spPr>
        <p:txBody>
          <a:bodyPr>
            <a:normAutofit fontScale="77500" lnSpcReduction="20000"/>
          </a:bodyPr>
          <a:lstStyle/>
          <a:p>
            <a:pPr>
              <a:buNone/>
            </a:pPr>
            <a:r>
              <a:rPr lang="en-US" sz="4100" dirty="0" smtClean="0">
                <a:solidFill>
                  <a:srgbClr val="0000FF"/>
                </a:solidFill>
                <a:latin typeface="Arial" pitchFamily="34" charset="0"/>
                <a:cs typeface="Arial" pitchFamily="34" charset="0"/>
              </a:rPr>
              <a:t>Step 6: Construct Acceptance / Rejection 	    regions</a:t>
            </a:r>
          </a:p>
          <a:p>
            <a:pPr algn="just">
              <a:lnSpc>
                <a:spcPct val="160000"/>
              </a:lnSpc>
              <a:buNone/>
            </a:pPr>
            <a:r>
              <a:rPr lang="en-US" sz="3000" dirty="0" smtClean="0">
                <a:latin typeface="Arial" pitchFamily="34" charset="0"/>
                <a:cs typeface="Arial" pitchFamily="34" charset="0"/>
              </a:rPr>
              <a:t>	</a:t>
            </a:r>
          </a:p>
          <a:p>
            <a:pPr algn="just">
              <a:lnSpc>
                <a:spcPct val="160000"/>
              </a:lnSpc>
              <a:buNone/>
            </a:pPr>
            <a:r>
              <a:rPr lang="en-US" sz="4000" dirty="0" smtClean="0">
                <a:latin typeface="Arial" pitchFamily="34" charset="0"/>
                <a:cs typeface="Arial" pitchFamily="34" charset="0"/>
              </a:rPr>
              <a:t>	Well, there is a cut-off line. Since we are conducting a two-sided or a two-tailed test, there are two cut-off lines, one on each side.</a:t>
            </a:r>
          </a:p>
          <a:p>
            <a:pPr algn="just">
              <a:lnSpc>
                <a:spcPct val="160000"/>
              </a:lnSpc>
              <a:buNone/>
            </a:pPr>
            <a:r>
              <a:rPr lang="en-US" sz="4000" dirty="0" smtClean="0">
                <a:latin typeface="Arial" pitchFamily="34" charset="0"/>
                <a:cs typeface="Arial" pitchFamily="34" charset="0"/>
              </a:rPr>
              <a:t>	The area that is cut-off actually depends on the significance level. Say the level of significance, </a:t>
            </a:r>
            <a:r>
              <a:rPr lang="en-US" sz="4000" i="1" dirty="0" smtClean="0">
                <a:latin typeface="Arial" pitchFamily="34" charset="0"/>
                <a:cs typeface="Arial" pitchFamily="34" charset="0"/>
              </a:rPr>
              <a:t>α</a:t>
            </a:r>
            <a:r>
              <a:rPr lang="en-US" sz="4000" dirty="0" smtClean="0">
                <a:latin typeface="Arial" pitchFamily="34" charset="0"/>
                <a:cs typeface="Arial" pitchFamily="34" charset="0"/>
              </a:rPr>
              <a:t>, is 0.05. </a:t>
            </a:r>
          </a:p>
          <a:p>
            <a:pPr>
              <a:buNone/>
            </a:pPr>
            <a:endParaRPr lang="en-US" dirty="0"/>
          </a:p>
        </p:txBody>
      </p:sp>
    </p:spTree>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295400"/>
            <a:ext cx="7924800" cy="4830763"/>
          </a:xfrm>
        </p:spPr>
        <p:txBody>
          <a:bodyPr/>
          <a:lstStyle/>
          <a:p>
            <a:pPr algn="just">
              <a:lnSpc>
                <a:spcPct val="150000"/>
              </a:lnSpc>
              <a:buNone/>
            </a:pPr>
            <a:r>
              <a:rPr lang="en-US" sz="2800" dirty="0" smtClean="0">
                <a:latin typeface="Arial" pitchFamily="34" charset="0"/>
                <a:cs typeface="Arial" pitchFamily="34" charset="0"/>
              </a:rPr>
              <a:t>Then we have </a:t>
            </a:r>
            <a:r>
              <a:rPr lang="en-US" sz="2800" i="1" dirty="0" smtClean="0">
                <a:latin typeface="Arial" pitchFamily="34" charset="0"/>
                <a:cs typeface="Arial" pitchFamily="34" charset="0"/>
              </a:rPr>
              <a:t>α </a:t>
            </a:r>
            <a:r>
              <a:rPr lang="en-US" sz="2800" dirty="0" smtClean="0">
                <a:latin typeface="Arial" pitchFamily="34" charset="0"/>
                <a:cs typeface="Arial" pitchFamily="34" charset="0"/>
              </a:rPr>
              <a:t>divided by 2, or 0.025 on the left</a:t>
            </a:r>
          </a:p>
          <a:p>
            <a:pPr algn="just">
              <a:lnSpc>
                <a:spcPct val="150000"/>
              </a:lnSpc>
              <a:buNone/>
            </a:pPr>
            <a:r>
              <a:rPr lang="en-US" sz="2800" dirty="0" smtClean="0">
                <a:latin typeface="Arial" pitchFamily="34" charset="0"/>
                <a:cs typeface="Arial" pitchFamily="34" charset="0"/>
              </a:rPr>
              <a:t>side and 0.025 on the right side. </a:t>
            </a:r>
          </a:p>
          <a:p>
            <a:pPr algn="just">
              <a:lnSpc>
                <a:spcPct val="150000"/>
              </a:lnSpc>
              <a:buNone/>
            </a:pPr>
            <a:r>
              <a:rPr lang="en-US" sz="2800" dirty="0" smtClean="0">
                <a:latin typeface="Arial" pitchFamily="34" charset="0"/>
                <a:cs typeface="Arial" pitchFamily="34" charset="0"/>
              </a:rPr>
              <a:t>The acceptance region with p value &lt; 0.05</a:t>
            </a:r>
          </a:p>
          <a:p>
            <a:pPr algn="just">
              <a:lnSpc>
                <a:spcPct val="150000"/>
              </a:lnSpc>
              <a:buNone/>
            </a:pPr>
            <a:r>
              <a:rPr lang="en-US" sz="2800" dirty="0" smtClean="0">
                <a:latin typeface="Arial" pitchFamily="34" charset="0"/>
                <a:cs typeface="Arial" pitchFamily="34" charset="0"/>
              </a:rPr>
              <a:t>The rejection region with p value &gt; 0.05            </a:t>
            </a:r>
            <a:endParaRPr lang="en-US" sz="2800" dirty="0"/>
          </a:p>
        </p:txBody>
      </p:sp>
    </p:spTree>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lstStyle/>
          <a:p>
            <a:pPr>
              <a:buNone/>
            </a:pPr>
            <a:r>
              <a:rPr lang="en-US" dirty="0" smtClean="0">
                <a:solidFill>
                  <a:srgbClr val="0000FF"/>
                </a:solidFill>
                <a:latin typeface="Arial" pitchFamily="34" charset="0"/>
                <a:cs typeface="Arial" pitchFamily="34" charset="0"/>
              </a:rPr>
              <a:t>Step 7: Based on steps 5 and 6, draw a 		    conclusion about H</a:t>
            </a:r>
            <a:r>
              <a:rPr lang="en-US" sz="2000" dirty="0" smtClean="0">
                <a:solidFill>
                  <a:srgbClr val="0000FF"/>
                </a:solidFill>
                <a:latin typeface="Arial" pitchFamily="34" charset="0"/>
                <a:cs typeface="Arial" pitchFamily="34" charset="0"/>
              </a:rPr>
              <a:t>0</a:t>
            </a:r>
          </a:p>
          <a:p>
            <a:pPr>
              <a:buNone/>
            </a:pPr>
            <a:endParaRPr lang="en-US" sz="2000" dirty="0" smtClean="0">
              <a:solidFill>
                <a:srgbClr val="0000FF"/>
              </a:solidFill>
              <a:latin typeface="Arial" pitchFamily="34" charset="0"/>
              <a:cs typeface="Arial" pitchFamily="34" charset="0"/>
            </a:endParaRPr>
          </a:p>
          <a:p>
            <a:pPr algn="just">
              <a:buNone/>
            </a:pPr>
            <a:r>
              <a:rPr lang="en-US" sz="2800" dirty="0" smtClean="0">
                <a:latin typeface="Arial" pitchFamily="34" charset="0"/>
                <a:cs typeface="Arial" pitchFamily="34" charset="0"/>
              </a:rPr>
              <a:t>P-value &lt;= significance level (a) =&gt; Reject your null hypothesis in favor of your alternative hypothesis.  Your result is statistically significant.</a:t>
            </a:r>
          </a:p>
          <a:p>
            <a:pPr algn="just">
              <a:buNone/>
            </a:pPr>
            <a:endParaRPr lang="en-US" sz="2800" dirty="0" smtClean="0">
              <a:latin typeface="Arial" pitchFamily="34" charset="0"/>
              <a:cs typeface="Arial" pitchFamily="34" charset="0"/>
            </a:endParaRPr>
          </a:p>
          <a:p>
            <a:pPr algn="just">
              <a:buNone/>
            </a:pPr>
            <a:r>
              <a:rPr lang="en-US" sz="2800" dirty="0" smtClean="0">
                <a:latin typeface="Arial" pitchFamily="34" charset="0"/>
                <a:cs typeface="Arial" pitchFamily="34" charset="0"/>
              </a:rPr>
              <a:t>P-value &gt; significance level (a) =&gt; Fail to reject your null hypothesis.  Your result is not statistically significant.</a:t>
            </a:r>
          </a:p>
          <a:p>
            <a:pPr>
              <a:buNone/>
            </a:pPr>
            <a:endParaRPr lang="en-US" dirty="0">
              <a:solidFill>
                <a:srgbClr val="0000FF"/>
              </a:solidFill>
            </a:endParaRPr>
          </a:p>
        </p:txBody>
      </p:sp>
    </p:spTree>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rgbClr val="0000FF"/>
                </a:solidFill>
                <a:latin typeface="Arial" pitchFamily="34" charset="0"/>
                <a:cs typeface="Arial" pitchFamily="34" charset="0"/>
              </a:rPr>
              <a:t>Table 1: Types of Parametric test</a:t>
            </a:r>
            <a:endParaRPr lang="en-US" sz="3200" dirty="0">
              <a:solidFill>
                <a:srgbClr val="0000FF"/>
              </a:solidFill>
              <a:latin typeface="Arial" pitchFamily="34" charset="0"/>
              <a:cs typeface="Arial" pitchFamily="34" charset="0"/>
            </a:endParaRPr>
          </a:p>
        </p:txBody>
      </p:sp>
      <p:sp>
        <p:nvSpPr>
          <p:cNvPr id="3" name="Content Placeholder 2"/>
          <p:cNvSpPr>
            <a:spLocks noGrp="1"/>
          </p:cNvSpPr>
          <p:nvPr>
            <p:ph idx="1"/>
          </p:nvPr>
        </p:nvSpPr>
        <p:spPr>
          <a:xfrm>
            <a:off x="457200" y="2133600"/>
            <a:ext cx="8229600" cy="3992563"/>
          </a:xfrm>
        </p:spPr>
        <p:txBody>
          <a:bodyPr/>
          <a:lstStyle/>
          <a:p>
            <a:pPr>
              <a:buNone/>
            </a:pPr>
            <a:endParaRPr lang="en-US" dirty="0"/>
          </a:p>
        </p:txBody>
      </p:sp>
      <p:pic>
        <p:nvPicPr>
          <p:cNvPr id="48130" name="Picture 2" descr="Parametric tests seminar"/>
          <p:cNvPicPr>
            <a:picLocks noChangeAspect="1" noChangeArrowheads="1"/>
          </p:cNvPicPr>
          <p:nvPr/>
        </p:nvPicPr>
        <p:blipFill>
          <a:blip r:embed="rId2"/>
          <a:srcRect t="5010"/>
          <a:stretch>
            <a:fillRect/>
          </a:stretch>
        </p:blipFill>
        <p:spPr bwMode="auto">
          <a:xfrm>
            <a:off x="1524000" y="1676400"/>
            <a:ext cx="6076950" cy="4333876"/>
          </a:xfrm>
          <a:prstGeom prst="rect">
            <a:avLst/>
          </a:prstGeom>
          <a:noFill/>
        </p:spPr>
      </p:pic>
    </p:spTree>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077200" cy="4906963"/>
          </a:xfrm>
        </p:spPr>
        <p:txBody>
          <a:bodyPr>
            <a:normAutofit/>
          </a:bodyPr>
          <a:lstStyle/>
          <a:p>
            <a:pPr algn="just">
              <a:lnSpc>
                <a:spcPct val="150000"/>
              </a:lnSpc>
              <a:buNone/>
            </a:pPr>
            <a:r>
              <a:rPr lang="en-US" sz="2800" i="1" dirty="0" smtClean="0">
                <a:latin typeface="Arial" pitchFamily="34" charset="0"/>
                <a:cs typeface="Arial" pitchFamily="34" charset="0"/>
              </a:rPr>
              <a:t>	</a:t>
            </a:r>
            <a:r>
              <a:rPr lang="en-US" sz="2800" dirty="0" smtClean="0">
                <a:latin typeface="Arial" pitchFamily="34" charset="0"/>
                <a:cs typeface="Arial" pitchFamily="34" charset="0"/>
              </a:rPr>
              <a:t>Parametric tests are used only where a normal distribution is assumed. The most widely used tests are the t-test (paired or unpaired). Here we shall discuss about it.        </a:t>
            </a:r>
            <a:endParaRPr lang="en-US" sz="2800" dirty="0">
              <a:latin typeface="Arial" pitchFamily="34" charset="0"/>
              <a:cs typeface="Arial" pitchFamily="34" charset="0"/>
            </a:endParaRP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rgbClr val="0000FF"/>
                </a:solidFill>
                <a:latin typeface="Arial" pitchFamily="34" charset="0"/>
                <a:cs typeface="Arial" pitchFamily="34" charset="0"/>
              </a:rPr>
              <a:t>Paired and Un paired t-test</a:t>
            </a:r>
            <a:endParaRPr lang="en-US" sz="3200" dirty="0">
              <a:solidFill>
                <a:srgbClr val="0000FF"/>
              </a:solidFill>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pPr>
              <a:buNone/>
            </a:pPr>
            <a:r>
              <a:rPr lang="en-US" sz="3000" dirty="0" smtClean="0">
                <a:solidFill>
                  <a:srgbClr val="0000FF"/>
                </a:solidFill>
                <a:latin typeface="Arial" pitchFamily="34" charset="0"/>
                <a:cs typeface="Arial" pitchFamily="34" charset="0"/>
              </a:rPr>
              <a:t>Paired t-test</a:t>
            </a:r>
            <a:endParaRPr lang="en-US" sz="3000" dirty="0" smtClean="0">
              <a:latin typeface="Arial" pitchFamily="34" charset="0"/>
              <a:cs typeface="Arial" pitchFamily="34" charset="0"/>
            </a:endParaRPr>
          </a:p>
          <a:p>
            <a:pPr algn="just">
              <a:lnSpc>
                <a:spcPct val="150000"/>
              </a:lnSpc>
              <a:buNone/>
            </a:pPr>
            <a:r>
              <a:rPr lang="en-US" sz="2800" dirty="0" smtClean="0">
                <a:latin typeface="Arial" pitchFamily="34" charset="0"/>
                <a:cs typeface="Arial" pitchFamily="34" charset="0"/>
              </a:rPr>
              <a:t>	A paired t-test (also known as a dependent or correlated t-test) is a statistical test that compares the averages/means and standard deviations of two related groups to determine if there is a significant difference between the two groups. </a:t>
            </a:r>
            <a:endParaRPr lang="en-US"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11763"/>
          </a:xfrm>
        </p:spPr>
        <p:txBody>
          <a:bodyPr>
            <a:normAutofit/>
          </a:bodyPr>
          <a:lstStyle/>
          <a:p>
            <a:pPr algn="just">
              <a:lnSpc>
                <a:spcPct val="150000"/>
              </a:lnSpc>
              <a:buNone/>
            </a:pPr>
            <a:r>
              <a:rPr lang="en-US" sz="2800" dirty="0" smtClean="0">
                <a:latin typeface="Arial" pitchFamily="34" charset="0"/>
                <a:cs typeface="Arial" pitchFamily="34" charset="0"/>
              </a:rPr>
              <a:t>	Paired t-tests are considered more powerful than unpaired t-tests because using the same participants or item eliminates variation between the samples that could be caused by anything other than what’s being tested. The variables must consist of two related groups or matched pairs.</a:t>
            </a:r>
            <a:endParaRPr lang="en-US"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solidFill>
                  <a:srgbClr val="0000FF"/>
                </a:solidFill>
                <a:latin typeface="Arial" pitchFamily="34" charset="0"/>
                <a:cs typeface="Arial" pitchFamily="34" charset="0"/>
              </a:rPr>
              <a:t>When to use a paired t-test?</a:t>
            </a:r>
            <a:r>
              <a:rPr lang="en-US" dirty="0" smtClean="0"/>
              <a:t/>
            </a:r>
            <a:br>
              <a:rPr lang="en-US" dirty="0" smtClean="0"/>
            </a:br>
            <a:endParaRPr lang="en-US" dirty="0"/>
          </a:p>
        </p:txBody>
      </p:sp>
      <p:sp>
        <p:nvSpPr>
          <p:cNvPr id="3" name="Content Placeholder 2"/>
          <p:cNvSpPr>
            <a:spLocks noGrp="1"/>
          </p:cNvSpPr>
          <p:nvPr>
            <p:ph idx="1"/>
          </p:nvPr>
        </p:nvSpPr>
        <p:spPr>
          <a:xfrm>
            <a:off x="457200" y="1219200"/>
            <a:ext cx="8229600" cy="5257800"/>
          </a:xfrm>
        </p:spPr>
        <p:txBody>
          <a:bodyPr>
            <a:normAutofit/>
          </a:bodyPr>
          <a:lstStyle/>
          <a:p>
            <a:pPr algn="just">
              <a:lnSpc>
                <a:spcPct val="150000"/>
              </a:lnSpc>
              <a:buNone/>
            </a:pPr>
            <a:r>
              <a:rPr lang="en-US" sz="2800" dirty="0" smtClean="0">
                <a:latin typeface="Arial" pitchFamily="34" charset="0"/>
                <a:cs typeface="Arial" pitchFamily="34" charset="0"/>
              </a:rPr>
              <a:t>	Paired t-tests are used when the same item or group is tested twice, which is known as a repeated measures t-test. Some examples of instances for which a paired t-test is appropriate include:</a:t>
            </a:r>
          </a:p>
          <a:p>
            <a:pPr algn="just">
              <a:lnSpc>
                <a:spcPct val="150000"/>
              </a:lnSpc>
              <a:buFont typeface="Wingdings" pitchFamily="2" charset="2"/>
              <a:buChar char="v"/>
            </a:pPr>
            <a:r>
              <a:rPr lang="en-US" sz="2800" dirty="0" smtClean="0">
                <a:latin typeface="Arial" pitchFamily="34" charset="0"/>
                <a:cs typeface="Arial" pitchFamily="34" charset="0"/>
              </a:rPr>
              <a:t>The before and after effect of a pharmaceutical treatment on the same group of people.</a:t>
            </a:r>
          </a:p>
          <a:p>
            <a:pPr>
              <a:buNone/>
            </a:pPr>
            <a:endParaRPr lang="en-US" dirty="0"/>
          </a:p>
        </p:txBody>
      </p:sp>
    </p:spTree>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059363"/>
          </a:xfrm>
        </p:spPr>
        <p:txBody>
          <a:bodyPr/>
          <a:lstStyle/>
          <a:p>
            <a:pPr algn="just">
              <a:lnSpc>
                <a:spcPct val="150000"/>
              </a:lnSpc>
              <a:buFont typeface="Wingdings" pitchFamily="2" charset="2"/>
              <a:buChar char="v"/>
            </a:pPr>
            <a:r>
              <a:rPr lang="en-US" sz="2800" dirty="0" smtClean="0">
                <a:latin typeface="Arial" pitchFamily="34" charset="0"/>
                <a:cs typeface="Arial" pitchFamily="34" charset="0"/>
              </a:rPr>
              <a:t>Body temperature using two different thermometers on the same group of participants.</a:t>
            </a:r>
          </a:p>
          <a:p>
            <a:pPr algn="just">
              <a:lnSpc>
                <a:spcPct val="150000"/>
              </a:lnSpc>
              <a:buFont typeface="Wingdings" pitchFamily="2" charset="2"/>
              <a:buChar char="v"/>
            </a:pPr>
            <a:r>
              <a:rPr lang="en-US" sz="2800" dirty="0" smtClean="0">
                <a:latin typeface="Arial" pitchFamily="34" charset="0"/>
                <a:cs typeface="Arial" pitchFamily="34" charset="0"/>
              </a:rPr>
              <a:t> Standardized test results of a group of students before and after a study prep course.</a:t>
            </a:r>
          </a:p>
          <a:p>
            <a:pPr>
              <a:buNone/>
            </a:pPr>
            <a:endParaRPr lang="en-US" dirty="0"/>
          </a:p>
        </p:txBody>
      </p:sp>
    </p:spTree>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rgbClr val="0000FF"/>
                </a:solidFill>
                <a:latin typeface="Arial" pitchFamily="34" charset="0"/>
                <a:cs typeface="Arial" pitchFamily="34" charset="0"/>
              </a:rPr>
              <a:t>Formula for Paired t- test </a:t>
            </a:r>
            <a:endParaRPr lang="en-US" sz="3200" dirty="0">
              <a:solidFill>
                <a:srgbClr val="0000FF"/>
              </a:solidFill>
              <a:latin typeface="Arial" pitchFamily="34" charset="0"/>
              <a:cs typeface="Arial" pitchFamily="34" charset="0"/>
            </a:endParaRPr>
          </a:p>
        </p:txBody>
      </p:sp>
      <p:sp>
        <p:nvSpPr>
          <p:cNvPr id="3" name="Content Placeholder 2"/>
          <p:cNvSpPr>
            <a:spLocks noGrp="1"/>
          </p:cNvSpPr>
          <p:nvPr>
            <p:ph idx="1"/>
          </p:nvPr>
        </p:nvSpPr>
        <p:spPr/>
        <p:txBody>
          <a:bodyPr/>
          <a:lstStyle/>
          <a:p>
            <a:pPr>
              <a:buNone/>
            </a:pPr>
            <a:endParaRPr lang="en-US" dirty="0"/>
          </a:p>
        </p:txBody>
      </p:sp>
      <p:pic>
        <p:nvPicPr>
          <p:cNvPr id="1026" name="Picture 2" descr="https://www.leansigmacorporation.com/wp/wp-content/uploads/2015/12/Paired-t-Test-MTB_00.png"/>
          <p:cNvPicPr>
            <a:picLocks noChangeAspect="1" noChangeArrowheads="1"/>
          </p:cNvPicPr>
          <p:nvPr/>
        </p:nvPicPr>
        <p:blipFill>
          <a:blip r:embed="rId2"/>
          <a:srcRect/>
          <a:stretch>
            <a:fillRect/>
          </a:stretch>
        </p:blipFill>
        <p:spPr bwMode="auto">
          <a:xfrm>
            <a:off x="2438400" y="2057400"/>
            <a:ext cx="3962400" cy="2362200"/>
          </a:xfrm>
          <a:prstGeom prst="rect">
            <a:avLst/>
          </a:prstGeom>
          <a:noFill/>
        </p:spPr>
      </p:pic>
    </p:spTree>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49362"/>
          </a:xfrm>
        </p:spPr>
        <p:txBody>
          <a:bodyPr>
            <a:normAutofit/>
          </a:bodyPr>
          <a:lstStyle/>
          <a:p>
            <a:r>
              <a:rPr lang="en-US" sz="3200" dirty="0" smtClean="0">
                <a:solidFill>
                  <a:srgbClr val="0000FF"/>
                </a:solidFill>
                <a:latin typeface="Arial" pitchFamily="34" charset="0"/>
                <a:cs typeface="Arial" pitchFamily="34" charset="0"/>
              </a:rPr>
              <a:t>Advantage and disadvantage of paired t-test</a:t>
            </a:r>
            <a:endParaRPr lang="en-US" sz="3200" dirty="0">
              <a:solidFill>
                <a:srgbClr val="0000FF"/>
              </a:solidFill>
              <a:latin typeface="Arial" pitchFamily="34" charset="0"/>
              <a:cs typeface="Arial" pitchFamily="34" charset="0"/>
            </a:endParaRPr>
          </a:p>
        </p:txBody>
      </p:sp>
      <p:sp>
        <p:nvSpPr>
          <p:cNvPr id="3" name="Content Placeholder 2"/>
          <p:cNvSpPr>
            <a:spLocks noGrp="1"/>
          </p:cNvSpPr>
          <p:nvPr>
            <p:ph idx="1"/>
          </p:nvPr>
        </p:nvSpPr>
        <p:spPr>
          <a:xfrm>
            <a:off x="457200" y="1600200"/>
            <a:ext cx="8229600" cy="5486400"/>
          </a:xfrm>
        </p:spPr>
        <p:txBody>
          <a:bodyPr>
            <a:normAutofit/>
          </a:bodyPr>
          <a:lstStyle/>
          <a:p>
            <a:pPr algn="just">
              <a:lnSpc>
                <a:spcPct val="150000"/>
              </a:lnSpc>
              <a:buFont typeface="Wingdings" pitchFamily="2" charset="2"/>
              <a:buChar char="v"/>
            </a:pPr>
            <a:r>
              <a:rPr lang="en-US" sz="2800" dirty="0" smtClean="0">
                <a:latin typeface="Arial" pitchFamily="34" charset="0"/>
                <a:cs typeface="Arial" pitchFamily="34" charset="0"/>
              </a:rPr>
              <a:t>The value of test statistic and other numerical value can easily be calculated under the paired t-test.</a:t>
            </a:r>
          </a:p>
          <a:p>
            <a:pPr algn="just">
              <a:lnSpc>
                <a:spcPct val="150000"/>
              </a:lnSpc>
              <a:buFont typeface="Wingdings" pitchFamily="2" charset="2"/>
              <a:buChar char="v"/>
            </a:pPr>
            <a:r>
              <a:rPr lang="en-US" sz="2800" dirty="0" smtClean="0">
                <a:latin typeface="Arial" pitchFamily="34" charset="0"/>
                <a:cs typeface="Arial" pitchFamily="34" charset="0"/>
              </a:rPr>
              <a:t>The hypothesis process is easy to understand and save time.</a:t>
            </a:r>
          </a:p>
          <a:p>
            <a:pPr>
              <a:buNone/>
            </a:pPr>
            <a:endParaRPr lang="en-US" dirty="0"/>
          </a:p>
        </p:txBody>
      </p:sp>
    </p:spTree>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lnSpc>
                <a:spcPct val="150000"/>
              </a:lnSpc>
              <a:buFont typeface="Wingdings" pitchFamily="2" charset="2"/>
              <a:buChar char="v"/>
            </a:pPr>
            <a:r>
              <a:rPr lang="en-US" sz="2800" dirty="0" smtClean="0">
                <a:latin typeface="Arial" pitchFamily="34" charset="0"/>
                <a:cs typeface="Arial" pitchFamily="34" charset="0"/>
              </a:rPr>
              <a:t>Multiple comparisons are not possible under the paired data t-test.</a:t>
            </a:r>
          </a:p>
          <a:p>
            <a:pPr algn="just">
              <a:lnSpc>
                <a:spcPct val="150000"/>
              </a:lnSpc>
              <a:buFont typeface="Wingdings" pitchFamily="2" charset="2"/>
              <a:buChar char="v"/>
            </a:pPr>
            <a:r>
              <a:rPr lang="en-US" sz="2800" dirty="0" smtClean="0">
                <a:latin typeface="Arial" pitchFamily="34" charset="0"/>
                <a:cs typeface="Arial" pitchFamily="34" charset="0"/>
              </a:rPr>
              <a:t>The sample size is small, the result may not be reliable and accurate.</a:t>
            </a:r>
          </a:p>
          <a:p>
            <a:pPr>
              <a:buNone/>
            </a:pPr>
            <a:endParaRPr lang="en-US" dirty="0"/>
          </a:p>
        </p:txBody>
      </p:sp>
    </p:spTree>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000" dirty="0" smtClean="0">
                <a:solidFill>
                  <a:srgbClr val="0000FF"/>
                </a:solidFill>
                <a:latin typeface="Arial" pitchFamily="34" charset="0"/>
                <a:cs typeface="Arial" pitchFamily="34" charset="0"/>
              </a:rPr>
              <a:t>Un paired t-test</a:t>
            </a:r>
            <a:endParaRPr lang="en-US" sz="3000" dirty="0"/>
          </a:p>
        </p:txBody>
      </p:sp>
      <p:sp>
        <p:nvSpPr>
          <p:cNvPr id="3" name="Content Placeholder 2"/>
          <p:cNvSpPr>
            <a:spLocks noGrp="1"/>
          </p:cNvSpPr>
          <p:nvPr>
            <p:ph idx="1"/>
          </p:nvPr>
        </p:nvSpPr>
        <p:spPr/>
        <p:txBody>
          <a:bodyPr>
            <a:normAutofit lnSpcReduction="10000"/>
          </a:bodyPr>
          <a:lstStyle/>
          <a:p>
            <a:pPr algn="just">
              <a:lnSpc>
                <a:spcPct val="150000"/>
              </a:lnSpc>
              <a:buNone/>
            </a:pPr>
            <a:r>
              <a:rPr lang="en-US" dirty="0" smtClean="0"/>
              <a:t>	</a:t>
            </a:r>
            <a:r>
              <a:rPr lang="en-US" sz="2800" dirty="0" smtClean="0">
                <a:latin typeface="Arial" pitchFamily="34" charset="0"/>
                <a:cs typeface="Arial" pitchFamily="34" charset="0"/>
              </a:rPr>
              <a:t>An unpaired t-test (also known as an independent t-test) is a statistical procedure that compares the averages/means of two independent or unrelated groups to determine if there is a significant difference between the two. The variables must consist of two independent groups.  </a:t>
            </a:r>
            <a:endParaRPr lang="en-US"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54162"/>
          </a:xfrm>
        </p:spPr>
        <p:txBody>
          <a:bodyPr>
            <a:normAutofit/>
          </a:bodyPr>
          <a:lstStyle/>
          <a:p>
            <a:r>
              <a:rPr lang="en-US" sz="3200" dirty="0" smtClean="0">
                <a:solidFill>
                  <a:srgbClr val="0000FF"/>
                </a:solidFill>
                <a:latin typeface="Arial" pitchFamily="34" charset="0"/>
                <a:cs typeface="Arial" pitchFamily="34" charset="0"/>
              </a:rPr>
              <a:t>When to use an unpaired t-test?</a:t>
            </a:r>
            <a:r>
              <a:rPr lang="en-US" b="1" dirty="0" smtClean="0"/>
              <a:t/>
            </a:r>
            <a:br>
              <a:rPr lang="en-US" b="1" dirty="0" smtClean="0"/>
            </a:br>
            <a:endParaRPr lang="en-US" dirty="0"/>
          </a:p>
        </p:txBody>
      </p:sp>
      <p:sp>
        <p:nvSpPr>
          <p:cNvPr id="3" name="Content Placeholder 2"/>
          <p:cNvSpPr>
            <a:spLocks noGrp="1"/>
          </p:cNvSpPr>
          <p:nvPr>
            <p:ph idx="1"/>
          </p:nvPr>
        </p:nvSpPr>
        <p:spPr>
          <a:xfrm>
            <a:off x="457200" y="1524000"/>
            <a:ext cx="8229600" cy="4602163"/>
          </a:xfrm>
        </p:spPr>
        <p:txBody>
          <a:bodyPr/>
          <a:lstStyle/>
          <a:p>
            <a:pPr algn="just">
              <a:lnSpc>
                <a:spcPct val="150000"/>
              </a:lnSpc>
              <a:buNone/>
            </a:pPr>
            <a:r>
              <a:rPr lang="en-US" sz="2800" dirty="0" smtClean="0">
                <a:latin typeface="Arial" pitchFamily="34" charset="0"/>
                <a:cs typeface="Arial" pitchFamily="34" charset="0"/>
              </a:rPr>
              <a:t>	An unpaired t-test is used to compare the mean between two independent groups. You use an unpaired t-test when you are comparing two separate groups with equal variance.</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059363"/>
          </a:xfrm>
        </p:spPr>
        <p:txBody>
          <a:bodyPr/>
          <a:lstStyle/>
          <a:p>
            <a:pPr algn="just">
              <a:lnSpc>
                <a:spcPct val="150000"/>
              </a:lnSpc>
              <a:buNone/>
            </a:pPr>
            <a:r>
              <a:rPr lang="en-US" sz="2800" dirty="0" smtClean="0">
                <a:latin typeface="Arial" pitchFamily="34" charset="0"/>
                <a:cs typeface="Arial" pitchFamily="34" charset="0"/>
              </a:rPr>
              <a:t>	</a:t>
            </a:r>
            <a:r>
              <a:rPr lang="en-US" sz="2800" dirty="0" smtClean="0">
                <a:solidFill>
                  <a:srgbClr val="0000FF"/>
                </a:solidFill>
                <a:latin typeface="Arial" pitchFamily="34" charset="0"/>
                <a:cs typeface="Arial" pitchFamily="34" charset="0"/>
              </a:rPr>
              <a:t>Example of appropriate instances during which to use an unpaired t-test:</a:t>
            </a:r>
          </a:p>
          <a:p>
            <a:pPr algn="just">
              <a:lnSpc>
                <a:spcPct val="150000"/>
              </a:lnSpc>
              <a:buNone/>
            </a:pPr>
            <a:r>
              <a:rPr lang="en-US" sz="2800" dirty="0" smtClean="0">
                <a:latin typeface="Arial" pitchFamily="34" charset="0"/>
                <a:cs typeface="Arial" pitchFamily="34" charset="0"/>
              </a:rPr>
              <a:t>	Research during which there are two independent groups, such as women and men, that examines whether the average bone density is significantly different between the two groups.</a:t>
            </a:r>
            <a:endParaRPr lang="en-US"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rgbClr val="0000FF"/>
                </a:solidFill>
                <a:latin typeface="Arial" pitchFamily="34" charset="0"/>
                <a:cs typeface="Arial" pitchFamily="34" charset="0"/>
              </a:rPr>
              <a:t>Formula for Unpaired t- test </a:t>
            </a:r>
            <a:endParaRPr lang="en-US" sz="3200" dirty="0"/>
          </a:p>
        </p:txBody>
      </p:sp>
      <p:sp>
        <p:nvSpPr>
          <p:cNvPr id="3" name="Content Placeholder 2"/>
          <p:cNvSpPr>
            <a:spLocks noGrp="1"/>
          </p:cNvSpPr>
          <p:nvPr>
            <p:ph idx="1"/>
          </p:nvPr>
        </p:nvSpPr>
        <p:spPr/>
        <p:txBody>
          <a:bodyPr/>
          <a:lstStyle/>
          <a:p>
            <a:pPr>
              <a:buNone/>
            </a:pPr>
            <a:endParaRPr lang="en-US" dirty="0"/>
          </a:p>
        </p:txBody>
      </p:sp>
      <p:pic>
        <p:nvPicPr>
          <p:cNvPr id="40962" name="Picture 2" descr="T-test - BIOLOGY FOR LIFE"/>
          <p:cNvPicPr>
            <a:picLocks noChangeAspect="1" noChangeArrowheads="1"/>
          </p:cNvPicPr>
          <p:nvPr/>
        </p:nvPicPr>
        <p:blipFill>
          <a:blip r:embed="rId2"/>
          <a:srcRect/>
          <a:stretch>
            <a:fillRect/>
          </a:stretch>
        </p:blipFill>
        <p:spPr bwMode="auto">
          <a:xfrm>
            <a:off x="2362200" y="2133600"/>
            <a:ext cx="4752975" cy="2133601"/>
          </a:xfrm>
          <a:prstGeom prst="rect">
            <a:avLst/>
          </a:prstGeom>
          <a:noFill/>
        </p:spPr>
      </p:pic>
    </p:spTree>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smtClean="0">
                <a:solidFill>
                  <a:srgbClr val="0000FF"/>
                </a:solidFill>
                <a:latin typeface="Arial" pitchFamily="34" charset="0"/>
                <a:cs typeface="Arial" pitchFamily="34" charset="0"/>
              </a:rPr>
              <a:t>Advantage and disadvantage of unpaired t-test</a:t>
            </a:r>
            <a:endParaRPr lang="en-US" sz="3200" dirty="0"/>
          </a:p>
        </p:txBody>
      </p:sp>
      <p:sp>
        <p:nvSpPr>
          <p:cNvPr id="3" name="Content Placeholder 2"/>
          <p:cNvSpPr>
            <a:spLocks noGrp="1"/>
          </p:cNvSpPr>
          <p:nvPr>
            <p:ph idx="1"/>
          </p:nvPr>
        </p:nvSpPr>
        <p:spPr>
          <a:xfrm>
            <a:off x="457200" y="1676400"/>
            <a:ext cx="8229600" cy="4876800"/>
          </a:xfrm>
        </p:spPr>
        <p:txBody>
          <a:bodyPr>
            <a:normAutofit/>
          </a:bodyPr>
          <a:lstStyle/>
          <a:p>
            <a:pPr algn="just">
              <a:lnSpc>
                <a:spcPct val="160000"/>
              </a:lnSpc>
              <a:buFont typeface="Wingdings" pitchFamily="2" charset="2"/>
              <a:buChar char="v"/>
            </a:pPr>
            <a:r>
              <a:rPr lang="en-US" sz="2800" dirty="0" smtClean="0">
                <a:latin typeface="Arial" pitchFamily="34" charset="0"/>
                <a:cs typeface="Arial" pitchFamily="34" charset="0"/>
              </a:rPr>
              <a:t>The claim of non paired data and conclusion is easy to interpret and understandable.</a:t>
            </a:r>
          </a:p>
          <a:p>
            <a:pPr algn="just">
              <a:lnSpc>
                <a:spcPct val="160000"/>
              </a:lnSpc>
              <a:buFont typeface="Wingdings" pitchFamily="2" charset="2"/>
              <a:buChar char="v"/>
            </a:pPr>
            <a:r>
              <a:rPr lang="en-US" sz="2800" dirty="0" smtClean="0">
                <a:latin typeface="Arial" pitchFamily="34" charset="0"/>
                <a:cs typeface="Arial" pitchFamily="34" charset="0"/>
              </a:rPr>
              <a:t>The unpaired sample provide necessary data for two different population.</a:t>
            </a:r>
          </a:p>
          <a:p>
            <a:pPr>
              <a:buNone/>
            </a:pPr>
            <a:endParaRPr lang="en-US" dirty="0"/>
          </a:p>
        </p:txBody>
      </p:sp>
    </p:spTree>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754563"/>
          </a:xfrm>
        </p:spPr>
        <p:txBody>
          <a:bodyPr/>
          <a:lstStyle/>
          <a:p>
            <a:pPr algn="just">
              <a:lnSpc>
                <a:spcPct val="160000"/>
              </a:lnSpc>
              <a:buFont typeface="Wingdings" pitchFamily="2" charset="2"/>
              <a:buChar char="v"/>
            </a:pPr>
            <a:r>
              <a:rPr lang="en-US" sz="2800" dirty="0" smtClean="0">
                <a:latin typeface="Arial" pitchFamily="34" charset="0"/>
                <a:cs typeface="Arial" pitchFamily="34" charset="0"/>
              </a:rPr>
              <a:t>Hypothesis process contains a lot of calculation and takes time to reach the conclusion.</a:t>
            </a:r>
          </a:p>
          <a:p>
            <a:pPr algn="just">
              <a:lnSpc>
                <a:spcPct val="160000"/>
              </a:lnSpc>
              <a:buFont typeface="Wingdings" pitchFamily="2" charset="2"/>
              <a:buChar char="v"/>
            </a:pPr>
            <a:r>
              <a:rPr lang="en-US" sz="2800" dirty="0" smtClean="0">
                <a:latin typeface="Arial" pitchFamily="34" charset="0"/>
                <a:cs typeface="Arial" pitchFamily="34" charset="0"/>
              </a:rPr>
              <a:t> Analysis of two different population is expensive and complex for research work.</a:t>
            </a:r>
          </a:p>
          <a:p>
            <a:pPr>
              <a:buNone/>
            </a:pPr>
            <a:endParaRPr lang="en-US" dirty="0"/>
          </a:p>
        </p:txBody>
      </p:sp>
    </p:spTree>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 y="762000"/>
            <a:ext cx="8458200" cy="5078313"/>
          </a:xfrm>
          <a:prstGeom prst="rect">
            <a:avLst/>
          </a:prstGeom>
        </p:spPr>
        <p:txBody>
          <a:bodyPr wrap="square">
            <a:spAutoFit/>
          </a:bodyPr>
          <a:lstStyle/>
          <a:p>
            <a:pPr algn="just"/>
            <a:r>
              <a:rPr lang="en-US" sz="3600" b="1" dirty="0" smtClean="0"/>
              <a:t>Type</a:t>
            </a:r>
            <a:r>
              <a:rPr lang="en-US" sz="3600" dirty="0" smtClean="0"/>
              <a:t> I and II </a:t>
            </a:r>
            <a:r>
              <a:rPr lang="en-US" sz="3600" b="1" dirty="0" smtClean="0"/>
              <a:t>error </a:t>
            </a:r>
          </a:p>
          <a:p>
            <a:r>
              <a:rPr lang="en-US" sz="3600" dirty="0" smtClean="0"/>
              <a:t>In statistical hypothesis testing, a </a:t>
            </a:r>
            <a:r>
              <a:rPr lang="en-US" sz="3600" b="1" dirty="0" smtClean="0"/>
              <a:t>type</a:t>
            </a:r>
            <a:r>
              <a:rPr lang="en-US" sz="3600" dirty="0" smtClean="0"/>
              <a:t> I </a:t>
            </a:r>
            <a:r>
              <a:rPr lang="en-US" sz="3600" b="1" dirty="0" smtClean="0"/>
              <a:t>error</a:t>
            </a:r>
            <a:r>
              <a:rPr lang="en-US" sz="3600" dirty="0" smtClean="0"/>
              <a:t> is the rejection of a true null hypothesis (also known as a "false positive" finding or conclusion),</a:t>
            </a:r>
          </a:p>
          <a:p>
            <a:endParaRPr lang="en-US" sz="3600" dirty="0" smtClean="0"/>
          </a:p>
          <a:p>
            <a:pPr algn="just"/>
            <a:r>
              <a:rPr lang="en-US" sz="3600" dirty="0" smtClean="0"/>
              <a:t> while a </a:t>
            </a:r>
            <a:r>
              <a:rPr lang="en-US" sz="3600" b="1" dirty="0" smtClean="0"/>
              <a:t>type II error</a:t>
            </a:r>
            <a:r>
              <a:rPr lang="en-US" sz="3600" dirty="0" smtClean="0"/>
              <a:t> is the non-rejection of a false null hypothesis (also known as a "false negative" finding or conclusion).</a:t>
            </a:r>
            <a:endParaRPr lang="en-US" sz="3600" dirty="0"/>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 type I error, also known as an error of the first kind, occurs whenthe null hypothesis (H0) is true, but is rejected.A t..."/>
          <p:cNvPicPr>
            <a:picLocks noChangeAspect="1" noChangeArrowheads="1"/>
          </p:cNvPicPr>
          <p:nvPr/>
        </p:nvPicPr>
        <p:blipFill>
          <a:blip r:embed="rId2"/>
          <a:srcRect/>
          <a:stretch>
            <a:fillRect/>
          </a:stretch>
        </p:blipFill>
        <p:spPr bwMode="auto">
          <a:xfrm>
            <a:off x="304800" y="0"/>
            <a:ext cx="8458200" cy="6858000"/>
          </a:xfrm>
          <a:prstGeom prst="rect">
            <a:avLst/>
          </a:prstGeom>
          <a:noFill/>
        </p:spPr>
      </p:pic>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306" name="Picture 2" descr="Type II error, also known as an error of the second kind, occurs when thenull hypothesis is false, but erroneously fails t..."/>
          <p:cNvPicPr>
            <a:picLocks noChangeAspect="1" noChangeArrowheads="1"/>
          </p:cNvPicPr>
          <p:nvPr/>
        </p:nvPicPr>
        <p:blipFill>
          <a:blip r:embed="rId2"/>
          <a:srcRect/>
          <a:stretch>
            <a:fillRect/>
          </a:stretch>
        </p:blipFill>
        <p:spPr bwMode="auto">
          <a:xfrm>
            <a:off x="228600" y="0"/>
            <a:ext cx="8915400" cy="6858000"/>
          </a:xfrm>
          <a:prstGeom prst="rect">
            <a:avLst/>
          </a:prstGeom>
          <a:noFill/>
        </p:spPr>
      </p:pic>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330" name="Picture 2" descr="In the tabular form two errorcan be presented as follows:                       Null hypothesis (H0) is Null hypothesis (H..."/>
          <p:cNvPicPr>
            <a:picLocks noChangeAspect="1" noChangeArrowheads="1"/>
          </p:cNvPicPr>
          <p:nvPr/>
        </p:nvPicPr>
        <p:blipFill>
          <a:blip r:embed="rId2"/>
          <a:srcRect/>
          <a:stretch>
            <a:fillRect/>
          </a:stretch>
        </p:blipFill>
        <p:spPr bwMode="auto">
          <a:xfrm>
            <a:off x="304800" y="152400"/>
            <a:ext cx="8610600" cy="6705600"/>
          </a:xfrm>
          <a:prstGeom prst="rect">
            <a:avLst/>
          </a:prstGeom>
          <a:noFill/>
        </p:spPr>
      </p:pic>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8354" name="Picture 2" descr="If there is a diagnostic value distinguish the choice of two means,moving it to decrease type I error will increase type I..."/>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9378" name="Picture 2" descr="Graphical depiction of the relation between Type I and Type                          II errors "/>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0402" name="Picture 2" descr="What are the differences between Type1 errors and Type 2 errors?     Type 1 Error                       Type 2 Error A ty..."/>
          <p:cNvPicPr>
            <a:picLocks noChangeAspect="1" noChangeArrowheads="1"/>
          </p:cNvPicPr>
          <p:nvPr/>
        </p:nvPicPr>
        <p:blipFill>
          <a:blip r:embed="rId2"/>
          <a:srcRect/>
          <a:stretch>
            <a:fillRect/>
          </a:stretch>
        </p:blipFill>
        <p:spPr bwMode="auto">
          <a:xfrm>
            <a:off x="152400" y="0"/>
            <a:ext cx="8839200" cy="6858000"/>
          </a:xfrm>
          <a:prstGeom prst="rect">
            <a:avLst/>
          </a:prstGeom>
          <a:noFill/>
        </p:spPr>
      </p:pic>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1426" name="Picture 2" descr="Reducing Type I Errors• Prescriptive testing is used to increase the level of confidence,  which in turn reduces Type I er..."/>
          <p:cNvPicPr>
            <a:picLocks noChangeAspect="1" noChangeArrowheads="1"/>
          </p:cNvPicPr>
          <p:nvPr/>
        </p:nvPicPr>
        <p:blipFill>
          <a:blip r:embed="rId2"/>
          <a:srcRect/>
          <a:stretch>
            <a:fillRect/>
          </a:stretch>
        </p:blipFill>
        <p:spPr bwMode="auto">
          <a:xfrm>
            <a:off x="228600" y="0"/>
            <a:ext cx="8915400" cy="6629400"/>
          </a:xfrm>
          <a:prstGeom prst="rect">
            <a:avLst/>
          </a:prstGeom>
          <a:noFill/>
        </p:spPr>
      </p:pic>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450" name="Picture 2" descr="Reducing Type II Errors• Descriptive testing is used to better describe the test condition and  acceptance criteria, which..."/>
          <p:cNvPicPr>
            <a:picLocks noChangeAspect="1" noChangeArrowheads="1"/>
          </p:cNvPicPr>
          <p:nvPr/>
        </p:nvPicPr>
        <p:blipFill>
          <a:blip r:embed="rId2"/>
          <a:srcRect/>
          <a:stretch>
            <a:fillRect/>
          </a:stretch>
        </p:blipFill>
        <p:spPr bwMode="auto">
          <a:xfrm>
            <a:off x="0" y="228600"/>
            <a:ext cx="8839200" cy="6629400"/>
          </a:xfrm>
          <a:prstGeom prst="rect">
            <a:avLst/>
          </a:prstGeom>
          <a:noFill/>
        </p:spPr>
      </p:pic>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452" name="Picture 4" descr=" Many statisticians are now adopting a third type of  error, a type III, which is where the null hypothesis was  rejected..."/>
          <p:cNvPicPr>
            <a:picLocks noChangeAspect="1" noChangeArrowheads="1"/>
          </p:cNvPicPr>
          <p:nvPr/>
        </p:nvPicPr>
        <p:blipFill>
          <a:blip r:embed="rId2"/>
          <a:srcRect/>
          <a:stretch>
            <a:fillRect/>
          </a:stretch>
        </p:blipFill>
        <p:spPr bwMode="auto">
          <a:xfrm>
            <a:off x="304800" y="0"/>
            <a:ext cx="8686800" cy="6629400"/>
          </a:xfrm>
          <a:prstGeom prst="rect">
            <a:avLst/>
          </a:prstGeom>
          <a:noFill/>
        </p:spPr>
      </p:pic>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474" name="Picture 2" descr="Type i and type ii errors"/>
          <p:cNvPicPr>
            <a:picLocks noChangeAspect="1" noChangeArrowheads="1"/>
          </p:cNvPicPr>
          <p:nvPr/>
        </p:nvPicPr>
        <p:blipFill>
          <a:blip r:embed="rId2"/>
          <a:srcRect/>
          <a:stretch>
            <a:fillRect/>
          </a:stretch>
        </p:blipFill>
        <p:spPr bwMode="auto">
          <a:xfrm>
            <a:off x="155574" y="0"/>
            <a:ext cx="8988425" cy="6858000"/>
          </a:xfrm>
          <a:prstGeom prst="rect">
            <a:avLst/>
          </a:prstGeom>
          <a:noFill/>
        </p:spPr>
      </p:pic>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4498" name="Picture 2" descr="Type i and type ii errors"/>
          <p:cNvPicPr>
            <a:picLocks noChangeAspect="1" noChangeArrowheads="1"/>
          </p:cNvPicPr>
          <p:nvPr/>
        </p:nvPicPr>
        <p:blipFill>
          <a:blip r:embed="rId2"/>
          <a:srcRect/>
          <a:stretch>
            <a:fillRect/>
          </a:stretch>
        </p:blipFill>
        <p:spPr bwMode="auto">
          <a:xfrm>
            <a:off x="0" y="0"/>
            <a:ext cx="8915400" cy="6858000"/>
          </a:xfrm>
          <a:prstGeom prst="rect">
            <a:avLst/>
          </a:prstGeom>
          <a:noFill/>
        </p:spPr>
      </p:pic>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pitchFamily="34" charset="0"/>
                <a:cs typeface="Arial" pitchFamily="34" charset="0"/>
              </a:rPr>
              <a:t>References</a:t>
            </a:r>
            <a:br>
              <a:rPr lang="en-US" b="1" dirty="0" smtClean="0">
                <a:latin typeface="Arial" pitchFamily="34" charset="0"/>
                <a:cs typeface="Arial" pitchFamily="34" charset="0"/>
              </a:rPr>
            </a:br>
            <a:endParaRPr lang="en-US" b="1" dirty="0"/>
          </a:p>
        </p:txBody>
      </p:sp>
      <p:sp>
        <p:nvSpPr>
          <p:cNvPr id="3" name="Content Placeholder 2"/>
          <p:cNvSpPr>
            <a:spLocks noGrp="1"/>
          </p:cNvSpPr>
          <p:nvPr>
            <p:ph idx="1"/>
          </p:nvPr>
        </p:nvSpPr>
        <p:spPr/>
        <p:txBody>
          <a:bodyPr/>
          <a:lstStyle/>
          <a:p>
            <a:r>
              <a:rPr lang="en-US" sz="2800" dirty="0" smtClean="0">
                <a:latin typeface="Arial" pitchFamily="34" charset="0"/>
                <a:cs typeface="Arial" pitchFamily="34" charset="0"/>
              </a:rPr>
              <a:t>1.Sundaram KR, </a:t>
            </a:r>
            <a:r>
              <a:rPr lang="en-US" sz="2800" dirty="0" err="1" smtClean="0">
                <a:latin typeface="Arial" pitchFamily="34" charset="0"/>
                <a:cs typeface="Arial" pitchFamily="34" charset="0"/>
              </a:rPr>
              <a:t>Dewivedi</a:t>
            </a:r>
            <a:r>
              <a:rPr lang="en-US" sz="2800" dirty="0" smtClean="0">
                <a:latin typeface="Arial" pitchFamily="34" charset="0"/>
                <a:cs typeface="Arial" pitchFamily="34" charset="0"/>
              </a:rPr>
              <a:t> SN, </a:t>
            </a:r>
            <a:r>
              <a:rPr lang="en-US" sz="2800" dirty="0" err="1" smtClean="0">
                <a:latin typeface="Arial" pitchFamily="34" charset="0"/>
                <a:cs typeface="Arial" pitchFamily="34" charset="0"/>
              </a:rPr>
              <a:t>Sreenivas</a:t>
            </a:r>
            <a:r>
              <a:rPr lang="en-US" sz="2800" dirty="0" smtClean="0">
                <a:latin typeface="Arial" pitchFamily="34" charset="0"/>
                <a:cs typeface="Arial" pitchFamily="34" charset="0"/>
              </a:rPr>
              <a:t> V. Medical statistics, Principles and </a:t>
            </a:r>
            <a:r>
              <a:rPr lang="en-US" sz="2800" dirty="0" err="1" smtClean="0">
                <a:latin typeface="Arial" pitchFamily="34" charset="0"/>
                <a:cs typeface="Arial" pitchFamily="34" charset="0"/>
              </a:rPr>
              <a:t>Methods;BI</a:t>
            </a:r>
            <a:r>
              <a:rPr lang="en-US" sz="2800" dirty="0" smtClean="0">
                <a:latin typeface="Arial" pitchFamily="34" charset="0"/>
                <a:cs typeface="Arial" pitchFamily="34" charset="0"/>
              </a:rPr>
              <a:t> Publications New Delhi</a:t>
            </a:r>
            <a:r>
              <a:rPr lang="en-US" sz="2800" dirty="0" smtClean="0"/>
              <a:t>1.</a:t>
            </a:r>
            <a:r>
              <a:rPr lang="en-US" sz="2800" dirty="0" smtClean="0">
                <a:hlinkClick r:id="rId2"/>
              </a:rPr>
              <a:t> </a:t>
            </a:r>
            <a:endParaRPr lang="en-US" sz="2800" dirty="0" smtClean="0"/>
          </a:p>
          <a:p>
            <a:r>
              <a:rPr lang="en-US" dirty="0" smtClean="0"/>
              <a:t>2. </a:t>
            </a:r>
            <a:r>
              <a:rPr lang="en-US" dirty="0" err="1" smtClean="0"/>
              <a:t>Chandraiah,.P</a:t>
            </a:r>
            <a:r>
              <a:rPr lang="en-US" dirty="0" smtClean="0"/>
              <a:t>. (2010).Nursing Research and statistics., Florence publication.</a:t>
            </a:r>
            <a:r>
              <a:rPr lang="en-US" dirty="0" smtClean="0">
                <a:hlinkClick r:id="rId2"/>
              </a:rPr>
              <a:t> </a:t>
            </a:r>
          </a:p>
          <a:p>
            <a:r>
              <a:rPr lang="en-US" dirty="0" smtClean="0">
                <a:hlinkClick r:id="rId2"/>
              </a:rPr>
              <a:t>3.https://</a:t>
            </a:r>
            <a:r>
              <a:rPr lang="en-US" dirty="0" err="1" smtClean="0">
                <a:hlinkClick r:id="rId2"/>
              </a:rPr>
              <a:t>byjus.com</a:t>
            </a:r>
            <a:r>
              <a:rPr lang="en-US" dirty="0" smtClean="0">
                <a:hlinkClick r:id="rId2"/>
              </a:rPr>
              <a:t>/</a:t>
            </a:r>
            <a:r>
              <a:rPr lang="en-US" dirty="0" err="1" smtClean="0">
                <a:hlinkClick r:id="rId2"/>
              </a:rPr>
              <a:t>maths</a:t>
            </a:r>
            <a:r>
              <a:rPr lang="en-US" dirty="0" smtClean="0">
                <a:hlinkClick r:id="rId2"/>
              </a:rPr>
              <a:t>/graphical-representation/</a:t>
            </a:r>
            <a:r>
              <a:rPr lang="en-US" dirty="0" smtClean="0"/>
              <a:t>.</a:t>
            </a:r>
          </a:p>
          <a:p>
            <a:endParaRPr lang="en-US" dirty="0" smtClean="0">
              <a:latin typeface="Arial" pitchFamily="34" charset="0"/>
              <a:cs typeface="Arial" pitchFamily="34" charset="0"/>
            </a:endParaRP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5612</Words>
  <Application>Microsoft Office PowerPoint</Application>
  <PresentationFormat>On-screen Show (4:3)</PresentationFormat>
  <Paragraphs>946</Paragraphs>
  <Slides>214</Slides>
  <Notes>3</Notes>
  <HiddenSlides>0</HiddenSlides>
  <MMClips>0</MMClips>
  <ScaleCrop>false</ScaleCrop>
  <HeadingPairs>
    <vt:vector size="4" baseType="variant">
      <vt:variant>
        <vt:lpstr>Theme</vt:lpstr>
      </vt:variant>
      <vt:variant>
        <vt:i4>1</vt:i4>
      </vt:variant>
      <vt:variant>
        <vt:lpstr>Slide Titles</vt:lpstr>
      </vt:variant>
      <vt:variant>
        <vt:i4>214</vt:i4>
      </vt:variant>
    </vt:vector>
  </HeadingPairs>
  <TitlesOfParts>
    <vt:vector size="215" baseType="lpstr">
      <vt:lpstr>Office Theme</vt:lpstr>
      <vt:lpstr>Slide 1</vt:lpstr>
      <vt:lpstr>Definition</vt:lpstr>
      <vt:lpstr>Definition</vt:lpstr>
      <vt:lpstr>What is data ?..</vt:lpstr>
      <vt:lpstr>Statistical Methods</vt:lpstr>
      <vt:lpstr>TWO APPROCHES TO THE STATISTICAL ANALYSIS OF DATA- Descriptive Statistics</vt:lpstr>
      <vt:lpstr>Slide 7</vt:lpstr>
      <vt:lpstr>Inferential Statistics</vt:lpstr>
      <vt:lpstr>Inferential statistics</vt:lpstr>
      <vt:lpstr>Slide 10</vt:lpstr>
      <vt:lpstr>Scales of Measurements</vt:lpstr>
      <vt:lpstr>What are measurements and Variables</vt:lpstr>
      <vt:lpstr>IMPORTANCE OF MEASUREMENTS</vt:lpstr>
      <vt:lpstr>Slide 14</vt:lpstr>
      <vt:lpstr>Slide 15</vt:lpstr>
      <vt:lpstr>THE NOMINAL SCALE</vt:lpstr>
      <vt:lpstr>THE NOMINAL SCALE</vt:lpstr>
      <vt:lpstr>ORDINAL SCALE</vt:lpstr>
      <vt:lpstr>Slide 19</vt:lpstr>
      <vt:lpstr>Slide 20</vt:lpstr>
      <vt:lpstr>INTERVAL SCALE</vt:lpstr>
      <vt:lpstr>RATIO SCALE</vt:lpstr>
      <vt:lpstr>RATIO SCALE</vt:lpstr>
      <vt:lpstr>RATIO SCALE</vt:lpstr>
      <vt:lpstr> INTRODUCTION </vt:lpstr>
      <vt:lpstr> Definitions  </vt:lpstr>
      <vt:lpstr>Importance of Central Tendency </vt:lpstr>
      <vt:lpstr> Three common measures of central tendency  </vt:lpstr>
      <vt:lpstr>Characteristics for a good or an ideal average  </vt:lpstr>
      <vt:lpstr> Characteristics for a good or an ideal average  </vt:lpstr>
      <vt:lpstr> Arithmetic mean or mean  </vt:lpstr>
      <vt:lpstr> Formula for the ungrouped or raw data </vt:lpstr>
      <vt:lpstr>Example 1  </vt:lpstr>
      <vt:lpstr>Merits of Arithmetic mean</vt:lpstr>
      <vt:lpstr>Merits of Arithmetic mean</vt:lpstr>
      <vt:lpstr>Demerits of Arithmetic mean</vt:lpstr>
      <vt:lpstr>Demerits of Arithmetic mean</vt:lpstr>
      <vt:lpstr> Median  </vt:lpstr>
      <vt:lpstr>Slide 39</vt:lpstr>
      <vt:lpstr> Example  </vt:lpstr>
      <vt:lpstr>Example</vt:lpstr>
      <vt:lpstr> Merits of Median  </vt:lpstr>
      <vt:lpstr> Demerits of Median  </vt:lpstr>
      <vt:lpstr>Mode</vt:lpstr>
      <vt:lpstr> Example</vt:lpstr>
      <vt:lpstr> Merits of Mode </vt:lpstr>
      <vt:lpstr>Demerits of mode </vt:lpstr>
      <vt:lpstr>FREQUENCY DISTRIBUTION</vt:lpstr>
      <vt:lpstr>The reasons for constructing a frequency distribution </vt:lpstr>
      <vt:lpstr>TYPES</vt:lpstr>
      <vt:lpstr>Slide 51</vt:lpstr>
      <vt:lpstr>Raw Data</vt:lpstr>
      <vt:lpstr>Step :No 1.Data are arranged in the ascending order</vt:lpstr>
      <vt:lpstr>Step No2:A table is formed with three vertical columns</vt:lpstr>
      <vt:lpstr>Step No: 3</vt:lpstr>
      <vt:lpstr>Step No :4</vt:lpstr>
      <vt:lpstr>2.Frequency Distribution with class intervals</vt:lpstr>
      <vt:lpstr> How to Draw a Frequency Distribution Table</vt:lpstr>
      <vt:lpstr>Part 2: Sorting the Data </vt:lpstr>
      <vt:lpstr>condt</vt:lpstr>
      <vt:lpstr>condt</vt:lpstr>
      <vt:lpstr>Step 8:</vt:lpstr>
      <vt:lpstr>Condt ….</vt:lpstr>
      <vt:lpstr>Step No10:A table is formed with three vertical columns</vt:lpstr>
      <vt:lpstr>3.Cumulative Frequency Table </vt:lpstr>
      <vt:lpstr>3.Cumulative Frequency Table (Ungrouped data)  </vt:lpstr>
      <vt:lpstr>Slide 67</vt:lpstr>
      <vt:lpstr>   Cumulative Frequency Table (Grouped data)   </vt:lpstr>
      <vt:lpstr>  Construct a cumulative frequency table   </vt:lpstr>
      <vt:lpstr>Probability Distribution</vt:lpstr>
      <vt:lpstr>Slide 71</vt:lpstr>
      <vt:lpstr>Definition</vt:lpstr>
      <vt:lpstr>Normal probability curve</vt:lpstr>
      <vt:lpstr>Characteristics – 1.Bell shaped</vt:lpstr>
      <vt:lpstr>Slide 75</vt:lpstr>
      <vt:lpstr> Characteristics 2. Mean=Median=Mode</vt:lpstr>
      <vt:lpstr>Characteristics 3.Asymptotic</vt:lpstr>
      <vt:lpstr>Slide 78</vt:lpstr>
      <vt:lpstr>4.Emprical Rule</vt:lpstr>
      <vt:lpstr>  Percentage of cases between Mean and different a distances can be read from the figure below:  </vt:lpstr>
      <vt:lpstr>Slide 81</vt:lpstr>
      <vt:lpstr>Slide 82</vt:lpstr>
      <vt:lpstr>Slide 83</vt:lpstr>
      <vt:lpstr>Slide 84</vt:lpstr>
      <vt:lpstr>Slide 85</vt:lpstr>
      <vt:lpstr>Slide 86</vt:lpstr>
      <vt:lpstr>Slide 87</vt:lpstr>
      <vt:lpstr>Slide 88</vt:lpstr>
      <vt:lpstr>Slide 89</vt:lpstr>
      <vt:lpstr>1.Line graph</vt:lpstr>
      <vt:lpstr>Slide 91</vt:lpstr>
      <vt:lpstr>Slide 92</vt:lpstr>
      <vt:lpstr>Slide 93</vt:lpstr>
      <vt:lpstr>Slide 94</vt:lpstr>
      <vt:lpstr>Slide 95</vt:lpstr>
      <vt:lpstr>2. Bar Graph</vt:lpstr>
      <vt:lpstr>2. Bar Graph</vt:lpstr>
      <vt:lpstr>2. Bar Graph Types</vt:lpstr>
      <vt:lpstr>2.(a)Vertical Bar Graphs </vt:lpstr>
      <vt:lpstr>2.(b) Horizontal Bar Graphs </vt:lpstr>
      <vt:lpstr>Example 1:</vt:lpstr>
      <vt:lpstr>2.(a)Vertical Bar Graphs </vt:lpstr>
      <vt:lpstr>2.(b)Horizontal Bar Graphs </vt:lpstr>
      <vt:lpstr>Example 2:</vt:lpstr>
      <vt:lpstr>2.(c).Multiple Bar Diagram</vt:lpstr>
      <vt:lpstr>3.Histogram</vt:lpstr>
      <vt:lpstr>Slide 107</vt:lpstr>
      <vt:lpstr>Slide 108</vt:lpstr>
      <vt:lpstr>Construct Histogram </vt:lpstr>
      <vt:lpstr>Slide 110</vt:lpstr>
      <vt:lpstr>Slide 111</vt:lpstr>
      <vt:lpstr>4.Frequency Polygon</vt:lpstr>
      <vt:lpstr>Example 1: In a batch of 400 students, the height of students is given in the following table. Represent it through a frequency polygon. </vt:lpstr>
      <vt:lpstr>Steps to draw Frequency Polygon</vt:lpstr>
      <vt:lpstr>Slide 115</vt:lpstr>
      <vt:lpstr>Slide 116</vt:lpstr>
      <vt:lpstr>5.Ogives</vt:lpstr>
      <vt:lpstr>6.Circle Graph or Pie Diagram</vt:lpstr>
      <vt:lpstr>Other graphs</vt:lpstr>
      <vt:lpstr>Merits of Using Graphs </vt:lpstr>
      <vt:lpstr>Slide 121</vt:lpstr>
      <vt:lpstr>Slide 122</vt:lpstr>
      <vt:lpstr>Slide 123</vt:lpstr>
      <vt:lpstr>Standard Deviation </vt:lpstr>
      <vt:lpstr>Definition</vt:lpstr>
      <vt:lpstr>Slide 126</vt:lpstr>
      <vt:lpstr> For Ungrouped data </vt:lpstr>
      <vt:lpstr>Slide 128</vt:lpstr>
      <vt:lpstr>Slide 129</vt:lpstr>
      <vt:lpstr>Slide 130</vt:lpstr>
      <vt:lpstr>Merits of SD</vt:lpstr>
      <vt:lpstr>Demerits of SD</vt:lpstr>
      <vt:lpstr> INTRODUCTION </vt:lpstr>
      <vt:lpstr> Definitions  </vt:lpstr>
      <vt:lpstr> Common Methods of computing the correlation  </vt:lpstr>
      <vt:lpstr>Slide 136</vt:lpstr>
      <vt:lpstr>Type of correlation coefficient  </vt:lpstr>
      <vt:lpstr> Perfect Positive correlation  </vt:lpstr>
      <vt:lpstr> Perfect negative correlation  </vt:lpstr>
      <vt:lpstr>Low positive correlation </vt:lpstr>
      <vt:lpstr>Low negative correlation</vt:lpstr>
      <vt:lpstr>No correlation </vt:lpstr>
      <vt:lpstr>Slide 143</vt:lpstr>
      <vt:lpstr> Karl Pearson’s Correlation Coefficient </vt:lpstr>
      <vt:lpstr>Formula</vt:lpstr>
      <vt:lpstr> Assumptions of Karl Pearson’s Coefficient of Correlation </vt:lpstr>
      <vt:lpstr>Slide 147</vt:lpstr>
      <vt:lpstr>Definition:</vt:lpstr>
      <vt:lpstr>Formula </vt:lpstr>
      <vt:lpstr>Steps</vt:lpstr>
      <vt:lpstr>Definition </vt:lpstr>
      <vt:lpstr>Slide 152</vt:lpstr>
      <vt:lpstr>Statistical software package for analyzing Quantitative data</vt:lpstr>
      <vt:lpstr>Microsoft Excel</vt:lpstr>
      <vt:lpstr>Slide 155</vt:lpstr>
      <vt:lpstr>SPSS  Statistical Package for Social Sciences</vt:lpstr>
      <vt:lpstr>Slide 157</vt:lpstr>
      <vt:lpstr>SAS (Statistical Analysis System)</vt:lpstr>
      <vt:lpstr>Slide 159</vt:lpstr>
      <vt:lpstr>Slide 160</vt:lpstr>
      <vt:lpstr>Pros and Cons </vt:lpstr>
      <vt:lpstr>Stata</vt:lpstr>
      <vt:lpstr>Slide 163</vt:lpstr>
      <vt:lpstr>R</vt:lpstr>
      <vt:lpstr>Slide 165</vt:lpstr>
      <vt:lpstr>Statistical software package for analyzing Qualitative data</vt:lpstr>
      <vt:lpstr>Slide 167</vt:lpstr>
      <vt:lpstr>Slide 168</vt:lpstr>
      <vt:lpstr>Slide 169</vt:lpstr>
      <vt:lpstr>Slide 170</vt:lpstr>
      <vt:lpstr>Slide 171</vt:lpstr>
      <vt:lpstr> </vt:lpstr>
      <vt:lpstr>Definition</vt:lpstr>
      <vt:lpstr>Slide 174</vt:lpstr>
      <vt:lpstr>Test of significance </vt:lpstr>
      <vt:lpstr>7 Steps In Test of significance </vt:lpstr>
      <vt:lpstr>Slide 177</vt:lpstr>
      <vt:lpstr>Slide 178</vt:lpstr>
      <vt:lpstr>Slide 179</vt:lpstr>
      <vt:lpstr>Step 3: Set α </vt:lpstr>
      <vt:lpstr>Slide 181</vt:lpstr>
      <vt:lpstr>Slide 182</vt:lpstr>
      <vt:lpstr>Slide 183</vt:lpstr>
      <vt:lpstr>Slide 184</vt:lpstr>
      <vt:lpstr>Slide 185</vt:lpstr>
      <vt:lpstr>Slide 186</vt:lpstr>
      <vt:lpstr>Table 1: Types of Parametric test</vt:lpstr>
      <vt:lpstr>Slide 188</vt:lpstr>
      <vt:lpstr>Paired and Un paired t-test</vt:lpstr>
      <vt:lpstr>Slide 190</vt:lpstr>
      <vt:lpstr>When to use a paired t-test? </vt:lpstr>
      <vt:lpstr>Slide 192</vt:lpstr>
      <vt:lpstr>Formula for Paired t- test </vt:lpstr>
      <vt:lpstr>Advantage and disadvantage of paired t-test</vt:lpstr>
      <vt:lpstr>Slide 195</vt:lpstr>
      <vt:lpstr>Un paired t-test</vt:lpstr>
      <vt:lpstr>When to use an unpaired t-test? </vt:lpstr>
      <vt:lpstr>Slide 198</vt:lpstr>
      <vt:lpstr>Formula for Unpaired t- test </vt:lpstr>
      <vt:lpstr>Advantage and disadvantage of unpaired t-test</vt:lpstr>
      <vt:lpstr>Slide 201</vt:lpstr>
      <vt:lpstr>Slide 202</vt:lpstr>
      <vt:lpstr>Slide 203</vt:lpstr>
      <vt:lpstr>Slide 204</vt:lpstr>
      <vt:lpstr>Slide 205</vt:lpstr>
      <vt:lpstr>Slide 206</vt:lpstr>
      <vt:lpstr>Slide 207</vt:lpstr>
      <vt:lpstr>Slide 208</vt:lpstr>
      <vt:lpstr>Slide 209</vt:lpstr>
      <vt:lpstr>Slide 210</vt:lpstr>
      <vt:lpstr>Slide 211</vt:lpstr>
      <vt:lpstr>Slide 212</vt:lpstr>
      <vt:lpstr>Slide 213</vt:lpstr>
      <vt:lpstr>References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siva</dc:creator>
  <cp:lastModifiedBy>siva</cp:lastModifiedBy>
  <cp:revision>2</cp:revision>
  <dcterms:created xsi:type="dcterms:W3CDTF">2006-08-16T00:00:00Z</dcterms:created>
  <dcterms:modified xsi:type="dcterms:W3CDTF">2020-07-02T10:35:46Z</dcterms:modified>
</cp:coreProperties>
</file>