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256" r:id="rId2"/>
    <p:sldId id="277" r:id="rId3"/>
    <p:sldId id="323" r:id="rId4"/>
    <p:sldId id="369" r:id="rId5"/>
    <p:sldId id="257" r:id="rId6"/>
    <p:sldId id="284" r:id="rId7"/>
    <p:sldId id="258" r:id="rId8"/>
    <p:sldId id="324" r:id="rId9"/>
    <p:sldId id="325" r:id="rId10"/>
    <p:sldId id="326" r:id="rId11"/>
    <p:sldId id="285" r:id="rId12"/>
    <p:sldId id="291" r:id="rId13"/>
    <p:sldId id="292" r:id="rId14"/>
    <p:sldId id="293" r:id="rId15"/>
    <p:sldId id="294" r:id="rId16"/>
    <p:sldId id="310" r:id="rId17"/>
    <p:sldId id="295" r:id="rId18"/>
    <p:sldId id="297" r:id="rId19"/>
    <p:sldId id="298" r:id="rId20"/>
    <p:sldId id="341" r:id="rId21"/>
    <p:sldId id="381" r:id="rId22"/>
    <p:sldId id="382" r:id="rId23"/>
    <p:sldId id="384" r:id="rId24"/>
    <p:sldId id="385" r:id="rId25"/>
    <p:sldId id="386" r:id="rId26"/>
    <p:sldId id="387" r:id="rId27"/>
    <p:sldId id="345" r:id="rId28"/>
    <p:sldId id="346" r:id="rId29"/>
    <p:sldId id="347" r:id="rId30"/>
    <p:sldId id="348" r:id="rId31"/>
    <p:sldId id="349" r:id="rId32"/>
    <p:sldId id="371" r:id="rId33"/>
    <p:sldId id="350" r:id="rId34"/>
    <p:sldId id="351" r:id="rId35"/>
    <p:sldId id="356" r:id="rId36"/>
    <p:sldId id="357" r:id="rId37"/>
    <p:sldId id="327" r:id="rId38"/>
    <p:sldId id="388" r:id="rId39"/>
    <p:sldId id="259" r:id="rId40"/>
    <p:sldId id="278" r:id="rId41"/>
    <p:sldId id="260" r:id="rId42"/>
    <p:sldId id="279" r:id="rId43"/>
    <p:sldId id="261" r:id="rId44"/>
    <p:sldId id="262" r:id="rId45"/>
    <p:sldId id="328" r:id="rId46"/>
    <p:sldId id="329" r:id="rId47"/>
    <p:sldId id="330" r:id="rId48"/>
    <p:sldId id="331" r:id="rId49"/>
    <p:sldId id="332" r:id="rId50"/>
    <p:sldId id="270" r:id="rId51"/>
    <p:sldId id="271" r:id="rId52"/>
    <p:sldId id="272" r:id="rId53"/>
    <p:sldId id="273" r:id="rId54"/>
    <p:sldId id="389" r:id="rId55"/>
    <p:sldId id="390" r:id="rId56"/>
    <p:sldId id="391" r:id="rId57"/>
    <p:sldId id="392" r:id="rId58"/>
    <p:sldId id="393" r:id="rId59"/>
    <p:sldId id="394" r:id="rId60"/>
    <p:sldId id="395" r:id="rId61"/>
    <p:sldId id="396" r:id="rId62"/>
    <p:sldId id="397" r:id="rId63"/>
    <p:sldId id="398" r:id="rId64"/>
    <p:sldId id="399" r:id="rId65"/>
    <p:sldId id="274" r:id="rId66"/>
    <p:sldId id="374" r:id="rId67"/>
    <p:sldId id="375" r:id="rId68"/>
    <p:sldId id="376" r:id="rId69"/>
    <p:sldId id="377" r:id="rId70"/>
    <p:sldId id="378" r:id="rId71"/>
    <p:sldId id="379" r:id="rId72"/>
    <p:sldId id="318" r:id="rId73"/>
    <p:sldId id="380"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3" autoAdjust="0"/>
    <p:restoredTop sz="94624" autoAdjust="0"/>
  </p:normalViewPr>
  <p:slideViewPr>
    <p:cSldViewPr>
      <p:cViewPr>
        <p:scale>
          <a:sx n="57" d="100"/>
          <a:sy n="57" d="100"/>
        </p:scale>
        <p:origin x="-1734" y="-22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016722-5DD8-407A-A51E-8DFC6183192D}" type="datetimeFigureOut">
              <a:rPr lang="en-US" smtClean="0"/>
              <a:pPr/>
              <a:t>12/17/2020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36E3C7-3D12-4ED3-9780-4C0B1A3818DA}" type="slidenum">
              <a:rPr lang="en-US" smtClean="0"/>
              <a:pPr/>
              <a:t>‹#›</a:t>
            </a:fld>
            <a:endParaRPr lang="en-US"/>
          </a:p>
        </p:txBody>
      </p:sp>
    </p:spTree>
    <p:extLst>
      <p:ext uri="{BB962C8B-B14F-4D97-AF65-F5344CB8AC3E}">
        <p14:creationId xmlns:p14="http://schemas.microsoft.com/office/powerpoint/2010/main" xmlns="" val="3291944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6"/>
          <p:cNvSpPr>
            <a:spLocks noGrp="1" noChangeArrowheads="1"/>
          </p:cNvSpPr>
          <p:nvPr>
            <p:ph type="sldNum" sz="quarter"/>
          </p:nvPr>
        </p:nvSpPr>
        <p:spPr>
          <a:noFill/>
        </p:spPr>
        <p:txBody>
          <a:bodyPr/>
          <a:lstStyle/>
          <a:p>
            <a:fld id="{42D3D745-583D-4C30-8B01-38D80E371BFC}" type="slidenum">
              <a:rPr lang="en-GB" smtClean="0">
                <a:ea typeface="Arial Unicode MS" pitchFamily="34" charset="-128"/>
                <a:cs typeface="Arial Unicode MS" pitchFamily="34" charset="-128"/>
              </a:rPr>
              <a:pPr/>
              <a:t>20</a:t>
            </a:fld>
            <a:endParaRPr lang="en-GB" smtClean="0">
              <a:ea typeface="Arial Unicode MS" pitchFamily="34" charset="-128"/>
              <a:cs typeface="Arial Unicode MS" pitchFamily="34" charset="-128"/>
            </a:endParaRPr>
          </a:p>
        </p:txBody>
      </p:sp>
      <p:sp>
        <p:nvSpPr>
          <p:cNvPr id="78851"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78852" name="Rectangle 2"/>
          <p:cNvSpPr>
            <a:spLocks noGrp="1" noChangeArrowheads="1"/>
          </p:cNvSpPr>
          <p:nvPr>
            <p:ph type="body" idx="1"/>
          </p:nvPr>
        </p:nvSpPr>
        <p:spPr>
          <a:xfrm>
            <a:off x="685512" y="4343231"/>
            <a:ext cx="5486976" cy="4037751"/>
          </a:xfrm>
          <a:noFill/>
          <a:ln/>
        </p:spPr>
        <p:txBody>
          <a:bodyPr wrap="none" anchor="ctr"/>
          <a:lstStyle/>
          <a:p>
            <a:pPr marL="200414" indent="-200414">
              <a:buFont typeface="Times New Roman" pitchFamily="18" charset="0"/>
              <a:buAutoNum type="alphaLcParenR"/>
            </a:pPr>
            <a:endParaRPr lang="en-US" dirty="0" smtClean="0"/>
          </a:p>
          <a:p>
            <a:pPr marL="200414" indent="-200414">
              <a:buFont typeface="Times New Roman" pitchFamily="18" charset="0"/>
              <a:buAutoNum type="alphaLcParenR"/>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6"/>
          <p:cNvSpPr>
            <a:spLocks noGrp="1" noChangeArrowheads="1"/>
          </p:cNvSpPr>
          <p:nvPr>
            <p:ph type="sldNum" sz="quarter"/>
          </p:nvPr>
        </p:nvSpPr>
        <p:spPr>
          <a:noFill/>
        </p:spPr>
        <p:txBody>
          <a:bodyPr/>
          <a:lstStyle/>
          <a:p>
            <a:fld id="{2F35E1E2-D94C-4A86-9869-BD795E210860}" type="slidenum">
              <a:rPr lang="en-GB" smtClean="0">
                <a:ea typeface="Arial Unicode MS" pitchFamily="34" charset="-128"/>
                <a:cs typeface="Arial Unicode MS" pitchFamily="34" charset="-128"/>
              </a:rPr>
              <a:pPr/>
              <a:t>23</a:t>
            </a:fld>
            <a:endParaRPr lang="en-GB" smtClean="0">
              <a:ea typeface="Arial Unicode MS" pitchFamily="34" charset="-128"/>
              <a:cs typeface="Arial Unicode MS" pitchFamily="34" charset="-128"/>
            </a:endParaRPr>
          </a:p>
        </p:txBody>
      </p:sp>
      <p:sp>
        <p:nvSpPr>
          <p:cNvPr id="81923"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1924" name="Text Box 2"/>
          <p:cNvSpPr>
            <a:spLocks noGrp="1" noChangeArrowheads="1"/>
          </p:cNvSpPr>
          <p:nvPr>
            <p:ph type="body" idx="1"/>
          </p:nvPr>
        </p:nvSpPr>
        <p:spPr>
          <a:xfrm>
            <a:off x="685512" y="4343231"/>
            <a:ext cx="5486976" cy="4037751"/>
          </a:xfrm>
          <a:noFill/>
          <a:ln/>
        </p:spPr>
        <p:txBody>
          <a:bodyPr/>
          <a:lstStyle/>
          <a:p>
            <a:pPr marL="189280" indent="-189280">
              <a:lnSpc>
                <a:spcPct val="93000"/>
              </a:lnSpc>
              <a:spcBef>
                <a:spcPct val="0"/>
              </a:spcBef>
              <a:buSzPct val="45000"/>
              <a:tabLst>
                <a:tab pos="634643" algn="l"/>
                <a:tab pos="1269286" algn="l"/>
                <a:tab pos="1903929" algn="l"/>
                <a:tab pos="2538573" algn="l"/>
                <a:tab pos="3173216" algn="l"/>
                <a:tab pos="3807859" algn="l"/>
                <a:tab pos="4442502" algn="l"/>
                <a:tab pos="5077145" algn="l"/>
              </a:tabLst>
            </a:pPr>
            <a:endParaRPr lang="en-US" sz="1800" dirty="0" smtClean="0">
              <a:latin typeface="Arial" pitchFamily="34" charset="0"/>
              <a:ea typeface="MS Gothic" pitchFamily="49"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6"/>
          <p:cNvSpPr>
            <a:spLocks noGrp="1" noChangeArrowheads="1"/>
          </p:cNvSpPr>
          <p:nvPr>
            <p:ph type="sldNum" sz="quarter"/>
          </p:nvPr>
        </p:nvSpPr>
        <p:spPr>
          <a:noFill/>
        </p:spPr>
        <p:txBody>
          <a:bodyPr/>
          <a:lstStyle/>
          <a:p>
            <a:fld id="{6D01ED40-EE91-4E25-B834-E0887CACBC3D}" type="slidenum">
              <a:rPr lang="en-GB" smtClean="0">
                <a:ea typeface="Arial Unicode MS" pitchFamily="34" charset="-128"/>
                <a:cs typeface="Arial Unicode MS" pitchFamily="34" charset="-128"/>
              </a:rPr>
              <a:pPr/>
              <a:t>24</a:t>
            </a:fld>
            <a:endParaRPr lang="en-GB" smtClean="0">
              <a:ea typeface="Arial Unicode MS" pitchFamily="34" charset="-128"/>
              <a:cs typeface="Arial Unicode MS" pitchFamily="34" charset="-128"/>
            </a:endParaRPr>
          </a:p>
        </p:txBody>
      </p:sp>
      <p:sp>
        <p:nvSpPr>
          <p:cNvPr id="90115" name="Rectangle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90116"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6"/>
          <p:cNvSpPr>
            <a:spLocks noGrp="1" noChangeArrowheads="1"/>
          </p:cNvSpPr>
          <p:nvPr>
            <p:ph type="sldNum" sz="quarter"/>
          </p:nvPr>
        </p:nvSpPr>
        <p:spPr>
          <a:noFill/>
        </p:spPr>
        <p:txBody>
          <a:bodyPr/>
          <a:lstStyle/>
          <a:p>
            <a:fld id="{763F6C51-7B8D-4401-99A3-39BB35F38A6C}" type="slidenum">
              <a:rPr lang="en-GB" smtClean="0">
                <a:ea typeface="Arial Unicode MS" pitchFamily="34" charset="-128"/>
                <a:cs typeface="Arial Unicode MS" pitchFamily="34" charset="-128"/>
              </a:rPr>
              <a:pPr/>
              <a:t>25</a:t>
            </a:fld>
            <a:endParaRPr lang="en-GB" smtClean="0">
              <a:ea typeface="Arial Unicode MS" pitchFamily="34" charset="-128"/>
              <a:cs typeface="Arial Unicode MS" pitchFamily="34" charset="-128"/>
            </a:endParaRPr>
          </a:p>
        </p:txBody>
      </p:sp>
      <p:sp>
        <p:nvSpPr>
          <p:cNvPr id="91139"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1140"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6"/>
          <p:cNvSpPr>
            <a:spLocks noGrp="1" noChangeArrowheads="1"/>
          </p:cNvSpPr>
          <p:nvPr>
            <p:ph type="sldNum" sz="quarter"/>
          </p:nvPr>
        </p:nvSpPr>
        <p:spPr>
          <a:noFill/>
        </p:spPr>
        <p:txBody>
          <a:bodyPr/>
          <a:lstStyle/>
          <a:p>
            <a:fld id="{029D3824-B778-41ED-87B4-12B3A4DFFF19}" type="slidenum">
              <a:rPr lang="en-GB" smtClean="0">
                <a:ea typeface="Arial Unicode MS" pitchFamily="34" charset="-128"/>
                <a:cs typeface="Arial Unicode MS" pitchFamily="34" charset="-128"/>
              </a:rPr>
              <a:pPr/>
              <a:t>26</a:t>
            </a:fld>
            <a:endParaRPr lang="en-GB" smtClean="0">
              <a:ea typeface="Arial Unicode MS" pitchFamily="34" charset="-128"/>
              <a:cs typeface="Arial Unicode MS" pitchFamily="34" charset="-128"/>
            </a:endParaRPr>
          </a:p>
        </p:txBody>
      </p:sp>
      <p:sp>
        <p:nvSpPr>
          <p:cNvPr id="92163"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2164"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6"/>
          <p:cNvSpPr>
            <a:spLocks noGrp="1" noChangeArrowheads="1"/>
          </p:cNvSpPr>
          <p:nvPr>
            <p:ph type="sldNum" sz="quarter"/>
          </p:nvPr>
        </p:nvSpPr>
        <p:spPr>
          <a:noFill/>
        </p:spPr>
        <p:txBody>
          <a:bodyPr/>
          <a:lstStyle/>
          <a:p>
            <a:fld id="{BAEC8D05-6155-4512-9E4B-DE8F8C2EB520}" type="slidenum">
              <a:rPr lang="en-GB" smtClean="0">
                <a:ea typeface="Arial Unicode MS" pitchFamily="34" charset="-128"/>
                <a:cs typeface="Arial Unicode MS" pitchFamily="34" charset="-128"/>
              </a:rPr>
              <a:pPr/>
              <a:t>27</a:t>
            </a:fld>
            <a:endParaRPr lang="en-GB" smtClean="0">
              <a:ea typeface="Arial Unicode MS" pitchFamily="34" charset="-128"/>
              <a:cs typeface="Arial Unicode MS" pitchFamily="34" charset="-128"/>
            </a:endParaRPr>
          </a:p>
        </p:txBody>
      </p:sp>
      <p:sp>
        <p:nvSpPr>
          <p:cNvPr id="82947"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2948" name="Rectangle 2"/>
          <p:cNvSpPr>
            <a:spLocks noGrp="1" noChangeArrowheads="1"/>
          </p:cNvSpPr>
          <p:nvPr>
            <p:ph type="body" idx="1"/>
          </p:nvPr>
        </p:nvSpPr>
        <p:spPr>
          <a:xfrm>
            <a:off x="685512" y="4343231"/>
            <a:ext cx="5486976" cy="4037751"/>
          </a:xfrm>
          <a:noFill/>
          <a:ln/>
        </p:spPr>
        <p:txBody>
          <a:bodyPr wrap="none" anchor="ctr"/>
          <a:lstStyle/>
          <a:p>
            <a:pPr marL="200414" indent="-200414">
              <a:buFont typeface="Times New Roman" pitchFamily="18" charset="0"/>
              <a:buAutoNum type="alphaLcParenR"/>
            </a:pP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6"/>
          <p:cNvSpPr>
            <a:spLocks noGrp="1" noChangeArrowheads="1"/>
          </p:cNvSpPr>
          <p:nvPr>
            <p:ph type="sldNum" sz="quarter"/>
          </p:nvPr>
        </p:nvSpPr>
        <p:spPr>
          <a:noFill/>
        </p:spPr>
        <p:txBody>
          <a:bodyPr/>
          <a:lstStyle/>
          <a:p>
            <a:fld id="{A7624991-50D1-4B0B-B5CE-444D175E1CCF}" type="slidenum">
              <a:rPr lang="en-GB" smtClean="0">
                <a:ea typeface="Arial Unicode MS" pitchFamily="34" charset="-128"/>
                <a:cs typeface="Arial Unicode MS" pitchFamily="34" charset="-128"/>
              </a:rPr>
              <a:pPr/>
              <a:t>28</a:t>
            </a:fld>
            <a:endParaRPr lang="en-GB" smtClean="0">
              <a:ea typeface="Arial Unicode MS" pitchFamily="34" charset="-128"/>
              <a:cs typeface="Arial Unicode MS" pitchFamily="34" charset="-128"/>
            </a:endParaRPr>
          </a:p>
        </p:txBody>
      </p:sp>
      <p:sp>
        <p:nvSpPr>
          <p:cNvPr id="83971"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3972"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6"/>
          <p:cNvSpPr>
            <a:spLocks noGrp="1" noChangeArrowheads="1"/>
          </p:cNvSpPr>
          <p:nvPr>
            <p:ph type="sldNum" sz="quarter"/>
          </p:nvPr>
        </p:nvSpPr>
        <p:spPr>
          <a:noFill/>
        </p:spPr>
        <p:txBody>
          <a:bodyPr/>
          <a:lstStyle/>
          <a:p>
            <a:fld id="{A80A910C-CD23-4CCA-80C6-D0F126340C89}" type="slidenum">
              <a:rPr lang="en-GB" smtClean="0">
                <a:ea typeface="Arial Unicode MS" pitchFamily="34" charset="-128"/>
                <a:cs typeface="Arial Unicode MS" pitchFamily="34" charset="-128"/>
              </a:rPr>
              <a:pPr/>
              <a:t>29</a:t>
            </a:fld>
            <a:endParaRPr lang="en-GB" smtClean="0">
              <a:ea typeface="Arial Unicode MS" pitchFamily="34" charset="-128"/>
              <a:cs typeface="Arial Unicode MS" pitchFamily="34" charset="-128"/>
            </a:endParaRPr>
          </a:p>
        </p:txBody>
      </p:sp>
      <p:sp>
        <p:nvSpPr>
          <p:cNvPr id="84995"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4996" name="Rectangle 2"/>
          <p:cNvSpPr>
            <a:spLocks noGrp="1" noChangeArrowheads="1"/>
          </p:cNvSpPr>
          <p:nvPr>
            <p:ph type="body" idx="1"/>
          </p:nvPr>
        </p:nvSpPr>
        <p:spPr>
          <a:xfrm>
            <a:off x="685512" y="4343231"/>
            <a:ext cx="5486976" cy="4037751"/>
          </a:xfrm>
          <a:noFill/>
          <a:ln/>
        </p:spPr>
        <p:txBody>
          <a:bodyPr wrap="none" anchor="ctr"/>
          <a:lstStyle/>
          <a:p>
            <a:endParaRPr lang="en-US" smtClean="0"/>
          </a:p>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6"/>
          <p:cNvSpPr>
            <a:spLocks noGrp="1" noChangeArrowheads="1"/>
          </p:cNvSpPr>
          <p:nvPr>
            <p:ph type="sldNum" sz="quarter"/>
          </p:nvPr>
        </p:nvSpPr>
        <p:spPr>
          <a:noFill/>
        </p:spPr>
        <p:txBody>
          <a:bodyPr/>
          <a:lstStyle/>
          <a:p>
            <a:fld id="{DA0D34F4-32A8-4CCF-9F09-BC8965A507C8}" type="slidenum">
              <a:rPr lang="en-GB" smtClean="0">
                <a:ea typeface="Arial Unicode MS" pitchFamily="34" charset="-128"/>
                <a:cs typeface="Arial Unicode MS" pitchFamily="34" charset="-128"/>
              </a:rPr>
              <a:pPr/>
              <a:t>30</a:t>
            </a:fld>
            <a:endParaRPr lang="en-GB" smtClean="0">
              <a:ea typeface="Arial Unicode MS" pitchFamily="34" charset="-128"/>
              <a:cs typeface="Arial Unicode MS" pitchFamily="34" charset="-128"/>
            </a:endParaRPr>
          </a:p>
        </p:txBody>
      </p:sp>
      <p:sp>
        <p:nvSpPr>
          <p:cNvPr id="86019"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6020"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6"/>
          <p:cNvSpPr>
            <a:spLocks noGrp="1" noChangeArrowheads="1"/>
          </p:cNvSpPr>
          <p:nvPr>
            <p:ph type="sldNum" sz="quarter"/>
          </p:nvPr>
        </p:nvSpPr>
        <p:spPr>
          <a:noFill/>
        </p:spPr>
        <p:txBody>
          <a:bodyPr/>
          <a:lstStyle/>
          <a:p>
            <a:fld id="{C0E54266-350B-4704-A706-F1C0C0791231}" type="slidenum">
              <a:rPr lang="en-GB" smtClean="0">
                <a:ea typeface="Arial Unicode MS" pitchFamily="34" charset="-128"/>
                <a:cs typeface="Arial Unicode MS" pitchFamily="34" charset="-128"/>
              </a:rPr>
              <a:pPr/>
              <a:t>31</a:t>
            </a:fld>
            <a:endParaRPr lang="en-GB" smtClean="0">
              <a:ea typeface="Arial Unicode MS" pitchFamily="34" charset="-128"/>
              <a:cs typeface="Arial Unicode MS" pitchFamily="34" charset="-128"/>
            </a:endParaRPr>
          </a:p>
        </p:txBody>
      </p:sp>
      <p:sp>
        <p:nvSpPr>
          <p:cNvPr id="87043"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7044"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6"/>
          <p:cNvSpPr>
            <a:spLocks noGrp="1" noChangeArrowheads="1"/>
          </p:cNvSpPr>
          <p:nvPr>
            <p:ph type="sldNum" sz="quarter"/>
          </p:nvPr>
        </p:nvSpPr>
        <p:spPr>
          <a:noFill/>
        </p:spPr>
        <p:txBody>
          <a:bodyPr/>
          <a:lstStyle/>
          <a:p>
            <a:fld id="{7FB41B4D-8C96-47FF-9C4E-84394C0C8C80}" type="slidenum">
              <a:rPr lang="en-GB" smtClean="0">
                <a:ea typeface="Arial Unicode MS" pitchFamily="34" charset="-128"/>
                <a:cs typeface="Arial Unicode MS" pitchFamily="34" charset="-128"/>
              </a:rPr>
              <a:pPr/>
              <a:t>33</a:t>
            </a:fld>
            <a:endParaRPr lang="en-GB" smtClean="0">
              <a:ea typeface="Arial Unicode MS" pitchFamily="34" charset="-128"/>
              <a:cs typeface="Arial Unicode MS" pitchFamily="34" charset="-128"/>
            </a:endParaRPr>
          </a:p>
        </p:txBody>
      </p:sp>
      <p:sp>
        <p:nvSpPr>
          <p:cNvPr id="88067"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8068"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B9AA6DE3-807D-4A37-A6E9-B662F082576B}" type="slidenum">
              <a:rPr lang="en-GB" smtClean="0">
                <a:ea typeface="Arial Unicode MS" pitchFamily="34" charset="-128"/>
                <a:cs typeface="Arial Unicode MS" pitchFamily="34" charset="-128"/>
              </a:rPr>
              <a:pPr/>
              <a:t>34</a:t>
            </a:fld>
            <a:endParaRPr lang="en-GB" smtClean="0">
              <a:ea typeface="Arial Unicode MS" pitchFamily="34" charset="-128"/>
              <a:cs typeface="Arial Unicode MS" pitchFamily="34" charset="-128"/>
            </a:endParaRPr>
          </a:p>
        </p:txBody>
      </p:sp>
      <p:sp>
        <p:nvSpPr>
          <p:cNvPr id="89091"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89092"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6"/>
          <p:cNvSpPr>
            <a:spLocks noGrp="1" noChangeArrowheads="1"/>
          </p:cNvSpPr>
          <p:nvPr>
            <p:ph type="sldNum" sz="quarter"/>
          </p:nvPr>
        </p:nvSpPr>
        <p:spPr>
          <a:noFill/>
        </p:spPr>
        <p:txBody>
          <a:bodyPr/>
          <a:lstStyle/>
          <a:p>
            <a:fld id="{CC437ED9-252D-40C1-A454-0DAC91AE9F66}" type="slidenum">
              <a:rPr lang="en-GB" smtClean="0">
                <a:ea typeface="Arial Unicode MS" pitchFamily="34" charset="-128"/>
                <a:cs typeface="Arial Unicode MS" pitchFamily="34" charset="-128"/>
              </a:rPr>
              <a:pPr/>
              <a:t>35</a:t>
            </a:fld>
            <a:endParaRPr lang="en-GB" smtClean="0">
              <a:ea typeface="Arial Unicode MS" pitchFamily="34" charset="-128"/>
              <a:cs typeface="Arial Unicode MS" pitchFamily="34" charset="-128"/>
            </a:endParaRPr>
          </a:p>
        </p:txBody>
      </p:sp>
      <p:sp>
        <p:nvSpPr>
          <p:cNvPr id="94211" name="Rectangle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94212"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6"/>
          <p:cNvSpPr>
            <a:spLocks noGrp="1" noChangeArrowheads="1"/>
          </p:cNvSpPr>
          <p:nvPr>
            <p:ph type="sldNum" sz="quarter"/>
          </p:nvPr>
        </p:nvSpPr>
        <p:spPr>
          <a:noFill/>
        </p:spPr>
        <p:txBody>
          <a:bodyPr/>
          <a:lstStyle/>
          <a:p>
            <a:fld id="{5C9EF90B-3C9D-46DF-84E2-BA54CBB54B44}" type="slidenum">
              <a:rPr lang="en-GB" smtClean="0">
                <a:ea typeface="Arial Unicode MS" pitchFamily="34" charset="-128"/>
                <a:cs typeface="Arial Unicode MS" pitchFamily="34" charset="-128"/>
              </a:rPr>
              <a:pPr/>
              <a:t>36</a:t>
            </a:fld>
            <a:endParaRPr lang="en-GB" smtClean="0">
              <a:ea typeface="Arial Unicode MS" pitchFamily="34" charset="-128"/>
              <a:cs typeface="Arial Unicode MS" pitchFamily="34" charset="-128"/>
            </a:endParaRPr>
          </a:p>
        </p:txBody>
      </p:sp>
      <p:sp>
        <p:nvSpPr>
          <p:cNvPr id="95235"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5236"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6"/>
          <p:cNvSpPr>
            <a:spLocks noGrp="1" noChangeArrowheads="1"/>
          </p:cNvSpPr>
          <p:nvPr>
            <p:ph type="sldNum" sz="quarter"/>
          </p:nvPr>
        </p:nvSpPr>
        <p:spPr>
          <a:noFill/>
        </p:spPr>
        <p:txBody>
          <a:bodyPr/>
          <a:lstStyle/>
          <a:p>
            <a:fld id="{A5F1C406-E105-49F3-86E1-2B37617A1EED}" type="slidenum">
              <a:rPr lang="en-GB" smtClean="0">
                <a:ea typeface="Arial Unicode MS" pitchFamily="34" charset="-128"/>
                <a:cs typeface="Arial Unicode MS" pitchFamily="34" charset="-128"/>
              </a:rPr>
              <a:pPr/>
              <a:t>38</a:t>
            </a:fld>
            <a:endParaRPr lang="en-GB" smtClean="0">
              <a:ea typeface="Arial Unicode MS" pitchFamily="34" charset="-128"/>
              <a:cs typeface="Arial Unicode MS" pitchFamily="34" charset="-128"/>
            </a:endParaRPr>
          </a:p>
        </p:txBody>
      </p:sp>
      <p:sp>
        <p:nvSpPr>
          <p:cNvPr id="93187"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3188"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6"/>
          <p:cNvSpPr>
            <a:spLocks noGrp="1" noChangeArrowheads="1"/>
          </p:cNvSpPr>
          <p:nvPr>
            <p:ph type="sldNum" sz="quarter"/>
          </p:nvPr>
        </p:nvSpPr>
        <p:spPr>
          <a:noFill/>
        </p:spPr>
        <p:txBody>
          <a:bodyPr/>
          <a:lstStyle/>
          <a:p>
            <a:fld id="{346B4FDA-AC0C-45C7-B69A-A3721B67F22D}" type="slidenum">
              <a:rPr lang="en-GB" smtClean="0">
                <a:ea typeface="Arial Unicode MS" pitchFamily="34" charset="-128"/>
                <a:cs typeface="Arial Unicode MS" pitchFamily="34" charset="-128"/>
              </a:rPr>
              <a:pPr/>
              <a:t>54</a:t>
            </a:fld>
            <a:endParaRPr lang="en-GB" smtClean="0">
              <a:ea typeface="Arial Unicode MS" pitchFamily="34" charset="-128"/>
              <a:cs typeface="Arial Unicode MS" pitchFamily="34" charset="-128"/>
            </a:endParaRPr>
          </a:p>
        </p:txBody>
      </p:sp>
      <p:sp>
        <p:nvSpPr>
          <p:cNvPr id="96259"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6260"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6"/>
          <p:cNvSpPr>
            <a:spLocks noGrp="1" noChangeArrowheads="1"/>
          </p:cNvSpPr>
          <p:nvPr>
            <p:ph type="sldNum" sz="quarter"/>
          </p:nvPr>
        </p:nvSpPr>
        <p:spPr>
          <a:noFill/>
        </p:spPr>
        <p:txBody>
          <a:bodyPr/>
          <a:lstStyle/>
          <a:p>
            <a:fld id="{28B96854-B4CE-456E-A94C-503D110DFE47}" type="slidenum">
              <a:rPr lang="en-GB" smtClean="0">
                <a:ea typeface="Arial Unicode MS" pitchFamily="34" charset="-128"/>
                <a:cs typeface="Arial Unicode MS" pitchFamily="34" charset="-128"/>
              </a:rPr>
              <a:pPr/>
              <a:t>55</a:t>
            </a:fld>
            <a:endParaRPr lang="en-GB" smtClean="0">
              <a:ea typeface="Arial Unicode MS" pitchFamily="34" charset="-128"/>
              <a:cs typeface="Arial Unicode MS" pitchFamily="34" charset="-128"/>
            </a:endParaRPr>
          </a:p>
        </p:txBody>
      </p:sp>
      <p:sp>
        <p:nvSpPr>
          <p:cNvPr id="97283" name="Rectangle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97284"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6"/>
          <p:cNvSpPr>
            <a:spLocks noGrp="1" noChangeArrowheads="1"/>
          </p:cNvSpPr>
          <p:nvPr>
            <p:ph type="sldNum" sz="quarter"/>
          </p:nvPr>
        </p:nvSpPr>
        <p:spPr>
          <a:noFill/>
        </p:spPr>
        <p:txBody>
          <a:bodyPr/>
          <a:lstStyle/>
          <a:p>
            <a:fld id="{02A5FAE5-198E-4664-96AD-4C46617F60D5}" type="slidenum">
              <a:rPr lang="en-GB" smtClean="0">
                <a:ea typeface="Arial Unicode MS" pitchFamily="34" charset="-128"/>
                <a:cs typeface="Arial Unicode MS" pitchFamily="34" charset="-128"/>
              </a:rPr>
              <a:pPr/>
              <a:t>56</a:t>
            </a:fld>
            <a:endParaRPr lang="en-GB" smtClean="0">
              <a:ea typeface="Arial Unicode MS" pitchFamily="34" charset="-128"/>
              <a:cs typeface="Arial Unicode MS" pitchFamily="34" charset="-128"/>
            </a:endParaRPr>
          </a:p>
        </p:txBody>
      </p:sp>
      <p:sp>
        <p:nvSpPr>
          <p:cNvPr id="98307"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98308"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ln/>
        </p:spPr>
        <p:txBody>
          <a:bodyPr/>
          <a:lstStyle/>
          <a:p>
            <a:endParaRPr lang="en-IN" smtClean="0"/>
          </a:p>
        </p:txBody>
      </p:sp>
      <p:sp>
        <p:nvSpPr>
          <p:cNvPr id="99332" name="Slide Number Placeholder 3"/>
          <p:cNvSpPr>
            <a:spLocks noGrp="1"/>
          </p:cNvSpPr>
          <p:nvPr>
            <p:ph type="sldNum" sz="quarter"/>
          </p:nvPr>
        </p:nvSpPr>
        <p:spPr>
          <a:noFill/>
        </p:spPr>
        <p:txBody>
          <a:bodyPr/>
          <a:lstStyle/>
          <a:p>
            <a:fld id="{6078E63D-4E67-417C-B94E-062D9F69A797}" type="slidenum">
              <a:rPr lang="en-GB" smtClean="0">
                <a:ea typeface="Arial Unicode MS" pitchFamily="34" charset="-128"/>
                <a:cs typeface="Arial Unicode MS" pitchFamily="34" charset="-128"/>
              </a:rPr>
              <a:pPr/>
              <a:t>57</a:t>
            </a:fld>
            <a:endParaRPr lang="en-GB" smtClean="0">
              <a:ea typeface="Arial Unicode MS" pitchFamily="34" charset="-128"/>
              <a:cs typeface="Arial Unicode MS"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p:nvPr>
        </p:nvSpPr>
        <p:spPr>
          <a:noFill/>
        </p:spPr>
        <p:txBody>
          <a:bodyPr/>
          <a:lstStyle/>
          <a:p>
            <a:fld id="{F3CFC196-EDB2-4716-89F4-25A92A53C9E2}" type="slidenum">
              <a:rPr lang="en-GB" smtClean="0">
                <a:ea typeface="Arial Unicode MS" pitchFamily="34" charset="-128"/>
                <a:cs typeface="Arial Unicode MS" pitchFamily="34" charset="-128"/>
              </a:rPr>
              <a:pPr/>
              <a:t>58</a:t>
            </a:fld>
            <a:endParaRPr lang="en-GB" smtClean="0">
              <a:ea typeface="Arial Unicode MS" pitchFamily="34" charset="-128"/>
              <a:cs typeface="Arial Unicode MS" pitchFamily="34" charset="-128"/>
            </a:endParaRPr>
          </a:p>
        </p:txBody>
      </p:sp>
      <p:sp>
        <p:nvSpPr>
          <p:cNvPr id="100355"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0356"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6"/>
          <p:cNvSpPr>
            <a:spLocks noGrp="1" noChangeArrowheads="1"/>
          </p:cNvSpPr>
          <p:nvPr>
            <p:ph type="sldNum" sz="quarter"/>
          </p:nvPr>
        </p:nvSpPr>
        <p:spPr>
          <a:noFill/>
        </p:spPr>
        <p:txBody>
          <a:bodyPr/>
          <a:lstStyle/>
          <a:p>
            <a:fld id="{CA346EEA-6E56-4AD1-96E5-79EC0FCE41A8}" type="slidenum">
              <a:rPr lang="en-GB" smtClean="0">
                <a:ea typeface="Arial Unicode MS" pitchFamily="34" charset="-128"/>
                <a:cs typeface="Arial Unicode MS" pitchFamily="34" charset="-128"/>
              </a:rPr>
              <a:pPr/>
              <a:t>59</a:t>
            </a:fld>
            <a:endParaRPr lang="en-GB" smtClean="0">
              <a:ea typeface="Arial Unicode MS" pitchFamily="34" charset="-128"/>
              <a:cs typeface="Arial Unicode MS" pitchFamily="34" charset="-128"/>
            </a:endParaRPr>
          </a:p>
        </p:txBody>
      </p:sp>
      <p:sp>
        <p:nvSpPr>
          <p:cNvPr id="101379"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1380"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p:sp>
      <p:sp>
        <p:nvSpPr>
          <p:cNvPr id="102403" name="Notes Placeholder 2"/>
          <p:cNvSpPr>
            <a:spLocks noGrp="1"/>
          </p:cNvSpPr>
          <p:nvPr>
            <p:ph type="body" idx="1"/>
          </p:nvPr>
        </p:nvSpPr>
        <p:spPr>
          <a:noFill/>
          <a:ln/>
        </p:spPr>
        <p:txBody>
          <a:bodyPr/>
          <a:lstStyle/>
          <a:p>
            <a:endParaRPr lang="en-IN" smtClean="0"/>
          </a:p>
        </p:txBody>
      </p:sp>
      <p:sp>
        <p:nvSpPr>
          <p:cNvPr id="102404" name="Slide Number Placeholder 3"/>
          <p:cNvSpPr>
            <a:spLocks noGrp="1"/>
          </p:cNvSpPr>
          <p:nvPr>
            <p:ph type="sldNum" sz="quarter"/>
          </p:nvPr>
        </p:nvSpPr>
        <p:spPr>
          <a:noFill/>
        </p:spPr>
        <p:txBody>
          <a:bodyPr/>
          <a:lstStyle/>
          <a:p>
            <a:fld id="{A7F71F00-4BCC-4B93-8A7F-26B4D667487F}" type="slidenum">
              <a:rPr lang="en-GB" smtClean="0">
                <a:ea typeface="Arial Unicode MS" pitchFamily="34" charset="-128"/>
                <a:cs typeface="Arial Unicode MS" pitchFamily="34" charset="-128"/>
              </a:rPr>
              <a:pPr/>
              <a:t>60</a:t>
            </a:fld>
            <a:endParaRPr lang="en-GB" smtClean="0">
              <a:ea typeface="Arial Unicode MS" pitchFamily="34" charset="-128"/>
              <a:cs typeface="Arial Unicode MS"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6"/>
          <p:cNvSpPr>
            <a:spLocks noGrp="1" noChangeArrowheads="1"/>
          </p:cNvSpPr>
          <p:nvPr>
            <p:ph type="sldNum" sz="quarter"/>
          </p:nvPr>
        </p:nvSpPr>
        <p:spPr>
          <a:noFill/>
        </p:spPr>
        <p:txBody>
          <a:bodyPr/>
          <a:lstStyle/>
          <a:p>
            <a:fld id="{55FF7460-54C7-4345-9411-AE81EDF018D9}" type="slidenum">
              <a:rPr lang="en-GB" smtClean="0">
                <a:ea typeface="Arial Unicode MS" pitchFamily="34" charset="-128"/>
                <a:cs typeface="Arial Unicode MS" pitchFamily="34" charset="-128"/>
              </a:rPr>
              <a:pPr/>
              <a:t>61</a:t>
            </a:fld>
            <a:endParaRPr lang="en-GB" smtClean="0">
              <a:ea typeface="Arial Unicode MS" pitchFamily="34" charset="-128"/>
              <a:cs typeface="Arial Unicode MS" pitchFamily="34" charset="-128"/>
            </a:endParaRPr>
          </a:p>
        </p:txBody>
      </p:sp>
      <p:sp>
        <p:nvSpPr>
          <p:cNvPr id="103427"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3428"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6"/>
          <p:cNvSpPr>
            <a:spLocks noGrp="1" noChangeArrowheads="1"/>
          </p:cNvSpPr>
          <p:nvPr>
            <p:ph type="sldNum" sz="quarter"/>
          </p:nvPr>
        </p:nvSpPr>
        <p:spPr>
          <a:noFill/>
        </p:spPr>
        <p:txBody>
          <a:bodyPr/>
          <a:lstStyle/>
          <a:p>
            <a:fld id="{CFEFE80A-208B-4D28-80E2-D92AE1F7A288}" type="slidenum">
              <a:rPr lang="en-GB" smtClean="0">
                <a:ea typeface="Arial Unicode MS" pitchFamily="34" charset="-128"/>
                <a:cs typeface="Arial Unicode MS" pitchFamily="34" charset="-128"/>
              </a:rPr>
              <a:pPr/>
              <a:t>62</a:t>
            </a:fld>
            <a:endParaRPr lang="en-GB" smtClean="0">
              <a:ea typeface="Arial Unicode MS" pitchFamily="34" charset="-128"/>
              <a:cs typeface="Arial Unicode MS" pitchFamily="34" charset="-128"/>
            </a:endParaRPr>
          </a:p>
        </p:txBody>
      </p:sp>
      <p:sp>
        <p:nvSpPr>
          <p:cNvPr id="104451"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4452"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6"/>
          <p:cNvSpPr>
            <a:spLocks noGrp="1" noChangeArrowheads="1"/>
          </p:cNvSpPr>
          <p:nvPr>
            <p:ph type="sldNum" sz="quarter"/>
          </p:nvPr>
        </p:nvSpPr>
        <p:spPr>
          <a:noFill/>
        </p:spPr>
        <p:txBody>
          <a:bodyPr/>
          <a:lstStyle/>
          <a:p>
            <a:fld id="{A6C7325E-D7C8-4DC9-85F2-26400CD1DFFE}" type="slidenum">
              <a:rPr lang="en-GB" smtClean="0">
                <a:ea typeface="Arial Unicode MS" pitchFamily="34" charset="-128"/>
                <a:cs typeface="Arial Unicode MS" pitchFamily="34" charset="-128"/>
              </a:rPr>
              <a:pPr/>
              <a:t>63</a:t>
            </a:fld>
            <a:endParaRPr lang="en-GB" smtClean="0">
              <a:ea typeface="Arial Unicode MS" pitchFamily="34" charset="-128"/>
              <a:cs typeface="Arial Unicode MS" pitchFamily="34" charset="-128"/>
            </a:endParaRPr>
          </a:p>
        </p:txBody>
      </p:sp>
      <p:sp>
        <p:nvSpPr>
          <p:cNvPr id="105475"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5476"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6"/>
          <p:cNvSpPr>
            <a:spLocks noGrp="1" noChangeArrowheads="1"/>
          </p:cNvSpPr>
          <p:nvPr>
            <p:ph type="sldNum" sz="quarter"/>
          </p:nvPr>
        </p:nvSpPr>
        <p:spPr>
          <a:noFill/>
        </p:spPr>
        <p:txBody>
          <a:bodyPr/>
          <a:lstStyle/>
          <a:p>
            <a:fld id="{D061F13E-0A33-491F-947D-74442001771D}" type="slidenum">
              <a:rPr lang="en-GB" smtClean="0">
                <a:ea typeface="Arial Unicode MS" pitchFamily="34" charset="-128"/>
                <a:cs typeface="Arial Unicode MS" pitchFamily="34" charset="-128"/>
              </a:rPr>
              <a:pPr/>
              <a:t>64</a:t>
            </a:fld>
            <a:endParaRPr lang="en-GB" smtClean="0">
              <a:ea typeface="Arial Unicode MS" pitchFamily="34" charset="-128"/>
              <a:cs typeface="Arial Unicode MS" pitchFamily="34" charset="-128"/>
            </a:endParaRPr>
          </a:p>
        </p:txBody>
      </p:sp>
      <p:sp>
        <p:nvSpPr>
          <p:cNvPr id="106499" name="Rectangle 1"/>
          <p:cNvSpPr>
            <a:spLocks noGrp="1" noRot="1" noChangeAspect="1" noChangeArrowheads="1" noTextEdit="1"/>
          </p:cNvSpPr>
          <p:nvPr>
            <p:ph type="sldImg"/>
          </p:nvPr>
        </p:nvSpPr>
        <p:spPr>
          <a:xfrm>
            <a:off x="1003786" y="695134"/>
            <a:ext cx="4848989" cy="3428152"/>
          </a:xfrm>
          <a:solidFill>
            <a:srgbClr val="FFFFFF"/>
          </a:solidFill>
          <a:ln>
            <a:solidFill>
              <a:srgbClr val="000000"/>
            </a:solidFill>
            <a:miter lim="800000"/>
          </a:ln>
        </p:spPr>
      </p:sp>
      <p:sp>
        <p:nvSpPr>
          <p:cNvPr id="106500" name="Rectangle 2"/>
          <p:cNvSpPr>
            <a:spLocks noGrp="1" noChangeArrowheads="1"/>
          </p:cNvSpPr>
          <p:nvPr>
            <p:ph type="body" idx="1"/>
          </p:nvPr>
        </p:nvSpPr>
        <p:spPr>
          <a:xfrm>
            <a:off x="685512" y="4343231"/>
            <a:ext cx="5486976" cy="4037751"/>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12/17/2020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12/17/2020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12/17/2020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lIns="82945" tIns="41473" rIns="82945" bIns="41473"/>
          <a:lstStyle/>
          <a:p>
            <a:r>
              <a:rPr lang="en-US" smtClean="0"/>
              <a:t>Click to edit Master title style</a:t>
            </a:r>
            <a:endParaRPr lang="en-IN"/>
          </a:p>
        </p:txBody>
      </p:sp>
      <p:sp>
        <p:nvSpPr>
          <p:cNvPr id="3" name="Text Placeholder 2"/>
          <p:cNvSpPr>
            <a:spLocks noGrp="1"/>
          </p:cNvSpPr>
          <p:nvPr>
            <p:ph type="body" sz="half" idx="1"/>
          </p:nvPr>
        </p:nvSpPr>
        <p:spPr>
          <a:xfrm>
            <a:off x="456480" y="1604329"/>
            <a:ext cx="4043520" cy="4524955"/>
          </a:xfrm>
        </p:spPr>
        <p:txBody>
          <a:bodyPr lIns="82945" tIns="41473"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38241" y="1604329"/>
            <a:ext cx="4044960" cy="4524955"/>
          </a:xfrm>
        </p:spPr>
        <p:txBody>
          <a:bodyPr lIns="82945" tIns="41473" rIns="82945" bIns="41473" rtlCol="0">
            <a:normAutofit/>
          </a:bodyPr>
          <a:lstStyle/>
          <a:p>
            <a:pPr lvl="0"/>
            <a:endParaRPr lang="en-IN" noProof="0" smtClean="0"/>
          </a:p>
        </p:txBody>
      </p:sp>
      <p:sp>
        <p:nvSpPr>
          <p:cNvPr id="5" name="Date Placeholder 3"/>
          <p:cNvSpPr>
            <a:spLocks noGrp="1"/>
          </p:cNvSpPr>
          <p:nvPr>
            <p:ph type="dt" sz="half" idx="10"/>
          </p:nvPr>
        </p:nvSpPr>
        <p:spPr/>
        <p:txBody>
          <a:bodyPr lIns="82945" tIns="41473" rIns="82945" bIns="41473"/>
          <a:lstStyle>
            <a:lvl1pPr>
              <a:defRPr/>
            </a:lvl1pPr>
          </a:lstStyle>
          <a:p>
            <a:pPr>
              <a:defRPr/>
            </a:pPr>
            <a:endParaRPr lang="en-GB"/>
          </a:p>
        </p:txBody>
      </p:sp>
      <p:sp>
        <p:nvSpPr>
          <p:cNvPr id="6" name="Footer Placeholder 4"/>
          <p:cNvSpPr>
            <a:spLocks noGrp="1"/>
          </p:cNvSpPr>
          <p:nvPr>
            <p:ph type="ftr" sz="quarter" idx="11"/>
          </p:nvPr>
        </p:nvSpPr>
        <p:spPr/>
        <p:txBody>
          <a:bodyPr lIns="82945" tIns="41473" rIns="82945" bIns="41473"/>
          <a:lstStyle>
            <a:lvl1pPr>
              <a:defRPr/>
            </a:lvl1pPr>
          </a:lstStyle>
          <a:p>
            <a:pPr>
              <a:defRPr/>
            </a:pPr>
            <a:r>
              <a:rPr lang="en-IN"/>
              <a:t>Dept. of Biostatistics  CMC Vellore</a:t>
            </a:r>
            <a:endParaRPr lang="en-GB"/>
          </a:p>
        </p:txBody>
      </p:sp>
      <p:sp>
        <p:nvSpPr>
          <p:cNvPr id="7" name="Slide Number Placeholder 5"/>
          <p:cNvSpPr>
            <a:spLocks noGrp="1"/>
          </p:cNvSpPr>
          <p:nvPr>
            <p:ph type="sldNum" sz="quarter" idx="12"/>
          </p:nvPr>
        </p:nvSpPr>
        <p:spPr/>
        <p:txBody>
          <a:bodyPr lIns="82945" tIns="41473" rIns="82945" bIns="41473"/>
          <a:lstStyle>
            <a:lvl1pPr>
              <a:defRPr/>
            </a:lvl1pPr>
          </a:lstStyle>
          <a:p>
            <a:pPr>
              <a:defRPr/>
            </a:pPr>
            <a:fld id="{BED45B32-13B0-43AD-AE2C-2C36958B21C0}"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DD6D8FEA-49F2-4D03-BF45-1ED3F2161F4A}" type="slidenum">
              <a:rPr lang="en-US"/>
              <a:pPr/>
              <a:t>‹#›</a:t>
            </a:fld>
            <a:endParaRPr lang="en-US"/>
          </a:p>
        </p:txBody>
      </p:sp>
      <p:sp>
        <p:nvSpPr>
          <p:cNvPr id="9" name="Rectangle 16"/>
          <p:cNvSpPr>
            <a:spLocks noGrp="1" noChangeArrowheads="1"/>
          </p:cNvSpPr>
          <p:nvPr>
            <p:ph type="dt" sz="half" idx="12"/>
          </p:nvPr>
        </p:nvSpPr>
        <p:spPr>
          <a:ln/>
        </p:spPr>
        <p:txBody>
          <a:bodyPr/>
          <a:lstStyle>
            <a:lvl1pPr>
              <a:defRPr/>
            </a:lvl1pPr>
          </a:lstStyle>
          <a:p>
            <a:fld id="{E84DD798-1895-46C3-873D-41DB60626C4B}" type="datetime1">
              <a:rPr lang="en-US"/>
              <a:pPr/>
              <a:t>12/17/2020</a:t>
            </a:fld>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lIns="82945" tIns="41473" rIns="82945" bIns="41473"/>
          <a:lstStyle/>
          <a:p>
            <a:r>
              <a:rPr lang="en-US" smtClean="0"/>
              <a:t>Click to edit Master title style</a:t>
            </a:r>
            <a:endParaRPr lang="en-IN"/>
          </a:p>
        </p:txBody>
      </p:sp>
      <p:sp>
        <p:nvSpPr>
          <p:cNvPr id="3" name="ClipArt Placeholder 2"/>
          <p:cNvSpPr>
            <a:spLocks noGrp="1"/>
          </p:cNvSpPr>
          <p:nvPr>
            <p:ph type="clipArt" sz="half" idx="1"/>
          </p:nvPr>
        </p:nvSpPr>
        <p:spPr>
          <a:xfrm>
            <a:off x="456480" y="1604329"/>
            <a:ext cx="4043520" cy="4524955"/>
          </a:xfrm>
        </p:spPr>
        <p:txBody>
          <a:bodyPr lIns="82945" tIns="41473" rIns="82945" bIns="41473" rtlCol="0">
            <a:normAutofit/>
          </a:bodyPr>
          <a:lstStyle/>
          <a:p>
            <a:pPr lvl="0"/>
            <a:endParaRPr lang="en-IN" noProof="0" smtClean="0"/>
          </a:p>
        </p:txBody>
      </p:sp>
      <p:sp>
        <p:nvSpPr>
          <p:cNvPr id="4" name="Text Placeholder 3"/>
          <p:cNvSpPr>
            <a:spLocks noGrp="1"/>
          </p:cNvSpPr>
          <p:nvPr>
            <p:ph type="body" sz="half" idx="2"/>
          </p:nvPr>
        </p:nvSpPr>
        <p:spPr>
          <a:xfrm>
            <a:off x="4638241" y="1604329"/>
            <a:ext cx="4044960" cy="4524955"/>
          </a:xfrm>
        </p:spPr>
        <p:txBody>
          <a:bodyPr lIns="82945" tIns="41473"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lIns="82945" tIns="41473" rIns="82945" bIns="41473"/>
          <a:lstStyle>
            <a:lvl1pPr>
              <a:defRPr/>
            </a:lvl1pPr>
          </a:lstStyle>
          <a:p>
            <a:pPr>
              <a:defRPr/>
            </a:pPr>
            <a:endParaRPr lang="en-GB"/>
          </a:p>
        </p:txBody>
      </p:sp>
      <p:sp>
        <p:nvSpPr>
          <p:cNvPr id="6" name="Footer Placeholder 4"/>
          <p:cNvSpPr>
            <a:spLocks noGrp="1"/>
          </p:cNvSpPr>
          <p:nvPr>
            <p:ph type="ftr" sz="quarter" idx="11"/>
          </p:nvPr>
        </p:nvSpPr>
        <p:spPr/>
        <p:txBody>
          <a:bodyPr lIns="82945" tIns="41473" rIns="82945" bIns="41473"/>
          <a:lstStyle>
            <a:lvl1pPr>
              <a:defRPr/>
            </a:lvl1pPr>
          </a:lstStyle>
          <a:p>
            <a:pPr>
              <a:defRPr/>
            </a:pPr>
            <a:r>
              <a:rPr lang="en-IN"/>
              <a:t>Dept. of Biostatistics  CMC Vellore</a:t>
            </a:r>
            <a:endParaRPr lang="en-GB"/>
          </a:p>
        </p:txBody>
      </p:sp>
      <p:sp>
        <p:nvSpPr>
          <p:cNvPr id="7" name="Slide Number Placeholder 5"/>
          <p:cNvSpPr>
            <a:spLocks noGrp="1"/>
          </p:cNvSpPr>
          <p:nvPr>
            <p:ph type="sldNum" sz="quarter" idx="12"/>
          </p:nvPr>
        </p:nvSpPr>
        <p:spPr/>
        <p:txBody>
          <a:bodyPr lIns="82945" tIns="41473" rIns="82945" bIns="41473"/>
          <a:lstStyle>
            <a:lvl1pPr>
              <a:defRPr/>
            </a:lvl1pPr>
          </a:lstStyle>
          <a:p>
            <a:pPr>
              <a:defRPr/>
            </a:pPr>
            <a:fld id="{8C0F4866-88AE-4D0A-9D20-DF6212A1F529}" type="slidenum">
              <a:rPr lang="en-GB"/>
              <a:pPr>
                <a:defRPr/>
              </a:pPr>
              <a:t>‹#›</a:t>
            </a:fld>
            <a:endParaRPr lang="en-GB"/>
          </a:p>
        </p:txBody>
      </p:sp>
    </p:spTree>
    <p:extLst>
      <p:ext uri="{BB962C8B-B14F-4D97-AF65-F5344CB8AC3E}">
        <p14:creationId xmlns:p14="http://schemas.microsoft.com/office/powerpoint/2010/main" xmlns="" val="2443983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6">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12/17/2020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9.e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2" name="Rectangle 4"/>
          <p:cNvSpPr>
            <a:spLocks noChangeArrowheads="1"/>
          </p:cNvSpPr>
          <p:nvPr/>
        </p:nvSpPr>
        <p:spPr bwMode="auto">
          <a:xfrm>
            <a:off x="304800" y="457200"/>
            <a:ext cx="8610599"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4000" dirty="0" smtClean="0">
                <a:solidFill>
                  <a:srgbClr val="231F20"/>
                </a:solidFill>
                <a:latin typeface="Arial" pitchFamily="34" charset="0"/>
                <a:ea typeface="Times New Roman" pitchFamily="18" charset="0"/>
                <a:cs typeface="Arial" pitchFamily="34" charset="0"/>
              </a:rPr>
              <a:t>INTRODUCTION</a:t>
            </a:r>
          </a:p>
          <a:p>
            <a:pPr marL="0" marR="0" lvl="0" indent="0" algn="just" defTabSz="914400" rtl="0" eaLnBrk="0" fontAlgn="base" latinLnBrk="0" hangingPunct="0">
              <a:lnSpc>
                <a:spcPct val="100000"/>
              </a:lnSpc>
              <a:spcBef>
                <a:spcPct val="0"/>
              </a:spcBef>
              <a:spcAft>
                <a:spcPct val="0"/>
              </a:spcAft>
              <a:buClrTx/>
              <a:buSzTx/>
              <a:buFontTx/>
              <a:buNone/>
              <a:tabLst/>
            </a:pPr>
            <a:r>
              <a:rPr lang="en-US" sz="4000" dirty="0" smtClean="0">
                <a:solidFill>
                  <a:srgbClr val="231F20"/>
                </a:solidFill>
                <a:latin typeface="Arial" pitchFamily="34" charset="0"/>
                <a:ea typeface="Times New Roman" pitchFamily="18" charset="0"/>
                <a:cs typeface="Arial" pitchFamily="34" charset="0"/>
              </a:rPr>
              <a:t>S</a:t>
            </a:r>
            <a:r>
              <a:rPr kumimoji="0" lang="en-US" sz="4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ampling is a complex and technical topic.</a:t>
            </a:r>
            <a:r>
              <a:rPr kumimoji="0" lang="en-US" sz="4000" b="0" i="0" u="none" strike="noStrike" cap="none" normalizeH="0" dirty="0" smtClean="0">
                <a:ln>
                  <a:noFill/>
                </a:ln>
                <a:solidFill>
                  <a:srgbClr val="231F20"/>
                </a:solidFill>
                <a:effectLst/>
                <a:latin typeface="Arial" pitchFamily="34" charset="0"/>
                <a:ea typeface="Times New Roman" pitchFamily="18" charset="0"/>
                <a:cs typeface="Arial" pitchFamily="34" charset="0"/>
              </a:rPr>
              <a:t> </a:t>
            </a:r>
            <a:r>
              <a:rPr kumimoji="0" lang="en-US" sz="4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It helps to get information, make decisions, and develop predictions through sampling,</a:t>
            </a:r>
            <a:r>
              <a:rPr kumimoji="0" lang="en-US" sz="4000" b="0" i="0" u="none" strike="noStrike" cap="none" normalizeH="0" dirty="0" smtClean="0">
                <a:ln>
                  <a:noFill/>
                </a:ln>
                <a:solidFill>
                  <a:srgbClr val="231F20"/>
                </a:solidFill>
                <a:effectLst/>
                <a:latin typeface="Arial" pitchFamily="34" charset="0"/>
                <a:ea typeface="Times New Roman" pitchFamily="18" charset="0"/>
                <a:cs typeface="Arial" pitchFamily="34" charset="0"/>
              </a:rPr>
              <a:t> </a:t>
            </a:r>
            <a:r>
              <a:rPr kumimoji="0" lang="en-US" sz="4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come to </a:t>
            </a:r>
            <a:r>
              <a:rPr kumimoji="0" lang="en-US" sz="4000" b="0" i="0" u="sng" strike="noStrike" cap="none" normalizeH="0" baseline="0" dirty="0" smtClean="0">
                <a:ln>
                  <a:noFill/>
                </a:ln>
                <a:solidFill>
                  <a:srgbClr val="231F20"/>
                </a:solidFill>
                <a:effectLst/>
                <a:latin typeface="Arial" pitchFamily="34" charset="0"/>
                <a:ea typeface="Times New Roman" pitchFamily="18" charset="0"/>
                <a:cs typeface="Arial" pitchFamily="34" charset="0"/>
              </a:rPr>
              <a:t>conclusions about phenomena  based on exposure to a </a:t>
            </a:r>
            <a:r>
              <a:rPr kumimoji="0" lang="en-US" sz="4000" b="1" i="0" u="sng" strike="noStrike" cap="none" normalizeH="0" baseline="0" dirty="0" smtClean="0">
                <a:ln>
                  <a:noFill/>
                </a:ln>
                <a:solidFill>
                  <a:srgbClr val="FF0000"/>
                </a:solidFill>
                <a:effectLst/>
                <a:latin typeface="Arial" pitchFamily="34" charset="0"/>
                <a:ea typeface="Times New Roman" pitchFamily="18" charset="0"/>
                <a:cs typeface="Arial" pitchFamily="34" charset="0"/>
              </a:rPr>
              <a:t>limited portion </a:t>
            </a:r>
            <a:r>
              <a:rPr kumimoji="0" lang="en-US" sz="40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of those phenomena</a:t>
            </a:r>
            <a:r>
              <a:rPr kumimoji="0" lang="en-US" sz="4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304800" y="685800"/>
            <a:ext cx="8686800" cy="5078413"/>
          </a:xfrm>
          <a:prstGeom prst="rect">
            <a:avLst/>
          </a:prstGeom>
          <a:noFill/>
          <a:ln w="9525">
            <a:noFill/>
            <a:miter lim="800000"/>
            <a:headEnd/>
            <a:tailEnd/>
          </a:ln>
        </p:spPr>
        <p:txBody>
          <a:bodyPr>
            <a:spAutoFit/>
          </a:bodyPr>
          <a:lstStyle/>
          <a:p>
            <a:pPr algn="just"/>
            <a:endParaRPr lang="en-US" sz="3600" b="1" dirty="0">
              <a:latin typeface="Georgia" pitchFamily="18" charset="0"/>
            </a:endParaRPr>
          </a:p>
          <a:p>
            <a:pPr algn="just"/>
            <a:endParaRPr lang="en-US" sz="3600" b="1" dirty="0">
              <a:latin typeface="Georgia" pitchFamily="18" charset="0"/>
            </a:endParaRPr>
          </a:p>
          <a:p>
            <a:pPr algn="just"/>
            <a:r>
              <a:rPr lang="en-US" sz="3600" b="1" dirty="0">
                <a:latin typeface="Georgia" pitchFamily="18" charset="0"/>
              </a:rPr>
              <a:t>How doctor examines a few drops of blood and draws conclusions about the blood constitution of the whole body etc. We all come to conclusions about phenomena based on exposure to a limited position of those phenomena</a:t>
            </a:r>
            <a:r>
              <a:rPr lang="en-US" sz="3600" dirty="0">
                <a:latin typeface="Georgia" pitchFamily="18" charset="0"/>
              </a:rPr>
              <a:t>.</a:t>
            </a:r>
            <a:endParaRPr lang="en-IN"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85801"/>
            <a:ext cx="8382000" cy="5016758"/>
          </a:xfrm>
          <a:prstGeom prst="rect">
            <a:avLst/>
          </a:prstGeom>
        </p:spPr>
        <p:txBody>
          <a:bodyPr wrap="square">
            <a:spAutoFit/>
          </a:bodyPr>
          <a:lstStyle/>
          <a:p>
            <a:pPr algn="just"/>
            <a:r>
              <a:rPr lang="en-US" sz="3200" dirty="0" smtClean="0"/>
              <a:t>A </a:t>
            </a:r>
            <a:r>
              <a:rPr lang="en-US" sz="3200" b="1" dirty="0" smtClean="0"/>
              <a:t>population </a:t>
            </a:r>
            <a:r>
              <a:rPr lang="en-US" sz="3200" dirty="0" smtClean="0"/>
              <a:t>is the </a:t>
            </a:r>
            <a:r>
              <a:rPr lang="en-US" sz="3200" b="1" dirty="0" smtClean="0"/>
              <a:t>entire aggregation of cases </a:t>
            </a:r>
            <a:r>
              <a:rPr lang="en-US" sz="3200" dirty="0" smtClean="0"/>
              <a:t>in which a researcher is interested. make a distinction between target and accessible populations. </a:t>
            </a:r>
          </a:p>
          <a:p>
            <a:pPr algn="just"/>
            <a:endParaRPr lang="en-US" sz="3200" dirty="0" smtClean="0"/>
          </a:p>
          <a:p>
            <a:pPr algn="just"/>
            <a:r>
              <a:rPr lang="en-US" sz="3200" dirty="0" smtClean="0"/>
              <a:t>The </a:t>
            </a:r>
            <a:r>
              <a:rPr lang="en-US" sz="3200" b="1" dirty="0" smtClean="0"/>
              <a:t>accessible population </a:t>
            </a:r>
            <a:r>
              <a:rPr lang="en-US" sz="3200" dirty="0" smtClean="0"/>
              <a:t>is the aggregate of cases that </a:t>
            </a:r>
            <a:r>
              <a:rPr lang="en-US" sz="3200" b="1" u="sng" dirty="0" smtClean="0">
                <a:solidFill>
                  <a:srgbClr val="FF0000"/>
                </a:solidFill>
              </a:rPr>
              <a:t>conform to the designated criteria </a:t>
            </a:r>
            <a:r>
              <a:rPr lang="en-US" sz="3200" i="1" dirty="0" smtClean="0"/>
              <a:t>and </a:t>
            </a:r>
            <a:r>
              <a:rPr lang="en-US" sz="3200" dirty="0" smtClean="0"/>
              <a:t>that are accessible as a pool of subjects for a study.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4099" name="Footer Placeholder 4"/>
          <p:cNvSpPr>
            <a:spLocks noGrp="1"/>
          </p:cNvSpPr>
          <p:nvPr>
            <p:ph type="ftr" sz="quarter" idx="11"/>
          </p:nvPr>
        </p:nvSpPr>
        <p:spPr>
          <a:noFill/>
        </p:spPr>
        <p:txBody>
          <a:bodyPr/>
          <a:lstStyle/>
          <a:p>
            <a:r>
              <a:rPr lang="en-US" smtClean="0">
                <a:latin typeface="Arial" pitchFamily="34" charset="0"/>
              </a:rPr>
              <a:t>Traversing Pathways</a:t>
            </a:r>
          </a:p>
        </p:txBody>
      </p:sp>
      <p:sp>
        <p:nvSpPr>
          <p:cNvPr id="4100" name="Rectangle 2"/>
          <p:cNvSpPr>
            <a:spLocks noGrp="1" noChangeArrowheads="1"/>
          </p:cNvSpPr>
          <p:nvPr>
            <p:ph type="title"/>
          </p:nvPr>
        </p:nvSpPr>
        <p:spPr>
          <a:xfrm>
            <a:off x="457200" y="274638"/>
            <a:ext cx="7239000" cy="1143000"/>
          </a:xfrm>
        </p:spPr>
        <p:txBody>
          <a:bodyPr/>
          <a:lstStyle/>
          <a:p>
            <a:pPr eaLnBrk="1" hangingPunct="1"/>
            <a:r>
              <a:rPr lang="en-US" sz="4200" smtClean="0"/>
              <a:t>Sampling</a:t>
            </a:r>
          </a:p>
        </p:txBody>
      </p:sp>
      <p:sp>
        <p:nvSpPr>
          <p:cNvPr id="4101" name="Rectangle 3"/>
          <p:cNvSpPr>
            <a:spLocks noGrp="1" noChangeArrowheads="1"/>
          </p:cNvSpPr>
          <p:nvPr>
            <p:ph type="body" idx="1"/>
          </p:nvPr>
        </p:nvSpPr>
        <p:spPr>
          <a:xfrm>
            <a:off x="457200" y="1447800"/>
            <a:ext cx="8229600" cy="4800600"/>
          </a:xfrm>
        </p:spPr>
        <p:txBody>
          <a:bodyPr/>
          <a:lstStyle/>
          <a:p>
            <a:pPr algn="just" eaLnBrk="1" hangingPunct="1">
              <a:lnSpc>
                <a:spcPct val="110000"/>
              </a:lnSpc>
            </a:pPr>
            <a:r>
              <a:rPr lang="en-US" sz="3000" smtClean="0"/>
              <a:t>The target population needs to be clearly defined</a:t>
            </a:r>
          </a:p>
          <a:p>
            <a:pPr algn="just" eaLnBrk="1" hangingPunct="1">
              <a:lnSpc>
                <a:spcPct val="110000"/>
              </a:lnSpc>
            </a:pPr>
            <a:r>
              <a:rPr lang="en-US" sz="3000" smtClean="0"/>
              <a:t>Sometimes the entire population is surveyed-</a:t>
            </a:r>
            <a:r>
              <a:rPr lang="en-US" sz="3000" i="1" smtClean="0"/>
              <a:t>Census</a:t>
            </a:r>
          </a:p>
          <a:p>
            <a:pPr algn="just" eaLnBrk="1" hangingPunct="1">
              <a:lnSpc>
                <a:spcPct val="110000"/>
              </a:lnSpc>
            </a:pPr>
            <a:r>
              <a:rPr lang="en-US" sz="3000" smtClean="0"/>
              <a:t>Usually population too large for researcher to conduct census</a:t>
            </a:r>
          </a:p>
          <a:p>
            <a:pPr algn="just" eaLnBrk="1" hangingPunct="1">
              <a:lnSpc>
                <a:spcPct val="110000"/>
              </a:lnSpc>
            </a:pPr>
            <a:r>
              <a:rPr lang="en-US" sz="3000" smtClean="0"/>
              <a:t>A sample truly representative of population-that reflects the characteristics of the population</a:t>
            </a:r>
          </a:p>
        </p:txBody>
      </p:sp>
      <p:sp>
        <p:nvSpPr>
          <p:cNvPr id="4102" name="Slide Number Placeholder 24"/>
          <p:cNvSpPr txBox="1">
            <a:spLocks noGrp="1"/>
          </p:cNvSpPr>
          <p:nvPr/>
        </p:nvSpPr>
        <p:spPr bwMode="auto">
          <a:xfrm>
            <a:off x="6553200" y="6492875"/>
            <a:ext cx="2133600" cy="365125"/>
          </a:xfrm>
          <a:prstGeom prst="rect">
            <a:avLst/>
          </a:prstGeom>
          <a:noFill/>
          <a:ln w="9525">
            <a:noFill/>
            <a:miter lim="800000"/>
            <a:headEnd/>
            <a:tailEnd/>
          </a:ln>
        </p:spPr>
        <p:txBody>
          <a:bodyPr anchor="ctr"/>
          <a:lstStyle/>
          <a:p>
            <a:pPr algn="r"/>
            <a:r>
              <a:rPr lang="en-GB" sz="1200">
                <a:latin typeface="Candara" pitchFamily="34" charset="0"/>
                <a:ea typeface="MS PGothic" pitchFamily="34" charset="-128"/>
              </a:rPr>
              <a:t>Slide </a:t>
            </a:r>
            <a:fld id="{E510BA55-BA34-4D4C-BFC7-6FAA81D43963}" type="slidenum">
              <a:rPr lang="en-GB" sz="1200">
                <a:latin typeface="Candara" pitchFamily="34" charset="0"/>
                <a:ea typeface="MS PGothic" pitchFamily="34" charset="-128"/>
              </a:rPr>
              <a:pPr algn="r"/>
              <a:t>4</a:t>
            </a:fld>
            <a:endParaRPr lang="en-GB" sz="1200">
              <a:latin typeface="Candara" pitchFamily="34" charset="0"/>
              <a:ea typeface="MS PGothic"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1"/>
            <a:ext cx="8763000" cy="6555641"/>
          </a:xfrm>
          <a:prstGeom prst="rect">
            <a:avLst/>
          </a:prstGeom>
        </p:spPr>
        <p:txBody>
          <a:bodyPr wrap="square">
            <a:spAutoFit/>
          </a:bodyPr>
          <a:lstStyle/>
          <a:p>
            <a:endParaRPr lang="en-US" dirty="0" smtClean="0"/>
          </a:p>
          <a:p>
            <a:pPr algn="just">
              <a:lnSpc>
                <a:spcPct val="150000"/>
              </a:lnSpc>
            </a:pPr>
            <a:r>
              <a:rPr lang="en-US" sz="2400" dirty="0" smtClean="0"/>
              <a:t>The </a:t>
            </a:r>
            <a:r>
              <a:rPr lang="en-US" sz="2400" b="1" dirty="0" smtClean="0"/>
              <a:t>target population </a:t>
            </a:r>
            <a:r>
              <a:rPr lang="en-US" sz="2400" dirty="0" smtClean="0"/>
              <a:t>is the aggregate of cases about which the researcher would like to make generalizations. </a:t>
            </a:r>
          </a:p>
          <a:p>
            <a:pPr algn="just">
              <a:lnSpc>
                <a:spcPct val="150000"/>
              </a:lnSpc>
            </a:pPr>
            <a:r>
              <a:rPr lang="en-US" sz="2400" dirty="0" smtClean="0"/>
              <a:t>The criteria that specify population characteristics are referred to as </a:t>
            </a:r>
            <a:r>
              <a:rPr lang="en-US" sz="2400" b="1" dirty="0" smtClean="0"/>
              <a:t>eligibility criteria </a:t>
            </a:r>
            <a:r>
              <a:rPr lang="en-US" sz="2400" dirty="0" smtClean="0"/>
              <a:t>or </a:t>
            </a:r>
            <a:r>
              <a:rPr lang="en-US" sz="2400" b="1" dirty="0" smtClean="0"/>
              <a:t>inclusion criteria</a:t>
            </a:r>
            <a:r>
              <a:rPr lang="en-US" sz="2400" dirty="0" smtClean="0"/>
              <a:t>.</a:t>
            </a:r>
          </a:p>
          <a:p>
            <a:pPr algn="just">
              <a:lnSpc>
                <a:spcPct val="150000"/>
              </a:lnSpc>
            </a:pPr>
            <a:endParaRPr lang="en-US" sz="2400" dirty="0" smtClean="0"/>
          </a:p>
          <a:p>
            <a:pPr algn="just">
              <a:lnSpc>
                <a:spcPct val="150000"/>
              </a:lnSpc>
            </a:pPr>
            <a:r>
              <a:rPr lang="en-US" sz="2400" dirty="0" smtClean="0"/>
              <a:t>  a population is </a:t>
            </a:r>
            <a:r>
              <a:rPr lang="en-US" sz="2400" dirty="0" err="1" smtClean="0"/>
              <a:t>deﬁned</a:t>
            </a:r>
            <a:r>
              <a:rPr lang="en-US" sz="2400" dirty="0" smtClean="0"/>
              <a:t> in terms of characteristics that people must </a:t>
            </a:r>
            <a:r>
              <a:rPr lang="en-US" sz="2400" i="1" dirty="0" smtClean="0"/>
              <a:t>not </a:t>
            </a:r>
            <a:r>
              <a:rPr lang="en-US" sz="2400" dirty="0" smtClean="0"/>
              <a:t>possess (i.e., stipulating the </a:t>
            </a:r>
            <a:r>
              <a:rPr lang="en-US" sz="2400" b="1" dirty="0" smtClean="0"/>
              <a:t>exclusion criteria</a:t>
            </a:r>
            <a:r>
              <a:rPr lang="en-US" sz="2400" dirty="0" smtClean="0"/>
              <a:t>). For example, the population may be </a:t>
            </a:r>
            <a:r>
              <a:rPr lang="en-US" sz="2400" dirty="0" err="1" smtClean="0"/>
              <a:t>deﬁned</a:t>
            </a:r>
            <a:r>
              <a:rPr lang="en-US" sz="2400" dirty="0" smtClean="0"/>
              <a:t> to exclude people who cannot speak English.</a:t>
            </a:r>
          </a:p>
          <a:p>
            <a:endParaRPr lang="en-US" sz="2400" dirty="0" smtClean="0"/>
          </a:p>
          <a:p>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274638"/>
            <a:ext cx="8229600" cy="1143000"/>
          </a:xfrm>
        </p:spPr>
        <p:txBody>
          <a:bodyPr/>
          <a:lstStyle/>
          <a:p>
            <a:pPr algn="l" eaLnBrk="1" hangingPunct="1">
              <a:defRPr/>
            </a:pPr>
            <a:r>
              <a:rPr lang="en-US" smtClean="0">
                <a:latin typeface="Georgia" pitchFamily="18" charset="0"/>
              </a:rPr>
              <a:t>SAMPLING FRAME</a:t>
            </a:r>
          </a:p>
        </p:txBody>
      </p:sp>
      <p:sp>
        <p:nvSpPr>
          <p:cNvPr id="14339" name="Rectangle 3"/>
          <p:cNvSpPr>
            <a:spLocks noGrp="1" noChangeArrowheads="1"/>
          </p:cNvSpPr>
          <p:nvPr>
            <p:ph type="body" idx="4294967295"/>
          </p:nvPr>
        </p:nvSpPr>
        <p:spPr>
          <a:xfrm>
            <a:off x="0" y="1600200"/>
            <a:ext cx="8229600" cy="4525963"/>
          </a:xfrm>
        </p:spPr>
        <p:txBody>
          <a:bodyPr/>
          <a:lstStyle/>
          <a:p>
            <a:pPr algn="just" eaLnBrk="1" hangingPunct="1">
              <a:buFont typeface="Wingdings" pitchFamily="2" charset="2"/>
              <a:buNone/>
              <a:defRPr/>
            </a:pPr>
            <a:r>
              <a:rPr lang="en-US" dirty="0" smtClean="0"/>
              <a:t>	</a:t>
            </a:r>
            <a:r>
              <a:rPr lang="en-US" dirty="0" smtClean="0">
                <a:latin typeface="Georgia" pitchFamily="18" charset="0"/>
              </a:rPr>
              <a:t>Sampling frame consists of a </a:t>
            </a:r>
            <a:r>
              <a:rPr lang="en-US" b="1" dirty="0" smtClean="0">
                <a:solidFill>
                  <a:srgbClr val="FF0000"/>
                </a:solidFill>
                <a:latin typeface="Georgia" pitchFamily="18" charset="0"/>
              </a:rPr>
              <a:t>list of items </a:t>
            </a:r>
          </a:p>
          <a:p>
            <a:pPr algn="just" eaLnBrk="1" hangingPunct="1">
              <a:buFont typeface="Wingdings" pitchFamily="2" charset="2"/>
              <a:buNone/>
              <a:defRPr/>
            </a:pPr>
            <a:r>
              <a:rPr lang="en-US" b="1" dirty="0" smtClean="0">
                <a:solidFill>
                  <a:srgbClr val="FF0000"/>
                </a:solidFill>
                <a:latin typeface="Georgia" pitchFamily="18" charset="0"/>
              </a:rPr>
              <a:t>Or elements </a:t>
            </a:r>
            <a:r>
              <a:rPr lang="en-US" dirty="0" smtClean="0">
                <a:latin typeface="Georgia" pitchFamily="18" charset="0"/>
              </a:rPr>
              <a:t>from which the sample is to be drawn.</a:t>
            </a:r>
          </a:p>
          <a:p>
            <a:pPr algn="just" eaLnBrk="1" hangingPunct="1">
              <a:buFont typeface="Wingdings" pitchFamily="2" charset="2"/>
              <a:buNone/>
              <a:defRPr/>
            </a:pPr>
            <a:r>
              <a:rPr lang="en-US" dirty="0" smtClean="0">
                <a:latin typeface="Georgia" pitchFamily="18" charset="0"/>
              </a:rPr>
              <a:t>	</a:t>
            </a:r>
          </a:p>
          <a:p>
            <a:pPr algn="just" eaLnBrk="1" hangingPunct="1">
              <a:buFont typeface="Wingdings" pitchFamily="2" charset="2"/>
              <a:buNone/>
              <a:defRPr/>
            </a:pPr>
            <a:r>
              <a:rPr lang="en-US" dirty="0" smtClean="0">
                <a:latin typeface="Georgia" pitchFamily="18" charset="0"/>
              </a:rPr>
              <a:t>	(Ex) Telephone Directory, Name list of the students, voters list, etc</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anim calcmode="lin" valueType="num">
                                      <p:cBhvr>
                                        <p:cTn id="8" dur="500" fill="hold"/>
                                        <p:tgtEl>
                                          <p:spTgt spid="14338"/>
                                        </p:tgtEl>
                                        <p:attrNameLst>
                                          <p:attrName>ppt_w</p:attrName>
                                        </p:attrNameLst>
                                      </p:cBhvr>
                                      <p:tavLst>
                                        <p:tav tm="0" fmla="#ppt_w*sin(2.5*pi*$)">
                                          <p:val>
                                            <p:fltVal val="0"/>
                                          </p:val>
                                        </p:tav>
                                        <p:tav tm="100000">
                                          <p:val>
                                            <p:fltVal val="1"/>
                                          </p:val>
                                        </p:tav>
                                      </p:tavLst>
                                    </p:anim>
                                    <p:anim calcmode="lin" valueType="num">
                                      <p:cBhvr>
                                        <p:cTn id="9" dur="500" fill="hold"/>
                                        <p:tgtEl>
                                          <p:spTgt spid="1433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14339">
                                            <p:txEl>
                                              <p:pRg st="0" end="0"/>
                                            </p:txEl>
                                          </p:spTgt>
                                        </p:tgtEl>
                                        <p:attrNameLst>
                                          <p:attrName>style.visibility</p:attrName>
                                        </p:attrNameLst>
                                      </p:cBhvr>
                                      <p:to>
                                        <p:strVal val="visible"/>
                                      </p:to>
                                    </p:set>
                                    <p:anim calcmode="lin" valueType="num">
                                      <p:cBhvr>
                                        <p:cTn id="14" dur="500" fill="hold"/>
                                        <p:tgtEl>
                                          <p:spTgt spid="1433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4339">
                                            <p:txEl>
                                              <p:pRg st="0" end="0"/>
                                            </p:txEl>
                                          </p:spTgt>
                                        </p:tgtEl>
                                        <p:attrNameLst>
                                          <p:attrName>ppt_h</p:attrName>
                                        </p:attrNameLst>
                                      </p:cBhvr>
                                      <p:tavLst>
                                        <p:tav tm="0">
                                          <p:val>
                                            <p:fltVal val="0"/>
                                          </p:val>
                                        </p:tav>
                                        <p:tav tm="100000">
                                          <p:val>
                                            <p:strVal val="#ppt_h"/>
                                          </p:val>
                                        </p:tav>
                                      </p:tavLst>
                                    </p:anim>
                                    <p:anim calcmode="lin" valueType="num">
                                      <p:cBhvr>
                                        <p:cTn id="16" dur="500" fill="hold"/>
                                        <p:tgtEl>
                                          <p:spTgt spid="14339">
                                            <p:txEl>
                                              <p:pRg st="0" end="0"/>
                                            </p:txEl>
                                          </p:spTgt>
                                        </p:tgtEl>
                                        <p:attrNameLst>
                                          <p:attrName>style.rotation</p:attrName>
                                        </p:attrNameLst>
                                      </p:cBhvr>
                                      <p:tavLst>
                                        <p:tav tm="0">
                                          <p:val>
                                            <p:fltVal val="90"/>
                                          </p:val>
                                        </p:tav>
                                        <p:tav tm="100000">
                                          <p:val>
                                            <p:fltVal val="0"/>
                                          </p:val>
                                        </p:tav>
                                      </p:tavLst>
                                    </p:anim>
                                    <p:animEffect transition="in" filter="fade">
                                      <p:cBhvr>
                                        <p:cTn id="17" dur="500"/>
                                        <p:tgtEl>
                                          <p:spTgt spid="143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14339">
                                            <p:txEl>
                                              <p:pRg st="1" end="1"/>
                                            </p:txEl>
                                          </p:spTgt>
                                        </p:tgtEl>
                                        <p:attrNameLst>
                                          <p:attrName>style.visibility</p:attrName>
                                        </p:attrNameLst>
                                      </p:cBhvr>
                                      <p:to>
                                        <p:strVal val="visible"/>
                                      </p:to>
                                    </p:set>
                                    <p:anim calcmode="lin" valueType="num">
                                      <p:cBhvr>
                                        <p:cTn id="22" dur="500" fill="hold"/>
                                        <p:tgtEl>
                                          <p:spTgt spid="14339">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14339">
                                            <p:txEl>
                                              <p:pRg st="1" end="1"/>
                                            </p:txEl>
                                          </p:spTgt>
                                        </p:tgtEl>
                                        <p:attrNameLst>
                                          <p:attrName>ppt_h</p:attrName>
                                        </p:attrNameLst>
                                      </p:cBhvr>
                                      <p:tavLst>
                                        <p:tav tm="0">
                                          <p:val>
                                            <p:fltVal val="0"/>
                                          </p:val>
                                        </p:tav>
                                        <p:tav tm="100000">
                                          <p:val>
                                            <p:strVal val="#ppt_h"/>
                                          </p:val>
                                        </p:tav>
                                      </p:tavLst>
                                    </p:anim>
                                    <p:anim calcmode="lin" valueType="num">
                                      <p:cBhvr>
                                        <p:cTn id="24" dur="500" fill="hold"/>
                                        <p:tgtEl>
                                          <p:spTgt spid="14339">
                                            <p:txEl>
                                              <p:pRg st="1" end="1"/>
                                            </p:txEl>
                                          </p:spTgt>
                                        </p:tgtEl>
                                        <p:attrNameLst>
                                          <p:attrName>style.rotation</p:attrName>
                                        </p:attrNameLst>
                                      </p:cBhvr>
                                      <p:tavLst>
                                        <p:tav tm="0">
                                          <p:val>
                                            <p:fltVal val="90"/>
                                          </p:val>
                                        </p:tav>
                                        <p:tav tm="100000">
                                          <p:val>
                                            <p:fltVal val="0"/>
                                          </p:val>
                                        </p:tav>
                                      </p:tavLst>
                                    </p:anim>
                                    <p:animEffect transition="in" filter="fade">
                                      <p:cBhvr>
                                        <p:cTn id="25" dur="500"/>
                                        <p:tgtEl>
                                          <p:spTgt spid="14339">
                                            <p:txEl>
                                              <p:pRg st="1" end="1"/>
                                            </p:txEl>
                                          </p:spTgt>
                                        </p:tgtEl>
                                      </p:cBhvr>
                                    </p:animEffect>
                                  </p:childTnLst>
                                </p:cTn>
                              </p:par>
                            </p:childTnLst>
                          </p:cTn>
                        </p:par>
                        <p:par>
                          <p:cTn id="26" fill="hold">
                            <p:stCondLst>
                              <p:cond delay="1475"/>
                            </p:stCondLst>
                            <p:childTnLst>
                              <p:par>
                                <p:cTn id="27" presetID="31" presetClass="entr" presetSubtype="0" fill="hold" nodeType="afterEffect">
                                  <p:stCondLst>
                                    <p:cond delay="0"/>
                                  </p:stCondLst>
                                  <p:iterate type="lt">
                                    <p:tmPct val="5000"/>
                                  </p:iterate>
                                  <p:childTnLst>
                                    <p:set>
                                      <p:cBhvr>
                                        <p:cTn id="28" dur="1" fill="hold">
                                          <p:stCondLst>
                                            <p:cond delay="0"/>
                                          </p:stCondLst>
                                        </p:cTn>
                                        <p:tgtEl>
                                          <p:spTgt spid="14339">
                                            <p:txEl>
                                              <p:pRg st="2" end="2"/>
                                            </p:txEl>
                                          </p:spTgt>
                                        </p:tgtEl>
                                        <p:attrNameLst>
                                          <p:attrName>style.visibility</p:attrName>
                                        </p:attrNameLst>
                                      </p:cBhvr>
                                      <p:to>
                                        <p:strVal val="visible"/>
                                      </p:to>
                                    </p:set>
                                    <p:anim calcmode="lin" valueType="num">
                                      <p:cBhvr>
                                        <p:cTn id="29" dur="500" fill="hold"/>
                                        <p:tgtEl>
                                          <p:spTgt spid="14339">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14339">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14339">
                                            <p:txEl>
                                              <p:pRg st="2" end="2"/>
                                            </p:txEl>
                                          </p:spTgt>
                                        </p:tgtEl>
                                        <p:attrNameLst>
                                          <p:attrName>style.rotation</p:attrName>
                                        </p:attrNameLst>
                                      </p:cBhvr>
                                      <p:tavLst>
                                        <p:tav tm="0">
                                          <p:val>
                                            <p:fltVal val="90"/>
                                          </p:val>
                                        </p:tav>
                                        <p:tav tm="100000">
                                          <p:val>
                                            <p:fltVal val="0"/>
                                          </p:val>
                                        </p:tav>
                                      </p:tavLst>
                                    </p:anim>
                                    <p:animEffect transition="in" filter="fade">
                                      <p:cBhvr>
                                        <p:cTn id="32" dur="500"/>
                                        <p:tgtEl>
                                          <p:spTgt spid="1433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iterate type="lt">
                                    <p:tmPct val="5000"/>
                                  </p:iterate>
                                  <p:childTnLst>
                                    <p:set>
                                      <p:cBhvr>
                                        <p:cTn id="36" dur="1" fill="hold">
                                          <p:stCondLst>
                                            <p:cond delay="0"/>
                                          </p:stCondLst>
                                        </p:cTn>
                                        <p:tgtEl>
                                          <p:spTgt spid="14339">
                                            <p:txEl>
                                              <p:pRg st="3" end="3"/>
                                            </p:txEl>
                                          </p:spTgt>
                                        </p:tgtEl>
                                        <p:attrNameLst>
                                          <p:attrName>style.visibility</p:attrName>
                                        </p:attrNameLst>
                                      </p:cBhvr>
                                      <p:to>
                                        <p:strVal val="visible"/>
                                      </p:to>
                                    </p:set>
                                    <p:anim calcmode="lin" valueType="num">
                                      <p:cBhvr>
                                        <p:cTn id="37" dur="500" fill="hold"/>
                                        <p:tgtEl>
                                          <p:spTgt spid="14339">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14339">
                                            <p:txEl>
                                              <p:pRg st="3" end="3"/>
                                            </p:txEl>
                                          </p:spTgt>
                                        </p:tgtEl>
                                        <p:attrNameLst>
                                          <p:attrName>ppt_h</p:attrName>
                                        </p:attrNameLst>
                                      </p:cBhvr>
                                      <p:tavLst>
                                        <p:tav tm="0">
                                          <p:val>
                                            <p:fltVal val="0"/>
                                          </p:val>
                                        </p:tav>
                                        <p:tav tm="100000">
                                          <p:val>
                                            <p:strVal val="#ppt_h"/>
                                          </p:val>
                                        </p:tav>
                                      </p:tavLst>
                                    </p:anim>
                                    <p:anim calcmode="lin" valueType="num">
                                      <p:cBhvr>
                                        <p:cTn id="39" dur="500" fill="hold"/>
                                        <p:tgtEl>
                                          <p:spTgt spid="14339">
                                            <p:txEl>
                                              <p:pRg st="3" end="3"/>
                                            </p:txEl>
                                          </p:spTgt>
                                        </p:tgtEl>
                                        <p:attrNameLst>
                                          <p:attrName>style.rotation</p:attrName>
                                        </p:attrNameLst>
                                      </p:cBhvr>
                                      <p:tavLst>
                                        <p:tav tm="0">
                                          <p:val>
                                            <p:fltVal val="90"/>
                                          </p:val>
                                        </p:tav>
                                        <p:tav tm="100000">
                                          <p:val>
                                            <p:fltVal val="0"/>
                                          </p:val>
                                        </p:tav>
                                      </p:tavLst>
                                    </p:anim>
                                    <p:animEffect transition="in" filter="fade">
                                      <p:cBhvr>
                                        <p:cTn id="40"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1"/>
            <a:ext cx="8534400" cy="5878532"/>
          </a:xfrm>
          <a:prstGeom prst="rect">
            <a:avLst/>
          </a:prstGeom>
        </p:spPr>
        <p:txBody>
          <a:bodyPr wrap="square">
            <a:spAutoFit/>
          </a:bodyPr>
          <a:lstStyle/>
          <a:p>
            <a:pPr algn="just"/>
            <a:r>
              <a:rPr lang="en-US" sz="2000" b="1" dirty="0" smtClean="0"/>
              <a:t>Samples and Sampling</a:t>
            </a:r>
          </a:p>
          <a:p>
            <a:pPr algn="just"/>
            <a:r>
              <a:rPr lang="en-US" sz="2000" b="1" dirty="0" smtClean="0"/>
              <a:t>Sampling </a:t>
            </a:r>
            <a:r>
              <a:rPr lang="en-US" sz="2000" dirty="0" smtClean="0"/>
              <a:t>is the process of selecting a portion of the population to represent the entire population.</a:t>
            </a:r>
          </a:p>
          <a:p>
            <a:pPr algn="just"/>
            <a:endParaRPr lang="en-US" sz="2000" dirty="0" smtClean="0"/>
          </a:p>
          <a:p>
            <a:pPr algn="just"/>
            <a:r>
              <a:rPr lang="en-US" sz="2000" dirty="0" smtClean="0"/>
              <a:t> A </a:t>
            </a:r>
            <a:r>
              <a:rPr lang="en-US" sz="2000" b="1" dirty="0" smtClean="0"/>
              <a:t>sample</a:t>
            </a:r>
            <a:r>
              <a:rPr lang="en-US" sz="2000" dirty="0" smtClean="0"/>
              <a:t>, then, is a subset of population elements. An </a:t>
            </a:r>
            <a:r>
              <a:rPr lang="en-US" sz="2000" b="1" dirty="0" smtClean="0"/>
              <a:t>element </a:t>
            </a:r>
            <a:r>
              <a:rPr lang="en-US" sz="2000" dirty="0" smtClean="0"/>
              <a:t>is the most basic unit about which in- formation is collected. In nursing research, the elements are usually humans. Samples and sampling plans vary in quality. </a:t>
            </a:r>
            <a:r>
              <a:rPr lang="en-US" sz="2000" i="1" dirty="0" smtClean="0"/>
              <a:t>The overriding /key consideration consideration in assessing a sample in a quantitative study is its representativeness and size </a:t>
            </a:r>
          </a:p>
          <a:p>
            <a:pPr algn="just"/>
            <a:endParaRPr lang="en-US" sz="2000" i="1" dirty="0" smtClean="0"/>
          </a:p>
          <a:p>
            <a:pPr algn="just"/>
            <a:r>
              <a:rPr lang="en-US" sz="2000" dirty="0" smtClean="0"/>
              <a:t>A </a:t>
            </a:r>
            <a:r>
              <a:rPr lang="en-US" sz="2000" b="1" dirty="0" smtClean="0"/>
              <a:t>representative sample </a:t>
            </a:r>
            <a:r>
              <a:rPr lang="en-US" sz="2000" dirty="0" smtClean="0"/>
              <a:t>is one whose key characteristics closely approximate those of the population.</a:t>
            </a:r>
          </a:p>
          <a:p>
            <a:pPr algn="just"/>
            <a:endParaRPr lang="en-US" sz="2000" dirty="0" smtClean="0"/>
          </a:p>
          <a:p>
            <a:pPr algn="just"/>
            <a:r>
              <a:rPr lang="en-US" sz="2000" dirty="0" smtClean="0"/>
              <a:t> </a:t>
            </a:r>
            <a:r>
              <a:rPr lang="en-US" sz="2000" b="1" dirty="0" smtClean="0"/>
              <a:t>Sampling bias </a:t>
            </a:r>
            <a:r>
              <a:rPr lang="en-US" sz="2000" dirty="0" smtClean="0"/>
              <a:t>refers to the systematic over-representation  or under-representation of some segment of the population in terms of a characteristic relevant to the research question.</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1" name="Text Box 9"/>
          <p:cNvSpPr txBox="1">
            <a:spLocks noChangeArrowheads="1"/>
          </p:cNvSpPr>
          <p:nvPr/>
        </p:nvSpPr>
        <p:spPr bwMode="auto">
          <a:xfrm>
            <a:off x="457200" y="1371600"/>
            <a:ext cx="8305800" cy="5232400"/>
          </a:xfrm>
          <a:prstGeom prst="rect">
            <a:avLst/>
          </a:prstGeom>
          <a:noFill/>
          <a:ln w="9525">
            <a:noFill/>
            <a:miter lim="800000"/>
            <a:headEnd/>
            <a:tailEnd/>
          </a:ln>
        </p:spPr>
        <p:txBody>
          <a:bodyPr>
            <a:spAutoFit/>
          </a:bodyPr>
          <a:lstStyle/>
          <a:p>
            <a:pPr algn="just"/>
            <a:r>
              <a:rPr lang="en-US" sz="4000">
                <a:latin typeface="Arial Narrow" pitchFamily="34" charset="0"/>
                <a:cs typeface="Times New Roman" pitchFamily="18" charset="0"/>
              </a:rPr>
              <a:t>	The criteria that specify population characteristics are referred to  as  eligibility  criteria ( or ) inclusion criteria</a:t>
            </a:r>
          </a:p>
          <a:p>
            <a:pPr algn="just"/>
            <a:endParaRPr lang="en-US" sz="1400">
              <a:latin typeface="Arial Narrow" pitchFamily="34" charset="0"/>
              <a:cs typeface="Times New Roman" pitchFamily="18" charset="0"/>
            </a:endParaRPr>
          </a:p>
          <a:p>
            <a:pPr algn="just"/>
            <a:r>
              <a:rPr lang="en-US" sz="4000">
                <a:latin typeface="Arial Narrow" pitchFamily="34" charset="0"/>
                <a:cs typeface="Times New Roman" pitchFamily="18" charset="0"/>
              </a:rPr>
              <a:t>Ex:  </a:t>
            </a:r>
            <a:r>
              <a:rPr lang="en-US" sz="4000"/>
              <a:t> </a:t>
            </a:r>
            <a:r>
              <a:rPr lang="en-US" sz="4000">
                <a:sym typeface="Wingdings 2" pitchFamily="18" charset="2"/>
              </a:rPr>
              <a:t>  School children who belonged  to  the age   group of 13-16 yrs</a:t>
            </a:r>
          </a:p>
          <a:p>
            <a:endParaRPr lang="en-US" sz="4000">
              <a:sym typeface="Wingdings 2" pitchFamily="18" charset="2"/>
            </a:endParaRPr>
          </a:p>
          <a:p>
            <a:r>
              <a:rPr lang="en-US" sz="4000"/>
              <a:t> </a:t>
            </a:r>
            <a:endParaRPr lang="en-US" sz="4000">
              <a:sym typeface="Wingdings 2" pitchFamily="18" charset="2"/>
            </a:endParaRPr>
          </a:p>
        </p:txBody>
      </p:sp>
      <p:sp>
        <p:nvSpPr>
          <p:cNvPr id="23555" name="Text Box 10"/>
          <p:cNvSpPr txBox="1">
            <a:spLocks noChangeArrowheads="1"/>
          </p:cNvSpPr>
          <p:nvPr/>
        </p:nvSpPr>
        <p:spPr bwMode="auto">
          <a:xfrm>
            <a:off x="609600" y="228600"/>
            <a:ext cx="7239000" cy="823913"/>
          </a:xfrm>
          <a:prstGeom prst="rect">
            <a:avLst/>
          </a:prstGeom>
          <a:noFill/>
          <a:ln w="9525">
            <a:noFill/>
            <a:miter lim="800000"/>
            <a:headEnd/>
            <a:tailEnd/>
          </a:ln>
        </p:spPr>
        <p:txBody>
          <a:bodyPr>
            <a:spAutoFit/>
          </a:bodyPr>
          <a:lstStyle/>
          <a:p>
            <a:pPr>
              <a:spcBef>
                <a:spcPct val="50000"/>
              </a:spcBef>
            </a:pPr>
            <a:r>
              <a:rPr lang="en-US" sz="4800" dirty="0">
                <a:solidFill>
                  <a:srgbClr val="FFCCFF"/>
                </a:solidFill>
                <a:sym typeface="Wingdings 3" pitchFamily="18" charset="2"/>
              </a:rPr>
              <a:t> </a:t>
            </a:r>
            <a:r>
              <a:rPr lang="en-US" sz="4800" u="sng" dirty="0">
                <a:sym typeface="Wingdings 3" pitchFamily="18" charset="2"/>
              </a:rPr>
              <a:t>Eligibility Criteria</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8681"/>
                                        </p:tgtEl>
                                        <p:attrNameLst>
                                          <p:attrName>style.visibility</p:attrName>
                                        </p:attrNameLst>
                                      </p:cBhvr>
                                      <p:to>
                                        <p:strVal val="visible"/>
                                      </p:to>
                                    </p:set>
                                    <p:animEffect transition="in" filter="fade">
                                      <p:cBhvr>
                                        <p:cTn id="7" dur="2000"/>
                                        <p:tgtEl>
                                          <p:spTgt spid="28681"/>
                                        </p:tgtEl>
                                      </p:cBhvr>
                                    </p:animEffect>
                                    <p:anim calcmode="lin" valueType="num">
                                      <p:cBhvr>
                                        <p:cTn id="8" dur="2000" fill="hold"/>
                                        <p:tgtEl>
                                          <p:spTgt spid="28681"/>
                                        </p:tgtEl>
                                        <p:attrNameLst>
                                          <p:attrName>style.rotation</p:attrName>
                                        </p:attrNameLst>
                                      </p:cBhvr>
                                      <p:tavLst>
                                        <p:tav tm="0">
                                          <p:val>
                                            <p:fltVal val="720"/>
                                          </p:val>
                                        </p:tav>
                                        <p:tav tm="100000">
                                          <p:val>
                                            <p:fltVal val="0"/>
                                          </p:val>
                                        </p:tav>
                                      </p:tavLst>
                                    </p:anim>
                                    <p:anim calcmode="lin" valueType="num">
                                      <p:cBhvr>
                                        <p:cTn id="9" dur="2000" fill="hold"/>
                                        <p:tgtEl>
                                          <p:spTgt spid="28681"/>
                                        </p:tgtEl>
                                        <p:attrNameLst>
                                          <p:attrName>ppt_h</p:attrName>
                                        </p:attrNameLst>
                                      </p:cBhvr>
                                      <p:tavLst>
                                        <p:tav tm="0">
                                          <p:val>
                                            <p:fltVal val="0"/>
                                          </p:val>
                                        </p:tav>
                                        <p:tav tm="100000">
                                          <p:val>
                                            <p:strVal val="#ppt_h"/>
                                          </p:val>
                                        </p:tav>
                                      </p:tavLst>
                                    </p:anim>
                                    <p:anim calcmode="lin" valueType="num">
                                      <p:cBhvr>
                                        <p:cTn id="10" dur="2000" fill="hold"/>
                                        <p:tgtEl>
                                          <p:spTgt spid="2868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381000" y="1447800"/>
            <a:ext cx="8458200" cy="4238625"/>
          </a:xfrm>
          <a:prstGeom prst="rect">
            <a:avLst/>
          </a:prstGeom>
          <a:noFill/>
          <a:ln w="9525">
            <a:noFill/>
            <a:miter lim="800000"/>
            <a:headEnd/>
            <a:tailEnd/>
          </a:ln>
        </p:spPr>
        <p:txBody>
          <a:bodyPr>
            <a:spAutoFit/>
          </a:bodyPr>
          <a:lstStyle/>
          <a:p>
            <a:pPr algn="just"/>
            <a:r>
              <a:rPr lang="en-US" sz="4000">
                <a:latin typeface="Arial Narrow" pitchFamily="34" charset="0"/>
              </a:rPr>
              <a:t> </a:t>
            </a:r>
            <a:r>
              <a:rPr lang="en-US" sz="4000" b="1">
                <a:latin typeface="Arial Narrow" pitchFamily="34" charset="0"/>
                <a:sym typeface="Wingdings 2" pitchFamily="18" charset="2"/>
              </a:rPr>
              <a:t></a:t>
            </a:r>
            <a:r>
              <a:rPr lang="en-US" sz="4000">
                <a:latin typeface="Arial Narrow" pitchFamily="34" charset="0"/>
                <a:sym typeface="Wingdings 2" pitchFamily="18" charset="2"/>
              </a:rPr>
              <a:t>  School children who were studying  8</a:t>
            </a:r>
            <a:r>
              <a:rPr lang="en-US" sz="4000" baseline="30000">
                <a:latin typeface="Arial Narrow" pitchFamily="34" charset="0"/>
                <a:sym typeface="Wingdings 2" pitchFamily="18" charset="2"/>
              </a:rPr>
              <a:t>th</a:t>
            </a:r>
            <a:r>
              <a:rPr lang="en-US" sz="4000">
                <a:latin typeface="Arial Narrow" pitchFamily="34" charset="0"/>
                <a:sym typeface="Wingdings 2" pitchFamily="18" charset="2"/>
              </a:rPr>
              <a:t>   </a:t>
            </a:r>
          </a:p>
          <a:p>
            <a:pPr algn="just"/>
            <a:r>
              <a:rPr lang="en-US" sz="4000">
                <a:latin typeface="Arial Narrow" pitchFamily="34" charset="0"/>
                <a:sym typeface="Wingdings 2" pitchFamily="18" charset="2"/>
              </a:rPr>
              <a:t>        and  9</a:t>
            </a:r>
            <a:r>
              <a:rPr lang="en-US" sz="4000" baseline="30000">
                <a:latin typeface="Arial Narrow" pitchFamily="34" charset="0"/>
                <a:sym typeface="Wingdings 2" pitchFamily="18" charset="2"/>
              </a:rPr>
              <a:t>th</a:t>
            </a:r>
            <a:r>
              <a:rPr lang="en-US" sz="4000">
                <a:latin typeface="Arial Narrow" pitchFamily="34" charset="0"/>
                <a:sym typeface="Wingdings 2" pitchFamily="18" charset="2"/>
              </a:rPr>
              <a:t>  std in Bharathi  matric. Hr.  </a:t>
            </a:r>
          </a:p>
          <a:p>
            <a:pPr algn="just"/>
            <a:r>
              <a:rPr lang="en-US" sz="4000">
                <a:latin typeface="Arial Narrow" pitchFamily="34" charset="0"/>
                <a:sym typeface="Wingdings 2" pitchFamily="18" charset="2"/>
              </a:rPr>
              <a:t>        Sec. School,   Maduravoyal.</a:t>
            </a:r>
          </a:p>
          <a:p>
            <a:endParaRPr lang="en-US" sz="1600">
              <a:latin typeface="Arial Narrow" pitchFamily="34" charset="0"/>
              <a:sym typeface="Wingdings 2" pitchFamily="18" charset="2"/>
            </a:endParaRPr>
          </a:p>
          <a:p>
            <a:r>
              <a:rPr lang="en-US" sz="4000">
                <a:latin typeface="Arial Narrow" pitchFamily="34" charset="0"/>
              </a:rPr>
              <a:t> </a:t>
            </a:r>
            <a:r>
              <a:rPr lang="en-US" sz="4000" b="1">
                <a:latin typeface="Arial Narrow" pitchFamily="34" charset="0"/>
                <a:sym typeface="Wingdings 2" pitchFamily="18" charset="2"/>
              </a:rPr>
              <a:t></a:t>
            </a:r>
            <a:r>
              <a:rPr lang="en-US" sz="4000">
                <a:latin typeface="Arial Narrow" pitchFamily="34" charset="0"/>
                <a:sym typeface="Wingdings 2" pitchFamily="18" charset="2"/>
              </a:rPr>
              <a:t>  Who know to read and  write  English</a:t>
            </a:r>
          </a:p>
          <a:p>
            <a:endParaRPr lang="en-US" sz="1600">
              <a:latin typeface="Arial Narrow" pitchFamily="34" charset="0"/>
              <a:sym typeface="Wingdings 2" pitchFamily="18" charset="2"/>
            </a:endParaRPr>
          </a:p>
          <a:p>
            <a:r>
              <a:rPr lang="en-US" sz="4000">
                <a:latin typeface="Arial Narrow" pitchFamily="34" charset="0"/>
              </a:rPr>
              <a:t> </a:t>
            </a:r>
            <a:r>
              <a:rPr lang="en-US" sz="4000" b="1">
                <a:latin typeface="Arial Narrow" pitchFamily="34" charset="0"/>
                <a:sym typeface="Wingdings 2" pitchFamily="18" charset="2"/>
              </a:rPr>
              <a:t></a:t>
            </a:r>
            <a:r>
              <a:rPr lang="en-US" sz="4000">
                <a:latin typeface="Arial Narrow" pitchFamily="34" charset="0"/>
                <a:sym typeface="Wingdings 2" pitchFamily="18" charset="2"/>
              </a:rPr>
              <a:t>  School children who were willing to  </a:t>
            </a:r>
          </a:p>
          <a:p>
            <a:r>
              <a:rPr lang="en-US" sz="4000">
                <a:latin typeface="Arial Narrow" pitchFamily="34" charset="0"/>
                <a:sym typeface="Wingdings 2" pitchFamily="18" charset="2"/>
              </a:rPr>
              <a:t>        participate in the study.</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fade">
                                      <p:cBhvr>
                                        <p:cTn id="7" dur="2000"/>
                                        <p:tgtEl>
                                          <p:spTgt spid="79874"/>
                                        </p:tgtEl>
                                      </p:cBhvr>
                                    </p:animEffect>
                                    <p:anim calcmode="lin" valueType="num">
                                      <p:cBhvr>
                                        <p:cTn id="8" dur="2000" fill="hold"/>
                                        <p:tgtEl>
                                          <p:spTgt spid="79874"/>
                                        </p:tgtEl>
                                        <p:attrNameLst>
                                          <p:attrName>style.rotation</p:attrName>
                                        </p:attrNameLst>
                                      </p:cBhvr>
                                      <p:tavLst>
                                        <p:tav tm="0">
                                          <p:val>
                                            <p:fltVal val="720"/>
                                          </p:val>
                                        </p:tav>
                                        <p:tav tm="100000">
                                          <p:val>
                                            <p:fltVal val="0"/>
                                          </p:val>
                                        </p:tav>
                                      </p:tavLst>
                                    </p:anim>
                                    <p:anim calcmode="lin" valueType="num">
                                      <p:cBhvr>
                                        <p:cTn id="9" dur="2000" fill="hold"/>
                                        <p:tgtEl>
                                          <p:spTgt spid="79874"/>
                                        </p:tgtEl>
                                        <p:attrNameLst>
                                          <p:attrName>ppt_h</p:attrName>
                                        </p:attrNameLst>
                                      </p:cBhvr>
                                      <p:tavLst>
                                        <p:tav tm="0">
                                          <p:val>
                                            <p:fltVal val="0"/>
                                          </p:val>
                                        </p:tav>
                                        <p:tav tm="100000">
                                          <p:val>
                                            <p:strVal val="#ppt_h"/>
                                          </p:val>
                                        </p:tav>
                                      </p:tavLst>
                                    </p:anim>
                                    <p:anim calcmode="lin" valueType="num">
                                      <p:cBhvr>
                                        <p:cTn id="10" dur="2000" fill="hold"/>
                                        <p:tgtEl>
                                          <p:spTgt spid="7987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9" name="Text Box 9"/>
          <p:cNvSpPr txBox="1">
            <a:spLocks noChangeArrowheads="1"/>
          </p:cNvSpPr>
          <p:nvPr/>
        </p:nvSpPr>
        <p:spPr bwMode="auto">
          <a:xfrm>
            <a:off x="457200" y="685800"/>
            <a:ext cx="8382000" cy="6683375"/>
          </a:xfrm>
          <a:prstGeom prst="rect">
            <a:avLst/>
          </a:prstGeom>
          <a:noFill/>
          <a:ln w="9525">
            <a:noFill/>
            <a:miter lim="800000"/>
            <a:headEnd/>
            <a:tailEnd/>
          </a:ln>
        </p:spPr>
        <p:txBody>
          <a:bodyPr>
            <a:spAutoFit/>
          </a:bodyPr>
          <a:lstStyle/>
          <a:p>
            <a:r>
              <a:rPr lang="en-US" sz="3600" b="1">
                <a:latin typeface="Arial Narrow" pitchFamily="34" charset="0"/>
                <a:cs typeface="Arial" charset="0"/>
              </a:rPr>
              <a:t>                                                 </a:t>
            </a:r>
            <a:endParaRPr lang="en-US" sz="3600" u="sng">
              <a:latin typeface="Arial Narrow" pitchFamily="34" charset="0"/>
              <a:cs typeface="Times New Roman" pitchFamily="18" charset="0"/>
            </a:endParaRPr>
          </a:p>
          <a:p>
            <a:pPr algn="just"/>
            <a:r>
              <a:rPr lang="en-US" sz="3600">
                <a:latin typeface="Arial Narrow" pitchFamily="34" charset="0"/>
                <a:cs typeface="Arial" charset="0"/>
              </a:rPr>
              <a:t>A Population is defined in terms of  characteristic that people   must not  possess.</a:t>
            </a:r>
          </a:p>
          <a:p>
            <a:pPr algn="just"/>
            <a:r>
              <a:rPr lang="en-US" sz="3600">
                <a:latin typeface="Arial Narrow" pitchFamily="34" charset="0"/>
                <a:cs typeface="Arial" charset="0"/>
                <a:sym typeface="Wingdings" pitchFamily="2" charset="2"/>
              </a:rPr>
              <a:t> School Children who did not  belong to the age group of 13 – 16 yrs in Bharathi Matric Hr. Sec. School</a:t>
            </a:r>
          </a:p>
          <a:p>
            <a:pPr>
              <a:buFont typeface="Wingdings" pitchFamily="2" charset="2"/>
              <a:buChar char="q"/>
            </a:pPr>
            <a:r>
              <a:rPr lang="en-US" sz="3600">
                <a:latin typeface="Arial Narrow" pitchFamily="34" charset="0"/>
                <a:sym typeface="Wingdings" pitchFamily="2" charset="2"/>
              </a:rPr>
              <a:t>  The School  children were not from 8</a:t>
            </a:r>
            <a:r>
              <a:rPr lang="en-US" sz="3600" baseline="30000">
                <a:latin typeface="Arial Narrow" pitchFamily="34" charset="0"/>
                <a:sym typeface="Wingdings" pitchFamily="2" charset="2"/>
              </a:rPr>
              <a:t>th</a:t>
            </a:r>
            <a:r>
              <a:rPr lang="en-US" sz="3600">
                <a:latin typeface="Arial Narrow" pitchFamily="34" charset="0"/>
                <a:sym typeface="Wingdings" pitchFamily="2" charset="2"/>
              </a:rPr>
              <a:t>  and 9</a:t>
            </a:r>
            <a:r>
              <a:rPr lang="en-US" sz="3600" baseline="30000">
                <a:latin typeface="Arial Narrow" pitchFamily="34" charset="0"/>
                <a:sym typeface="Wingdings" pitchFamily="2" charset="2"/>
              </a:rPr>
              <a:t>th</a:t>
            </a:r>
            <a:r>
              <a:rPr lang="en-US" sz="3600">
                <a:latin typeface="Arial Narrow" pitchFamily="34" charset="0"/>
                <a:sym typeface="Wingdings" pitchFamily="2" charset="2"/>
              </a:rPr>
              <a:t> standard  studying  in  Bharathi matric  Hr. Sec. School</a:t>
            </a:r>
          </a:p>
          <a:p>
            <a:pPr>
              <a:buFont typeface="Wingdings" pitchFamily="2" charset="2"/>
              <a:buChar char="q"/>
            </a:pPr>
            <a:r>
              <a:rPr lang="en-US" sz="3600">
                <a:latin typeface="Arial Narrow" pitchFamily="34" charset="0"/>
                <a:sym typeface="Wingdings" pitchFamily="2" charset="2"/>
              </a:rPr>
              <a:t>  Who were not willing  to participate in the study.</a:t>
            </a:r>
          </a:p>
          <a:p>
            <a:pPr>
              <a:buFont typeface="Wingdings" pitchFamily="2" charset="2"/>
              <a:buNone/>
            </a:pPr>
            <a:r>
              <a:rPr lang="en-US" sz="3600">
                <a:latin typeface="Arial Narrow" pitchFamily="34" charset="0"/>
                <a:sym typeface="Wingdings" pitchFamily="2" charset="2"/>
              </a:rPr>
              <a:t>      </a:t>
            </a:r>
          </a:p>
        </p:txBody>
      </p:sp>
      <p:sp>
        <p:nvSpPr>
          <p:cNvPr id="25603" name="Text Box 10"/>
          <p:cNvSpPr txBox="1">
            <a:spLocks noChangeArrowheads="1"/>
          </p:cNvSpPr>
          <p:nvPr/>
        </p:nvSpPr>
        <p:spPr bwMode="auto">
          <a:xfrm>
            <a:off x="1143000" y="304800"/>
            <a:ext cx="6400800" cy="823913"/>
          </a:xfrm>
          <a:prstGeom prst="rect">
            <a:avLst/>
          </a:prstGeom>
          <a:noFill/>
          <a:ln w="9525">
            <a:noFill/>
            <a:miter lim="800000"/>
            <a:headEnd/>
            <a:tailEnd/>
          </a:ln>
        </p:spPr>
        <p:txBody>
          <a:bodyPr>
            <a:spAutoFit/>
          </a:bodyPr>
          <a:lstStyle/>
          <a:p>
            <a:pPr>
              <a:spcBef>
                <a:spcPct val="50000"/>
              </a:spcBef>
            </a:pPr>
            <a:r>
              <a:rPr lang="en-US" sz="4800" dirty="0">
                <a:sym typeface="Wingdings 3" pitchFamily="18" charset="2"/>
              </a:rPr>
              <a:t></a:t>
            </a:r>
            <a:r>
              <a:rPr lang="en-US" sz="4800" u="sng" dirty="0"/>
              <a:t>Exclusion Criteria</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0729"/>
                                        </p:tgtEl>
                                        <p:attrNameLst>
                                          <p:attrName>style.visibility</p:attrName>
                                        </p:attrNameLst>
                                      </p:cBhvr>
                                      <p:to>
                                        <p:strVal val="visible"/>
                                      </p:to>
                                    </p:set>
                                    <p:animScale>
                                      <p:cBhvr>
                                        <p:cTn id="7" dur="1000" decel="50000" fill="hold">
                                          <p:stCondLst>
                                            <p:cond delay="0"/>
                                          </p:stCondLst>
                                        </p:cTn>
                                        <p:tgtEl>
                                          <p:spTgt spid="307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0729"/>
                                        </p:tgtEl>
                                        <p:attrNameLst>
                                          <p:attrName>ppt_x</p:attrName>
                                          <p:attrName>ppt_y</p:attrName>
                                        </p:attrNameLst>
                                      </p:cBhvr>
                                    </p:animMotion>
                                    <p:animEffect transition="in" filter="fade">
                                      <p:cBhvr>
                                        <p:cTn id="9" dur="1000"/>
                                        <p:tgtEl>
                                          <p:spTgt spid="3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0" y="274638"/>
            <a:ext cx="8229600" cy="1143000"/>
          </a:xfrm>
        </p:spPr>
        <p:txBody>
          <a:bodyPr/>
          <a:lstStyle/>
          <a:p>
            <a:pPr algn="l" eaLnBrk="1" hangingPunct="1">
              <a:defRPr/>
            </a:pPr>
            <a:r>
              <a:rPr lang="en-US" smtClean="0">
                <a:latin typeface="Georgia" pitchFamily="18" charset="0"/>
              </a:rPr>
              <a:t>SAMPLING DESIGNS</a:t>
            </a:r>
          </a:p>
        </p:txBody>
      </p:sp>
      <p:sp>
        <p:nvSpPr>
          <p:cNvPr id="15363" name="Rectangle 3"/>
          <p:cNvSpPr>
            <a:spLocks noGrp="1" noChangeArrowheads="1"/>
          </p:cNvSpPr>
          <p:nvPr>
            <p:ph type="body" idx="4294967295"/>
          </p:nvPr>
        </p:nvSpPr>
        <p:spPr>
          <a:xfrm>
            <a:off x="0" y="1371600"/>
            <a:ext cx="8915400" cy="5715000"/>
          </a:xfrm>
        </p:spPr>
        <p:txBody>
          <a:bodyPr/>
          <a:lstStyle/>
          <a:p>
            <a:pPr algn="just" eaLnBrk="1" hangingPunct="1">
              <a:buFont typeface="Wingdings" pitchFamily="2" charset="2"/>
              <a:buNone/>
              <a:defRPr/>
            </a:pPr>
            <a:r>
              <a:rPr lang="en-US" dirty="0" smtClean="0"/>
              <a:t>	</a:t>
            </a:r>
            <a:r>
              <a:rPr lang="en-US" dirty="0" smtClean="0">
                <a:latin typeface="Georgia" pitchFamily="18" charset="0"/>
              </a:rPr>
              <a:t>A sampling design is a </a:t>
            </a:r>
            <a:r>
              <a:rPr lang="en-US" b="1" dirty="0" smtClean="0">
                <a:latin typeface="Georgia" pitchFamily="18" charset="0"/>
              </a:rPr>
              <a:t>definite plan for obtaining </a:t>
            </a:r>
            <a:r>
              <a:rPr lang="en-US" dirty="0" smtClean="0">
                <a:latin typeface="Georgia" pitchFamily="18" charset="0"/>
              </a:rPr>
              <a:t>a sample from the sampling frame. </a:t>
            </a:r>
          </a:p>
          <a:p>
            <a:pPr algn="just" eaLnBrk="1" hangingPunct="1">
              <a:buFont typeface="Wingdings" pitchFamily="2" charset="2"/>
              <a:buNone/>
              <a:defRPr/>
            </a:pPr>
            <a:endParaRPr lang="en-US" dirty="0" smtClean="0">
              <a:latin typeface="Georgia" pitchFamily="18" charset="0"/>
            </a:endParaRPr>
          </a:p>
          <a:p>
            <a:pPr algn="just" eaLnBrk="1" hangingPunct="1">
              <a:buFont typeface="Wingdings" pitchFamily="2" charset="2"/>
              <a:buNone/>
              <a:defRPr/>
            </a:pPr>
            <a:r>
              <a:rPr lang="en-US" dirty="0" smtClean="0">
                <a:latin typeface="Georgia" pitchFamily="18" charset="0"/>
              </a:rPr>
              <a:t>	It refers to the technique or the procedure the researcher would adopt in selecting some sampling units from which inferences  about the population is drawn.</a:t>
            </a:r>
          </a:p>
          <a:p>
            <a:pPr algn="just" eaLnBrk="1" hangingPunct="1">
              <a:buFont typeface="Wingdings" pitchFamily="2" charset="2"/>
              <a:buNone/>
              <a:defRPr/>
            </a:pPr>
            <a:endParaRPr lang="en-US" dirty="0" smtClean="0">
              <a:latin typeface="Georgia" pitchFamily="18" charset="0"/>
            </a:endParaRPr>
          </a:p>
          <a:p>
            <a:pPr algn="just" eaLnBrk="1" hangingPunct="1">
              <a:buFont typeface="Wingdings" pitchFamily="2" charset="2"/>
              <a:buNone/>
              <a:defRPr/>
            </a:pPr>
            <a:r>
              <a:rPr lang="en-US" dirty="0" smtClean="0">
                <a:latin typeface="Georgia" pitchFamily="18" charset="0"/>
              </a:rPr>
              <a:t>	Sampling designs are classified either </a:t>
            </a:r>
            <a:r>
              <a:rPr lang="en-US" b="1" dirty="0" smtClean="0">
                <a:latin typeface="Georgia" pitchFamily="18" charset="0"/>
              </a:rPr>
              <a:t>Probability sampling</a:t>
            </a:r>
            <a:r>
              <a:rPr lang="en-US" dirty="0" smtClean="0">
                <a:latin typeface="Georgia" pitchFamily="18" charset="0"/>
              </a:rPr>
              <a:t> and </a:t>
            </a:r>
            <a:r>
              <a:rPr lang="en-US" b="1" dirty="0" smtClean="0">
                <a:latin typeface="Georgia" pitchFamily="18" charset="0"/>
              </a:rPr>
              <a:t>Non-probability</a:t>
            </a:r>
            <a:r>
              <a:rPr lang="en-US" dirty="0" smtClean="0">
                <a:latin typeface="Georgia" pitchFamily="18" charset="0"/>
              </a:rPr>
              <a:t> sampling.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Effect transition="in" filter="fade">
                                      <p:cBhvr>
                                        <p:cTn id="7" dur="500"/>
                                        <p:tgtEl>
                                          <p:spTgt spid="15362"/>
                                        </p:tgtEl>
                                      </p:cBhvr>
                                    </p:animEffect>
                                    <p:anim calcmode="lin" valueType="num">
                                      <p:cBhvr>
                                        <p:cTn id="8" dur="500" fill="hold"/>
                                        <p:tgtEl>
                                          <p:spTgt spid="15362"/>
                                        </p:tgtEl>
                                        <p:attrNameLst>
                                          <p:attrName>ppt_w</p:attrName>
                                        </p:attrNameLst>
                                      </p:cBhvr>
                                      <p:tavLst>
                                        <p:tav tm="0" fmla="#ppt_w*sin(2.5*pi*$)">
                                          <p:val>
                                            <p:fltVal val="0"/>
                                          </p:val>
                                        </p:tav>
                                        <p:tav tm="100000">
                                          <p:val>
                                            <p:fltVal val="1"/>
                                          </p:val>
                                        </p:tav>
                                      </p:tavLst>
                                    </p:anim>
                                    <p:anim calcmode="lin" valueType="num">
                                      <p:cBhvr>
                                        <p:cTn id="9" dur="500" fill="hold"/>
                                        <p:tgtEl>
                                          <p:spTgt spid="15362"/>
                                        </p:tgtEl>
                                        <p:attrNameLst>
                                          <p:attrName>ppt_h</p:attrName>
                                        </p:attrNameLst>
                                      </p:cBhvr>
                                      <p:tavLst>
                                        <p:tav tm="0">
                                          <p:val>
                                            <p:strVal val="#ppt_h"/>
                                          </p:val>
                                        </p:tav>
                                        <p:tav tm="100000">
                                          <p:val>
                                            <p:strVal val="#ppt_h"/>
                                          </p:val>
                                        </p:tav>
                                      </p:tavLst>
                                    </p:anim>
                                  </p:childTnLst>
                                </p:cTn>
                              </p:par>
                            </p:childTnLst>
                          </p:cTn>
                        </p:par>
                        <p:par>
                          <p:cTn id="10" fill="hold">
                            <p:stCondLst>
                              <p:cond delay="12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p:cTn id="13" dur="500" fill="hold"/>
                                        <p:tgtEl>
                                          <p:spTgt spid="1536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5363">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15363">
                                            <p:txEl>
                                              <p:pRg st="0" end="0"/>
                                            </p:txEl>
                                          </p:spTgt>
                                        </p:tgtEl>
                                        <p:attrNameLst>
                                          <p:attrName>style.rotation</p:attrName>
                                        </p:attrNameLst>
                                      </p:cBhvr>
                                      <p:tavLst>
                                        <p:tav tm="0">
                                          <p:val>
                                            <p:fltVal val="90"/>
                                          </p:val>
                                        </p:tav>
                                        <p:tav tm="100000">
                                          <p:val>
                                            <p:fltVal val="0"/>
                                          </p:val>
                                        </p:tav>
                                      </p:tavLst>
                                    </p:anim>
                                    <p:animEffect transition="in" filter="fade">
                                      <p:cBhvr>
                                        <p:cTn id="16" dur="500"/>
                                        <p:tgtEl>
                                          <p:spTgt spid="15363">
                                            <p:txEl>
                                              <p:pRg st="0" end="0"/>
                                            </p:txEl>
                                          </p:spTgt>
                                        </p:tgtEl>
                                      </p:cBhvr>
                                    </p:animEffect>
                                  </p:childTnLst>
                                </p:cTn>
                              </p:par>
                            </p:childTnLst>
                          </p:cTn>
                        </p:par>
                        <p:par>
                          <p:cTn id="17" fill="hold">
                            <p:stCondLst>
                              <p:cond delay="3425"/>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15363">
                                            <p:txEl>
                                              <p:pRg st="2" end="2"/>
                                            </p:txEl>
                                          </p:spTgt>
                                        </p:tgtEl>
                                        <p:attrNameLst>
                                          <p:attrName>style.visibility</p:attrName>
                                        </p:attrNameLst>
                                      </p:cBhvr>
                                      <p:to>
                                        <p:strVal val="visible"/>
                                      </p:to>
                                    </p:set>
                                    <p:anim calcmode="lin" valueType="num">
                                      <p:cBhvr>
                                        <p:cTn id="20" dur="500" fill="hold"/>
                                        <p:tgtEl>
                                          <p:spTgt spid="1536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15363">
                                            <p:txEl>
                                              <p:pRg st="2" end="2"/>
                                            </p:txEl>
                                          </p:spTgt>
                                        </p:tgtEl>
                                        <p:attrNameLst>
                                          <p:attrName>ppt_h</p:attrName>
                                        </p:attrNameLst>
                                      </p:cBhvr>
                                      <p:tavLst>
                                        <p:tav tm="0">
                                          <p:val>
                                            <p:fltVal val="0"/>
                                          </p:val>
                                        </p:tav>
                                        <p:tav tm="100000">
                                          <p:val>
                                            <p:strVal val="#ppt_h"/>
                                          </p:val>
                                        </p:tav>
                                      </p:tavLst>
                                    </p:anim>
                                    <p:anim calcmode="lin" valueType="num">
                                      <p:cBhvr>
                                        <p:cTn id="22" dur="500" fill="hold"/>
                                        <p:tgtEl>
                                          <p:spTgt spid="15363">
                                            <p:txEl>
                                              <p:pRg st="2" end="2"/>
                                            </p:txEl>
                                          </p:spTgt>
                                        </p:tgtEl>
                                        <p:attrNameLst>
                                          <p:attrName>style.rotation</p:attrName>
                                        </p:attrNameLst>
                                      </p:cBhvr>
                                      <p:tavLst>
                                        <p:tav tm="0">
                                          <p:val>
                                            <p:fltVal val="90"/>
                                          </p:val>
                                        </p:tav>
                                        <p:tav tm="100000">
                                          <p:val>
                                            <p:fltVal val="0"/>
                                          </p:val>
                                        </p:tav>
                                      </p:tavLst>
                                    </p:anim>
                                    <p:animEffect transition="in" filter="fade">
                                      <p:cBhvr>
                                        <p:cTn id="23" dur="500"/>
                                        <p:tgtEl>
                                          <p:spTgt spid="15363">
                                            <p:txEl>
                                              <p:pRg st="2" end="2"/>
                                            </p:txEl>
                                          </p:spTgt>
                                        </p:tgtEl>
                                      </p:cBhvr>
                                    </p:animEffect>
                                  </p:childTnLst>
                                </p:cTn>
                              </p:par>
                            </p:childTnLst>
                          </p:cTn>
                        </p:par>
                        <p:par>
                          <p:cTn id="24" fill="hold">
                            <p:stCondLst>
                              <p:cond delay="7200"/>
                            </p:stCondLst>
                            <p:childTnLst>
                              <p:par>
                                <p:cTn id="25" presetID="31" presetClass="entr" presetSubtype="0" fill="hold" nodeType="afterEffect">
                                  <p:stCondLst>
                                    <p:cond delay="0"/>
                                  </p:stCondLst>
                                  <p:iterate type="lt">
                                    <p:tmPct val="5000"/>
                                  </p:iterate>
                                  <p:childTnLst>
                                    <p:set>
                                      <p:cBhvr>
                                        <p:cTn id="26" dur="1" fill="hold">
                                          <p:stCondLst>
                                            <p:cond delay="0"/>
                                          </p:stCondLst>
                                        </p:cTn>
                                        <p:tgtEl>
                                          <p:spTgt spid="15363">
                                            <p:txEl>
                                              <p:pRg st="4" end="4"/>
                                            </p:txEl>
                                          </p:spTgt>
                                        </p:tgtEl>
                                        <p:attrNameLst>
                                          <p:attrName>style.visibility</p:attrName>
                                        </p:attrNameLst>
                                      </p:cBhvr>
                                      <p:to>
                                        <p:strVal val="visible"/>
                                      </p:to>
                                    </p:set>
                                    <p:anim calcmode="lin" valueType="num">
                                      <p:cBhvr>
                                        <p:cTn id="27" dur="500" fill="hold"/>
                                        <p:tgtEl>
                                          <p:spTgt spid="1536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5363">
                                            <p:txEl>
                                              <p:pRg st="4" end="4"/>
                                            </p:txEl>
                                          </p:spTgt>
                                        </p:tgtEl>
                                        <p:attrNameLst>
                                          <p:attrName>ppt_h</p:attrName>
                                        </p:attrNameLst>
                                      </p:cBhvr>
                                      <p:tavLst>
                                        <p:tav tm="0">
                                          <p:val>
                                            <p:fltVal val="0"/>
                                          </p:val>
                                        </p:tav>
                                        <p:tav tm="100000">
                                          <p:val>
                                            <p:strVal val="#ppt_h"/>
                                          </p:val>
                                        </p:tav>
                                      </p:tavLst>
                                    </p:anim>
                                    <p:anim calcmode="lin" valueType="num">
                                      <p:cBhvr>
                                        <p:cTn id="29" dur="500" fill="hold"/>
                                        <p:tgtEl>
                                          <p:spTgt spid="15363">
                                            <p:txEl>
                                              <p:pRg st="4" end="4"/>
                                            </p:txEl>
                                          </p:spTgt>
                                        </p:tgtEl>
                                        <p:attrNameLst>
                                          <p:attrName>style.rotation</p:attrName>
                                        </p:attrNameLst>
                                      </p:cBhvr>
                                      <p:tavLst>
                                        <p:tav tm="0">
                                          <p:val>
                                            <p:fltVal val="90"/>
                                          </p:val>
                                        </p:tav>
                                        <p:tav tm="100000">
                                          <p:val>
                                            <p:fltVal val="0"/>
                                          </p:val>
                                        </p:tav>
                                      </p:tavLst>
                                    </p:anim>
                                    <p:animEffect transition="in" filter="fade">
                                      <p:cBhvr>
                                        <p:cTn id="30" dur="500"/>
                                        <p:tgtEl>
                                          <p:spTgt spid="153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74638"/>
            <a:ext cx="8229600" cy="715962"/>
          </a:xfrm>
        </p:spPr>
        <p:txBody>
          <a:bodyPr rtlCol="0">
            <a:normAutofit/>
          </a:bodyPr>
          <a:lstStyle/>
          <a:p>
            <a:pPr eaLnBrk="1" fontAlgn="auto" hangingPunct="1">
              <a:spcAft>
                <a:spcPts val="0"/>
              </a:spcAft>
              <a:defRPr/>
            </a:pPr>
            <a:r>
              <a:rPr lang="en-US" sz="1600" dirty="0" smtClean="0">
                <a:latin typeface="Georgia" pitchFamily="18" charset="0"/>
              </a:rPr>
              <a:t>ADVANTAGES AND</a:t>
            </a:r>
            <a:br>
              <a:rPr lang="en-US" sz="1600" dirty="0" smtClean="0">
                <a:latin typeface="Georgia" pitchFamily="18" charset="0"/>
              </a:rPr>
            </a:br>
            <a:r>
              <a:rPr lang="en-US" sz="1600" dirty="0" smtClean="0">
                <a:latin typeface="Georgia" pitchFamily="18" charset="0"/>
              </a:rPr>
              <a:t>DISADVANTAGES OF SAMPLING</a:t>
            </a:r>
          </a:p>
        </p:txBody>
      </p:sp>
      <p:sp>
        <p:nvSpPr>
          <p:cNvPr id="21508" name="Rectangle 4"/>
          <p:cNvSpPr>
            <a:spLocks noGrp="1" noChangeArrowheads="1"/>
          </p:cNvSpPr>
          <p:nvPr>
            <p:ph type="body" sz="half" idx="4294967295"/>
          </p:nvPr>
        </p:nvSpPr>
        <p:spPr>
          <a:xfrm>
            <a:off x="0" y="0"/>
            <a:ext cx="4724400" cy="6705600"/>
          </a:xfrm>
        </p:spPr>
        <p:txBody>
          <a:bodyPr/>
          <a:lstStyle/>
          <a:p>
            <a:pPr algn="ctr" eaLnBrk="1" hangingPunct="1">
              <a:buFont typeface="Wingdings" pitchFamily="2" charset="2"/>
              <a:buNone/>
              <a:defRPr/>
            </a:pPr>
            <a:endParaRPr lang="en-US" sz="2400" b="1" dirty="0" smtClean="0">
              <a:latin typeface="Georgia" pitchFamily="18" charset="0"/>
            </a:endParaRPr>
          </a:p>
          <a:p>
            <a:pPr eaLnBrk="1" hangingPunct="1">
              <a:lnSpc>
                <a:spcPct val="150000"/>
              </a:lnSpc>
              <a:defRPr/>
            </a:pPr>
            <a:endParaRPr lang="en-US" sz="2400" dirty="0" smtClean="0">
              <a:latin typeface="Georgia" pitchFamily="18" charset="0"/>
            </a:endParaRPr>
          </a:p>
          <a:p>
            <a:pPr eaLnBrk="1" hangingPunct="1">
              <a:lnSpc>
                <a:spcPct val="150000"/>
              </a:lnSpc>
              <a:defRPr/>
            </a:pPr>
            <a:r>
              <a:rPr lang="en-US" sz="2400" dirty="0" smtClean="0">
                <a:latin typeface="Georgia" pitchFamily="18" charset="0"/>
              </a:rPr>
              <a:t>Economy in Expenditure</a:t>
            </a:r>
          </a:p>
          <a:p>
            <a:pPr eaLnBrk="1" hangingPunct="1">
              <a:lnSpc>
                <a:spcPct val="150000"/>
              </a:lnSpc>
              <a:defRPr/>
            </a:pPr>
            <a:r>
              <a:rPr lang="en-US" sz="2400" dirty="0" smtClean="0">
                <a:latin typeface="Georgia" pitchFamily="18" charset="0"/>
              </a:rPr>
              <a:t>Economy in Time</a:t>
            </a:r>
          </a:p>
          <a:p>
            <a:pPr eaLnBrk="1" hangingPunct="1">
              <a:lnSpc>
                <a:spcPct val="150000"/>
              </a:lnSpc>
              <a:defRPr/>
            </a:pPr>
            <a:r>
              <a:rPr lang="en-US" sz="2400" dirty="0" smtClean="0">
                <a:latin typeface="Georgia" pitchFamily="18" charset="0"/>
              </a:rPr>
              <a:t>Greater Scope</a:t>
            </a:r>
          </a:p>
          <a:p>
            <a:pPr eaLnBrk="1" hangingPunct="1">
              <a:lnSpc>
                <a:spcPct val="150000"/>
              </a:lnSpc>
              <a:defRPr/>
            </a:pPr>
            <a:r>
              <a:rPr lang="en-US" sz="2400" dirty="0" smtClean="0">
                <a:latin typeface="Georgia" pitchFamily="18" charset="0"/>
              </a:rPr>
              <a:t>Greater accuracy</a:t>
            </a:r>
          </a:p>
          <a:p>
            <a:pPr eaLnBrk="1" hangingPunct="1">
              <a:lnSpc>
                <a:spcPct val="150000"/>
              </a:lnSpc>
              <a:defRPr/>
            </a:pPr>
            <a:r>
              <a:rPr lang="en-US" sz="2400" dirty="0" err="1" smtClean="0">
                <a:latin typeface="Georgia" pitchFamily="18" charset="0"/>
              </a:rPr>
              <a:t>Organisation</a:t>
            </a:r>
            <a:r>
              <a:rPr lang="en-US" sz="2400" dirty="0" smtClean="0">
                <a:latin typeface="Georgia" pitchFamily="18" charset="0"/>
              </a:rPr>
              <a:t> of Convenience</a:t>
            </a:r>
          </a:p>
          <a:p>
            <a:pPr eaLnBrk="1" hangingPunct="1">
              <a:lnSpc>
                <a:spcPct val="150000"/>
              </a:lnSpc>
              <a:defRPr/>
            </a:pPr>
            <a:r>
              <a:rPr lang="en-US" sz="2400" dirty="0" smtClean="0">
                <a:latin typeface="Georgia" pitchFamily="18" charset="0"/>
              </a:rPr>
              <a:t>Intensive and exhaustive data</a:t>
            </a:r>
          </a:p>
          <a:p>
            <a:pPr eaLnBrk="1" hangingPunct="1">
              <a:lnSpc>
                <a:spcPct val="150000"/>
              </a:lnSpc>
              <a:defRPr/>
            </a:pPr>
            <a:r>
              <a:rPr lang="en-US" sz="2400" dirty="0" smtClean="0">
                <a:latin typeface="Georgia" pitchFamily="18" charset="0"/>
              </a:rPr>
              <a:t>Suitable in limited resources</a:t>
            </a:r>
          </a:p>
          <a:p>
            <a:pPr eaLnBrk="1" hangingPunct="1">
              <a:lnSpc>
                <a:spcPct val="150000"/>
              </a:lnSpc>
              <a:defRPr/>
            </a:pPr>
            <a:r>
              <a:rPr lang="en-US" sz="2400" dirty="0" smtClean="0">
                <a:latin typeface="Georgia" pitchFamily="18" charset="0"/>
              </a:rPr>
              <a:t>Better report</a:t>
            </a:r>
          </a:p>
        </p:txBody>
      </p:sp>
      <p:sp>
        <p:nvSpPr>
          <p:cNvPr id="21509" name="Rectangle 5"/>
          <p:cNvSpPr>
            <a:spLocks noGrp="1" noChangeArrowheads="1"/>
          </p:cNvSpPr>
          <p:nvPr>
            <p:ph type="body" sz="half" idx="4294967295"/>
          </p:nvPr>
        </p:nvSpPr>
        <p:spPr>
          <a:xfrm>
            <a:off x="5105400" y="533400"/>
            <a:ext cx="3733800" cy="5597525"/>
          </a:xfrm>
        </p:spPr>
        <p:txBody>
          <a:bodyPr/>
          <a:lstStyle/>
          <a:p>
            <a:pPr algn="ctr" eaLnBrk="1" hangingPunct="1">
              <a:buFont typeface="Wingdings" pitchFamily="2" charset="2"/>
              <a:buNone/>
              <a:defRPr/>
            </a:pPr>
            <a:r>
              <a:rPr lang="en-US" sz="2400" b="1" dirty="0" smtClean="0"/>
              <a:t>DISADVANTAGES</a:t>
            </a:r>
          </a:p>
          <a:p>
            <a:pPr algn="just" eaLnBrk="1" hangingPunct="1">
              <a:lnSpc>
                <a:spcPct val="150000"/>
              </a:lnSpc>
              <a:defRPr/>
            </a:pPr>
            <a:r>
              <a:rPr lang="en-US" sz="2400" dirty="0" smtClean="0"/>
              <a:t>Chance of bias</a:t>
            </a:r>
          </a:p>
          <a:p>
            <a:pPr algn="just" eaLnBrk="1" hangingPunct="1">
              <a:lnSpc>
                <a:spcPct val="150000"/>
              </a:lnSpc>
              <a:defRPr/>
            </a:pPr>
            <a:r>
              <a:rPr lang="en-US" sz="2400" dirty="0" smtClean="0"/>
              <a:t>Difficulty in getting representative supply</a:t>
            </a:r>
          </a:p>
          <a:p>
            <a:pPr algn="just" eaLnBrk="1" hangingPunct="1">
              <a:lnSpc>
                <a:spcPct val="150000"/>
              </a:lnSpc>
              <a:defRPr/>
            </a:pPr>
            <a:r>
              <a:rPr lang="en-US" sz="2400" dirty="0" smtClean="0"/>
              <a:t>Need for specialized knowledge</a:t>
            </a:r>
          </a:p>
          <a:p>
            <a:pPr algn="just" eaLnBrk="1" hangingPunct="1">
              <a:lnSpc>
                <a:spcPct val="150000"/>
              </a:lnSpc>
              <a:defRPr/>
            </a:pPr>
            <a:r>
              <a:rPr lang="en-US" sz="2400" dirty="0" smtClean="0"/>
              <a:t>Changeability of unit</a:t>
            </a:r>
          </a:p>
          <a:p>
            <a:pPr algn="just" eaLnBrk="1" hangingPunct="1">
              <a:lnSpc>
                <a:spcPct val="150000"/>
              </a:lnSpc>
              <a:defRPr/>
            </a:pPr>
            <a:r>
              <a:rPr lang="en-US" sz="2400" dirty="0" smtClean="0"/>
              <a:t>Impossibility of sampling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1506"/>
                                        </p:tgtEl>
                                        <p:attrNameLst>
                                          <p:attrName>style.visibility</p:attrName>
                                        </p:attrNameLst>
                                      </p:cBhvr>
                                      <p:to>
                                        <p:strVal val="visible"/>
                                      </p:to>
                                    </p:set>
                                    <p:animEffect transition="in" filter="fade">
                                      <p:cBhvr>
                                        <p:cTn id="7" dur="500"/>
                                        <p:tgtEl>
                                          <p:spTgt spid="21506"/>
                                        </p:tgtEl>
                                      </p:cBhvr>
                                    </p:animEffect>
                                    <p:anim calcmode="lin" valueType="num">
                                      <p:cBhvr>
                                        <p:cTn id="8" dur="500" fill="hold"/>
                                        <p:tgtEl>
                                          <p:spTgt spid="21506"/>
                                        </p:tgtEl>
                                        <p:attrNameLst>
                                          <p:attrName>ppt_w</p:attrName>
                                        </p:attrNameLst>
                                      </p:cBhvr>
                                      <p:tavLst>
                                        <p:tav tm="0" fmla="#ppt_w*sin(2.5*pi*$)">
                                          <p:val>
                                            <p:fltVal val="0"/>
                                          </p:val>
                                        </p:tav>
                                        <p:tav tm="100000">
                                          <p:val>
                                            <p:fltVal val="1"/>
                                          </p:val>
                                        </p:tav>
                                      </p:tavLst>
                                    </p:anim>
                                    <p:anim calcmode="lin" valueType="num">
                                      <p:cBhvr>
                                        <p:cTn id="9" dur="500" fill="hold"/>
                                        <p:tgtEl>
                                          <p:spTgt spid="21506"/>
                                        </p:tgtEl>
                                        <p:attrNameLst>
                                          <p:attrName>ppt_h</p:attrName>
                                        </p:attrNameLst>
                                      </p:cBhvr>
                                      <p:tavLst>
                                        <p:tav tm="0">
                                          <p:val>
                                            <p:strVal val="#ppt_h"/>
                                          </p:val>
                                        </p:tav>
                                        <p:tav tm="100000">
                                          <p:val>
                                            <p:strVal val="#ppt_h"/>
                                          </p:val>
                                        </p:tav>
                                      </p:tavLst>
                                    </p:anim>
                                  </p:childTnLst>
                                </p:cTn>
                              </p:par>
                            </p:childTnLst>
                          </p:cTn>
                        </p:par>
                        <p:par>
                          <p:cTn id="10" fill="hold">
                            <p:stCondLst>
                              <p:cond delay="225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21508">
                                            <p:txEl>
                                              <p:pRg st="2" end="2"/>
                                            </p:txEl>
                                          </p:spTgt>
                                        </p:tgtEl>
                                        <p:attrNameLst>
                                          <p:attrName>style.visibility</p:attrName>
                                        </p:attrNameLst>
                                      </p:cBhvr>
                                      <p:to>
                                        <p:strVal val="visible"/>
                                      </p:to>
                                    </p:set>
                                    <p:anim calcmode="discrete" valueType="clr">
                                      <p:cBhvr override="childStyle">
                                        <p:cTn id="13" dur="80"/>
                                        <p:tgtEl>
                                          <p:spTgt spid="2150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1508">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21508">
                                            <p:txEl>
                                              <p:pRg st="2" end="2"/>
                                            </p:txEl>
                                          </p:spTgt>
                                        </p:tgtEl>
                                        <p:attrNameLst>
                                          <p:attrName>fill.type</p:attrName>
                                        </p:attrNameLst>
                                      </p:cBhvr>
                                      <p:to>
                                        <p:strVal val="solid"/>
                                      </p:to>
                                    </p:set>
                                  </p:childTnLst>
                                </p:cTn>
                              </p:par>
                            </p:childTnLst>
                          </p:cTn>
                        </p:par>
                        <p:par>
                          <p:cTn id="16" fill="hold">
                            <p:stCondLst>
                              <p:cond delay="309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21508">
                                            <p:txEl>
                                              <p:pRg st="3" end="3"/>
                                            </p:txEl>
                                          </p:spTgt>
                                        </p:tgtEl>
                                        <p:attrNameLst>
                                          <p:attrName>style.visibility</p:attrName>
                                        </p:attrNameLst>
                                      </p:cBhvr>
                                      <p:to>
                                        <p:strVal val="visible"/>
                                      </p:to>
                                    </p:set>
                                    <p:anim calcmode="discrete" valueType="clr">
                                      <p:cBhvr override="childStyle">
                                        <p:cTn id="19" dur="80"/>
                                        <p:tgtEl>
                                          <p:spTgt spid="21508">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1508">
                                            <p:txEl>
                                              <p:pRg st="3" end="3"/>
                                            </p:txEl>
                                          </p:spTgt>
                                        </p:tgtEl>
                                        <p:attrNameLst>
                                          <p:attrName>fillcolor</p:attrName>
                                        </p:attrNameLst>
                                      </p:cBhvr>
                                      <p:tavLst>
                                        <p:tav tm="0">
                                          <p:val>
                                            <p:clrVal>
                                              <a:schemeClr val="accent2"/>
                                            </p:clrVal>
                                          </p:val>
                                        </p:tav>
                                        <p:tav tm="50000">
                                          <p:val>
                                            <p:clrVal>
                                              <a:schemeClr val="hlink"/>
                                            </p:clrVal>
                                          </p:val>
                                        </p:tav>
                                      </p:tavLst>
                                    </p:anim>
                                    <p:set>
                                      <p:cBhvr>
                                        <p:cTn id="21" dur="80"/>
                                        <p:tgtEl>
                                          <p:spTgt spid="21508">
                                            <p:txEl>
                                              <p:pRg st="3" end="3"/>
                                            </p:txEl>
                                          </p:spTgt>
                                        </p:tgtEl>
                                        <p:attrNameLst>
                                          <p:attrName>fill.type</p:attrName>
                                        </p:attrNameLst>
                                      </p:cBhvr>
                                      <p:to>
                                        <p:strVal val="solid"/>
                                      </p:to>
                                    </p:set>
                                  </p:childTnLst>
                                </p:cTn>
                              </p:par>
                            </p:childTnLst>
                          </p:cTn>
                        </p:par>
                        <p:par>
                          <p:cTn id="22" fill="hold">
                            <p:stCondLst>
                              <p:cond delay="365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21508">
                                            <p:txEl>
                                              <p:pRg st="4" end="4"/>
                                            </p:txEl>
                                          </p:spTgt>
                                        </p:tgtEl>
                                        <p:attrNameLst>
                                          <p:attrName>style.visibility</p:attrName>
                                        </p:attrNameLst>
                                      </p:cBhvr>
                                      <p:to>
                                        <p:strVal val="visible"/>
                                      </p:to>
                                    </p:set>
                                    <p:anim calcmode="discrete" valueType="clr">
                                      <p:cBhvr override="childStyle">
                                        <p:cTn id="25" dur="80"/>
                                        <p:tgtEl>
                                          <p:spTgt spid="2150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21508">
                                            <p:txEl>
                                              <p:pRg st="4" end="4"/>
                                            </p:txEl>
                                          </p:spTgt>
                                        </p:tgtEl>
                                        <p:attrNameLst>
                                          <p:attrName>fillcolor</p:attrName>
                                        </p:attrNameLst>
                                      </p:cBhvr>
                                      <p:tavLst>
                                        <p:tav tm="0">
                                          <p:val>
                                            <p:clrVal>
                                              <a:schemeClr val="accent2"/>
                                            </p:clrVal>
                                          </p:val>
                                        </p:tav>
                                        <p:tav tm="50000">
                                          <p:val>
                                            <p:clrVal>
                                              <a:schemeClr val="hlink"/>
                                            </p:clrVal>
                                          </p:val>
                                        </p:tav>
                                      </p:tavLst>
                                    </p:anim>
                                    <p:set>
                                      <p:cBhvr>
                                        <p:cTn id="27" dur="80"/>
                                        <p:tgtEl>
                                          <p:spTgt spid="21508">
                                            <p:txEl>
                                              <p:pRg st="4" end="4"/>
                                            </p:txEl>
                                          </p:spTgt>
                                        </p:tgtEl>
                                        <p:attrNameLst>
                                          <p:attrName>fill.type</p:attrName>
                                        </p:attrNameLst>
                                      </p:cBhvr>
                                      <p:to>
                                        <p:strVal val="solid"/>
                                      </p:to>
                                    </p:set>
                                  </p:childTnLst>
                                </p:cTn>
                              </p:par>
                            </p:childTnLst>
                          </p:cTn>
                        </p:par>
                        <p:par>
                          <p:cTn id="28" fill="hold">
                            <p:stCondLst>
                              <p:cond delay="417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21508">
                                            <p:txEl>
                                              <p:pRg st="5" end="5"/>
                                            </p:txEl>
                                          </p:spTgt>
                                        </p:tgtEl>
                                        <p:attrNameLst>
                                          <p:attrName>style.visibility</p:attrName>
                                        </p:attrNameLst>
                                      </p:cBhvr>
                                      <p:to>
                                        <p:strVal val="visible"/>
                                      </p:to>
                                    </p:set>
                                    <p:anim calcmode="discrete" valueType="clr">
                                      <p:cBhvr override="childStyle">
                                        <p:cTn id="31" dur="80"/>
                                        <p:tgtEl>
                                          <p:spTgt spid="21508">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1508">
                                            <p:txEl>
                                              <p:pRg st="5" end="5"/>
                                            </p:txEl>
                                          </p:spTgt>
                                        </p:tgtEl>
                                        <p:attrNameLst>
                                          <p:attrName>fillcolor</p:attrName>
                                        </p:attrNameLst>
                                      </p:cBhvr>
                                      <p:tavLst>
                                        <p:tav tm="0">
                                          <p:val>
                                            <p:clrVal>
                                              <a:schemeClr val="accent2"/>
                                            </p:clrVal>
                                          </p:val>
                                        </p:tav>
                                        <p:tav tm="50000">
                                          <p:val>
                                            <p:clrVal>
                                              <a:schemeClr val="hlink"/>
                                            </p:clrVal>
                                          </p:val>
                                        </p:tav>
                                      </p:tavLst>
                                    </p:anim>
                                    <p:set>
                                      <p:cBhvr>
                                        <p:cTn id="33" dur="80"/>
                                        <p:tgtEl>
                                          <p:spTgt spid="21508">
                                            <p:txEl>
                                              <p:pRg st="5" end="5"/>
                                            </p:txEl>
                                          </p:spTgt>
                                        </p:tgtEl>
                                        <p:attrNameLst>
                                          <p:attrName>fill.type</p:attrName>
                                        </p:attrNameLst>
                                      </p:cBhvr>
                                      <p:to>
                                        <p:strVal val="solid"/>
                                      </p:to>
                                    </p:set>
                                  </p:childTnLst>
                                </p:cTn>
                              </p:par>
                            </p:childTnLst>
                          </p:cTn>
                        </p:par>
                        <p:par>
                          <p:cTn id="34" fill="hold">
                            <p:stCondLst>
                              <p:cond delay="481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21508">
                                            <p:txEl>
                                              <p:pRg st="6" end="6"/>
                                            </p:txEl>
                                          </p:spTgt>
                                        </p:tgtEl>
                                        <p:attrNameLst>
                                          <p:attrName>style.visibility</p:attrName>
                                        </p:attrNameLst>
                                      </p:cBhvr>
                                      <p:to>
                                        <p:strVal val="visible"/>
                                      </p:to>
                                    </p:set>
                                    <p:anim calcmode="discrete" valueType="clr">
                                      <p:cBhvr override="childStyle">
                                        <p:cTn id="37" dur="80"/>
                                        <p:tgtEl>
                                          <p:spTgt spid="2150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1508">
                                            <p:txEl>
                                              <p:pRg st="6" end="6"/>
                                            </p:txEl>
                                          </p:spTgt>
                                        </p:tgtEl>
                                        <p:attrNameLst>
                                          <p:attrName>fillcolor</p:attrName>
                                        </p:attrNameLst>
                                      </p:cBhvr>
                                      <p:tavLst>
                                        <p:tav tm="0">
                                          <p:val>
                                            <p:clrVal>
                                              <a:schemeClr val="accent2"/>
                                            </p:clrVal>
                                          </p:val>
                                        </p:tav>
                                        <p:tav tm="50000">
                                          <p:val>
                                            <p:clrVal>
                                              <a:schemeClr val="hlink"/>
                                            </p:clrVal>
                                          </p:val>
                                        </p:tav>
                                      </p:tavLst>
                                    </p:anim>
                                    <p:set>
                                      <p:cBhvr>
                                        <p:cTn id="39" dur="80"/>
                                        <p:tgtEl>
                                          <p:spTgt spid="21508">
                                            <p:txEl>
                                              <p:pRg st="6" end="6"/>
                                            </p:txEl>
                                          </p:spTgt>
                                        </p:tgtEl>
                                        <p:attrNameLst>
                                          <p:attrName>fill.type</p:attrName>
                                        </p:attrNameLst>
                                      </p:cBhvr>
                                      <p:to>
                                        <p:strVal val="solid"/>
                                      </p:to>
                                    </p:set>
                                  </p:childTnLst>
                                </p:cTn>
                              </p:par>
                            </p:childTnLst>
                          </p:cTn>
                        </p:par>
                        <p:par>
                          <p:cTn id="40" fill="hold">
                            <p:stCondLst>
                              <p:cond delay="5850"/>
                            </p:stCondLst>
                            <p:childTnLst>
                              <p:par>
                                <p:cTn id="41" presetID="27" presetClass="entr" presetSubtype="0" fill="hold" nodeType="afterEffect">
                                  <p:stCondLst>
                                    <p:cond delay="0"/>
                                  </p:stCondLst>
                                  <p:iterate type="lt">
                                    <p:tmPct val="50000"/>
                                  </p:iterate>
                                  <p:childTnLst>
                                    <p:set>
                                      <p:cBhvr>
                                        <p:cTn id="42" dur="1" fill="hold">
                                          <p:stCondLst>
                                            <p:cond delay="0"/>
                                          </p:stCondLst>
                                        </p:cTn>
                                        <p:tgtEl>
                                          <p:spTgt spid="21508">
                                            <p:txEl>
                                              <p:pRg st="7" end="7"/>
                                            </p:txEl>
                                          </p:spTgt>
                                        </p:tgtEl>
                                        <p:attrNameLst>
                                          <p:attrName>style.visibility</p:attrName>
                                        </p:attrNameLst>
                                      </p:cBhvr>
                                      <p:to>
                                        <p:strVal val="visible"/>
                                      </p:to>
                                    </p:set>
                                    <p:anim calcmode="discrete" valueType="clr">
                                      <p:cBhvr override="childStyle">
                                        <p:cTn id="43" dur="80"/>
                                        <p:tgtEl>
                                          <p:spTgt spid="21508">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21508">
                                            <p:txEl>
                                              <p:pRg st="7" end="7"/>
                                            </p:txEl>
                                          </p:spTgt>
                                        </p:tgtEl>
                                        <p:attrNameLst>
                                          <p:attrName>fillcolor</p:attrName>
                                        </p:attrNameLst>
                                      </p:cBhvr>
                                      <p:tavLst>
                                        <p:tav tm="0">
                                          <p:val>
                                            <p:clrVal>
                                              <a:schemeClr val="accent2"/>
                                            </p:clrVal>
                                          </p:val>
                                        </p:tav>
                                        <p:tav tm="50000">
                                          <p:val>
                                            <p:clrVal>
                                              <a:schemeClr val="hlink"/>
                                            </p:clrVal>
                                          </p:val>
                                        </p:tav>
                                      </p:tavLst>
                                    </p:anim>
                                    <p:set>
                                      <p:cBhvr>
                                        <p:cTn id="45" dur="80"/>
                                        <p:tgtEl>
                                          <p:spTgt spid="21508">
                                            <p:txEl>
                                              <p:pRg st="7" end="7"/>
                                            </p:txEl>
                                          </p:spTgt>
                                        </p:tgtEl>
                                        <p:attrNameLst>
                                          <p:attrName>fill.type</p:attrName>
                                        </p:attrNameLst>
                                      </p:cBhvr>
                                      <p:to>
                                        <p:strVal val="solid"/>
                                      </p:to>
                                    </p:set>
                                  </p:childTnLst>
                                </p:cTn>
                              </p:par>
                            </p:childTnLst>
                          </p:cTn>
                        </p:par>
                        <p:par>
                          <p:cTn id="46" fill="hold">
                            <p:stCondLst>
                              <p:cond delay="6930"/>
                            </p:stCondLst>
                            <p:childTnLst>
                              <p:par>
                                <p:cTn id="47" presetID="27" presetClass="entr" presetSubtype="0" fill="hold" nodeType="afterEffect">
                                  <p:stCondLst>
                                    <p:cond delay="0"/>
                                  </p:stCondLst>
                                  <p:iterate type="lt">
                                    <p:tmPct val="50000"/>
                                  </p:iterate>
                                  <p:childTnLst>
                                    <p:set>
                                      <p:cBhvr>
                                        <p:cTn id="48" dur="1" fill="hold">
                                          <p:stCondLst>
                                            <p:cond delay="0"/>
                                          </p:stCondLst>
                                        </p:cTn>
                                        <p:tgtEl>
                                          <p:spTgt spid="21508">
                                            <p:txEl>
                                              <p:pRg st="8" end="8"/>
                                            </p:txEl>
                                          </p:spTgt>
                                        </p:tgtEl>
                                        <p:attrNameLst>
                                          <p:attrName>style.visibility</p:attrName>
                                        </p:attrNameLst>
                                      </p:cBhvr>
                                      <p:to>
                                        <p:strVal val="visible"/>
                                      </p:to>
                                    </p:set>
                                    <p:anim calcmode="discrete" valueType="clr">
                                      <p:cBhvr override="childStyle">
                                        <p:cTn id="49" dur="80"/>
                                        <p:tgtEl>
                                          <p:spTgt spid="21508">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1508">
                                            <p:txEl>
                                              <p:pRg st="8" end="8"/>
                                            </p:txEl>
                                          </p:spTgt>
                                        </p:tgtEl>
                                        <p:attrNameLst>
                                          <p:attrName>fillcolor</p:attrName>
                                        </p:attrNameLst>
                                      </p:cBhvr>
                                      <p:tavLst>
                                        <p:tav tm="0">
                                          <p:val>
                                            <p:clrVal>
                                              <a:schemeClr val="accent2"/>
                                            </p:clrVal>
                                          </p:val>
                                        </p:tav>
                                        <p:tav tm="50000">
                                          <p:val>
                                            <p:clrVal>
                                              <a:schemeClr val="hlink"/>
                                            </p:clrVal>
                                          </p:val>
                                        </p:tav>
                                      </p:tavLst>
                                    </p:anim>
                                    <p:set>
                                      <p:cBhvr>
                                        <p:cTn id="51" dur="80"/>
                                        <p:tgtEl>
                                          <p:spTgt spid="21508">
                                            <p:txEl>
                                              <p:pRg st="8" end="8"/>
                                            </p:txEl>
                                          </p:spTgt>
                                        </p:tgtEl>
                                        <p:attrNameLst>
                                          <p:attrName>fill.type</p:attrName>
                                        </p:attrNameLst>
                                      </p:cBhvr>
                                      <p:to>
                                        <p:strVal val="solid"/>
                                      </p:to>
                                    </p:set>
                                  </p:childTnLst>
                                </p:cTn>
                              </p:par>
                            </p:childTnLst>
                          </p:cTn>
                        </p:par>
                        <p:par>
                          <p:cTn id="52" fill="hold">
                            <p:stCondLst>
                              <p:cond delay="8010"/>
                            </p:stCondLst>
                            <p:childTnLst>
                              <p:par>
                                <p:cTn id="53" presetID="27" presetClass="entr" presetSubtype="0" fill="hold" nodeType="afterEffect">
                                  <p:stCondLst>
                                    <p:cond delay="0"/>
                                  </p:stCondLst>
                                  <p:iterate type="lt">
                                    <p:tmPct val="50000"/>
                                  </p:iterate>
                                  <p:childTnLst>
                                    <p:set>
                                      <p:cBhvr>
                                        <p:cTn id="54" dur="1" fill="hold">
                                          <p:stCondLst>
                                            <p:cond delay="0"/>
                                          </p:stCondLst>
                                        </p:cTn>
                                        <p:tgtEl>
                                          <p:spTgt spid="21508">
                                            <p:txEl>
                                              <p:pRg st="9" end="9"/>
                                            </p:txEl>
                                          </p:spTgt>
                                        </p:tgtEl>
                                        <p:attrNameLst>
                                          <p:attrName>style.visibility</p:attrName>
                                        </p:attrNameLst>
                                      </p:cBhvr>
                                      <p:to>
                                        <p:strVal val="visible"/>
                                      </p:to>
                                    </p:set>
                                    <p:anim calcmode="discrete" valueType="clr">
                                      <p:cBhvr override="childStyle">
                                        <p:cTn id="55" dur="80"/>
                                        <p:tgtEl>
                                          <p:spTgt spid="21508">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21508">
                                            <p:txEl>
                                              <p:pRg st="9" end="9"/>
                                            </p:txEl>
                                          </p:spTgt>
                                        </p:tgtEl>
                                        <p:attrNameLst>
                                          <p:attrName>fillcolor</p:attrName>
                                        </p:attrNameLst>
                                      </p:cBhvr>
                                      <p:tavLst>
                                        <p:tav tm="0">
                                          <p:val>
                                            <p:clrVal>
                                              <a:schemeClr val="accent2"/>
                                            </p:clrVal>
                                          </p:val>
                                        </p:tav>
                                        <p:tav tm="50000">
                                          <p:val>
                                            <p:clrVal>
                                              <a:schemeClr val="hlink"/>
                                            </p:clrVal>
                                          </p:val>
                                        </p:tav>
                                      </p:tavLst>
                                    </p:anim>
                                    <p:set>
                                      <p:cBhvr>
                                        <p:cTn id="57" dur="80"/>
                                        <p:tgtEl>
                                          <p:spTgt spid="21508">
                                            <p:txEl>
                                              <p:pRg st="9" end="9"/>
                                            </p:txEl>
                                          </p:spTgt>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7" presetClass="entr" presetSubtype="0" fill="hold" nodeType="clickEffect">
                                  <p:stCondLst>
                                    <p:cond delay="0"/>
                                  </p:stCondLst>
                                  <p:iterate type="lt">
                                    <p:tmPct val="50000"/>
                                  </p:iterate>
                                  <p:childTnLst>
                                    <p:set>
                                      <p:cBhvr>
                                        <p:cTn id="61" dur="1" fill="hold">
                                          <p:stCondLst>
                                            <p:cond delay="0"/>
                                          </p:stCondLst>
                                        </p:cTn>
                                        <p:tgtEl>
                                          <p:spTgt spid="21509">
                                            <p:txEl>
                                              <p:pRg st="0" end="0"/>
                                            </p:txEl>
                                          </p:spTgt>
                                        </p:tgtEl>
                                        <p:attrNameLst>
                                          <p:attrName>style.visibility</p:attrName>
                                        </p:attrNameLst>
                                      </p:cBhvr>
                                      <p:to>
                                        <p:strVal val="visible"/>
                                      </p:to>
                                    </p:set>
                                    <p:anim calcmode="discrete" valueType="clr">
                                      <p:cBhvr override="childStyle">
                                        <p:cTn id="62" dur="80"/>
                                        <p:tgtEl>
                                          <p:spTgt spid="2150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21509">
                                            <p:txEl>
                                              <p:pRg st="0" end="0"/>
                                            </p:txEl>
                                          </p:spTgt>
                                        </p:tgtEl>
                                        <p:attrNameLst>
                                          <p:attrName>fillcolor</p:attrName>
                                        </p:attrNameLst>
                                      </p:cBhvr>
                                      <p:tavLst>
                                        <p:tav tm="0">
                                          <p:val>
                                            <p:clrVal>
                                              <a:schemeClr val="accent2"/>
                                            </p:clrVal>
                                          </p:val>
                                        </p:tav>
                                        <p:tav tm="50000">
                                          <p:val>
                                            <p:clrVal>
                                              <a:schemeClr val="hlink"/>
                                            </p:clrVal>
                                          </p:val>
                                        </p:tav>
                                      </p:tavLst>
                                    </p:anim>
                                    <p:set>
                                      <p:cBhvr>
                                        <p:cTn id="64" dur="80"/>
                                        <p:tgtEl>
                                          <p:spTgt spid="21509">
                                            <p:txEl>
                                              <p:pRg st="0" end="0"/>
                                            </p:txEl>
                                          </p:spTgt>
                                        </p:tgtEl>
                                        <p:attrNameLst>
                                          <p:attrName>fill.type</p:attrName>
                                        </p:attrNameLst>
                                      </p:cBhvr>
                                      <p:to>
                                        <p:strVal val="solid"/>
                                      </p:to>
                                    </p:set>
                                  </p:childTnLst>
                                </p:cTn>
                              </p:par>
                            </p:childTnLst>
                          </p:cTn>
                        </p:par>
                        <p:par>
                          <p:cTn id="65" fill="hold">
                            <p:stCondLst>
                              <p:cond delay="560"/>
                            </p:stCondLst>
                            <p:childTnLst>
                              <p:par>
                                <p:cTn id="66" presetID="3" presetClass="emph" presetSubtype="2" fill="hold" nodeType="afterEffect">
                                  <p:stCondLst>
                                    <p:cond delay="0"/>
                                  </p:stCondLst>
                                  <p:iterate type="lt">
                                    <p:tmPct val="0"/>
                                  </p:iterate>
                                  <p:childTnLst>
                                    <p:animClr clrSpc="rgb" dir="cw">
                                      <p:cBhvr override="childStyle">
                                        <p:cTn id="67" dur="500" fill="hold"/>
                                        <p:tgtEl>
                                          <p:spTgt spid="21509">
                                            <p:txEl>
                                              <p:pRg st="0" end="0"/>
                                            </p:txEl>
                                          </p:spTgt>
                                        </p:tgtEl>
                                        <p:attrNameLst>
                                          <p:attrName>style.color</p:attrName>
                                        </p:attrNameLst>
                                      </p:cBhvr>
                                      <p:to>
                                        <a:srgbClr val="FF3300"/>
                                      </p:to>
                                    </p:animClr>
                                  </p:childTnLst>
                                </p:cTn>
                              </p:par>
                            </p:childTnLst>
                          </p:cTn>
                        </p:par>
                        <p:par>
                          <p:cTn id="68" fill="hold">
                            <p:stCondLst>
                              <p:cond delay="1060"/>
                            </p:stCondLst>
                            <p:childTnLst>
                              <p:par>
                                <p:cTn id="69" presetID="27" presetClass="entr" presetSubtype="0" fill="hold" nodeType="afterEffect">
                                  <p:stCondLst>
                                    <p:cond delay="0"/>
                                  </p:stCondLst>
                                  <p:iterate type="lt">
                                    <p:tmPct val="50000"/>
                                  </p:iterate>
                                  <p:childTnLst>
                                    <p:set>
                                      <p:cBhvr>
                                        <p:cTn id="70" dur="1" fill="hold">
                                          <p:stCondLst>
                                            <p:cond delay="0"/>
                                          </p:stCondLst>
                                        </p:cTn>
                                        <p:tgtEl>
                                          <p:spTgt spid="21509">
                                            <p:txEl>
                                              <p:pRg st="1" end="1"/>
                                            </p:txEl>
                                          </p:spTgt>
                                        </p:tgtEl>
                                        <p:attrNameLst>
                                          <p:attrName>style.visibility</p:attrName>
                                        </p:attrNameLst>
                                      </p:cBhvr>
                                      <p:to>
                                        <p:strVal val="visible"/>
                                      </p:to>
                                    </p:set>
                                    <p:anim calcmode="discrete" valueType="clr">
                                      <p:cBhvr override="childStyle">
                                        <p:cTn id="71" dur="80"/>
                                        <p:tgtEl>
                                          <p:spTgt spid="2150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2" dur="80"/>
                                        <p:tgtEl>
                                          <p:spTgt spid="21509">
                                            <p:txEl>
                                              <p:pRg st="1" end="1"/>
                                            </p:txEl>
                                          </p:spTgt>
                                        </p:tgtEl>
                                        <p:attrNameLst>
                                          <p:attrName>fillcolor</p:attrName>
                                        </p:attrNameLst>
                                      </p:cBhvr>
                                      <p:tavLst>
                                        <p:tav tm="0">
                                          <p:val>
                                            <p:clrVal>
                                              <a:schemeClr val="accent2"/>
                                            </p:clrVal>
                                          </p:val>
                                        </p:tav>
                                        <p:tav tm="50000">
                                          <p:val>
                                            <p:clrVal>
                                              <a:schemeClr val="hlink"/>
                                            </p:clrVal>
                                          </p:val>
                                        </p:tav>
                                      </p:tavLst>
                                    </p:anim>
                                    <p:set>
                                      <p:cBhvr>
                                        <p:cTn id="73" dur="80"/>
                                        <p:tgtEl>
                                          <p:spTgt spid="21509">
                                            <p:txEl>
                                              <p:pRg st="1" end="1"/>
                                            </p:txEl>
                                          </p:spTgt>
                                        </p:tgtEl>
                                        <p:attrNameLst>
                                          <p:attrName>fill.type</p:attrName>
                                        </p:attrNameLst>
                                      </p:cBhvr>
                                      <p:to>
                                        <p:strVal val="solid"/>
                                      </p:to>
                                    </p:set>
                                  </p:childTnLst>
                                </p:cTn>
                              </p:par>
                            </p:childTnLst>
                          </p:cTn>
                        </p:par>
                        <p:par>
                          <p:cTn id="74" fill="hold">
                            <p:stCondLst>
                              <p:cond delay="1580"/>
                            </p:stCondLst>
                            <p:childTnLst>
                              <p:par>
                                <p:cTn id="75" presetID="27" presetClass="entr" presetSubtype="0" fill="hold" nodeType="afterEffect">
                                  <p:stCondLst>
                                    <p:cond delay="0"/>
                                  </p:stCondLst>
                                  <p:iterate type="lt">
                                    <p:tmPct val="50000"/>
                                  </p:iterate>
                                  <p:childTnLst>
                                    <p:set>
                                      <p:cBhvr>
                                        <p:cTn id="76" dur="1" fill="hold">
                                          <p:stCondLst>
                                            <p:cond delay="0"/>
                                          </p:stCondLst>
                                        </p:cTn>
                                        <p:tgtEl>
                                          <p:spTgt spid="21509">
                                            <p:txEl>
                                              <p:pRg st="2" end="2"/>
                                            </p:txEl>
                                          </p:spTgt>
                                        </p:tgtEl>
                                        <p:attrNameLst>
                                          <p:attrName>style.visibility</p:attrName>
                                        </p:attrNameLst>
                                      </p:cBhvr>
                                      <p:to>
                                        <p:strVal val="visible"/>
                                      </p:to>
                                    </p:set>
                                    <p:anim calcmode="discrete" valueType="clr">
                                      <p:cBhvr override="childStyle">
                                        <p:cTn id="77" dur="80"/>
                                        <p:tgtEl>
                                          <p:spTgt spid="2150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21509">
                                            <p:txEl>
                                              <p:pRg st="2" end="2"/>
                                            </p:txEl>
                                          </p:spTgt>
                                        </p:tgtEl>
                                        <p:attrNameLst>
                                          <p:attrName>fillcolor</p:attrName>
                                        </p:attrNameLst>
                                      </p:cBhvr>
                                      <p:tavLst>
                                        <p:tav tm="0">
                                          <p:val>
                                            <p:clrVal>
                                              <a:schemeClr val="accent2"/>
                                            </p:clrVal>
                                          </p:val>
                                        </p:tav>
                                        <p:tav tm="50000">
                                          <p:val>
                                            <p:clrVal>
                                              <a:schemeClr val="hlink"/>
                                            </p:clrVal>
                                          </p:val>
                                        </p:tav>
                                      </p:tavLst>
                                    </p:anim>
                                    <p:set>
                                      <p:cBhvr>
                                        <p:cTn id="79" dur="80"/>
                                        <p:tgtEl>
                                          <p:spTgt spid="21509">
                                            <p:txEl>
                                              <p:pRg st="2" end="2"/>
                                            </p:txEl>
                                          </p:spTgt>
                                        </p:tgtEl>
                                        <p:attrNameLst>
                                          <p:attrName>fill.type</p:attrName>
                                        </p:attrNameLst>
                                      </p:cBhvr>
                                      <p:to>
                                        <p:strVal val="solid"/>
                                      </p:to>
                                    </p:set>
                                  </p:childTnLst>
                                </p:cTn>
                              </p:par>
                            </p:childTnLst>
                          </p:cTn>
                        </p:par>
                        <p:par>
                          <p:cTn id="80" fill="hold">
                            <p:stCondLst>
                              <p:cond delay="3180"/>
                            </p:stCondLst>
                            <p:childTnLst>
                              <p:par>
                                <p:cTn id="81" presetID="27" presetClass="entr" presetSubtype="0" fill="hold" nodeType="afterEffect">
                                  <p:stCondLst>
                                    <p:cond delay="0"/>
                                  </p:stCondLst>
                                  <p:iterate type="lt">
                                    <p:tmPct val="50000"/>
                                  </p:iterate>
                                  <p:childTnLst>
                                    <p:set>
                                      <p:cBhvr>
                                        <p:cTn id="82" dur="1" fill="hold">
                                          <p:stCondLst>
                                            <p:cond delay="0"/>
                                          </p:stCondLst>
                                        </p:cTn>
                                        <p:tgtEl>
                                          <p:spTgt spid="21509">
                                            <p:txEl>
                                              <p:pRg st="3" end="3"/>
                                            </p:txEl>
                                          </p:spTgt>
                                        </p:tgtEl>
                                        <p:attrNameLst>
                                          <p:attrName>style.visibility</p:attrName>
                                        </p:attrNameLst>
                                      </p:cBhvr>
                                      <p:to>
                                        <p:strVal val="visible"/>
                                      </p:to>
                                    </p:set>
                                    <p:anim calcmode="discrete" valueType="clr">
                                      <p:cBhvr override="childStyle">
                                        <p:cTn id="83" dur="80"/>
                                        <p:tgtEl>
                                          <p:spTgt spid="2150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4" dur="80"/>
                                        <p:tgtEl>
                                          <p:spTgt spid="21509">
                                            <p:txEl>
                                              <p:pRg st="3" end="3"/>
                                            </p:txEl>
                                          </p:spTgt>
                                        </p:tgtEl>
                                        <p:attrNameLst>
                                          <p:attrName>fillcolor</p:attrName>
                                        </p:attrNameLst>
                                      </p:cBhvr>
                                      <p:tavLst>
                                        <p:tav tm="0">
                                          <p:val>
                                            <p:clrVal>
                                              <a:schemeClr val="accent2"/>
                                            </p:clrVal>
                                          </p:val>
                                        </p:tav>
                                        <p:tav tm="50000">
                                          <p:val>
                                            <p:clrVal>
                                              <a:schemeClr val="hlink"/>
                                            </p:clrVal>
                                          </p:val>
                                        </p:tav>
                                      </p:tavLst>
                                    </p:anim>
                                    <p:set>
                                      <p:cBhvr>
                                        <p:cTn id="85" dur="80"/>
                                        <p:tgtEl>
                                          <p:spTgt spid="21509">
                                            <p:txEl>
                                              <p:pRg st="3" end="3"/>
                                            </p:txEl>
                                          </p:spTgt>
                                        </p:tgtEl>
                                        <p:attrNameLst>
                                          <p:attrName>fill.type</p:attrName>
                                        </p:attrNameLst>
                                      </p:cBhvr>
                                      <p:to>
                                        <p:strVal val="solid"/>
                                      </p:to>
                                    </p:set>
                                  </p:childTnLst>
                                </p:cTn>
                              </p:par>
                            </p:childTnLst>
                          </p:cTn>
                        </p:par>
                        <p:par>
                          <p:cTn id="86" fill="hold">
                            <p:stCondLst>
                              <p:cond delay="4300"/>
                            </p:stCondLst>
                            <p:childTnLst>
                              <p:par>
                                <p:cTn id="87" presetID="27" presetClass="entr" presetSubtype="0" fill="hold" nodeType="afterEffect">
                                  <p:stCondLst>
                                    <p:cond delay="0"/>
                                  </p:stCondLst>
                                  <p:iterate type="lt">
                                    <p:tmPct val="50000"/>
                                  </p:iterate>
                                  <p:childTnLst>
                                    <p:set>
                                      <p:cBhvr>
                                        <p:cTn id="88" dur="1" fill="hold">
                                          <p:stCondLst>
                                            <p:cond delay="0"/>
                                          </p:stCondLst>
                                        </p:cTn>
                                        <p:tgtEl>
                                          <p:spTgt spid="21509">
                                            <p:txEl>
                                              <p:pRg st="4" end="4"/>
                                            </p:txEl>
                                          </p:spTgt>
                                        </p:tgtEl>
                                        <p:attrNameLst>
                                          <p:attrName>style.visibility</p:attrName>
                                        </p:attrNameLst>
                                      </p:cBhvr>
                                      <p:to>
                                        <p:strVal val="visible"/>
                                      </p:to>
                                    </p:set>
                                    <p:anim calcmode="discrete" valueType="clr">
                                      <p:cBhvr override="childStyle">
                                        <p:cTn id="89" dur="80"/>
                                        <p:tgtEl>
                                          <p:spTgt spid="21509">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0" dur="80"/>
                                        <p:tgtEl>
                                          <p:spTgt spid="21509">
                                            <p:txEl>
                                              <p:pRg st="4" end="4"/>
                                            </p:txEl>
                                          </p:spTgt>
                                        </p:tgtEl>
                                        <p:attrNameLst>
                                          <p:attrName>fillcolor</p:attrName>
                                        </p:attrNameLst>
                                      </p:cBhvr>
                                      <p:tavLst>
                                        <p:tav tm="0">
                                          <p:val>
                                            <p:clrVal>
                                              <a:schemeClr val="accent2"/>
                                            </p:clrVal>
                                          </p:val>
                                        </p:tav>
                                        <p:tav tm="50000">
                                          <p:val>
                                            <p:clrVal>
                                              <a:schemeClr val="hlink"/>
                                            </p:clrVal>
                                          </p:val>
                                        </p:tav>
                                      </p:tavLst>
                                    </p:anim>
                                    <p:set>
                                      <p:cBhvr>
                                        <p:cTn id="91" dur="80"/>
                                        <p:tgtEl>
                                          <p:spTgt spid="21509">
                                            <p:txEl>
                                              <p:pRg st="4" end="4"/>
                                            </p:txEl>
                                          </p:spTgt>
                                        </p:tgtEl>
                                        <p:attrNameLst>
                                          <p:attrName>fill.type</p:attrName>
                                        </p:attrNameLst>
                                      </p:cBhvr>
                                      <p:to>
                                        <p:strVal val="solid"/>
                                      </p:to>
                                    </p:set>
                                  </p:childTnLst>
                                </p:cTn>
                              </p:par>
                            </p:childTnLst>
                          </p:cTn>
                        </p:par>
                        <p:par>
                          <p:cTn id="92" fill="hold">
                            <p:stCondLst>
                              <p:cond delay="5100"/>
                            </p:stCondLst>
                            <p:childTnLst>
                              <p:par>
                                <p:cTn id="93" presetID="27" presetClass="entr" presetSubtype="0" fill="hold" nodeType="afterEffect">
                                  <p:stCondLst>
                                    <p:cond delay="0"/>
                                  </p:stCondLst>
                                  <p:iterate type="lt">
                                    <p:tmPct val="50000"/>
                                  </p:iterate>
                                  <p:childTnLst>
                                    <p:set>
                                      <p:cBhvr>
                                        <p:cTn id="94" dur="1" fill="hold">
                                          <p:stCondLst>
                                            <p:cond delay="0"/>
                                          </p:stCondLst>
                                        </p:cTn>
                                        <p:tgtEl>
                                          <p:spTgt spid="21509">
                                            <p:txEl>
                                              <p:pRg st="5" end="5"/>
                                            </p:txEl>
                                          </p:spTgt>
                                        </p:tgtEl>
                                        <p:attrNameLst>
                                          <p:attrName>style.visibility</p:attrName>
                                        </p:attrNameLst>
                                      </p:cBhvr>
                                      <p:to>
                                        <p:strVal val="visible"/>
                                      </p:to>
                                    </p:set>
                                    <p:anim calcmode="discrete" valueType="clr">
                                      <p:cBhvr override="childStyle">
                                        <p:cTn id="95" dur="80"/>
                                        <p:tgtEl>
                                          <p:spTgt spid="21509">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96" dur="80"/>
                                        <p:tgtEl>
                                          <p:spTgt spid="21509">
                                            <p:txEl>
                                              <p:pRg st="5" end="5"/>
                                            </p:txEl>
                                          </p:spTgt>
                                        </p:tgtEl>
                                        <p:attrNameLst>
                                          <p:attrName>fillcolor</p:attrName>
                                        </p:attrNameLst>
                                      </p:cBhvr>
                                      <p:tavLst>
                                        <p:tav tm="0">
                                          <p:val>
                                            <p:clrVal>
                                              <a:schemeClr val="accent2"/>
                                            </p:clrVal>
                                          </p:val>
                                        </p:tav>
                                        <p:tav tm="50000">
                                          <p:val>
                                            <p:clrVal>
                                              <a:schemeClr val="hlink"/>
                                            </p:clrVal>
                                          </p:val>
                                        </p:tav>
                                      </p:tavLst>
                                    </p:anim>
                                    <p:set>
                                      <p:cBhvr>
                                        <p:cTn id="97" dur="80"/>
                                        <p:tgtEl>
                                          <p:spTgt spid="21509">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277813"/>
            <a:ext cx="8229600" cy="1550987"/>
          </a:xfrm>
        </p:spPr>
        <p:txBody>
          <a:bodyPr/>
          <a:lstStyle/>
          <a:p>
            <a:pPr eaLnBrk="1" hangingPunct="1">
              <a:defRPr/>
            </a:pPr>
            <a:r>
              <a:rPr lang="en-US" smtClean="0">
                <a:latin typeface="Georgia" pitchFamily="18" charset="0"/>
              </a:rPr>
              <a:t>CHARACTERISTICS OF GOOD SAMPLE</a:t>
            </a:r>
          </a:p>
        </p:txBody>
      </p:sp>
      <p:sp>
        <p:nvSpPr>
          <p:cNvPr id="23555" name="Rectangle 3"/>
          <p:cNvSpPr>
            <a:spLocks noGrp="1" noChangeArrowheads="1"/>
          </p:cNvSpPr>
          <p:nvPr>
            <p:ph type="body" idx="4294967295"/>
          </p:nvPr>
        </p:nvSpPr>
        <p:spPr>
          <a:xfrm>
            <a:off x="0" y="1981200"/>
            <a:ext cx="8839200" cy="4419600"/>
          </a:xfrm>
        </p:spPr>
        <p:txBody>
          <a:bodyPr/>
          <a:lstStyle/>
          <a:p>
            <a:pPr algn="just" eaLnBrk="1" hangingPunct="1">
              <a:buFont typeface="Wingdings" pitchFamily="2" charset="2"/>
              <a:buNone/>
              <a:defRPr/>
            </a:pPr>
            <a:endParaRPr lang="en-US" sz="2800" dirty="0" smtClean="0">
              <a:latin typeface="Georgia" pitchFamily="18" charset="0"/>
            </a:endParaRPr>
          </a:p>
          <a:p>
            <a:pPr algn="just" eaLnBrk="1" hangingPunct="1">
              <a:defRPr/>
            </a:pPr>
            <a:r>
              <a:rPr lang="en-US" sz="2800" dirty="0" smtClean="0">
                <a:latin typeface="Georgia" pitchFamily="18" charset="0"/>
              </a:rPr>
              <a:t>Should </a:t>
            </a:r>
            <a:r>
              <a:rPr lang="en-US" sz="2800" b="1" dirty="0" smtClean="0">
                <a:latin typeface="Georgia" pitchFamily="18" charset="0"/>
              </a:rPr>
              <a:t>not be any substitution </a:t>
            </a:r>
            <a:r>
              <a:rPr lang="en-US" sz="2800" dirty="0" smtClean="0">
                <a:latin typeface="Georgia" pitchFamily="18" charset="0"/>
              </a:rPr>
              <a:t>of originally selected unit</a:t>
            </a:r>
          </a:p>
          <a:p>
            <a:pPr algn="just" eaLnBrk="1" hangingPunct="1">
              <a:defRPr/>
            </a:pPr>
            <a:r>
              <a:rPr lang="en-US" sz="2800" dirty="0" smtClean="0">
                <a:latin typeface="Georgia" pitchFamily="18" charset="0"/>
              </a:rPr>
              <a:t>Should not suffer from </a:t>
            </a:r>
            <a:r>
              <a:rPr lang="en-US" sz="2800" b="1" dirty="0" smtClean="0">
                <a:latin typeface="Georgia" pitchFamily="18" charset="0"/>
              </a:rPr>
              <a:t>incomplete coverage </a:t>
            </a:r>
            <a:r>
              <a:rPr lang="en-US" sz="2800" dirty="0" smtClean="0">
                <a:latin typeface="Georgia" pitchFamily="18" charset="0"/>
              </a:rPr>
              <a:t>of the units selected for the study.</a:t>
            </a:r>
          </a:p>
          <a:p>
            <a:pPr algn="just" eaLnBrk="1" hangingPunct="1">
              <a:defRPr/>
            </a:pPr>
            <a:r>
              <a:rPr lang="en-US" sz="2800" dirty="0" smtClean="0">
                <a:latin typeface="Georgia" pitchFamily="18" charset="0"/>
              </a:rPr>
              <a:t>Relatively small samples properly selected may be much </a:t>
            </a:r>
            <a:r>
              <a:rPr lang="en-US" sz="2800" b="1" dirty="0" smtClean="0">
                <a:latin typeface="Georgia" pitchFamily="18" charset="0"/>
              </a:rPr>
              <a:t>more reliable </a:t>
            </a:r>
            <a:r>
              <a:rPr lang="en-US" sz="2800" dirty="0" smtClean="0">
                <a:latin typeface="Georgia" pitchFamily="18" charset="0"/>
              </a:rPr>
              <a:t>than large samples poorly selected.</a:t>
            </a:r>
          </a:p>
          <a:p>
            <a:pPr algn="just" eaLnBrk="1" hangingPunct="1">
              <a:defRPr/>
            </a:pPr>
            <a:endParaRPr lang="en-US" sz="2800" dirty="0" smtClean="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Effect transition="in" filter="fade">
                                      <p:cBhvr>
                                        <p:cTn id="7" dur="500"/>
                                        <p:tgtEl>
                                          <p:spTgt spid="23554"/>
                                        </p:tgtEl>
                                      </p:cBhvr>
                                    </p:animEffect>
                                    <p:anim calcmode="lin" valueType="num">
                                      <p:cBhvr>
                                        <p:cTn id="8" dur="500" fill="hold"/>
                                        <p:tgtEl>
                                          <p:spTgt spid="23554"/>
                                        </p:tgtEl>
                                        <p:attrNameLst>
                                          <p:attrName>ppt_w</p:attrName>
                                        </p:attrNameLst>
                                      </p:cBhvr>
                                      <p:tavLst>
                                        <p:tav tm="0" fmla="#ppt_w*sin(2.5*pi*$)">
                                          <p:val>
                                            <p:fltVal val="0"/>
                                          </p:val>
                                        </p:tav>
                                        <p:tav tm="100000">
                                          <p:val>
                                            <p:fltVal val="1"/>
                                          </p:val>
                                        </p:tav>
                                      </p:tavLst>
                                    </p:anim>
                                    <p:anim calcmode="lin" valueType="num">
                                      <p:cBhvr>
                                        <p:cTn id="9" dur="500" fill="hold"/>
                                        <p:tgtEl>
                                          <p:spTgt spid="2355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23555">
                                            <p:txEl>
                                              <p:pRg st="1" end="1"/>
                                            </p:txEl>
                                          </p:spTgt>
                                        </p:tgtEl>
                                        <p:attrNameLst>
                                          <p:attrName>style.visibility</p:attrName>
                                        </p:attrNameLst>
                                      </p:cBhvr>
                                      <p:to>
                                        <p:strVal val="visible"/>
                                      </p:to>
                                    </p:set>
                                    <p:anim calcmode="lin" valueType="num">
                                      <p:cBhvr>
                                        <p:cTn id="14" dur="1000" fill="hold"/>
                                        <p:tgtEl>
                                          <p:spTgt spid="2355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3555">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23555">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235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23555">
                                            <p:txEl>
                                              <p:pRg st="2" end="2"/>
                                            </p:txEl>
                                          </p:spTgt>
                                        </p:tgtEl>
                                        <p:attrNameLst>
                                          <p:attrName>style.visibility</p:attrName>
                                        </p:attrNameLst>
                                      </p:cBhvr>
                                      <p:to>
                                        <p:strVal val="visible"/>
                                      </p:to>
                                    </p:set>
                                    <p:anim calcmode="lin" valueType="num">
                                      <p:cBhvr>
                                        <p:cTn id="22" dur="1000" fill="hold"/>
                                        <p:tgtEl>
                                          <p:spTgt spid="23555">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23555">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23555">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2355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iterate type="lt">
                                    <p:tmPct val="5000"/>
                                  </p:iterate>
                                  <p:childTnLst>
                                    <p:set>
                                      <p:cBhvr>
                                        <p:cTn id="29" dur="1" fill="hold">
                                          <p:stCondLst>
                                            <p:cond delay="0"/>
                                          </p:stCondLst>
                                        </p:cTn>
                                        <p:tgtEl>
                                          <p:spTgt spid="23555">
                                            <p:txEl>
                                              <p:pRg st="3" end="3"/>
                                            </p:txEl>
                                          </p:spTgt>
                                        </p:tgtEl>
                                        <p:attrNameLst>
                                          <p:attrName>style.visibility</p:attrName>
                                        </p:attrNameLst>
                                      </p:cBhvr>
                                      <p:to>
                                        <p:strVal val="visible"/>
                                      </p:to>
                                    </p:set>
                                    <p:anim calcmode="lin" valueType="num">
                                      <p:cBhvr>
                                        <p:cTn id="30" dur="1000" fill="hold"/>
                                        <p:tgtEl>
                                          <p:spTgt spid="23555">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23555">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23555">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0" y="274638"/>
            <a:ext cx="8229600" cy="1143000"/>
          </a:xfrm>
        </p:spPr>
        <p:txBody>
          <a:bodyPr>
            <a:normAutofit fontScale="90000"/>
          </a:bodyPr>
          <a:lstStyle/>
          <a:p>
            <a:pPr eaLnBrk="1" hangingPunct="1">
              <a:defRPr/>
            </a:pPr>
            <a:r>
              <a:rPr lang="en-US" sz="4000" smtClean="0">
                <a:latin typeface="Georgia" pitchFamily="18" charset="0"/>
              </a:rPr>
              <a:t>STEPS (PROCESS )OF SAMPLING</a:t>
            </a:r>
          </a:p>
        </p:txBody>
      </p:sp>
      <p:sp>
        <p:nvSpPr>
          <p:cNvPr id="25603" name="Rectangle 3"/>
          <p:cNvSpPr>
            <a:spLocks noGrp="1" noChangeArrowheads="1"/>
          </p:cNvSpPr>
          <p:nvPr>
            <p:ph type="body" idx="4294967295"/>
          </p:nvPr>
        </p:nvSpPr>
        <p:spPr>
          <a:xfrm>
            <a:off x="838200" y="1295400"/>
            <a:ext cx="8305800" cy="5943600"/>
          </a:xfrm>
        </p:spPr>
        <p:txBody>
          <a:bodyPr/>
          <a:lstStyle/>
          <a:p>
            <a:pPr marL="0" indent="0" algn="just" eaLnBrk="1" hangingPunct="1">
              <a:buFont typeface="Wingdings" pitchFamily="2" charset="2"/>
              <a:buNone/>
              <a:defRPr/>
            </a:pPr>
            <a:r>
              <a:rPr lang="en-US" sz="2800" dirty="0" smtClean="0">
                <a:latin typeface="Georgia" pitchFamily="18" charset="0"/>
              </a:rPr>
              <a:t>Sampling is a process of selecting a portion of the designated population to represent its entire population and it contains seven sequential steps.</a:t>
            </a:r>
          </a:p>
          <a:p>
            <a:pPr marL="0" indent="0" algn="just" eaLnBrk="1" hangingPunct="1">
              <a:buFont typeface="Wingdings" pitchFamily="2" charset="2"/>
              <a:buNone/>
              <a:defRPr/>
            </a:pPr>
            <a:endParaRPr lang="en-US" sz="2800" dirty="0" smtClean="0">
              <a:latin typeface="Georgia" pitchFamily="18" charset="0"/>
            </a:endParaRPr>
          </a:p>
          <a:p>
            <a:pPr marL="514350" indent="-514350" algn="just" eaLnBrk="1" hangingPunct="1">
              <a:buFont typeface="Wingdings" pitchFamily="2" charset="2"/>
              <a:buAutoNum type="arabicParenR"/>
              <a:defRPr/>
            </a:pPr>
            <a:r>
              <a:rPr lang="en-US" sz="2800" b="1" dirty="0" smtClean="0">
                <a:latin typeface="Georgia" pitchFamily="18" charset="0"/>
              </a:rPr>
              <a:t>Identify the population</a:t>
            </a:r>
          </a:p>
          <a:p>
            <a:pPr marL="514350" indent="-514350" algn="just" eaLnBrk="1" hangingPunct="1">
              <a:buFont typeface="Wingdings" pitchFamily="2" charset="2"/>
              <a:buAutoNum type="arabicParenR"/>
              <a:defRPr/>
            </a:pPr>
            <a:r>
              <a:rPr lang="en-US" sz="2800" b="1" dirty="0" smtClean="0">
                <a:latin typeface="Georgia" pitchFamily="18" charset="0"/>
              </a:rPr>
              <a:t>Specify the eligibility criteria</a:t>
            </a:r>
          </a:p>
          <a:p>
            <a:pPr marL="514350" indent="-514350" algn="just" eaLnBrk="1" hangingPunct="1">
              <a:buFont typeface="Wingdings" pitchFamily="2" charset="2"/>
              <a:buAutoNum type="arabicParenR"/>
              <a:defRPr/>
            </a:pPr>
            <a:r>
              <a:rPr lang="en-US" sz="2800" b="1" dirty="0" smtClean="0">
                <a:latin typeface="Georgia" pitchFamily="18" charset="0"/>
              </a:rPr>
              <a:t>Specify sampling plan</a:t>
            </a:r>
          </a:p>
          <a:p>
            <a:pPr marL="514350" indent="-514350" algn="just" eaLnBrk="1" hangingPunct="1">
              <a:buFont typeface="Wingdings" pitchFamily="2" charset="2"/>
              <a:buAutoNum type="arabicParenR"/>
              <a:defRPr/>
            </a:pPr>
            <a:r>
              <a:rPr lang="en-US" sz="2800" b="1" dirty="0" smtClean="0">
                <a:latin typeface="Georgia" pitchFamily="18" charset="0"/>
              </a:rPr>
              <a:t>Recruit the sample</a:t>
            </a:r>
          </a:p>
          <a:p>
            <a:pPr marL="514350" indent="-514350" algn="just" eaLnBrk="1" hangingPunct="1">
              <a:buFont typeface="Wingdings" pitchFamily="2" charset="2"/>
              <a:buAutoNum type="arabicParenR"/>
              <a:defRPr/>
            </a:pPr>
            <a:endParaRPr lang="en-US" sz="2800" b="1" dirty="0" smtClean="0">
              <a:latin typeface="Georgia" pitchFamily="18" charset="0"/>
            </a:endParaRPr>
          </a:p>
          <a:p>
            <a:pPr marL="0" indent="0" algn="just" eaLnBrk="1" hangingPunct="1">
              <a:buFont typeface="Wingdings" pitchFamily="2" charset="2"/>
              <a:buNone/>
              <a:defRPr/>
            </a:pPr>
            <a:endParaRPr lang="en-US" sz="2800" dirty="0" smtClean="0">
              <a:latin typeface="Georgia" pitchFamily="18" charset="0"/>
            </a:endParaRPr>
          </a:p>
          <a:p>
            <a:pPr marL="0" indent="0" algn="just" eaLnBrk="1" hangingPunct="1">
              <a:buFont typeface="Wingdings" pitchFamily="2" charset="2"/>
              <a:buNone/>
              <a:defRPr/>
            </a:pPr>
            <a:endParaRPr lang="en-US" sz="2800" b="1" dirty="0" smtClean="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5602"/>
                                        </p:tgtEl>
                                        <p:attrNameLst>
                                          <p:attrName>style.visibility</p:attrName>
                                        </p:attrNameLst>
                                      </p:cBhvr>
                                      <p:to>
                                        <p:strVal val="visible"/>
                                      </p:to>
                                    </p:set>
                                    <p:anim by="(-#ppt_w*2)" calcmode="lin" valueType="num">
                                      <p:cBhvr rctx="PPT">
                                        <p:cTn id="7" dur="250" autoRev="1" fill="hold">
                                          <p:stCondLst>
                                            <p:cond delay="0"/>
                                          </p:stCondLst>
                                        </p:cTn>
                                        <p:tgtEl>
                                          <p:spTgt spid="25602"/>
                                        </p:tgtEl>
                                        <p:attrNameLst>
                                          <p:attrName>ppt_w</p:attrName>
                                        </p:attrNameLst>
                                      </p:cBhvr>
                                    </p:anim>
                                    <p:anim by="(#ppt_w*0.50)" calcmode="lin" valueType="num">
                                      <p:cBhvr>
                                        <p:cTn id="8" dur="250" decel="50000" autoRev="1" fill="hold">
                                          <p:stCondLst>
                                            <p:cond delay="0"/>
                                          </p:stCondLst>
                                        </p:cTn>
                                        <p:tgtEl>
                                          <p:spTgt spid="25602"/>
                                        </p:tgtEl>
                                        <p:attrNameLst>
                                          <p:attrName>ppt_x</p:attrName>
                                        </p:attrNameLst>
                                      </p:cBhvr>
                                    </p:anim>
                                    <p:anim from="(-#ppt_h/2)" to="(#ppt_y)" calcmode="lin" valueType="num">
                                      <p:cBhvr>
                                        <p:cTn id="9" dur="500" fill="hold">
                                          <p:stCondLst>
                                            <p:cond delay="0"/>
                                          </p:stCondLst>
                                        </p:cTn>
                                        <p:tgtEl>
                                          <p:spTgt spid="25602"/>
                                        </p:tgtEl>
                                        <p:attrNameLst>
                                          <p:attrName>ppt_y</p:attrName>
                                        </p:attrNameLst>
                                      </p:cBhvr>
                                    </p:anim>
                                    <p:animRot by="21600000">
                                      <p:cBhvr>
                                        <p:cTn id="10" dur="500" fill="hold">
                                          <p:stCondLst>
                                            <p:cond delay="0"/>
                                          </p:stCondLst>
                                        </p:cTn>
                                        <p:tgtEl>
                                          <p:spTgt spid="25602"/>
                                        </p:tgtEl>
                                        <p:attrNameLst>
                                          <p:attrName>r</p:attrName>
                                        </p:attrNameLst>
                                      </p:cBhvr>
                                    </p:animRot>
                                  </p:childTnLst>
                                </p:cTn>
                              </p:par>
                            </p:childTnLst>
                          </p:cTn>
                        </p:par>
                        <p:par>
                          <p:cTn id="11" fill="hold">
                            <p:stCondLst>
                              <p:cond delay="1650"/>
                            </p:stCondLst>
                            <p:childTnLst>
                              <p:par>
                                <p:cTn id="12" presetID="27" presetClass="entr" presetSubtype="0" fill="hold" nodeType="afterEffect">
                                  <p:stCondLst>
                                    <p:cond delay="0"/>
                                  </p:stCondLst>
                                  <p:iterate type="lt">
                                    <p:tmPct val="50000"/>
                                  </p:iterate>
                                  <p:childTnLst>
                                    <p:set>
                                      <p:cBhvr>
                                        <p:cTn id="13" dur="1" fill="hold">
                                          <p:stCondLst>
                                            <p:cond delay="0"/>
                                          </p:stCondLst>
                                        </p:cTn>
                                        <p:tgtEl>
                                          <p:spTgt spid="25603">
                                            <p:txEl>
                                              <p:pRg st="0" end="0"/>
                                            </p:txEl>
                                          </p:spTgt>
                                        </p:tgtEl>
                                        <p:attrNameLst>
                                          <p:attrName>style.visibility</p:attrName>
                                        </p:attrNameLst>
                                      </p:cBhvr>
                                      <p:to>
                                        <p:strVal val="visible"/>
                                      </p:to>
                                    </p:set>
                                    <p:anim calcmode="discrete" valueType="clr">
                                      <p:cBhvr override="childStyle">
                                        <p:cTn id="14" dur="80"/>
                                        <p:tgtEl>
                                          <p:spTgt spid="2560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560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25603">
                                            <p:txEl>
                                              <p:pRg st="0" end="0"/>
                                            </p:txEl>
                                          </p:spTgt>
                                        </p:tgtEl>
                                        <p:attrNameLst>
                                          <p:attrName>fill.type</p:attrName>
                                        </p:attrNameLst>
                                      </p:cBhvr>
                                      <p:to>
                                        <p:strVal val="solid"/>
                                      </p:to>
                                    </p:set>
                                  </p:childTnLst>
                                </p:cTn>
                              </p:par>
                            </p:childTnLst>
                          </p:cTn>
                        </p:par>
                        <p:par>
                          <p:cTn id="17" fill="hold">
                            <p:stCondLst>
                              <p:cond delay="6730"/>
                            </p:stCondLst>
                            <p:childTnLst>
                              <p:par>
                                <p:cTn id="18" presetID="27" presetClass="entr" presetSubtype="0" fill="hold" nodeType="afterEffect">
                                  <p:stCondLst>
                                    <p:cond delay="0"/>
                                  </p:stCondLst>
                                  <p:iterate type="lt">
                                    <p:tmPct val="50000"/>
                                  </p:iterate>
                                  <p:childTnLst>
                                    <p:set>
                                      <p:cBhvr>
                                        <p:cTn id="19" dur="1" fill="hold">
                                          <p:stCondLst>
                                            <p:cond delay="0"/>
                                          </p:stCondLst>
                                        </p:cTn>
                                        <p:tgtEl>
                                          <p:spTgt spid="25603">
                                            <p:txEl>
                                              <p:pRg st="2" end="2"/>
                                            </p:txEl>
                                          </p:spTgt>
                                        </p:tgtEl>
                                        <p:attrNameLst>
                                          <p:attrName>style.visibility</p:attrName>
                                        </p:attrNameLst>
                                      </p:cBhvr>
                                      <p:to>
                                        <p:strVal val="visible"/>
                                      </p:to>
                                    </p:set>
                                    <p:anim calcmode="discrete" valueType="clr">
                                      <p:cBhvr override="childStyle">
                                        <p:cTn id="20" dur="80"/>
                                        <p:tgtEl>
                                          <p:spTgt spid="2560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5603">
                                            <p:txEl>
                                              <p:pRg st="2" end="2"/>
                                            </p:txEl>
                                          </p:spTgt>
                                        </p:tgtEl>
                                        <p:attrNameLst>
                                          <p:attrName>fillcolor</p:attrName>
                                        </p:attrNameLst>
                                      </p:cBhvr>
                                      <p:tavLst>
                                        <p:tav tm="0">
                                          <p:val>
                                            <p:clrVal>
                                              <a:schemeClr val="accent2"/>
                                            </p:clrVal>
                                          </p:val>
                                        </p:tav>
                                        <p:tav tm="50000">
                                          <p:val>
                                            <p:clrVal>
                                              <a:schemeClr val="hlink"/>
                                            </p:clrVal>
                                          </p:val>
                                        </p:tav>
                                      </p:tavLst>
                                    </p:anim>
                                    <p:set>
                                      <p:cBhvr>
                                        <p:cTn id="22" dur="80"/>
                                        <p:tgtEl>
                                          <p:spTgt spid="25603">
                                            <p:txEl>
                                              <p:pRg st="2" end="2"/>
                                            </p:txEl>
                                          </p:spTgt>
                                        </p:tgtEl>
                                        <p:attrNameLst>
                                          <p:attrName>fill.type</p:attrName>
                                        </p:attrNameLst>
                                      </p:cBhvr>
                                      <p:to>
                                        <p:strVal val="solid"/>
                                      </p:to>
                                    </p:set>
                                  </p:childTnLst>
                                </p:cTn>
                              </p:par>
                            </p:childTnLst>
                          </p:cTn>
                        </p:par>
                        <p:par>
                          <p:cTn id="23" fill="hold">
                            <p:stCondLst>
                              <p:cond delay="7610"/>
                            </p:stCondLst>
                            <p:childTnLst>
                              <p:par>
                                <p:cTn id="24" presetID="27" presetClass="entr" presetSubtype="0" fill="hold" nodeType="afterEffect">
                                  <p:stCondLst>
                                    <p:cond delay="0"/>
                                  </p:stCondLst>
                                  <p:iterate type="lt">
                                    <p:tmPct val="50000"/>
                                  </p:iterate>
                                  <p:childTnLst>
                                    <p:set>
                                      <p:cBhvr>
                                        <p:cTn id="25" dur="1" fill="hold">
                                          <p:stCondLst>
                                            <p:cond delay="0"/>
                                          </p:stCondLst>
                                        </p:cTn>
                                        <p:tgtEl>
                                          <p:spTgt spid="25603">
                                            <p:txEl>
                                              <p:pRg st="3" end="3"/>
                                            </p:txEl>
                                          </p:spTgt>
                                        </p:tgtEl>
                                        <p:attrNameLst>
                                          <p:attrName>style.visibility</p:attrName>
                                        </p:attrNameLst>
                                      </p:cBhvr>
                                      <p:to>
                                        <p:strVal val="visible"/>
                                      </p:to>
                                    </p:set>
                                    <p:anim calcmode="discrete" valueType="clr">
                                      <p:cBhvr override="childStyle">
                                        <p:cTn id="26" dur="80"/>
                                        <p:tgtEl>
                                          <p:spTgt spid="2560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5603">
                                            <p:txEl>
                                              <p:pRg st="3" end="3"/>
                                            </p:txEl>
                                          </p:spTgt>
                                        </p:tgtEl>
                                        <p:attrNameLst>
                                          <p:attrName>fillcolor</p:attrName>
                                        </p:attrNameLst>
                                      </p:cBhvr>
                                      <p:tavLst>
                                        <p:tav tm="0">
                                          <p:val>
                                            <p:clrVal>
                                              <a:schemeClr val="accent2"/>
                                            </p:clrVal>
                                          </p:val>
                                        </p:tav>
                                        <p:tav tm="50000">
                                          <p:val>
                                            <p:clrVal>
                                              <a:schemeClr val="hlink"/>
                                            </p:clrVal>
                                          </p:val>
                                        </p:tav>
                                      </p:tavLst>
                                    </p:anim>
                                    <p:set>
                                      <p:cBhvr>
                                        <p:cTn id="28" dur="80"/>
                                        <p:tgtEl>
                                          <p:spTgt spid="25603">
                                            <p:txEl>
                                              <p:pRg st="3" end="3"/>
                                            </p:txEl>
                                          </p:spTgt>
                                        </p:tgtEl>
                                        <p:attrNameLst>
                                          <p:attrName>fill.type</p:attrName>
                                        </p:attrNameLst>
                                      </p:cBhvr>
                                      <p:to>
                                        <p:strVal val="solid"/>
                                      </p:to>
                                    </p:set>
                                  </p:childTnLst>
                                </p:cTn>
                              </p:par>
                            </p:childTnLst>
                          </p:cTn>
                        </p:par>
                        <p:par>
                          <p:cTn id="29" fill="hold">
                            <p:stCondLst>
                              <p:cond delay="8810"/>
                            </p:stCondLst>
                            <p:childTnLst>
                              <p:par>
                                <p:cTn id="30" presetID="27" presetClass="entr" presetSubtype="0" fill="hold" nodeType="afterEffect">
                                  <p:stCondLst>
                                    <p:cond delay="0"/>
                                  </p:stCondLst>
                                  <p:iterate type="lt">
                                    <p:tmPct val="50000"/>
                                  </p:iterate>
                                  <p:childTnLst>
                                    <p:set>
                                      <p:cBhvr>
                                        <p:cTn id="31" dur="1" fill="hold">
                                          <p:stCondLst>
                                            <p:cond delay="0"/>
                                          </p:stCondLst>
                                        </p:cTn>
                                        <p:tgtEl>
                                          <p:spTgt spid="25603">
                                            <p:txEl>
                                              <p:pRg st="4" end="4"/>
                                            </p:txEl>
                                          </p:spTgt>
                                        </p:tgtEl>
                                        <p:attrNameLst>
                                          <p:attrName>style.visibility</p:attrName>
                                        </p:attrNameLst>
                                      </p:cBhvr>
                                      <p:to>
                                        <p:strVal val="visible"/>
                                      </p:to>
                                    </p:set>
                                    <p:anim calcmode="discrete" valueType="clr">
                                      <p:cBhvr override="childStyle">
                                        <p:cTn id="32" dur="80"/>
                                        <p:tgtEl>
                                          <p:spTgt spid="2560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5603">
                                            <p:txEl>
                                              <p:pRg st="4" end="4"/>
                                            </p:txEl>
                                          </p:spTgt>
                                        </p:tgtEl>
                                        <p:attrNameLst>
                                          <p:attrName>fillcolor</p:attrName>
                                        </p:attrNameLst>
                                      </p:cBhvr>
                                      <p:tavLst>
                                        <p:tav tm="0">
                                          <p:val>
                                            <p:clrVal>
                                              <a:schemeClr val="accent2"/>
                                            </p:clrVal>
                                          </p:val>
                                        </p:tav>
                                        <p:tav tm="50000">
                                          <p:val>
                                            <p:clrVal>
                                              <a:schemeClr val="hlink"/>
                                            </p:clrVal>
                                          </p:val>
                                        </p:tav>
                                      </p:tavLst>
                                    </p:anim>
                                    <p:set>
                                      <p:cBhvr>
                                        <p:cTn id="34" dur="80"/>
                                        <p:tgtEl>
                                          <p:spTgt spid="25603">
                                            <p:txEl>
                                              <p:pRg st="4" end="4"/>
                                            </p:txEl>
                                          </p:spTgt>
                                        </p:tgtEl>
                                        <p:attrNameLst>
                                          <p:attrName>fill.type</p:attrName>
                                        </p:attrNameLst>
                                      </p:cBhvr>
                                      <p:to>
                                        <p:strVal val="solid"/>
                                      </p:to>
                                    </p:set>
                                  </p:childTnLst>
                                </p:cTn>
                              </p:par>
                            </p:childTnLst>
                          </p:cTn>
                        </p:par>
                        <p:par>
                          <p:cTn id="35" fill="hold">
                            <p:stCondLst>
                              <p:cond delay="9610"/>
                            </p:stCondLst>
                            <p:childTnLst>
                              <p:par>
                                <p:cTn id="36" presetID="27" presetClass="entr" presetSubtype="0" fill="hold" nodeType="afterEffect">
                                  <p:stCondLst>
                                    <p:cond delay="0"/>
                                  </p:stCondLst>
                                  <p:iterate type="lt">
                                    <p:tmPct val="50000"/>
                                  </p:iterate>
                                  <p:childTnLst>
                                    <p:set>
                                      <p:cBhvr>
                                        <p:cTn id="37" dur="1" fill="hold">
                                          <p:stCondLst>
                                            <p:cond delay="0"/>
                                          </p:stCondLst>
                                        </p:cTn>
                                        <p:tgtEl>
                                          <p:spTgt spid="25603">
                                            <p:txEl>
                                              <p:pRg st="5" end="5"/>
                                            </p:txEl>
                                          </p:spTgt>
                                        </p:tgtEl>
                                        <p:attrNameLst>
                                          <p:attrName>style.visibility</p:attrName>
                                        </p:attrNameLst>
                                      </p:cBhvr>
                                      <p:to>
                                        <p:strVal val="visible"/>
                                      </p:to>
                                    </p:set>
                                    <p:anim calcmode="discrete" valueType="clr">
                                      <p:cBhvr override="childStyle">
                                        <p:cTn id="38" dur="80"/>
                                        <p:tgtEl>
                                          <p:spTgt spid="2560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25603">
                                            <p:txEl>
                                              <p:pRg st="5" end="5"/>
                                            </p:txEl>
                                          </p:spTgt>
                                        </p:tgtEl>
                                        <p:attrNameLst>
                                          <p:attrName>fillcolor</p:attrName>
                                        </p:attrNameLst>
                                      </p:cBhvr>
                                      <p:tavLst>
                                        <p:tav tm="0">
                                          <p:val>
                                            <p:clrVal>
                                              <a:schemeClr val="accent2"/>
                                            </p:clrVal>
                                          </p:val>
                                        </p:tav>
                                        <p:tav tm="50000">
                                          <p:val>
                                            <p:clrVal>
                                              <a:schemeClr val="hlink"/>
                                            </p:clrVal>
                                          </p:val>
                                        </p:tav>
                                      </p:tavLst>
                                    </p:anim>
                                    <p:set>
                                      <p:cBhvr>
                                        <p:cTn id="40" dur="80"/>
                                        <p:tgtEl>
                                          <p:spTgt spid="2560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3"/>
          <p:cNvSpPr txBox="1">
            <a:spLocks noChangeArrowheads="1"/>
          </p:cNvSpPr>
          <p:nvPr/>
        </p:nvSpPr>
        <p:spPr bwMode="auto">
          <a:xfrm>
            <a:off x="2971800" y="990600"/>
            <a:ext cx="1752600" cy="457200"/>
          </a:xfrm>
          <a:prstGeom prst="rect">
            <a:avLst/>
          </a:prstGeom>
          <a:noFill/>
          <a:ln w="9525">
            <a:noFill/>
            <a:miter lim="800000"/>
            <a:headEnd/>
            <a:tailEnd/>
          </a:ln>
        </p:spPr>
        <p:txBody>
          <a:bodyPr>
            <a:spAutoFit/>
          </a:bodyPr>
          <a:lstStyle/>
          <a:p>
            <a:pPr>
              <a:spcBef>
                <a:spcPct val="50000"/>
              </a:spcBef>
            </a:pPr>
            <a:endParaRPr lang="en-US"/>
          </a:p>
        </p:txBody>
      </p:sp>
      <p:sp>
        <p:nvSpPr>
          <p:cNvPr id="31747" name="Text Box 14"/>
          <p:cNvSpPr txBox="1">
            <a:spLocks noChangeArrowheads="1"/>
          </p:cNvSpPr>
          <p:nvPr/>
        </p:nvSpPr>
        <p:spPr bwMode="auto">
          <a:xfrm>
            <a:off x="228600" y="457200"/>
            <a:ext cx="8534400" cy="1200150"/>
          </a:xfrm>
          <a:prstGeom prst="rect">
            <a:avLst/>
          </a:prstGeom>
          <a:noFill/>
          <a:ln w="9525">
            <a:noFill/>
            <a:miter lim="800000"/>
            <a:headEnd/>
            <a:tailEnd/>
          </a:ln>
        </p:spPr>
        <p:txBody>
          <a:bodyPr>
            <a:spAutoFit/>
          </a:bodyPr>
          <a:lstStyle/>
          <a:p>
            <a:pPr>
              <a:spcBef>
                <a:spcPct val="50000"/>
              </a:spcBef>
            </a:pPr>
            <a:r>
              <a:rPr lang="en-US" sz="3600"/>
              <a:t>SAMPLING DESIGNS [</a:t>
            </a:r>
            <a:r>
              <a:rPr lang="en-US" sz="3600">
                <a:latin typeface="Georgia" pitchFamily="18" charset="0"/>
              </a:rPr>
              <a:t>METHODS OF SAMPLING]</a:t>
            </a:r>
            <a:endParaRPr lang="en-US" sz="3600"/>
          </a:p>
        </p:txBody>
      </p:sp>
      <p:sp>
        <p:nvSpPr>
          <p:cNvPr id="31748" name="Line 15"/>
          <p:cNvSpPr>
            <a:spLocks noChangeShapeType="1"/>
          </p:cNvSpPr>
          <p:nvPr/>
        </p:nvSpPr>
        <p:spPr bwMode="auto">
          <a:xfrm>
            <a:off x="4038600" y="2209800"/>
            <a:ext cx="0" cy="533400"/>
          </a:xfrm>
          <a:prstGeom prst="line">
            <a:avLst/>
          </a:prstGeom>
          <a:noFill/>
          <a:ln w="9525">
            <a:solidFill>
              <a:schemeClr val="tx1"/>
            </a:solidFill>
            <a:round/>
            <a:headEnd/>
            <a:tailEnd/>
          </a:ln>
        </p:spPr>
        <p:txBody>
          <a:bodyPr wrap="none"/>
          <a:lstStyle/>
          <a:p>
            <a:endParaRPr lang="en-US"/>
          </a:p>
        </p:txBody>
      </p:sp>
      <p:sp>
        <p:nvSpPr>
          <p:cNvPr id="31749" name="Line 16"/>
          <p:cNvSpPr>
            <a:spLocks noChangeShapeType="1"/>
          </p:cNvSpPr>
          <p:nvPr/>
        </p:nvSpPr>
        <p:spPr bwMode="auto">
          <a:xfrm>
            <a:off x="1143000" y="2743200"/>
            <a:ext cx="6019800" cy="0"/>
          </a:xfrm>
          <a:prstGeom prst="line">
            <a:avLst/>
          </a:prstGeom>
          <a:noFill/>
          <a:ln w="9525">
            <a:solidFill>
              <a:schemeClr val="tx1"/>
            </a:solidFill>
            <a:round/>
            <a:headEnd/>
            <a:tailEnd/>
          </a:ln>
        </p:spPr>
        <p:txBody>
          <a:bodyPr wrap="none"/>
          <a:lstStyle/>
          <a:p>
            <a:endParaRPr lang="en-US"/>
          </a:p>
        </p:txBody>
      </p:sp>
      <p:sp>
        <p:nvSpPr>
          <p:cNvPr id="31750" name="Line 17"/>
          <p:cNvSpPr>
            <a:spLocks noChangeShapeType="1"/>
          </p:cNvSpPr>
          <p:nvPr/>
        </p:nvSpPr>
        <p:spPr bwMode="auto">
          <a:xfrm>
            <a:off x="1143000" y="2743200"/>
            <a:ext cx="0" cy="609600"/>
          </a:xfrm>
          <a:prstGeom prst="line">
            <a:avLst/>
          </a:prstGeom>
          <a:noFill/>
          <a:ln w="9525">
            <a:solidFill>
              <a:schemeClr val="tx1"/>
            </a:solidFill>
            <a:round/>
            <a:headEnd/>
            <a:tailEnd type="triangle" w="med" len="med"/>
          </a:ln>
        </p:spPr>
        <p:txBody>
          <a:bodyPr wrap="none"/>
          <a:lstStyle/>
          <a:p>
            <a:endParaRPr lang="en-US"/>
          </a:p>
        </p:txBody>
      </p:sp>
      <p:sp>
        <p:nvSpPr>
          <p:cNvPr id="31751" name="Line 18"/>
          <p:cNvSpPr>
            <a:spLocks noChangeShapeType="1"/>
          </p:cNvSpPr>
          <p:nvPr/>
        </p:nvSpPr>
        <p:spPr bwMode="auto">
          <a:xfrm>
            <a:off x="7162800" y="2743200"/>
            <a:ext cx="0" cy="609600"/>
          </a:xfrm>
          <a:prstGeom prst="line">
            <a:avLst/>
          </a:prstGeom>
          <a:noFill/>
          <a:ln w="9525">
            <a:solidFill>
              <a:schemeClr val="tx1"/>
            </a:solidFill>
            <a:round/>
            <a:headEnd/>
            <a:tailEnd type="triangle" w="med" len="med"/>
          </a:ln>
        </p:spPr>
        <p:txBody>
          <a:bodyPr wrap="none"/>
          <a:lstStyle/>
          <a:p>
            <a:endParaRPr lang="en-US"/>
          </a:p>
        </p:txBody>
      </p:sp>
      <p:sp>
        <p:nvSpPr>
          <p:cNvPr id="31752" name="Text Box 19"/>
          <p:cNvSpPr txBox="1">
            <a:spLocks noChangeArrowheads="1"/>
          </p:cNvSpPr>
          <p:nvPr/>
        </p:nvSpPr>
        <p:spPr bwMode="auto">
          <a:xfrm>
            <a:off x="533400" y="3352800"/>
            <a:ext cx="3505200" cy="579438"/>
          </a:xfrm>
          <a:prstGeom prst="rect">
            <a:avLst/>
          </a:prstGeom>
          <a:noFill/>
          <a:ln w="9525">
            <a:noFill/>
            <a:miter lim="800000"/>
            <a:headEnd/>
            <a:tailEnd/>
          </a:ln>
        </p:spPr>
        <p:txBody>
          <a:bodyPr>
            <a:spAutoFit/>
          </a:bodyPr>
          <a:lstStyle/>
          <a:p>
            <a:pPr>
              <a:spcBef>
                <a:spcPct val="50000"/>
              </a:spcBef>
            </a:pPr>
            <a:r>
              <a:rPr lang="en-US" sz="3200"/>
              <a:t>PROBABILITY</a:t>
            </a:r>
          </a:p>
        </p:txBody>
      </p:sp>
      <p:sp>
        <p:nvSpPr>
          <p:cNvPr id="31753" name="Text Box 20"/>
          <p:cNvSpPr txBox="1">
            <a:spLocks noChangeArrowheads="1"/>
          </p:cNvSpPr>
          <p:nvPr/>
        </p:nvSpPr>
        <p:spPr bwMode="auto">
          <a:xfrm>
            <a:off x="4953000" y="3352800"/>
            <a:ext cx="3962400" cy="579438"/>
          </a:xfrm>
          <a:prstGeom prst="rect">
            <a:avLst/>
          </a:prstGeom>
          <a:noFill/>
          <a:ln w="9525">
            <a:noFill/>
            <a:miter lim="800000"/>
            <a:headEnd/>
            <a:tailEnd/>
          </a:ln>
        </p:spPr>
        <p:txBody>
          <a:bodyPr>
            <a:spAutoFit/>
          </a:bodyPr>
          <a:lstStyle/>
          <a:p>
            <a:pPr>
              <a:spcBef>
                <a:spcPct val="50000"/>
              </a:spcBef>
            </a:pPr>
            <a:r>
              <a:rPr lang="en-US" sz="3200"/>
              <a:t>NON PROBABILITY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28600" y="457200"/>
            <a:ext cx="8686800" cy="5504039"/>
          </a:xfrm>
          <a:prstGeom prst="rect">
            <a:avLst/>
          </a:prstGeom>
          <a:noFill/>
          <a:ln w="9525">
            <a:noFill/>
            <a:miter lim="800000"/>
            <a:headEnd/>
            <a:tailEnd/>
          </a:ln>
          <a:effectLst/>
        </p:spPr>
        <p:txBody>
          <a:bodyPr vert="horz" wrap="square" lIns="0" tIns="101568" rIns="0" bIns="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b="1" i="0" u="none" strike="noStrike" cap="none" normalizeH="0" baseline="0" dirty="0" smtClean="0">
                <a:ln>
                  <a:noFill/>
                </a:ln>
                <a:solidFill>
                  <a:srgbClr val="BA4E2A"/>
                </a:solidFill>
                <a:effectLst/>
                <a:latin typeface="Arial" pitchFamily="34" charset="0"/>
                <a:ea typeface="Arial" pitchFamily="34" charset="0"/>
                <a:cs typeface="Arial" pitchFamily="34" charset="0"/>
              </a:rPr>
              <a:t>PROBABILITY SAMPLING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Probability sampling involves the random selection of elements from a population.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Random assignment refers to the process of allocating subjects to different treatment conditions at random.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Random </a:t>
            </a:r>
            <a:r>
              <a:rPr kumimoji="0" lang="en-US" b="0" i="1"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assignment </a:t>
            </a: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has no bearing on how subjects in an experiment were selected in the ﬁrst place.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Random sampling </a:t>
            </a: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involves a selection process in which each element in the population has an </a:t>
            </a:r>
            <a:r>
              <a:rPr kumimoji="0" lang="en-US"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equal, independent chance of being selected</a:t>
            </a: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four most commonly used probability sampling methods are simple random, stratiﬁed random, cluster and systematic sampling.</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4294967295"/>
          </p:nvPr>
        </p:nvSpPr>
        <p:spPr>
          <a:xfrm>
            <a:off x="0" y="609600"/>
            <a:ext cx="9144000" cy="5791200"/>
          </a:xfrm>
        </p:spPr>
        <p:txBody>
          <a:bodyPr/>
          <a:lstStyle/>
          <a:p>
            <a:pPr algn="just" eaLnBrk="1" hangingPunct="1">
              <a:buFont typeface="Wingdings" pitchFamily="2" charset="2"/>
              <a:buNone/>
              <a:defRPr/>
            </a:pPr>
            <a:r>
              <a:rPr lang="en-US" dirty="0" smtClean="0"/>
              <a:t>	</a:t>
            </a:r>
            <a:r>
              <a:rPr lang="en-US" sz="4000" b="1" dirty="0" smtClean="0"/>
              <a:t> Probability Sampling -cont</a:t>
            </a:r>
          </a:p>
          <a:p>
            <a:pPr algn="just" eaLnBrk="1" hangingPunct="1">
              <a:buFont typeface="Wingdings" pitchFamily="2" charset="2"/>
              <a:buNone/>
              <a:defRPr/>
            </a:pPr>
            <a:r>
              <a:rPr lang="en-US" sz="2800" b="1" dirty="0" smtClean="0"/>
              <a:t>	</a:t>
            </a:r>
            <a:r>
              <a:rPr lang="en-US" sz="3600" dirty="0" smtClean="0"/>
              <a:t>This uses a technique by which the researcher ensures the probability that </a:t>
            </a:r>
            <a:r>
              <a:rPr lang="en-US" sz="3600" dirty="0" smtClean="0">
                <a:solidFill>
                  <a:srgbClr val="FF0000"/>
                </a:solidFill>
              </a:rPr>
              <a:t>each element of the population will be included in the sample.</a:t>
            </a:r>
          </a:p>
          <a:p>
            <a:pPr algn="just" eaLnBrk="1" hangingPunct="1">
              <a:buFont typeface="Wingdings" pitchFamily="2" charset="2"/>
              <a:buNone/>
              <a:defRPr/>
            </a:pPr>
            <a:r>
              <a:rPr lang="en-US" sz="3600" dirty="0" smtClean="0"/>
              <a:t>		- It utilizes  some form of random selection because of which greater confidence can be placed more representativeness of the samples.</a:t>
            </a:r>
            <a:endParaRPr lang="en-US"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5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69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9699">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29699">
                                            <p:txEl>
                                              <p:pRg st="0" end="0"/>
                                            </p:txEl>
                                          </p:spTgt>
                                        </p:tgtEl>
                                      </p:cBhvr>
                                    </p:animEffect>
                                  </p:childTnLst>
                                </p:cTn>
                              </p:par>
                            </p:childTnLst>
                          </p:cTn>
                        </p:par>
                        <p:par>
                          <p:cTn id="11" fill="hold">
                            <p:stCondLst>
                              <p:cond delay="1075"/>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29699">
                                            <p:txEl>
                                              <p:pRg st="1" end="1"/>
                                            </p:txEl>
                                          </p:spTgt>
                                        </p:tgtEl>
                                        <p:attrNameLst>
                                          <p:attrName>style.visibility</p:attrName>
                                        </p:attrNameLst>
                                      </p:cBhvr>
                                      <p:to>
                                        <p:strVal val="visible"/>
                                      </p:to>
                                    </p:set>
                                    <p:anim calcmode="lin" valueType="num">
                                      <p:cBhvr>
                                        <p:cTn id="14" dur="5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9699">
                                            <p:txEl>
                                              <p:pRg st="1" end="1"/>
                                            </p:txEl>
                                          </p:spTgt>
                                        </p:tgtEl>
                                        <p:attrNameLst>
                                          <p:attrName>ppt_h</p:attrName>
                                        </p:attrNameLst>
                                      </p:cBhvr>
                                      <p:tavLst>
                                        <p:tav tm="0">
                                          <p:val>
                                            <p:fltVal val="0"/>
                                          </p:val>
                                        </p:tav>
                                        <p:tav tm="100000">
                                          <p:val>
                                            <p:strVal val="#ppt_h"/>
                                          </p:val>
                                        </p:tav>
                                      </p:tavLst>
                                    </p:anim>
                                    <p:anim calcmode="lin" valueType="num">
                                      <p:cBhvr>
                                        <p:cTn id="16" dur="500" fill="hold"/>
                                        <p:tgtEl>
                                          <p:spTgt spid="29699">
                                            <p:txEl>
                                              <p:pRg st="1" end="1"/>
                                            </p:txEl>
                                          </p:spTgt>
                                        </p:tgtEl>
                                        <p:attrNameLst>
                                          <p:attrName>style.rotation</p:attrName>
                                        </p:attrNameLst>
                                      </p:cBhvr>
                                      <p:tavLst>
                                        <p:tav tm="0">
                                          <p:val>
                                            <p:fltVal val="90"/>
                                          </p:val>
                                        </p:tav>
                                        <p:tav tm="100000">
                                          <p:val>
                                            <p:fltVal val="0"/>
                                          </p:val>
                                        </p:tav>
                                      </p:tavLst>
                                    </p:anim>
                                    <p:animEffect transition="in" filter="fade">
                                      <p:cBhvr>
                                        <p:cTn id="17" dur="500"/>
                                        <p:tgtEl>
                                          <p:spTgt spid="29699">
                                            <p:txEl>
                                              <p:pRg st="1" end="1"/>
                                            </p:txEl>
                                          </p:spTgt>
                                        </p:tgtEl>
                                      </p:cBhvr>
                                    </p:animEffect>
                                  </p:childTnLst>
                                </p:cTn>
                              </p:par>
                            </p:childTnLst>
                          </p:cTn>
                        </p:par>
                        <p:par>
                          <p:cTn id="18" fill="hold">
                            <p:stCondLst>
                              <p:cond delay="4425"/>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29699">
                                            <p:txEl>
                                              <p:pRg st="2" end="2"/>
                                            </p:txEl>
                                          </p:spTgt>
                                        </p:tgtEl>
                                        <p:attrNameLst>
                                          <p:attrName>style.visibility</p:attrName>
                                        </p:attrNameLst>
                                      </p:cBhvr>
                                      <p:to>
                                        <p:strVal val="visible"/>
                                      </p:to>
                                    </p:set>
                                    <p:anim calcmode="lin" valueType="num">
                                      <p:cBhvr>
                                        <p:cTn id="21" dur="500" fill="hold"/>
                                        <p:tgtEl>
                                          <p:spTgt spid="2969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9699">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29699">
                                            <p:txEl>
                                              <p:pRg st="2" end="2"/>
                                            </p:txEl>
                                          </p:spTgt>
                                        </p:tgtEl>
                                        <p:attrNameLst>
                                          <p:attrName>style.rotation</p:attrName>
                                        </p:attrNameLst>
                                      </p:cBhvr>
                                      <p:tavLst>
                                        <p:tav tm="0">
                                          <p:val>
                                            <p:fltVal val="90"/>
                                          </p:val>
                                        </p:tav>
                                        <p:tav tm="100000">
                                          <p:val>
                                            <p:fltVal val="0"/>
                                          </p:val>
                                        </p:tav>
                                      </p:tavLst>
                                    </p:anim>
                                    <p:animEffect transition="in" filter="fade">
                                      <p:cBhvr>
                                        <p:cTn id="24"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457200" y="685800"/>
            <a:ext cx="8153400" cy="5715000"/>
            <a:chOff x="288" y="432"/>
            <a:chExt cx="5136" cy="3600"/>
          </a:xfrm>
        </p:grpSpPr>
        <p:sp>
          <p:nvSpPr>
            <p:cNvPr id="34839" name="Rectangle 4"/>
            <p:cNvSpPr>
              <a:spLocks noChangeArrowheads="1"/>
            </p:cNvSpPr>
            <p:nvPr/>
          </p:nvSpPr>
          <p:spPr bwMode="auto">
            <a:xfrm>
              <a:off x="288" y="432"/>
              <a:ext cx="5136" cy="3600"/>
            </a:xfrm>
            <a:prstGeom prst="rect">
              <a:avLst/>
            </a:prstGeom>
            <a:gradFill rotWithShape="0">
              <a:gsLst>
                <a:gs pos="0">
                  <a:srgbClr val="808000"/>
                </a:gs>
                <a:gs pos="50000">
                  <a:srgbClr val="0000FF"/>
                </a:gs>
                <a:gs pos="100000">
                  <a:srgbClr val="808000"/>
                </a:gs>
              </a:gsLst>
              <a:lin ang="5400000" scaled="1"/>
            </a:gradFill>
            <a:ln w="9525">
              <a:solidFill>
                <a:schemeClr val="tx1"/>
              </a:solidFill>
              <a:miter lim="800000"/>
              <a:headEnd/>
              <a:tailEnd/>
            </a:ln>
          </p:spPr>
          <p:txBody>
            <a:bodyPr wrap="none" anchor="ctr"/>
            <a:lstStyle/>
            <a:p>
              <a:pPr algn="ctr"/>
              <a:endParaRPr lang="en-US"/>
            </a:p>
          </p:txBody>
        </p:sp>
        <p:sp>
          <p:nvSpPr>
            <p:cNvPr id="34840" name="Line 26"/>
            <p:cNvSpPr>
              <a:spLocks noChangeShapeType="1"/>
            </p:cNvSpPr>
            <p:nvPr/>
          </p:nvSpPr>
          <p:spPr bwMode="auto">
            <a:xfrm>
              <a:off x="1104" y="1440"/>
              <a:ext cx="3120" cy="0"/>
            </a:xfrm>
            <a:prstGeom prst="line">
              <a:avLst/>
            </a:prstGeom>
            <a:noFill/>
            <a:ln w="9525">
              <a:solidFill>
                <a:schemeClr val="tx1"/>
              </a:solidFill>
              <a:miter lim="800000"/>
              <a:headEnd/>
              <a:tailEnd/>
            </a:ln>
          </p:spPr>
          <p:txBody>
            <a:bodyPr wrap="none"/>
            <a:lstStyle/>
            <a:p>
              <a:endParaRPr lang="en-US"/>
            </a:p>
          </p:txBody>
        </p:sp>
        <p:sp>
          <p:nvSpPr>
            <p:cNvPr id="34841" name="Line 27"/>
            <p:cNvSpPr>
              <a:spLocks noChangeShapeType="1"/>
            </p:cNvSpPr>
            <p:nvPr/>
          </p:nvSpPr>
          <p:spPr bwMode="auto">
            <a:xfrm>
              <a:off x="2400" y="912"/>
              <a:ext cx="0" cy="528"/>
            </a:xfrm>
            <a:prstGeom prst="line">
              <a:avLst/>
            </a:prstGeom>
            <a:noFill/>
            <a:ln w="9525">
              <a:solidFill>
                <a:schemeClr val="tx1"/>
              </a:solidFill>
              <a:miter lim="800000"/>
              <a:headEnd/>
              <a:tailEnd/>
            </a:ln>
          </p:spPr>
          <p:txBody>
            <a:bodyPr wrap="none"/>
            <a:lstStyle/>
            <a:p>
              <a:endParaRPr lang="en-US"/>
            </a:p>
          </p:txBody>
        </p:sp>
        <p:sp>
          <p:nvSpPr>
            <p:cNvPr id="34842" name="Line 28"/>
            <p:cNvSpPr>
              <a:spLocks noChangeShapeType="1"/>
            </p:cNvSpPr>
            <p:nvPr/>
          </p:nvSpPr>
          <p:spPr bwMode="auto">
            <a:xfrm>
              <a:off x="1104" y="1440"/>
              <a:ext cx="0" cy="528"/>
            </a:xfrm>
            <a:prstGeom prst="line">
              <a:avLst/>
            </a:prstGeom>
            <a:noFill/>
            <a:ln w="9525">
              <a:solidFill>
                <a:schemeClr val="tx1"/>
              </a:solidFill>
              <a:miter lim="800000"/>
              <a:headEnd/>
              <a:tailEnd/>
            </a:ln>
          </p:spPr>
          <p:txBody>
            <a:bodyPr wrap="none"/>
            <a:lstStyle/>
            <a:p>
              <a:endParaRPr lang="en-US"/>
            </a:p>
          </p:txBody>
        </p:sp>
        <p:sp>
          <p:nvSpPr>
            <p:cNvPr id="34843" name="Line 29"/>
            <p:cNvSpPr>
              <a:spLocks noChangeShapeType="1"/>
            </p:cNvSpPr>
            <p:nvPr/>
          </p:nvSpPr>
          <p:spPr bwMode="auto">
            <a:xfrm>
              <a:off x="2400" y="1488"/>
              <a:ext cx="0" cy="528"/>
            </a:xfrm>
            <a:prstGeom prst="line">
              <a:avLst/>
            </a:prstGeom>
            <a:noFill/>
            <a:ln w="9525">
              <a:solidFill>
                <a:schemeClr val="tx1"/>
              </a:solidFill>
              <a:miter lim="800000"/>
              <a:headEnd/>
              <a:tailEnd/>
            </a:ln>
          </p:spPr>
          <p:txBody>
            <a:bodyPr wrap="none"/>
            <a:lstStyle/>
            <a:p>
              <a:endParaRPr lang="en-US"/>
            </a:p>
          </p:txBody>
        </p:sp>
        <p:sp>
          <p:nvSpPr>
            <p:cNvPr id="34844" name="Line 30"/>
            <p:cNvSpPr>
              <a:spLocks noChangeShapeType="1"/>
            </p:cNvSpPr>
            <p:nvPr/>
          </p:nvSpPr>
          <p:spPr bwMode="auto">
            <a:xfrm>
              <a:off x="4224" y="1440"/>
              <a:ext cx="0" cy="624"/>
            </a:xfrm>
            <a:prstGeom prst="line">
              <a:avLst/>
            </a:prstGeom>
            <a:noFill/>
            <a:ln w="9525">
              <a:solidFill>
                <a:schemeClr val="tx1"/>
              </a:solidFill>
              <a:miter lim="800000"/>
              <a:headEnd/>
              <a:tailEnd/>
            </a:ln>
          </p:spPr>
          <p:txBody>
            <a:bodyPr wrap="none"/>
            <a:lstStyle/>
            <a:p>
              <a:endParaRPr lang="en-US"/>
            </a:p>
          </p:txBody>
        </p:sp>
        <p:sp>
          <p:nvSpPr>
            <p:cNvPr id="34845" name="Line 32"/>
            <p:cNvSpPr>
              <a:spLocks noChangeShapeType="1"/>
            </p:cNvSpPr>
            <p:nvPr/>
          </p:nvSpPr>
          <p:spPr bwMode="auto">
            <a:xfrm>
              <a:off x="3360" y="1440"/>
              <a:ext cx="0" cy="528"/>
            </a:xfrm>
            <a:prstGeom prst="line">
              <a:avLst/>
            </a:prstGeom>
            <a:noFill/>
            <a:ln w="9525">
              <a:solidFill>
                <a:schemeClr val="tx1"/>
              </a:solidFill>
              <a:miter lim="800000"/>
              <a:headEnd/>
              <a:tailEnd/>
            </a:ln>
          </p:spPr>
          <p:txBody>
            <a:bodyPr wrap="none"/>
            <a:lstStyle/>
            <a:p>
              <a:endParaRPr lang="en-US"/>
            </a:p>
          </p:txBody>
        </p:sp>
      </p:grpSp>
      <p:sp>
        <p:nvSpPr>
          <p:cNvPr id="34819" name="Rectangle 31"/>
          <p:cNvSpPr>
            <a:spLocks noChangeArrowheads="1"/>
          </p:cNvSpPr>
          <p:nvPr/>
        </p:nvSpPr>
        <p:spPr bwMode="auto">
          <a:xfrm>
            <a:off x="457200" y="685800"/>
            <a:ext cx="8153400" cy="5715000"/>
          </a:xfrm>
          <a:prstGeom prst="rect">
            <a:avLst/>
          </a:prstGeom>
          <a:gradFill rotWithShape="0">
            <a:gsLst>
              <a:gs pos="0">
                <a:srgbClr val="808000"/>
              </a:gs>
              <a:gs pos="50000">
                <a:srgbClr val="0000FF"/>
              </a:gs>
              <a:gs pos="100000">
                <a:srgbClr val="808000"/>
              </a:gs>
            </a:gsLst>
            <a:lin ang="5400000" scaled="1"/>
          </a:gradFill>
          <a:ln w="9525">
            <a:solidFill>
              <a:schemeClr val="tx1"/>
            </a:solidFill>
            <a:miter lim="800000"/>
            <a:headEnd/>
            <a:tailEnd/>
          </a:ln>
        </p:spPr>
        <p:txBody>
          <a:bodyPr wrap="none" anchor="ctr"/>
          <a:lstStyle/>
          <a:p>
            <a:pPr algn="ctr"/>
            <a:endParaRPr lang="en-US"/>
          </a:p>
        </p:txBody>
      </p:sp>
      <p:sp>
        <p:nvSpPr>
          <p:cNvPr id="34820" name="Rectangle 34"/>
          <p:cNvSpPr>
            <a:spLocks noChangeArrowheads="1"/>
          </p:cNvSpPr>
          <p:nvPr/>
        </p:nvSpPr>
        <p:spPr bwMode="auto">
          <a:xfrm>
            <a:off x="838200" y="3276600"/>
            <a:ext cx="1981200" cy="1295400"/>
          </a:xfrm>
          <a:prstGeom prst="rect">
            <a:avLst/>
          </a:prstGeom>
          <a:solidFill>
            <a:schemeClr val="accent1"/>
          </a:solidFill>
          <a:ln w="9525">
            <a:solidFill>
              <a:schemeClr val="tx1"/>
            </a:solidFill>
            <a:miter lim="800000"/>
            <a:headEnd/>
            <a:tailEnd/>
          </a:ln>
        </p:spPr>
        <p:txBody>
          <a:bodyPr wrap="none" anchor="ctr"/>
          <a:lstStyle/>
          <a:p>
            <a:endParaRPr lang="en-US"/>
          </a:p>
        </p:txBody>
      </p:sp>
      <p:grpSp>
        <p:nvGrpSpPr>
          <p:cNvPr id="3" name="Group 35"/>
          <p:cNvGrpSpPr>
            <a:grpSpLocks/>
          </p:cNvGrpSpPr>
          <p:nvPr/>
        </p:nvGrpSpPr>
        <p:grpSpPr bwMode="auto">
          <a:xfrm>
            <a:off x="457200" y="228600"/>
            <a:ext cx="8458200" cy="6248400"/>
            <a:chOff x="288" y="432"/>
            <a:chExt cx="5136" cy="3600"/>
          </a:xfrm>
        </p:grpSpPr>
        <p:sp>
          <p:nvSpPr>
            <p:cNvPr id="34832" name="Rectangle 36"/>
            <p:cNvSpPr>
              <a:spLocks noChangeArrowheads="1"/>
            </p:cNvSpPr>
            <p:nvPr/>
          </p:nvSpPr>
          <p:spPr bwMode="auto">
            <a:xfrm>
              <a:off x="288" y="432"/>
              <a:ext cx="5136" cy="3600"/>
            </a:xfrm>
            <a:prstGeom prst="rect">
              <a:avLst/>
            </a:prstGeom>
            <a:gradFill rotWithShape="0">
              <a:gsLst>
                <a:gs pos="0">
                  <a:srgbClr val="808000"/>
                </a:gs>
                <a:gs pos="50000">
                  <a:srgbClr val="0000FF"/>
                </a:gs>
                <a:gs pos="100000">
                  <a:srgbClr val="808000"/>
                </a:gs>
              </a:gsLst>
              <a:lin ang="5400000" scaled="1"/>
            </a:gradFill>
            <a:ln w="9525">
              <a:solidFill>
                <a:schemeClr val="tx1"/>
              </a:solidFill>
              <a:miter lim="800000"/>
              <a:headEnd/>
              <a:tailEnd/>
            </a:ln>
          </p:spPr>
          <p:txBody>
            <a:bodyPr wrap="none" anchor="ctr"/>
            <a:lstStyle/>
            <a:p>
              <a:pPr algn="ctr"/>
              <a:endParaRPr lang="en-US"/>
            </a:p>
          </p:txBody>
        </p:sp>
        <p:sp>
          <p:nvSpPr>
            <p:cNvPr id="34833" name="Line 37"/>
            <p:cNvSpPr>
              <a:spLocks noChangeShapeType="1"/>
            </p:cNvSpPr>
            <p:nvPr/>
          </p:nvSpPr>
          <p:spPr bwMode="auto">
            <a:xfrm>
              <a:off x="1104" y="1440"/>
              <a:ext cx="3120" cy="0"/>
            </a:xfrm>
            <a:prstGeom prst="line">
              <a:avLst/>
            </a:prstGeom>
            <a:noFill/>
            <a:ln w="9525">
              <a:solidFill>
                <a:schemeClr val="tx1"/>
              </a:solidFill>
              <a:miter lim="800000"/>
              <a:headEnd/>
              <a:tailEnd/>
            </a:ln>
          </p:spPr>
          <p:txBody>
            <a:bodyPr wrap="none"/>
            <a:lstStyle/>
            <a:p>
              <a:endParaRPr lang="en-US"/>
            </a:p>
          </p:txBody>
        </p:sp>
        <p:sp>
          <p:nvSpPr>
            <p:cNvPr id="34834" name="Line 38"/>
            <p:cNvSpPr>
              <a:spLocks noChangeShapeType="1"/>
            </p:cNvSpPr>
            <p:nvPr/>
          </p:nvSpPr>
          <p:spPr bwMode="auto">
            <a:xfrm>
              <a:off x="2400" y="912"/>
              <a:ext cx="0" cy="528"/>
            </a:xfrm>
            <a:prstGeom prst="line">
              <a:avLst/>
            </a:prstGeom>
            <a:noFill/>
            <a:ln w="9525">
              <a:solidFill>
                <a:schemeClr val="tx1"/>
              </a:solidFill>
              <a:miter lim="800000"/>
              <a:headEnd/>
              <a:tailEnd/>
            </a:ln>
          </p:spPr>
          <p:txBody>
            <a:bodyPr wrap="none"/>
            <a:lstStyle/>
            <a:p>
              <a:endParaRPr lang="en-US"/>
            </a:p>
          </p:txBody>
        </p:sp>
        <p:sp>
          <p:nvSpPr>
            <p:cNvPr id="34835" name="Line 39"/>
            <p:cNvSpPr>
              <a:spLocks noChangeShapeType="1"/>
            </p:cNvSpPr>
            <p:nvPr/>
          </p:nvSpPr>
          <p:spPr bwMode="auto">
            <a:xfrm>
              <a:off x="1104" y="1440"/>
              <a:ext cx="0" cy="528"/>
            </a:xfrm>
            <a:prstGeom prst="line">
              <a:avLst/>
            </a:prstGeom>
            <a:noFill/>
            <a:ln w="9525">
              <a:solidFill>
                <a:schemeClr val="tx1"/>
              </a:solidFill>
              <a:miter lim="800000"/>
              <a:headEnd/>
              <a:tailEnd/>
            </a:ln>
          </p:spPr>
          <p:txBody>
            <a:bodyPr wrap="none"/>
            <a:lstStyle/>
            <a:p>
              <a:endParaRPr lang="en-US"/>
            </a:p>
          </p:txBody>
        </p:sp>
        <p:sp>
          <p:nvSpPr>
            <p:cNvPr id="34836" name="Line 40"/>
            <p:cNvSpPr>
              <a:spLocks noChangeShapeType="1"/>
            </p:cNvSpPr>
            <p:nvPr/>
          </p:nvSpPr>
          <p:spPr bwMode="auto">
            <a:xfrm>
              <a:off x="2400" y="1488"/>
              <a:ext cx="0" cy="528"/>
            </a:xfrm>
            <a:prstGeom prst="line">
              <a:avLst/>
            </a:prstGeom>
            <a:noFill/>
            <a:ln w="9525">
              <a:solidFill>
                <a:schemeClr val="tx1"/>
              </a:solidFill>
              <a:miter lim="800000"/>
              <a:headEnd/>
              <a:tailEnd/>
            </a:ln>
          </p:spPr>
          <p:txBody>
            <a:bodyPr wrap="none"/>
            <a:lstStyle/>
            <a:p>
              <a:endParaRPr lang="en-US"/>
            </a:p>
          </p:txBody>
        </p:sp>
        <p:sp>
          <p:nvSpPr>
            <p:cNvPr id="34837" name="Line 41"/>
            <p:cNvSpPr>
              <a:spLocks noChangeShapeType="1"/>
            </p:cNvSpPr>
            <p:nvPr/>
          </p:nvSpPr>
          <p:spPr bwMode="auto">
            <a:xfrm>
              <a:off x="4224" y="1440"/>
              <a:ext cx="0" cy="624"/>
            </a:xfrm>
            <a:prstGeom prst="line">
              <a:avLst/>
            </a:prstGeom>
            <a:noFill/>
            <a:ln w="9525">
              <a:solidFill>
                <a:schemeClr val="tx1"/>
              </a:solidFill>
              <a:miter lim="800000"/>
              <a:headEnd/>
              <a:tailEnd/>
            </a:ln>
          </p:spPr>
          <p:txBody>
            <a:bodyPr wrap="none"/>
            <a:lstStyle/>
            <a:p>
              <a:endParaRPr lang="en-US"/>
            </a:p>
          </p:txBody>
        </p:sp>
        <p:sp>
          <p:nvSpPr>
            <p:cNvPr id="34838" name="Line 42"/>
            <p:cNvSpPr>
              <a:spLocks noChangeShapeType="1"/>
            </p:cNvSpPr>
            <p:nvPr/>
          </p:nvSpPr>
          <p:spPr bwMode="auto">
            <a:xfrm>
              <a:off x="3360" y="1440"/>
              <a:ext cx="0" cy="528"/>
            </a:xfrm>
            <a:prstGeom prst="line">
              <a:avLst/>
            </a:prstGeom>
            <a:noFill/>
            <a:ln w="9525">
              <a:solidFill>
                <a:schemeClr val="tx1"/>
              </a:solidFill>
              <a:miter lim="800000"/>
              <a:headEnd/>
              <a:tailEnd/>
            </a:ln>
          </p:spPr>
          <p:txBody>
            <a:bodyPr wrap="none"/>
            <a:lstStyle/>
            <a:p>
              <a:endParaRPr lang="en-US"/>
            </a:p>
          </p:txBody>
        </p:sp>
      </p:grpSp>
      <p:sp>
        <p:nvSpPr>
          <p:cNvPr id="34822" name="Rectangle 43"/>
          <p:cNvSpPr>
            <a:spLocks noChangeArrowheads="1"/>
          </p:cNvSpPr>
          <p:nvPr/>
        </p:nvSpPr>
        <p:spPr bwMode="auto">
          <a:xfrm>
            <a:off x="533400" y="3352800"/>
            <a:ext cx="1981200" cy="1371600"/>
          </a:xfrm>
          <a:prstGeom prst="rect">
            <a:avLst/>
          </a:prstGeom>
          <a:gradFill rotWithShape="1">
            <a:gsLst>
              <a:gs pos="0">
                <a:schemeClr val="accent1"/>
              </a:gs>
              <a:gs pos="100000">
                <a:schemeClr val="tx1"/>
              </a:gs>
            </a:gsLst>
            <a:path path="rect">
              <a:fillToRect l="100000" t="100000"/>
            </a:path>
          </a:gradFill>
          <a:ln w="9525">
            <a:solidFill>
              <a:srgbClr val="0000FF"/>
            </a:solidFill>
            <a:miter lim="800000"/>
            <a:headEnd/>
            <a:tailEnd/>
          </a:ln>
        </p:spPr>
        <p:txBody>
          <a:bodyPr wrap="none" anchor="ctr"/>
          <a:lstStyle/>
          <a:p>
            <a:pPr algn="ctr"/>
            <a:r>
              <a:rPr lang="en-US" b="1" dirty="0">
                <a:solidFill>
                  <a:schemeClr val="bg1"/>
                </a:solidFill>
              </a:rPr>
              <a:t>Simple  Random </a:t>
            </a:r>
          </a:p>
          <a:p>
            <a:pPr algn="ctr"/>
            <a:r>
              <a:rPr lang="en-US" b="1" dirty="0">
                <a:solidFill>
                  <a:schemeClr val="bg1"/>
                </a:solidFill>
              </a:rPr>
              <a:t>Sampling  </a:t>
            </a:r>
          </a:p>
        </p:txBody>
      </p:sp>
      <p:sp>
        <p:nvSpPr>
          <p:cNvPr id="34823" name="Rectangle 44"/>
          <p:cNvSpPr>
            <a:spLocks noChangeArrowheads="1"/>
          </p:cNvSpPr>
          <p:nvPr/>
        </p:nvSpPr>
        <p:spPr bwMode="auto">
          <a:xfrm>
            <a:off x="2667000" y="3429000"/>
            <a:ext cx="2209800" cy="1447800"/>
          </a:xfrm>
          <a:prstGeom prst="rect">
            <a:avLst/>
          </a:prstGeom>
          <a:gradFill rotWithShape="1">
            <a:gsLst>
              <a:gs pos="0">
                <a:schemeClr val="accent1"/>
              </a:gs>
              <a:gs pos="100000">
                <a:schemeClr val="tx1"/>
              </a:gs>
            </a:gsLst>
            <a:path path="rect">
              <a:fillToRect l="100000" t="100000"/>
            </a:path>
          </a:gradFill>
          <a:ln w="9525">
            <a:solidFill>
              <a:srgbClr val="0000FF"/>
            </a:solidFill>
            <a:miter lim="800000"/>
            <a:headEnd/>
            <a:tailEnd/>
          </a:ln>
        </p:spPr>
        <p:txBody>
          <a:bodyPr wrap="none" anchor="ctr"/>
          <a:lstStyle/>
          <a:p>
            <a:pPr algn="ctr"/>
            <a:r>
              <a:rPr lang="en-US" b="1" dirty="0">
                <a:solidFill>
                  <a:schemeClr val="bg1"/>
                </a:solidFill>
              </a:rPr>
              <a:t>Stratified Random</a:t>
            </a:r>
          </a:p>
          <a:p>
            <a:pPr algn="ctr"/>
            <a:r>
              <a:rPr lang="en-US" b="1" dirty="0">
                <a:solidFill>
                  <a:schemeClr val="bg1"/>
                </a:solidFill>
              </a:rPr>
              <a:t>Sampling</a:t>
            </a:r>
          </a:p>
        </p:txBody>
      </p:sp>
      <p:sp>
        <p:nvSpPr>
          <p:cNvPr id="34824" name="Rectangle 45"/>
          <p:cNvSpPr>
            <a:spLocks noChangeArrowheads="1"/>
          </p:cNvSpPr>
          <p:nvPr/>
        </p:nvSpPr>
        <p:spPr bwMode="auto">
          <a:xfrm>
            <a:off x="4953000" y="3429000"/>
            <a:ext cx="1371600" cy="1371600"/>
          </a:xfrm>
          <a:prstGeom prst="rect">
            <a:avLst/>
          </a:prstGeom>
          <a:gradFill rotWithShape="1">
            <a:gsLst>
              <a:gs pos="0">
                <a:schemeClr val="accent1"/>
              </a:gs>
              <a:gs pos="100000">
                <a:schemeClr val="tx1"/>
              </a:gs>
            </a:gsLst>
            <a:path path="rect">
              <a:fillToRect l="100000" t="100000"/>
            </a:path>
          </a:gradFill>
          <a:ln w="9525">
            <a:solidFill>
              <a:srgbClr val="0000FF"/>
            </a:solidFill>
            <a:miter lim="800000"/>
            <a:headEnd/>
            <a:tailEnd/>
          </a:ln>
        </p:spPr>
        <p:txBody>
          <a:bodyPr wrap="none" anchor="ctr"/>
          <a:lstStyle/>
          <a:p>
            <a:pPr algn="ctr"/>
            <a:r>
              <a:rPr lang="en-US" b="1" dirty="0">
                <a:solidFill>
                  <a:schemeClr val="bg1"/>
                </a:solidFill>
              </a:rPr>
              <a:t>Cluster</a:t>
            </a:r>
          </a:p>
          <a:p>
            <a:pPr algn="ctr"/>
            <a:r>
              <a:rPr lang="en-US" b="1" dirty="0">
                <a:solidFill>
                  <a:schemeClr val="bg1"/>
                </a:solidFill>
              </a:rPr>
              <a:t>Sampling </a:t>
            </a:r>
          </a:p>
        </p:txBody>
      </p:sp>
      <p:sp>
        <p:nvSpPr>
          <p:cNvPr id="34825" name="Rectangle 46"/>
          <p:cNvSpPr>
            <a:spLocks noChangeArrowheads="1"/>
          </p:cNvSpPr>
          <p:nvPr/>
        </p:nvSpPr>
        <p:spPr bwMode="auto">
          <a:xfrm>
            <a:off x="6477000" y="3429000"/>
            <a:ext cx="1828800" cy="1371600"/>
          </a:xfrm>
          <a:prstGeom prst="rect">
            <a:avLst/>
          </a:prstGeom>
          <a:gradFill rotWithShape="1">
            <a:gsLst>
              <a:gs pos="0">
                <a:schemeClr val="accent1"/>
              </a:gs>
              <a:gs pos="100000">
                <a:schemeClr val="tx1"/>
              </a:gs>
            </a:gsLst>
            <a:path path="rect">
              <a:fillToRect l="100000" t="100000"/>
            </a:path>
          </a:gradFill>
          <a:ln w="9525">
            <a:solidFill>
              <a:srgbClr val="0000FF"/>
            </a:solidFill>
            <a:miter lim="800000"/>
            <a:headEnd/>
            <a:tailEnd/>
          </a:ln>
        </p:spPr>
        <p:txBody>
          <a:bodyPr wrap="none" anchor="ctr"/>
          <a:lstStyle/>
          <a:p>
            <a:pPr algn="ctr"/>
            <a:r>
              <a:rPr lang="en-US" b="1" dirty="0">
                <a:solidFill>
                  <a:schemeClr val="bg1"/>
                </a:solidFill>
              </a:rPr>
              <a:t>Systematic</a:t>
            </a:r>
          </a:p>
          <a:p>
            <a:pPr algn="ctr"/>
            <a:r>
              <a:rPr lang="en-US" b="1" dirty="0">
                <a:solidFill>
                  <a:schemeClr val="bg1"/>
                </a:solidFill>
              </a:rPr>
              <a:t>Sampling </a:t>
            </a:r>
          </a:p>
        </p:txBody>
      </p:sp>
      <p:sp>
        <p:nvSpPr>
          <p:cNvPr id="34826" name="Rectangle 47"/>
          <p:cNvSpPr>
            <a:spLocks noChangeArrowheads="1"/>
          </p:cNvSpPr>
          <p:nvPr/>
        </p:nvSpPr>
        <p:spPr bwMode="auto">
          <a:xfrm>
            <a:off x="762000" y="838200"/>
            <a:ext cx="7315200" cy="1066800"/>
          </a:xfrm>
          <a:prstGeom prst="rect">
            <a:avLst/>
          </a:prstGeom>
          <a:solidFill>
            <a:schemeClr val="accent1"/>
          </a:solidFill>
          <a:ln w="9525">
            <a:solidFill>
              <a:schemeClr val="tx1"/>
            </a:solidFill>
            <a:miter lim="800000"/>
            <a:headEnd/>
            <a:tailEnd/>
          </a:ln>
        </p:spPr>
        <p:txBody>
          <a:bodyPr wrap="none" anchor="ctr"/>
          <a:lstStyle/>
          <a:p>
            <a:pPr algn="ctr"/>
            <a:endParaRPr lang="en-US" sz="3600">
              <a:solidFill>
                <a:srgbClr val="FF00FF"/>
              </a:solidFill>
            </a:endParaRPr>
          </a:p>
        </p:txBody>
      </p:sp>
      <p:sp>
        <p:nvSpPr>
          <p:cNvPr id="34827" name="Line 48"/>
          <p:cNvSpPr>
            <a:spLocks noChangeShapeType="1"/>
          </p:cNvSpPr>
          <p:nvPr/>
        </p:nvSpPr>
        <p:spPr bwMode="auto">
          <a:xfrm>
            <a:off x="1752600" y="2362200"/>
            <a:ext cx="0" cy="838200"/>
          </a:xfrm>
          <a:prstGeom prst="line">
            <a:avLst/>
          </a:prstGeom>
          <a:noFill/>
          <a:ln w="9525">
            <a:solidFill>
              <a:schemeClr val="tx1"/>
            </a:solidFill>
            <a:miter lim="800000"/>
            <a:headEnd/>
            <a:tailEnd type="triangle" w="med" len="med"/>
          </a:ln>
        </p:spPr>
        <p:txBody>
          <a:bodyPr wrap="none"/>
          <a:lstStyle/>
          <a:p>
            <a:endParaRPr lang="en-US"/>
          </a:p>
        </p:txBody>
      </p:sp>
      <p:sp>
        <p:nvSpPr>
          <p:cNvPr id="34828" name="Line 49"/>
          <p:cNvSpPr>
            <a:spLocks noChangeShapeType="1"/>
          </p:cNvSpPr>
          <p:nvPr/>
        </p:nvSpPr>
        <p:spPr bwMode="auto">
          <a:xfrm>
            <a:off x="3810000" y="2438400"/>
            <a:ext cx="0" cy="838200"/>
          </a:xfrm>
          <a:prstGeom prst="line">
            <a:avLst/>
          </a:prstGeom>
          <a:noFill/>
          <a:ln w="9525">
            <a:solidFill>
              <a:schemeClr val="tx1"/>
            </a:solidFill>
            <a:miter lim="800000"/>
            <a:headEnd/>
            <a:tailEnd type="triangle" w="med" len="med"/>
          </a:ln>
        </p:spPr>
        <p:txBody>
          <a:bodyPr wrap="none"/>
          <a:lstStyle/>
          <a:p>
            <a:endParaRPr lang="en-US"/>
          </a:p>
        </p:txBody>
      </p:sp>
      <p:sp>
        <p:nvSpPr>
          <p:cNvPr id="34829" name="Line 50"/>
          <p:cNvSpPr>
            <a:spLocks noChangeShapeType="1"/>
          </p:cNvSpPr>
          <p:nvPr/>
        </p:nvSpPr>
        <p:spPr bwMode="auto">
          <a:xfrm>
            <a:off x="5334000" y="2438400"/>
            <a:ext cx="0" cy="838200"/>
          </a:xfrm>
          <a:prstGeom prst="line">
            <a:avLst/>
          </a:prstGeom>
          <a:noFill/>
          <a:ln w="9525">
            <a:solidFill>
              <a:schemeClr val="tx1"/>
            </a:solidFill>
            <a:miter lim="800000"/>
            <a:headEnd/>
            <a:tailEnd type="triangle" w="med" len="med"/>
          </a:ln>
        </p:spPr>
        <p:txBody>
          <a:bodyPr wrap="none"/>
          <a:lstStyle/>
          <a:p>
            <a:endParaRPr lang="en-US"/>
          </a:p>
        </p:txBody>
      </p:sp>
      <p:sp>
        <p:nvSpPr>
          <p:cNvPr id="34830" name="Line 51"/>
          <p:cNvSpPr>
            <a:spLocks noChangeShapeType="1"/>
          </p:cNvSpPr>
          <p:nvPr/>
        </p:nvSpPr>
        <p:spPr bwMode="auto">
          <a:xfrm>
            <a:off x="6705600" y="2438400"/>
            <a:ext cx="0" cy="838200"/>
          </a:xfrm>
          <a:prstGeom prst="line">
            <a:avLst/>
          </a:prstGeom>
          <a:noFill/>
          <a:ln w="9525">
            <a:solidFill>
              <a:schemeClr val="tx1"/>
            </a:solidFill>
            <a:miter lim="800000"/>
            <a:headEnd/>
            <a:tailEnd type="triangle" w="med" len="med"/>
          </a:ln>
        </p:spPr>
        <p:txBody>
          <a:bodyPr wrap="none"/>
          <a:lstStyle/>
          <a:p>
            <a:endParaRPr lang="en-US"/>
          </a:p>
        </p:txBody>
      </p:sp>
      <p:sp>
        <p:nvSpPr>
          <p:cNvPr id="34831" name="WordArt 52"/>
          <p:cNvSpPr>
            <a:spLocks noChangeArrowheads="1" noChangeShapeType="1" noTextEdit="1"/>
          </p:cNvSpPr>
          <p:nvPr/>
        </p:nvSpPr>
        <p:spPr bwMode="auto">
          <a:xfrm>
            <a:off x="1447800" y="1143000"/>
            <a:ext cx="6172200" cy="457200"/>
          </a:xfrm>
          <a:prstGeom prst="rect">
            <a:avLst/>
          </a:prstGeom>
        </p:spPr>
        <p:txBody>
          <a:bodyPr wrap="none" fromWordArt="1">
            <a:prstTxWarp prst="textPlain">
              <a:avLst>
                <a:gd name="adj" fmla="val 50000"/>
              </a:avLst>
            </a:prstTxWarp>
          </a:bodyPr>
          <a:lstStyle/>
          <a:p>
            <a:pPr algn="ctr"/>
            <a:r>
              <a:rPr lang="en-US" sz="3600" kern="10" dirty="0" smtClean="0">
                <a:ln w="9525">
                  <a:solidFill>
                    <a:srgbClr val="000000"/>
                  </a:solidFill>
                  <a:miter lim="800000"/>
                  <a:headEnd/>
                  <a:tailEnd/>
                </a:ln>
                <a:solidFill>
                  <a:schemeClr val="bg1"/>
                </a:solidFill>
                <a:latin typeface="Impact"/>
              </a:rPr>
              <a:t> PROBABILITY  </a:t>
            </a:r>
            <a:r>
              <a:rPr lang="en-US" sz="3600" kern="10" dirty="0">
                <a:ln w="9525">
                  <a:solidFill>
                    <a:srgbClr val="000000"/>
                  </a:solidFill>
                  <a:miter lim="800000"/>
                  <a:headEnd/>
                  <a:tailEnd/>
                </a:ln>
                <a:solidFill>
                  <a:schemeClr val="bg1"/>
                </a:solidFill>
                <a:latin typeface="Impact"/>
              </a:rPr>
              <a:t>SAMPLING </a:t>
            </a:r>
            <a:r>
              <a:rPr lang="en-US" sz="3600" kern="10" dirty="0" smtClean="0">
                <a:ln w="9525">
                  <a:solidFill>
                    <a:srgbClr val="000000"/>
                  </a:solidFill>
                  <a:miter lim="800000"/>
                  <a:headEnd/>
                  <a:tailEnd/>
                </a:ln>
                <a:solidFill>
                  <a:schemeClr val="bg1"/>
                </a:solidFill>
                <a:latin typeface="Impact"/>
              </a:rPr>
              <a:t>METHODS</a:t>
            </a:r>
            <a:endParaRPr lang="en-US" sz="3600" kern="10" dirty="0">
              <a:ln w="9525">
                <a:solidFill>
                  <a:srgbClr val="000000"/>
                </a:solidFill>
                <a:miter lim="800000"/>
                <a:headEnd/>
                <a:tailEnd/>
              </a:ln>
              <a:solidFill>
                <a:schemeClr val="bg1"/>
              </a:solidFill>
              <a:latin typeface="Impac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ChangeArrowheads="1"/>
          </p:cNvSpPr>
          <p:nvPr/>
        </p:nvSpPr>
        <p:spPr bwMode="auto">
          <a:xfrm>
            <a:off x="0" y="76200"/>
            <a:ext cx="9144000" cy="6858000"/>
          </a:xfrm>
          <a:prstGeom prst="bevel">
            <a:avLst>
              <a:gd name="adj" fmla="val 12500"/>
            </a:avLst>
          </a:prstGeom>
          <a:gradFill rotWithShape="0">
            <a:gsLst>
              <a:gs pos="0">
                <a:srgbClr val="0000CC"/>
              </a:gs>
              <a:gs pos="50000">
                <a:srgbClr val="9B70E2"/>
              </a:gs>
              <a:gs pos="100000">
                <a:srgbClr val="0000CC"/>
              </a:gs>
            </a:gsLst>
            <a:lin ang="5400000" scaled="1"/>
          </a:gra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en-US">
              <a:latin typeface="Times New Roman" pitchFamily="18" charset="0"/>
            </a:endParaRPr>
          </a:p>
        </p:txBody>
      </p:sp>
      <p:sp>
        <p:nvSpPr>
          <p:cNvPr id="35843" name="WordArt 6"/>
          <p:cNvSpPr>
            <a:spLocks noChangeArrowheads="1" noChangeShapeType="1" noTextEdit="1"/>
          </p:cNvSpPr>
          <p:nvPr/>
        </p:nvSpPr>
        <p:spPr bwMode="auto">
          <a:xfrm>
            <a:off x="1066800" y="1143000"/>
            <a:ext cx="6324600" cy="762000"/>
          </a:xfrm>
          <a:prstGeom prst="rect">
            <a:avLst/>
          </a:prstGeom>
        </p:spPr>
        <p:txBody>
          <a:bodyPr wrap="none" fromWordArt="1">
            <a:prstTxWarp prst="textSlantUp">
              <a:avLst>
                <a:gd name="adj" fmla="val 13657"/>
              </a:avLst>
            </a:prstTxWarp>
          </a:bodyPr>
          <a:lstStyle/>
          <a:p>
            <a:pPr algn="ctr"/>
            <a:r>
              <a:rPr lang="en-US" sz="3600" kern="10" dirty="0">
                <a:ln w="9525">
                  <a:solidFill>
                    <a:srgbClr val="CC99FF"/>
                  </a:solidFill>
                  <a:miter lim="800000"/>
                  <a:headEnd/>
                  <a:tailEnd/>
                </a:ln>
                <a:solidFill>
                  <a:schemeClr val="bg1"/>
                </a:solidFill>
                <a:effectLst>
                  <a:outerShdw dist="53882" dir="2700000" algn="ctr" rotWithShape="0">
                    <a:srgbClr val="9999FF"/>
                  </a:outerShdw>
                </a:effectLst>
                <a:latin typeface="Impact"/>
              </a:rPr>
              <a:t>Simple Random Sampling </a:t>
            </a:r>
          </a:p>
        </p:txBody>
      </p:sp>
      <p:sp>
        <p:nvSpPr>
          <p:cNvPr id="35844" name="Rectangle 7"/>
          <p:cNvSpPr>
            <a:spLocks noChangeArrowheads="1"/>
          </p:cNvSpPr>
          <p:nvPr/>
        </p:nvSpPr>
        <p:spPr bwMode="auto">
          <a:xfrm>
            <a:off x="4572000" y="2057400"/>
            <a:ext cx="184150" cy="457200"/>
          </a:xfrm>
          <a:prstGeom prst="rect">
            <a:avLst/>
          </a:prstGeom>
          <a:noFill/>
          <a:ln w="9525">
            <a:noFill/>
            <a:miter lim="800000"/>
            <a:headEnd/>
            <a:tailEnd/>
          </a:ln>
        </p:spPr>
        <p:txBody>
          <a:bodyPr wrap="none">
            <a:spAutoFit/>
          </a:bodyPr>
          <a:lstStyle/>
          <a:p>
            <a:pPr>
              <a:spcBef>
                <a:spcPct val="50000"/>
              </a:spcBef>
            </a:pPr>
            <a:endParaRPr lang="en-US"/>
          </a:p>
        </p:txBody>
      </p:sp>
      <p:sp>
        <p:nvSpPr>
          <p:cNvPr id="35845" name="Text Box 1030"/>
          <p:cNvSpPr txBox="1">
            <a:spLocks noChangeArrowheads="1"/>
          </p:cNvSpPr>
          <p:nvPr/>
        </p:nvSpPr>
        <p:spPr bwMode="auto">
          <a:xfrm>
            <a:off x="838200" y="2133600"/>
            <a:ext cx="7391400" cy="3293209"/>
          </a:xfrm>
          <a:prstGeom prst="rect">
            <a:avLst/>
          </a:prstGeom>
          <a:noFill/>
          <a:ln w="9525">
            <a:noFill/>
            <a:miter lim="800000"/>
            <a:headEnd/>
            <a:tailEnd/>
          </a:ln>
        </p:spPr>
        <p:txBody>
          <a:bodyPr wrap="square">
            <a:spAutoFit/>
          </a:bodyPr>
          <a:lstStyle/>
          <a:p>
            <a:pPr algn="just">
              <a:spcBef>
                <a:spcPct val="50000"/>
              </a:spcBef>
            </a:pPr>
            <a:r>
              <a:rPr lang="en-US" sz="3200" dirty="0">
                <a:solidFill>
                  <a:schemeClr val="bg1"/>
                </a:solidFill>
              </a:rPr>
              <a:t>It is the most basic probability  sampling design . </a:t>
            </a:r>
            <a:endParaRPr lang="en-US" sz="3200" dirty="0" smtClean="0">
              <a:solidFill>
                <a:schemeClr val="bg1"/>
              </a:solidFill>
            </a:endParaRPr>
          </a:p>
          <a:p>
            <a:pPr algn="just">
              <a:spcBef>
                <a:spcPct val="50000"/>
              </a:spcBef>
            </a:pPr>
            <a:r>
              <a:rPr lang="en-US" sz="3200" dirty="0" smtClean="0">
                <a:solidFill>
                  <a:schemeClr val="bg1"/>
                </a:solidFill>
              </a:rPr>
              <a:t>Because </a:t>
            </a:r>
            <a:r>
              <a:rPr lang="en-US" sz="3200" dirty="0">
                <a:solidFill>
                  <a:schemeClr val="bg1"/>
                </a:solidFill>
              </a:rPr>
              <a:t>the more complex probability sampling design incorporate features of simple random sampling.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456481" y="273629"/>
            <a:ext cx="8228160" cy="1144921"/>
          </a:xfrm>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Simple random sampling</a:t>
            </a:r>
          </a:p>
        </p:txBody>
      </p:sp>
      <p:sp>
        <p:nvSpPr>
          <p:cNvPr id="13315" name="Rectangle 2"/>
          <p:cNvSpPr>
            <a:spLocks noGrp="1" noChangeArrowheads="1"/>
          </p:cNvSpPr>
          <p:nvPr>
            <p:ph type="body" sz="half" idx="1"/>
          </p:nvPr>
        </p:nvSpPr>
        <p:spPr>
          <a:xfrm>
            <a:off x="456480" y="1605769"/>
            <a:ext cx="5257440" cy="4762580"/>
          </a:xfrm>
        </p:spPr>
        <p:txBody>
          <a:bodyPr rtlCol="0">
            <a:normAutofit fontScale="92500" lnSpcReduction="10000"/>
          </a:bodyPr>
          <a:lstStyle/>
          <a:p>
            <a:pPr marL="342758" indent="-342758" defTabSz="914021">
              <a:tabLst>
                <a:tab pos="656650" algn="l"/>
                <a:tab pos="1313299" algn="l"/>
                <a:tab pos="1969949" algn="l"/>
                <a:tab pos="2626599" algn="l"/>
                <a:tab pos="3283248" algn="l"/>
                <a:tab pos="3939898" algn="l"/>
                <a:tab pos="4596548" algn="l"/>
                <a:tab pos="5253198" algn="l"/>
              </a:tabLst>
              <a:defRPr/>
            </a:pPr>
            <a:r>
              <a:rPr lang="en-GB" dirty="0" smtClean="0">
                <a:latin typeface="Palatino Linotype" pitchFamily="18" charset="0"/>
              </a:rPr>
              <a:t>Each and every individual in the population has an </a:t>
            </a:r>
            <a:r>
              <a:rPr lang="en-GB" b="1" i="1" dirty="0" smtClean="0">
                <a:latin typeface="Palatino Linotype" pitchFamily="18" charset="0"/>
              </a:rPr>
              <a:t>equal chance</a:t>
            </a:r>
            <a:r>
              <a:rPr lang="en-GB" dirty="0" smtClean="0">
                <a:latin typeface="Palatino Linotype" pitchFamily="18" charset="0"/>
              </a:rPr>
              <a:t> of being selected in the sample</a:t>
            </a:r>
          </a:p>
          <a:p>
            <a:pPr marL="342758" indent="-342758" defTabSz="914021">
              <a:buNone/>
              <a:tabLst>
                <a:tab pos="656650" algn="l"/>
                <a:tab pos="1313299" algn="l"/>
                <a:tab pos="1969949" algn="l"/>
                <a:tab pos="2626599" algn="l"/>
                <a:tab pos="3283248" algn="l"/>
                <a:tab pos="3939898" algn="l"/>
                <a:tab pos="4596548" algn="l"/>
                <a:tab pos="5253198"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Lst>
              <a:defRPr/>
            </a:pPr>
            <a:r>
              <a:rPr lang="en-GB" sz="2500" b="1" dirty="0" smtClean="0">
                <a:latin typeface="Palatino Linotype" pitchFamily="18" charset="0"/>
              </a:rPr>
              <a:t>Method</a:t>
            </a:r>
          </a:p>
          <a:p>
            <a:pPr marL="742642" lvl="1" indent="-285630" defTabSz="914021">
              <a:tabLst>
                <a:tab pos="656650" algn="l"/>
                <a:tab pos="1313299" algn="l"/>
                <a:tab pos="1969949" algn="l"/>
                <a:tab pos="2626599" algn="l"/>
                <a:tab pos="3283248" algn="l"/>
                <a:tab pos="3939898" algn="l"/>
                <a:tab pos="4596548" algn="l"/>
                <a:tab pos="5253198" algn="l"/>
              </a:tabLst>
              <a:defRPr/>
            </a:pPr>
            <a:r>
              <a:rPr lang="en-GB" dirty="0" smtClean="0">
                <a:latin typeface="Palatino Linotype" pitchFamily="18" charset="0"/>
              </a:rPr>
              <a:t>Prepare </a:t>
            </a:r>
            <a:r>
              <a:rPr lang="en-GB" b="1" u="sng" dirty="0" smtClean="0">
                <a:latin typeface="Palatino Linotype" pitchFamily="18" charset="0"/>
              </a:rPr>
              <a:t>a list</a:t>
            </a:r>
            <a:r>
              <a:rPr lang="en-GB" dirty="0" smtClean="0">
                <a:latin typeface="Palatino Linotype" pitchFamily="18" charset="0"/>
              </a:rPr>
              <a:t> of all members in the population</a:t>
            </a:r>
          </a:p>
          <a:p>
            <a:pPr marL="742642" lvl="1" indent="-285630" defTabSz="914021">
              <a:buNone/>
              <a:tabLst>
                <a:tab pos="656650" algn="l"/>
                <a:tab pos="1313299" algn="l"/>
                <a:tab pos="1969949" algn="l"/>
                <a:tab pos="2626599" algn="l"/>
                <a:tab pos="3283248" algn="l"/>
                <a:tab pos="3939898" algn="l"/>
                <a:tab pos="4596548" algn="l"/>
                <a:tab pos="5253198"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Lst>
              <a:defRPr/>
            </a:pPr>
            <a:r>
              <a:rPr lang="en-GB" dirty="0" smtClean="0">
                <a:latin typeface="Palatino Linotype" pitchFamily="18" charset="0"/>
              </a:rPr>
              <a:t>Assign unique numbers to all members</a:t>
            </a:r>
          </a:p>
          <a:p>
            <a:pPr marL="742642" lvl="1" indent="-285630" defTabSz="914021">
              <a:buNone/>
              <a:tabLst>
                <a:tab pos="656650" algn="l"/>
                <a:tab pos="1313299" algn="l"/>
                <a:tab pos="1969949" algn="l"/>
                <a:tab pos="2626599" algn="l"/>
                <a:tab pos="3283248" algn="l"/>
                <a:tab pos="3939898" algn="l"/>
                <a:tab pos="4596548" algn="l"/>
                <a:tab pos="5253198" algn="l"/>
              </a:tabLst>
              <a:defRPr/>
            </a:pPr>
            <a:r>
              <a:rPr lang="en-GB" dirty="0" smtClean="0">
                <a:latin typeface="Palatino Linotype" pitchFamily="18" charset="0"/>
              </a:rPr>
              <a:t> </a:t>
            </a:r>
          </a:p>
          <a:p>
            <a:pPr marL="742642" lvl="1" indent="-285630" defTabSz="914021">
              <a:tabLst>
                <a:tab pos="656650" algn="l"/>
                <a:tab pos="1313299" algn="l"/>
                <a:tab pos="1969949" algn="l"/>
                <a:tab pos="2626599" algn="l"/>
                <a:tab pos="3283248" algn="l"/>
                <a:tab pos="3939898" algn="l"/>
                <a:tab pos="4596548" algn="l"/>
                <a:tab pos="5253198" algn="l"/>
              </a:tabLst>
              <a:defRPr/>
            </a:pPr>
            <a:r>
              <a:rPr lang="en-GB" dirty="0" smtClean="0">
                <a:latin typeface="Palatino Linotype" pitchFamily="18" charset="0"/>
              </a:rPr>
              <a:t>Use random number tables to select the required samples</a:t>
            </a:r>
          </a:p>
        </p:txBody>
      </p:sp>
      <p:sp>
        <p:nvSpPr>
          <p:cNvPr id="13316" name="Rectangle 3"/>
          <p:cNvSpPr>
            <a:spLocks noGrp="1" noChangeArrowheads="1" noTextEdit="1"/>
          </p:cNvSpPr>
          <p:nvPr>
            <p:ph type="clipArt" sz="half" idx="2"/>
          </p:nvPr>
        </p:nvSpPr>
        <p:spPr>
          <a:xfrm>
            <a:off x="5878080" y="1604329"/>
            <a:ext cx="2810880" cy="3620540"/>
          </a:xfrm>
        </p:spPr>
      </p:sp>
      <p:pic>
        <p:nvPicPr>
          <p:cNvPr id="13317" name="Picture 4"/>
          <p:cNvPicPr>
            <a:picLocks noChangeAspect="1" noChangeArrowheads="1"/>
          </p:cNvPicPr>
          <p:nvPr/>
        </p:nvPicPr>
        <p:blipFill>
          <a:blip r:embed="rId3"/>
          <a:srcRect/>
          <a:stretch>
            <a:fillRect/>
          </a:stretch>
        </p:blipFill>
        <p:spPr bwMode="auto">
          <a:xfrm>
            <a:off x="6073920" y="1633131"/>
            <a:ext cx="2609280" cy="2886063"/>
          </a:xfrm>
          <a:prstGeom prst="rect">
            <a:avLst/>
          </a:prstGeom>
          <a:noFill/>
          <a:ln w="9525">
            <a:noFill/>
            <a:round/>
            <a:headEnd/>
            <a:tailEnd/>
          </a:ln>
        </p:spPr>
      </p:pic>
      <p:sp>
        <p:nvSpPr>
          <p:cNvPr id="6" name="Footer Placeholder 5"/>
          <p:cNvSpPr>
            <a:spLocks noGrp="1"/>
          </p:cNvSpPr>
          <p:nvPr>
            <p:ph type="ftr" sz="quarter" idx="11"/>
          </p:nvPr>
        </p:nvSpPr>
        <p:spPr/>
        <p:txBody>
          <a:bodyPr/>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WordArt 3"/>
          <p:cNvSpPr>
            <a:spLocks noChangeArrowheads="1" noChangeShapeType="1" noTextEdit="1"/>
          </p:cNvSpPr>
          <p:nvPr/>
        </p:nvSpPr>
        <p:spPr bwMode="auto">
          <a:xfrm>
            <a:off x="2438400" y="533400"/>
            <a:ext cx="6962775" cy="6477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miter lim="800000"/>
                  <a:headEnd/>
                  <a:tailEnd/>
                </a:ln>
                <a:solidFill>
                  <a:schemeClr val="accent3">
                    <a:lumMod val="50000"/>
                  </a:schemeClr>
                </a:solidFill>
                <a:latin typeface="Arial Black"/>
              </a:rPr>
              <a:t>Sampling  frame                   </a:t>
            </a:r>
          </a:p>
        </p:txBody>
      </p:sp>
      <p:sp>
        <p:nvSpPr>
          <p:cNvPr id="36867" name="Text Box 5"/>
          <p:cNvSpPr txBox="1">
            <a:spLocks noChangeArrowheads="1"/>
          </p:cNvSpPr>
          <p:nvPr/>
        </p:nvSpPr>
        <p:spPr bwMode="auto">
          <a:xfrm>
            <a:off x="1447800" y="2743200"/>
            <a:ext cx="6553200" cy="457200"/>
          </a:xfrm>
          <a:prstGeom prst="rect">
            <a:avLst/>
          </a:prstGeom>
          <a:noFill/>
          <a:ln w="9525">
            <a:noFill/>
            <a:miter lim="800000"/>
            <a:headEnd/>
            <a:tailEnd/>
          </a:ln>
        </p:spPr>
        <p:txBody>
          <a:bodyPr>
            <a:spAutoFit/>
          </a:bodyPr>
          <a:lstStyle/>
          <a:p>
            <a:pPr>
              <a:spcBef>
                <a:spcPct val="50000"/>
              </a:spcBef>
            </a:pPr>
            <a:endParaRPr lang="en-US"/>
          </a:p>
        </p:txBody>
      </p:sp>
      <p:graphicFrame>
        <p:nvGraphicFramePr>
          <p:cNvPr id="50849" name="Group 673"/>
          <p:cNvGraphicFramePr>
            <a:graphicFrameLocks noGrp="1"/>
          </p:cNvGraphicFramePr>
          <p:nvPr>
            <p:ph sz="quarter" idx="4294967295"/>
          </p:nvPr>
        </p:nvGraphicFramePr>
        <p:xfrm>
          <a:off x="0" y="1600200"/>
          <a:ext cx="4033838" cy="2674940"/>
        </p:xfrm>
        <a:graphic>
          <a:graphicData uri="http://schemas.openxmlformats.org/drawingml/2006/table">
            <a:tbl>
              <a:tblPr/>
              <a:tblGrid>
                <a:gridCol w="611188"/>
                <a:gridCol w="3422650"/>
              </a:tblGrid>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1</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ANNAPURNA Y.</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APARNA GOPI</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A.PULLAMMA</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4</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B.B.BHAVANA</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5</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CH.SUMATHI</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6</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C.PADMASREE</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7</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5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G.PAVITHRA</a:t>
                      </a:r>
                      <a:endParaRPr kumimoji="0" lang="en-US" sz="2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8</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INDU S.</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9</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JEENA MARY</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10</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JISMI THERISIA</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graphicFrame>
        <p:nvGraphicFramePr>
          <p:cNvPr id="50850" name="Group 674"/>
          <p:cNvGraphicFramePr>
            <a:graphicFrameLocks noGrp="1"/>
          </p:cNvGraphicFramePr>
          <p:nvPr>
            <p:ph sz="quarter" idx="4294967295"/>
          </p:nvPr>
        </p:nvGraphicFramePr>
        <p:xfrm>
          <a:off x="0" y="4230688"/>
          <a:ext cx="4033838" cy="2674940"/>
        </p:xfrm>
        <a:graphic>
          <a:graphicData uri="http://schemas.openxmlformats.org/drawingml/2006/table">
            <a:tbl>
              <a:tblPr/>
              <a:tblGrid>
                <a:gridCol w="611188"/>
                <a:gridCol w="3422650"/>
              </a:tblGrid>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11</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JULIT.P.</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12</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K.MANJULA </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13</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M.LAVANYA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14</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M.BHAGYA</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15</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M.SOUBHAGYA </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16</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MEGHASARA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17</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MERLIN</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18</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MERLIN</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82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19</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N.SUBHASHINI</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667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N.SWAPNA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graphicFrame>
        <p:nvGraphicFramePr>
          <p:cNvPr id="50851" name="Group 675"/>
          <p:cNvGraphicFramePr>
            <a:graphicFrameLocks noGrp="1"/>
          </p:cNvGraphicFramePr>
          <p:nvPr>
            <p:ph sz="quarter" idx="4294967295"/>
          </p:nvPr>
        </p:nvGraphicFramePr>
        <p:xfrm>
          <a:off x="5334000" y="1581150"/>
          <a:ext cx="3810000" cy="2438400"/>
        </p:xfrm>
        <a:graphic>
          <a:graphicData uri="http://schemas.openxmlformats.org/drawingml/2006/table">
            <a:tbl>
              <a:tblPr/>
              <a:tblGrid>
                <a:gridCol w="577850"/>
                <a:gridCol w="3232150"/>
              </a:tblGrid>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21</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NAYANA NIRMAL</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22</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NAYANA SURESH</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685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23</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N.ANJANI DEVI</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24</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NELBY VERGHESE</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25</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P.KEERTHI</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26</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P.JAHNAVI</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27</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RAJI RAMACHANDRAN</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685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28</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SARASWATHI SOUMYA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29</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SAYANA SURESH</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984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30</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SEENA ELASA MATHAI</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graphicFrame>
        <p:nvGraphicFramePr>
          <p:cNvPr id="50858" name="Group 682"/>
          <p:cNvGraphicFramePr>
            <a:graphicFrameLocks noGrp="1"/>
          </p:cNvGraphicFramePr>
          <p:nvPr>
            <p:ph sz="quarter" idx="4294967295"/>
          </p:nvPr>
        </p:nvGraphicFramePr>
        <p:xfrm>
          <a:off x="5334000" y="4048125"/>
          <a:ext cx="3810000" cy="2809879"/>
        </p:xfrm>
        <a:graphic>
          <a:graphicData uri="http://schemas.openxmlformats.org/drawingml/2006/table">
            <a:tbl>
              <a:tblPr/>
              <a:tblGrid>
                <a:gridCol w="577850"/>
                <a:gridCol w="3232150"/>
              </a:tblGrid>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31</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SEENA ELASA MATHAI</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32</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SHEBE GEORGE</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622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33</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SHERIN SIMON</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rPr>
                        <a:t>34</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SIMI SUSAN JOHN</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35</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S.ARUNDHATHI</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36</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SOMI JOSEPH</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37</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SUMI T.ABRAHAM</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78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38</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I.SWAPNA</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7622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39</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TINJU K.NINAN</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31273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40</a:t>
                      </a: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rPr>
                        <a:t>V.SWATHI</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37008" name="Text Box 294"/>
          <p:cNvSpPr txBox="1">
            <a:spLocks noChangeArrowheads="1"/>
          </p:cNvSpPr>
          <p:nvPr/>
        </p:nvSpPr>
        <p:spPr bwMode="auto">
          <a:xfrm>
            <a:off x="6629400" y="1752600"/>
            <a:ext cx="2895600" cy="457200"/>
          </a:xfrm>
          <a:prstGeom prst="rect">
            <a:avLst/>
          </a:prstGeom>
          <a:noFill/>
          <a:ln w="9525">
            <a:noFill/>
            <a:miter lim="800000"/>
            <a:headEnd/>
            <a:tailEnd/>
          </a:ln>
        </p:spPr>
        <p:txBody>
          <a:bodyPr>
            <a:spAutoFit/>
          </a:bodyPr>
          <a:lstStyle/>
          <a:p>
            <a:pPr>
              <a:spcBef>
                <a:spcPct val="50000"/>
              </a:spcBef>
            </a:pPr>
            <a:endParaRPr lang="en-US"/>
          </a:p>
        </p:txBody>
      </p:sp>
      <p:sp>
        <p:nvSpPr>
          <p:cNvPr id="37009" name="Text Box 421"/>
          <p:cNvSpPr txBox="1">
            <a:spLocks noChangeArrowheads="1"/>
          </p:cNvSpPr>
          <p:nvPr/>
        </p:nvSpPr>
        <p:spPr bwMode="auto">
          <a:xfrm>
            <a:off x="6400800" y="2057400"/>
            <a:ext cx="2209800" cy="457200"/>
          </a:xfrm>
          <a:prstGeom prst="rect">
            <a:avLst/>
          </a:prstGeom>
          <a:noFill/>
          <a:ln w="9525">
            <a:noFill/>
            <a:miter lim="800000"/>
            <a:headEnd/>
            <a:tailEnd/>
          </a:ln>
        </p:spPr>
        <p:txBody>
          <a:bodyPr>
            <a:spAutoFit/>
          </a:bodyPr>
          <a:lstStyle/>
          <a:p>
            <a:pPr>
              <a:spcBef>
                <a:spcPct val="50000"/>
              </a:spcBef>
            </a:pPr>
            <a:endParaRPr lang="en-US"/>
          </a:p>
        </p:txBody>
      </p:sp>
    </p:spTree>
    <p:extLst>
      <p:ext uri="{BB962C8B-B14F-4D97-AF65-F5344CB8AC3E}">
        <p14:creationId xmlns:p14="http://schemas.microsoft.com/office/powerpoint/2010/main" xmlns="" val="22831412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4294967295"/>
          </p:nvPr>
        </p:nvSpPr>
        <p:spPr>
          <a:xfrm>
            <a:off x="381000" y="304800"/>
            <a:ext cx="8458200" cy="4953000"/>
          </a:xfrm>
        </p:spPr>
        <p:txBody>
          <a:bodyPr>
            <a:normAutofit lnSpcReduction="10000"/>
          </a:bodyPr>
          <a:lstStyle/>
          <a:p>
            <a:pPr algn="just" eaLnBrk="1" hangingPunct="1">
              <a:lnSpc>
                <a:spcPct val="80000"/>
              </a:lnSpc>
              <a:buFont typeface="Wingdings" pitchFamily="2" charset="2"/>
              <a:buNone/>
              <a:defRPr/>
            </a:pPr>
            <a:r>
              <a:rPr lang="en-US" sz="2000" dirty="0" smtClean="0"/>
              <a:t> </a:t>
            </a:r>
          </a:p>
          <a:p>
            <a:pPr algn="just" eaLnBrk="1" hangingPunct="1">
              <a:lnSpc>
                <a:spcPct val="80000"/>
              </a:lnSpc>
              <a:buFont typeface="Wingdings 3" pitchFamily="18" charset="2"/>
              <a:buChar char="["/>
              <a:defRPr/>
            </a:pPr>
            <a:r>
              <a:rPr lang="en-US" sz="2400" dirty="0" smtClean="0"/>
              <a:t> Once a sampling  frame has been developed,  </a:t>
            </a:r>
          </a:p>
          <a:p>
            <a:pPr algn="just" eaLnBrk="1" hangingPunct="1">
              <a:lnSpc>
                <a:spcPct val="80000"/>
              </a:lnSpc>
              <a:buFont typeface="Wingdings 3" pitchFamily="18" charset="2"/>
              <a:buNone/>
              <a:defRPr/>
            </a:pPr>
            <a:r>
              <a:rPr lang="en-US" sz="2400" dirty="0" smtClean="0"/>
              <a:t>      elements are numbered consecutively.</a:t>
            </a:r>
          </a:p>
          <a:p>
            <a:pPr algn="just" eaLnBrk="1" hangingPunct="1">
              <a:lnSpc>
                <a:spcPct val="80000"/>
              </a:lnSpc>
              <a:buFont typeface="Wingdings 3" pitchFamily="18" charset="2"/>
              <a:buNone/>
              <a:defRPr/>
            </a:pPr>
            <a:endParaRPr lang="en-US" sz="2400" dirty="0" smtClean="0"/>
          </a:p>
          <a:p>
            <a:pPr algn="just" eaLnBrk="1" hangingPunct="1">
              <a:lnSpc>
                <a:spcPct val="80000"/>
              </a:lnSpc>
              <a:buFont typeface="Wingdings" pitchFamily="2" charset="2"/>
              <a:buNone/>
              <a:defRPr/>
            </a:pPr>
            <a:r>
              <a:rPr lang="en-US" sz="2400" dirty="0" smtClean="0"/>
              <a:t> </a:t>
            </a:r>
            <a:r>
              <a:rPr lang="en-US" sz="2400" dirty="0" smtClean="0">
                <a:sym typeface="Wingdings 3" pitchFamily="18" charset="2"/>
              </a:rPr>
              <a:t></a:t>
            </a:r>
            <a:r>
              <a:rPr lang="en-US" sz="2400" dirty="0" smtClean="0"/>
              <a:t>  A table of  random  number would then be used to     </a:t>
            </a:r>
          </a:p>
          <a:p>
            <a:pPr algn="just" eaLnBrk="1" hangingPunct="1">
              <a:lnSpc>
                <a:spcPct val="80000"/>
              </a:lnSpc>
              <a:buFont typeface="Wingdings" pitchFamily="2" charset="2"/>
              <a:buNone/>
              <a:defRPr/>
            </a:pPr>
            <a:r>
              <a:rPr lang="en-US" sz="2400" dirty="0" smtClean="0"/>
              <a:t>      draw a sample of desired size  . </a:t>
            </a:r>
          </a:p>
          <a:p>
            <a:pPr algn="just" eaLnBrk="1" hangingPunct="1">
              <a:lnSpc>
                <a:spcPct val="80000"/>
              </a:lnSpc>
              <a:buFont typeface="Wingdings" pitchFamily="2" charset="2"/>
              <a:buNone/>
              <a:defRPr/>
            </a:pPr>
            <a:endParaRPr lang="en-US" sz="2400" dirty="0" smtClean="0"/>
          </a:p>
          <a:p>
            <a:pPr eaLnBrk="1" hangingPunct="1">
              <a:lnSpc>
                <a:spcPct val="80000"/>
              </a:lnSpc>
              <a:buFont typeface="Wingdings 3" pitchFamily="18" charset="2"/>
              <a:buChar char="["/>
              <a:defRPr/>
            </a:pPr>
            <a:r>
              <a:rPr lang="en-US" sz="2400" dirty="0" smtClean="0"/>
              <a:t> An example of a sampling frame  for a n population of   </a:t>
            </a:r>
          </a:p>
          <a:p>
            <a:pPr eaLnBrk="1" hangingPunct="1">
              <a:lnSpc>
                <a:spcPct val="80000"/>
              </a:lnSpc>
              <a:buFont typeface="Wingdings 3" pitchFamily="18" charset="2"/>
              <a:buNone/>
              <a:defRPr/>
            </a:pPr>
            <a:r>
              <a:rPr lang="en-US" sz="2400" dirty="0" smtClean="0"/>
              <a:t>     400 people is presented in  that ,  select   randomly      a sample  of  20  people. </a:t>
            </a:r>
          </a:p>
          <a:p>
            <a:pPr algn="just" eaLnBrk="1" hangingPunct="1">
              <a:lnSpc>
                <a:spcPct val="80000"/>
              </a:lnSpc>
              <a:buFont typeface="Wingdings 3" pitchFamily="18" charset="2"/>
              <a:buChar char="["/>
              <a:defRPr/>
            </a:pPr>
            <a:endParaRPr lang="en-US" sz="2400" dirty="0" smtClean="0"/>
          </a:p>
          <a:p>
            <a:pPr algn="just" eaLnBrk="1" hangingPunct="1">
              <a:lnSpc>
                <a:spcPct val="80000"/>
              </a:lnSpc>
              <a:buFont typeface="Wingdings" pitchFamily="2" charset="2"/>
              <a:buNone/>
              <a:defRPr/>
            </a:pPr>
            <a:r>
              <a:rPr lang="en-US" sz="2400" dirty="0" smtClean="0">
                <a:sym typeface="Wingdings 3" pitchFamily="18" charset="2"/>
              </a:rPr>
              <a:t></a:t>
            </a:r>
            <a:r>
              <a:rPr lang="en-US" sz="2400" dirty="0" smtClean="0"/>
              <a:t> Stating place in a table of random numbers by blindly placing our figure at some point on the page  this process would continue until  20 subjects were chosen. </a:t>
            </a:r>
          </a:p>
        </p:txBody>
      </p:sp>
    </p:spTree>
    <p:extLst>
      <p:ext uri="{BB962C8B-B14F-4D97-AF65-F5344CB8AC3E}">
        <p14:creationId xmlns:p14="http://schemas.microsoft.com/office/powerpoint/2010/main" xmlns="" val="32726198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Simple Random sampling</a:t>
            </a:r>
          </a:p>
        </p:txBody>
      </p:sp>
      <p:sp>
        <p:nvSpPr>
          <p:cNvPr id="16387" name="Rectangle 2"/>
          <p:cNvSpPr>
            <a:spLocks noGrp="1" noChangeArrowheads="1"/>
          </p:cNvSpPr>
          <p:nvPr>
            <p:ph idx="1"/>
          </p:nvPr>
        </p:nvSpPr>
        <p:spPr>
          <a:xfrm>
            <a:off x="489600" y="1352302"/>
            <a:ext cx="8228160" cy="4526395"/>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Simple and easy</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Yields a representative and unbiased sample</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dirty="0" smtClean="0">
              <a:latin typeface="Palatino Linotype" pitchFamily="18" charset="0"/>
            </a:endParaRP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Disadvantages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Needs sampling frame</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Efficient, only when we have homogeneous population</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3494036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Stratified random sampling</a:t>
            </a:r>
          </a:p>
        </p:txBody>
      </p:sp>
      <p:sp>
        <p:nvSpPr>
          <p:cNvPr id="24579" name="Rectangle 2"/>
          <p:cNvSpPr>
            <a:spLocks noGrp="1" noChangeArrowheads="1"/>
          </p:cNvSpPr>
          <p:nvPr>
            <p:ph idx="1"/>
          </p:nvPr>
        </p:nvSpPr>
        <p:spPr>
          <a:xfrm>
            <a:off x="381000" y="1143000"/>
            <a:ext cx="8303641" cy="4987725"/>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Useful when all subgroups of the group are to be adequately represented</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Method</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Divide the population into groups / strata's</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Draw a simple random sample from each strata</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SRS can be drawn either proportionally to the size or in a constant way</a:t>
            </a:r>
          </a:p>
        </p:txBody>
      </p:sp>
      <p:pic>
        <p:nvPicPr>
          <p:cNvPr id="24580" name="Picture 3"/>
          <p:cNvPicPr>
            <a:picLocks noChangeAspect="1" noChangeArrowheads="1"/>
          </p:cNvPicPr>
          <p:nvPr/>
        </p:nvPicPr>
        <p:blipFill>
          <a:blip r:embed="rId3"/>
          <a:srcRect/>
          <a:stretch>
            <a:fillRect/>
          </a:stretch>
        </p:blipFill>
        <p:spPr bwMode="auto">
          <a:xfrm>
            <a:off x="7184160" y="5224869"/>
            <a:ext cx="1900800" cy="1650413"/>
          </a:xfrm>
          <a:prstGeom prst="rect">
            <a:avLst/>
          </a:prstGeom>
          <a:noFill/>
          <a:ln w="9525">
            <a:noFill/>
            <a:round/>
            <a:headEnd/>
            <a:tailEnd/>
          </a:ln>
        </p:spPr>
      </p:pic>
      <p:sp>
        <p:nvSpPr>
          <p:cNvPr id="5" name="Footer Placeholder 4"/>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32636925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Example</a:t>
            </a:r>
          </a:p>
        </p:txBody>
      </p:sp>
      <p:sp>
        <p:nvSpPr>
          <p:cNvPr id="25603" name="Rectangle 2"/>
          <p:cNvSpPr>
            <a:spLocks noGrp="1" noChangeArrowheads="1"/>
          </p:cNvSpPr>
          <p:nvPr>
            <p:ph idx="1"/>
          </p:nvPr>
        </p:nvSpPr>
        <p:spPr>
          <a:xfrm>
            <a:off x="456481" y="1604329"/>
            <a:ext cx="8228160" cy="4307493"/>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Suppose the researcher wants to assess patient satisfaction</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Population can be divided on basis of economic status as </a:t>
            </a:r>
            <a:r>
              <a:rPr lang="en-GB" sz="2500" b="1" dirty="0" smtClean="0">
                <a:latin typeface="Palatino Linotype" pitchFamily="18" charset="0"/>
              </a:rPr>
              <a:t>low / Middle / High </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With SRS, the number in the low and High could be very few</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Stratification can do better</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Divide the population into three groups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500" dirty="0" smtClean="0">
                <a:latin typeface="Palatino Linotype" pitchFamily="18" charset="0"/>
              </a:rPr>
              <a:t>Take a SRS from each of the three groups</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9844242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Stratified sampling</a:t>
            </a:r>
          </a:p>
        </p:txBody>
      </p:sp>
      <p:sp>
        <p:nvSpPr>
          <p:cNvPr id="26627" name="Rectangle 2"/>
          <p:cNvSpPr>
            <a:spLocks noGrp="1" noChangeArrowheads="1"/>
          </p:cNvSpPr>
          <p:nvPr>
            <p:ph idx="1"/>
          </p:nvPr>
        </p:nvSpPr>
        <p:spPr>
          <a:xfrm>
            <a:off x="456481" y="1604329"/>
            <a:ext cx="8228160" cy="4444307"/>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Better coverage and representation of the population</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dirty="0" smtClean="0">
              <a:latin typeface="Palatino Linotype" pitchFamily="18" charset="0"/>
            </a:endParaRP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Disadvantages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Difficult to identify the strata's (knowledge?)</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6327418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Systematic random sampling</a:t>
            </a:r>
          </a:p>
        </p:txBody>
      </p:sp>
      <p:sp>
        <p:nvSpPr>
          <p:cNvPr id="17411" name="Rectangle 2"/>
          <p:cNvSpPr>
            <a:spLocks noGrp="1" noChangeArrowheads="1"/>
          </p:cNvSpPr>
          <p:nvPr>
            <p:ph idx="1"/>
          </p:nvPr>
        </p:nvSpPr>
        <p:spPr>
          <a:xfrm>
            <a:off x="326881" y="1581286"/>
            <a:ext cx="8228160" cy="4526396"/>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b="1" dirty="0" smtClean="0">
                <a:latin typeface="Palatino Linotype" pitchFamily="18" charset="0"/>
              </a:rPr>
              <a:t>Method</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b="1"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Prepare a list of all members in the population</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Assign unique numbers to all members</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Divide N/n to get sampling ratio (r)</a:t>
            </a:r>
            <a:r>
              <a:rPr lang="ar-SA" dirty="0" smtClean="0">
                <a:latin typeface="Palatino Linotype" pitchFamily="18" charset="0"/>
              </a:rPr>
              <a:t>‏</a:t>
            </a:r>
            <a:endParaRPr lang="en-US" dirty="0" smtClean="0">
              <a:latin typeface="Palatino Linotype" pitchFamily="18" charset="0"/>
              <a:cs typeface="Arial" pitchFamily="34" charset="0"/>
            </a:endParaRP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Choose a number from 1 to r randomly</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From then on, choose every </a:t>
            </a:r>
            <a:r>
              <a:rPr lang="en-GB" dirty="0" err="1" smtClean="0">
                <a:latin typeface="Palatino Linotype" pitchFamily="18" charset="0"/>
              </a:rPr>
              <a:t>rth</a:t>
            </a:r>
            <a:r>
              <a:rPr lang="en-GB" dirty="0" smtClean="0">
                <a:latin typeface="Palatino Linotype" pitchFamily="18" charset="0"/>
              </a:rPr>
              <a:t> sample</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Example</a:t>
            </a:r>
          </a:p>
        </p:txBody>
      </p:sp>
      <p:sp>
        <p:nvSpPr>
          <p:cNvPr id="18435" name="Rectangle 2"/>
          <p:cNvSpPr>
            <a:spLocks noGrp="1" noChangeArrowheads="1"/>
          </p:cNvSpPr>
          <p:nvPr>
            <p:ph idx="1"/>
          </p:nvPr>
        </p:nvSpPr>
        <p:spPr>
          <a:xfrm>
            <a:off x="456481" y="1604329"/>
            <a:ext cx="8228160" cy="4526396"/>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Suppose if 8 houses are to selected from a 120 houses in a street.</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List the houses and assign numbers</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Divide 120/8 =15 (sampling ratio 'r')</a:t>
            </a:r>
            <a:r>
              <a:rPr lang="ar-SA" dirty="0" smtClean="0">
                <a:latin typeface="Palatino Linotype" pitchFamily="18" charset="0"/>
              </a:rPr>
              <a:t>‏</a:t>
            </a:r>
            <a:endParaRPr lang="en-US" dirty="0" smtClean="0">
              <a:latin typeface="Palatino Linotype" pitchFamily="18" charset="0"/>
              <a:cs typeface="Arial" pitchFamily="34" charset="0"/>
            </a:endParaRP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Choose a number from 1 to 15 randomly, say 5</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From 5, chose every 15</a:t>
            </a:r>
            <a:r>
              <a:rPr lang="en-GB" baseline="33000" dirty="0" smtClean="0">
                <a:latin typeface="Palatino Linotype" pitchFamily="18" charset="0"/>
              </a:rPr>
              <a:t>th</a:t>
            </a:r>
            <a:r>
              <a:rPr lang="en-GB" dirty="0" smtClean="0">
                <a:latin typeface="Palatino Linotype" pitchFamily="18" charset="0"/>
              </a:rPr>
              <a:t> number (5, 20, 35, 50, 65,80,95,110)</a:t>
            </a:r>
            <a:r>
              <a:rPr lang="ar-SA" dirty="0" smtClean="0">
                <a:latin typeface="Palatino Linotype" pitchFamily="18" charset="0"/>
              </a:rPr>
              <a:t>‏</a:t>
            </a:r>
            <a:endParaRPr lang="en-GB" dirty="0" smtClean="0">
              <a:latin typeface="Palatino Linotype" pitchFamily="18" charset="0"/>
            </a:endParaRP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Systematic sampling</a:t>
            </a:r>
          </a:p>
        </p:txBody>
      </p:sp>
      <p:sp>
        <p:nvSpPr>
          <p:cNvPr id="19459" name="Rectangle 2"/>
          <p:cNvSpPr>
            <a:spLocks noGrp="1" noChangeArrowheads="1"/>
          </p:cNvSpPr>
          <p:nvPr>
            <p:ph idx="1"/>
          </p:nvPr>
        </p:nvSpPr>
        <p:spPr>
          <a:xfrm>
            <a:off x="653760" y="1604328"/>
            <a:ext cx="8163360" cy="4926758"/>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b="1" dirty="0" smtClean="0">
                <a:latin typeface="Palatino Linotype" pitchFamily="18" charset="0"/>
              </a:rPr>
              <a:t>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Less time consuming and simpler (exit polls)</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Representative and unbiased sample</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No need for random number tables (sometimes may not require frame)</a:t>
            </a:r>
          </a:p>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b="1" dirty="0" smtClean="0">
                <a:latin typeface="Palatino Linotype" pitchFamily="18" charset="0"/>
              </a:rPr>
              <a:t>Disadvantages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Availability of sampling frame </a:t>
            </a:r>
          </a:p>
          <a:p>
            <a:pPr lvl="1">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The physical arrangement should not have any inherent order (Periodicity)</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t>A or B?</a:t>
            </a:r>
          </a:p>
        </p:txBody>
      </p:sp>
      <p:pic>
        <p:nvPicPr>
          <p:cNvPr id="20483" name="Picture 2"/>
          <p:cNvPicPr>
            <a:picLocks noChangeAspect="1" noChangeArrowheads="1"/>
          </p:cNvPicPr>
          <p:nvPr/>
        </p:nvPicPr>
        <p:blipFill>
          <a:blip r:embed="rId3"/>
          <a:srcRect/>
          <a:stretch>
            <a:fillRect/>
          </a:stretch>
        </p:blipFill>
        <p:spPr bwMode="auto">
          <a:xfrm>
            <a:off x="4734720" y="1633132"/>
            <a:ext cx="4354560" cy="5043409"/>
          </a:xfrm>
          <a:prstGeom prst="rect">
            <a:avLst/>
          </a:prstGeom>
          <a:noFill/>
          <a:ln w="9525">
            <a:noFill/>
            <a:round/>
            <a:headEnd/>
            <a:tailEnd/>
          </a:ln>
        </p:spPr>
      </p:pic>
      <p:pic>
        <p:nvPicPr>
          <p:cNvPr id="20484" name="Picture 3"/>
          <p:cNvPicPr>
            <a:picLocks noChangeAspect="1" noChangeArrowheads="1"/>
          </p:cNvPicPr>
          <p:nvPr/>
        </p:nvPicPr>
        <p:blipFill>
          <a:blip r:embed="rId4"/>
          <a:srcRect/>
          <a:stretch>
            <a:fillRect/>
          </a:stretch>
        </p:blipFill>
        <p:spPr bwMode="auto">
          <a:xfrm>
            <a:off x="31680" y="1633132"/>
            <a:ext cx="4540320" cy="5062132"/>
          </a:xfrm>
          <a:prstGeom prst="rect">
            <a:avLst/>
          </a:prstGeom>
          <a:noFill/>
          <a:ln w="9525">
            <a:noFill/>
            <a:round/>
            <a:headEnd/>
            <a:tailEnd/>
          </a:ln>
        </p:spPr>
      </p:pic>
      <p:sp>
        <p:nvSpPr>
          <p:cNvPr id="5" name="Footer Placeholder 4"/>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Cluster sampling</a:t>
            </a:r>
          </a:p>
        </p:txBody>
      </p:sp>
      <p:sp>
        <p:nvSpPr>
          <p:cNvPr id="21507" name="Rectangle 2"/>
          <p:cNvSpPr>
            <a:spLocks noGrp="1" noChangeArrowheads="1"/>
          </p:cNvSpPr>
          <p:nvPr>
            <p:ph idx="1"/>
          </p:nvPr>
        </p:nvSpPr>
        <p:spPr>
          <a:xfrm>
            <a:off x="456481" y="1604329"/>
            <a:ext cx="8228160" cy="4526396"/>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Method</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 The unit of sampling is cluster or group of individuals </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Use naturally occurring groups to form 'clusters'</a:t>
            </a:r>
          </a:p>
          <a:p>
            <a:pPr lvl="2">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Districts, villages and blocks </a:t>
            </a:r>
          </a:p>
          <a:p>
            <a:pPr lvl="2">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Schools, Hospitals, Industries (quarries)</a:t>
            </a:r>
            <a:r>
              <a:rPr lang="ar-SA" dirty="0" smtClean="0">
                <a:latin typeface="Palatino Linotype" pitchFamily="18" charset="0"/>
              </a:rPr>
              <a:t>‏</a:t>
            </a:r>
            <a:endParaRPr lang="en-GB" dirty="0" smtClean="0">
              <a:latin typeface="Palatino Linotype" pitchFamily="18" charset="0"/>
            </a:endParaRP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Take a simple random sample of the clusters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Survey all members in the cluster</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Footer Placeholder 4"/>
          <p:cNvSpPr>
            <a:spLocks noGrp="1"/>
          </p:cNvSpPr>
          <p:nvPr>
            <p:ph type="ftr" sz="quarter" idx="11"/>
          </p:nvPr>
        </p:nvSpPr>
        <p:spPr>
          <a:noFill/>
        </p:spPr>
        <p:txBody>
          <a:bodyPr/>
          <a:lstStyle/>
          <a:p>
            <a:r>
              <a:rPr lang="en-US" dirty="0" smtClean="0">
                <a:latin typeface="Arial" pitchFamily="34" charset="0"/>
              </a:rPr>
              <a:t>cluster</a:t>
            </a:r>
          </a:p>
        </p:txBody>
      </p:sp>
      <p:pic>
        <p:nvPicPr>
          <p:cNvPr id="11268" name="Picture 5"/>
          <p:cNvPicPr>
            <a:picLocks noChangeAspect="1" noChangeArrowheads="1"/>
          </p:cNvPicPr>
          <p:nvPr/>
        </p:nvPicPr>
        <p:blipFill>
          <a:blip r:embed="rId2"/>
          <a:srcRect/>
          <a:stretch>
            <a:fillRect/>
          </a:stretch>
        </p:blipFill>
        <p:spPr bwMode="auto">
          <a:xfrm>
            <a:off x="457200" y="457200"/>
            <a:ext cx="8305800" cy="526256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Example</a:t>
            </a:r>
          </a:p>
        </p:txBody>
      </p:sp>
      <p:sp>
        <p:nvSpPr>
          <p:cNvPr id="22531" name="Rectangle 2"/>
          <p:cNvSpPr>
            <a:spLocks noGrp="1" noChangeArrowheads="1"/>
          </p:cNvSpPr>
          <p:nvPr>
            <p:ph idx="1"/>
          </p:nvPr>
        </p:nvSpPr>
        <p:spPr>
          <a:xfrm>
            <a:off x="456481" y="1604329"/>
            <a:ext cx="8228160" cy="4444307"/>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Suppose if a researcher is interested in selecting school children in Vellore (for studying life style factors)</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SRS:  sample might be scattered all over Vellore</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Alternatively, consider each school as a 'cluster' and randomly select schools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survey all children within that school</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Cluster sampling</a:t>
            </a:r>
          </a:p>
        </p:txBody>
      </p:sp>
      <p:sp>
        <p:nvSpPr>
          <p:cNvPr id="23555" name="Rectangle 2"/>
          <p:cNvSpPr>
            <a:spLocks noGrp="1" noChangeArrowheads="1"/>
          </p:cNvSpPr>
          <p:nvPr>
            <p:ph idx="1"/>
          </p:nvPr>
        </p:nvSpPr>
        <p:spPr>
          <a:xfrm>
            <a:off x="456481" y="1604329"/>
            <a:ext cx="8228160" cy="4444307"/>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Advantages </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Saves a lot of time</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Avoids contamination (in trials)</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dirty="0" smtClean="0">
              <a:latin typeface="Palatino Linotype" pitchFamily="18" charset="0"/>
            </a:endParaRP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Disadvantages</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Samples within each cluster may be similar</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idx="1"/>
          </p:nvPr>
        </p:nvSpPr>
        <p:spPr>
          <a:xfrm>
            <a:off x="390144" y="548641"/>
            <a:ext cx="8294497" cy="5499996"/>
          </a:xfrm>
        </p:spPr>
        <p:txBody>
          <a:bodyPr lIns="82945" tIns="41473" rIns="82945" bIns="41473" rtlCol="0">
            <a:normAutofit/>
          </a:bodyPr>
          <a:lstStyle/>
          <a:p>
            <a:pPr marL="342758" indent="-342758" defTabSz="914021">
              <a:defRPr/>
            </a:pPr>
            <a:r>
              <a:rPr lang="en-GB" b="1" dirty="0" smtClean="0">
                <a:latin typeface="Palatino Linotype" pitchFamily="18" charset="0"/>
              </a:rPr>
              <a:t>Points to remember</a:t>
            </a:r>
          </a:p>
          <a:p>
            <a:pPr marL="742642" lvl="1" indent="-285630" defTabSz="914021">
              <a:defRPr/>
            </a:pPr>
            <a:r>
              <a:rPr lang="en-GB" dirty="0" smtClean="0">
                <a:latin typeface="Palatino Linotype" pitchFamily="18" charset="0"/>
              </a:rPr>
              <a:t>The major goal of sampling is to estimate some indicator of a larger population</a:t>
            </a:r>
          </a:p>
          <a:p>
            <a:pPr marL="742642" lvl="1" indent="-285630" defTabSz="914021">
              <a:buNone/>
              <a:defRPr/>
            </a:pPr>
            <a:endParaRPr lang="en-GB" dirty="0" smtClean="0">
              <a:latin typeface="Palatino Linotype" pitchFamily="18" charset="0"/>
            </a:endParaRPr>
          </a:p>
          <a:p>
            <a:pPr marL="742642" lvl="1" indent="-285630" defTabSz="914021">
              <a:defRPr/>
            </a:pPr>
            <a:r>
              <a:rPr lang="en-GB" dirty="0" smtClean="0">
                <a:latin typeface="Palatino Linotype" pitchFamily="18" charset="0"/>
              </a:rPr>
              <a:t>Regardless of the sampling method, if the sample is not representative then the results are invalid</a:t>
            </a:r>
          </a:p>
          <a:p>
            <a:pPr marL="742642" lvl="1" indent="-285630" defTabSz="914021">
              <a:buNone/>
              <a:defRPr/>
            </a:pPr>
            <a:endParaRPr lang="en-GB" dirty="0" smtClean="0">
              <a:latin typeface="Palatino Linotype" pitchFamily="18" charset="0"/>
            </a:endParaRPr>
          </a:p>
          <a:p>
            <a:pPr marL="742642" lvl="1" indent="-285630" defTabSz="914021">
              <a:defRPr/>
            </a:pPr>
            <a:r>
              <a:rPr lang="en-GB" dirty="0" smtClean="0">
                <a:latin typeface="Palatino Linotype" pitchFamily="18" charset="0"/>
              </a:rPr>
              <a:t>There could be different ways of doing sampling</a:t>
            </a:r>
          </a:p>
          <a:p>
            <a:pPr marL="742642" lvl="1" indent="-285630" defTabSz="914021">
              <a:buNone/>
              <a:defRPr/>
            </a:pPr>
            <a:endParaRPr lang="en-GB" dirty="0" smtClean="0">
              <a:latin typeface="Palatino Linotype" pitchFamily="18" charset="0"/>
            </a:endParaRPr>
          </a:p>
          <a:p>
            <a:pPr marL="742642" lvl="1" indent="-285630" defTabSz="914021">
              <a:defRPr/>
            </a:pPr>
            <a:r>
              <a:rPr lang="en-GB" dirty="0" smtClean="0">
                <a:latin typeface="Palatino Linotype" pitchFamily="18" charset="0"/>
              </a:rPr>
              <a:t>Choose the one, which can maximize the representativeness and optimize feasibility</a:t>
            </a:r>
          </a:p>
        </p:txBody>
      </p:sp>
      <p:pic>
        <p:nvPicPr>
          <p:cNvPr id="28676" name="Picture 3"/>
          <p:cNvPicPr>
            <a:picLocks noChangeAspect="1" noChangeArrowheads="1"/>
          </p:cNvPicPr>
          <p:nvPr/>
        </p:nvPicPr>
        <p:blipFill>
          <a:blip r:embed="rId3"/>
          <a:srcRect/>
          <a:stretch>
            <a:fillRect/>
          </a:stretch>
        </p:blipFill>
        <p:spPr bwMode="auto">
          <a:xfrm>
            <a:off x="7346880" y="383080"/>
            <a:ext cx="1441440" cy="1209727"/>
          </a:xfrm>
          <a:prstGeom prst="rect">
            <a:avLst/>
          </a:prstGeom>
          <a:noFill/>
          <a:ln w="9525">
            <a:noFill/>
            <a:round/>
            <a:headEnd/>
            <a:tailEnd/>
          </a:ln>
        </p:spPr>
      </p:pic>
      <p:sp>
        <p:nvSpPr>
          <p:cNvPr id="5" name="Footer Placeholder 4"/>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Sample size- introduction</a:t>
            </a:r>
          </a:p>
        </p:txBody>
      </p:sp>
      <p:sp>
        <p:nvSpPr>
          <p:cNvPr id="29699" name="Rectangle 2"/>
          <p:cNvSpPr>
            <a:spLocks noGrp="1" noChangeArrowheads="1"/>
          </p:cNvSpPr>
          <p:nvPr>
            <p:ph idx="1"/>
          </p:nvPr>
        </p:nvSpPr>
        <p:spPr>
          <a:xfrm>
            <a:off x="456481" y="1604329"/>
            <a:ext cx="8228160" cy="4830267"/>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Calculation of the numbers required to do a study</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Usually done at the start of the study 	</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(after deciding the primary objective and design of the study)</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To ensure adequate numbers are studied</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Not too many (wasteful) or too small (under-power)</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Based on a few parameters and not a magical number !!!</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4294967295"/>
          </p:nvPr>
        </p:nvSpPr>
        <p:spPr>
          <a:xfrm>
            <a:off x="0" y="609600"/>
            <a:ext cx="8229600" cy="5521325"/>
          </a:xfrm>
        </p:spPr>
        <p:txBody>
          <a:bodyPr>
            <a:normAutofit lnSpcReduction="10000"/>
          </a:bodyPr>
          <a:lstStyle/>
          <a:p>
            <a:pPr eaLnBrk="1" hangingPunct="1">
              <a:buFont typeface="Wingdings" pitchFamily="2" charset="2"/>
              <a:buNone/>
              <a:defRPr/>
            </a:pPr>
            <a:r>
              <a:rPr lang="en-US" sz="4000" b="1" dirty="0" smtClean="0">
                <a:latin typeface="Georgia" pitchFamily="18" charset="0"/>
              </a:rPr>
              <a:t>Non - probability sampling</a:t>
            </a:r>
          </a:p>
          <a:p>
            <a:pPr algn="just" eaLnBrk="1" hangingPunct="1">
              <a:buFont typeface="Wingdings" pitchFamily="2" charset="2"/>
              <a:buNone/>
              <a:defRPr/>
            </a:pPr>
            <a:r>
              <a:rPr lang="en-US" sz="2800" b="1" dirty="0" smtClean="0">
                <a:latin typeface="Georgia" pitchFamily="18" charset="0"/>
              </a:rPr>
              <a:t>		</a:t>
            </a:r>
            <a:r>
              <a:rPr lang="en-US" sz="3600" dirty="0" smtClean="0">
                <a:latin typeface="Georgia" pitchFamily="18" charset="0"/>
              </a:rPr>
              <a:t>Non-probability samples use non-random methods (i.e.,) there is bias in the selection.</a:t>
            </a:r>
          </a:p>
          <a:p>
            <a:pPr algn="just" eaLnBrk="1" hangingPunct="1">
              <a:buFont typeface="Wingdings" pitchFamily="2" charset="2"/>
              <a:buNone/>
              <a:defRPr/>
            </a:pPr>
            <a:r>
              <a:rPr lang="en-US" sz="3600" dirty="0" smtClean="0">
                <a:latin typeface="Georgia" pitchFamily="18" charset="0"/>
              </a:rPr>
              <a:t>		- There is no assurance that every element has a chance of being included or the researcher cannot estimate the probability that each element will be included in the sample. </a:t>
            </a:r>
            <a:endParaRPr lang="en-US" sz="3600" b="1" dirty="0" smtClean="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p:cTn id="7"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0723">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30723">
                                            <p:txEl>
                                              <p:pRg st="0" end="0"/>
                                            </p:txEl>
                                          </p:spTgt>
                                        </p:tgtEl>
                                      </p:cBhvr>
                                    </p:animEffect>
                                  </p:childTnLst>
                                </p:cTn>
                              </p:par>
                            </p:childTnLst>
                          </p:cTn>
                        </p:par>
                        <p:par>
                          <p:cTn id="11" fill="hold">
                            <p:stCondLst>
                              <p:cond delay="1050"/>
                            </p:stCondLst>
                            <p:childTnLst>
                              <p:par>
                                <p:cTn id="12" presetID="3" presetClass="emph" presetSubtype="2" fill="hold" nodeType="afterEffect">
                                  <p:stCondLst>
                                    <p:cond delay="0"/>
                                  </p:stCondLst>
                                  <p:iterate type="lt">
                                    <p:tmPct val="0"/>
                                  </p:iterate>
                                  <p:childTnLst>
                                    <p:animClr clrSpc="rgb" dir="cw">
                                      <p:cBhvr override="childStyle">
                                        <p:cTn id="13" dur="500" fill="hold"/>
                                        <p:tgtEl>
                                          <p:spTgt spid="30723">
                                            <p:txEl>
                                              <p:pRg st="0" end="0"/>
                                            </p:txEl>
                                          </p:spTgt>
                                        </p:tgtEl>
                                        <p:attrNameLst>
                                          <p:attrName>style.color</p:attrName>
                                        </p:attrNameLst>
                                      </p:cBhvr>
                                      <p:to>
                                        <a:srgbClr val="FF3300"/>
                                      </p:to>
                                    </p:animClr>
                                  </p:childTnLst>
                                </p:cTn>
                              </p:par>
                            </p:childTnLst>
                          </p:cTn>
                        </p:par>
                        <p:par>
                          <p:cTn id="14" fill="hold">
                            <p:stCondLst>
                              <p:cond delay="1550"/>
                            </p:stCondLst>
                            <p:childTnLst>
                              <p:par>
                                <p:cTn id="15" presetID="31" presetClass="entr" presetSubtype="0" fill="hold" nodeType="afterEffect">
                                  <p:stCondLst>
                                    <p:cond delay="0"/>
                                  </p:stCondLst>
                                  <p:iterate type="lt">
                                    <p:tmPct val="5000"/>
                                  </p:iterate>
                                  <p:childTnLst>
                                    <p:set>
                                      <p:cBhvr>
                                        <p:cTn id="16" dur="1" fill="hold">
                                          <p:stCondLst>
                                            <p:cond delay="0"/>
                                          </p:stCondLst>
                                        </p:cTn>
                                        <p:tgtEl>
                                          <p:spTgt spid="30723">
                                            <p:txEl>
                                              <p:pRg st="1" end="1"/>
                                            </p:txEl>
                                          </p:spTgt>
                                        </p:tgtEl>
                                        <p:attrNameLst>
                                          <p:attrName>style.visibility</p:attrName>
                                        </p:attrNameLst>
                                      </p:cBhvr>
                                      <p:to>
                                        <p:strVal val="visible"/>
                                      </p:to>
                                    </p:set>
                                    <p:anim calcmode="lin" valueType="num">
                                      <p:cBhvr>
                                        <p:cTn id="17" dur="500" fill="hold"/>
                                        <p:tgtEl>
                                          <p:spTgt spid="3072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0723">
                                            <p:txEl>
                                              <p:pRg st="1" end="1"/>
                                            </p:txEl>
                                          </p:spTgt>
                                        </p:tgtEl>
                                        <p:attrNameLst>
                                          <p:attrName>ppt_h</p:attrName>
                                        </p:attrNameLst>
                                      </p:cBhvr>
                                      <p:tavLst>
                                        <p:tav tm="0">
                                          <p:val>
                                            <p:fltVal val="0"/>
                                          </p:val>
                                        </p:tav>
                                        <p:tav tm="100000">
                                          <p:val>
                                            <p:strVal val="#ppt_h"/>
                                          </p:val>
                                        </p:tav>
                                      </p:tavLst>
                                    </p:anim>
                                    <p:anim calcmode="lin" valueType="num">
                                      <p:cBhvr>
                                        <p:cTn id="19" dur="500" fill="hold"/>
                                        <p:tgtEl>
                                          <p:spTgt spid="30723">
                                            <p:txEl>
                                              <p:pRg st="1" end="1"/>
                                            </p:txEl>
                                          </p:spTgt>
                                        </p:tgtEl>
                                        <p:attrNameLst>
                                          <p:attrName>style.rotation</p:attrName>
                                        </p:attrNameLst>
                                      </p:cBhvr>
                                      <p:tavLst>
                                        <p:tav tm="0">
                                          <p:val>
                                            <p:fltVal val="90"/>
                                          </p:val>
                                        </p:tav>
                                        <p:tav tm="100000">
                                          <p:val>
                                            <p:fltVal val="0"/>
                                          </p:val>
                                        </p:tav>
                                      </p:tavLst>
                                    </p:anim>
                                    <p:animEffect transition="in" filter="fade">
                                      <p:cBhvr>
                                        <p:cTn id="20" dur="500"/>
                                        <p:tgtEl>
                                          <p:spTgt spid="30723">
                                            <p:txEl>
                                              <p:pRg st="1" end="1"/>
                                            </p:txEl>
                                          </p:spTgt>
                                        </p:tgtEl>
                                      </p:cBhvr>
                                    </p:animEffect>
                                  </p:childTnLst>
                                </p:cTn>
                              </p:par>
                            </p:childTnLst>
                          </p:cTn>
                        </p:par>
                        <p:par>
                          <p:cTn id="21" fill="hold">
                            <p:stCondLst>
                              <p:cond delay="3900"/>
                            </p:stCondLst>
                            <p:childTnLst>
                              <p:par>
                                <p:cTn id="22" presetID="31" presetClass="entr" presetSubtype="0" fill="hold" nodeType="afterEffect">
                                  <p:stCondLst>
                                    <p:cond delay="0"/>
                                  </p:stCondLst>
                                  <p:iterate type="lt">
                                    <p:tmPct val="5000"/>
                                  </p:iterate>
                                  <p:childTnLst>
                                    <p:set>
                                      <p:cBhvr>
                                        <p:cTn id="23" dur="1" fill="hold">
                                          <p:stCondLst>
                                            <p:cond delay="0"/>
                                          </p:stCondLst>
                                        </p:cTn>
                                        <p:tgtEl>
                                          <p:spTgt spid="30723">
                                            <p:txEl>
                                              <p:pRg st="2" end="2"/>
                                            </p:txEl>
                                          </p:spTgt>
                                        </p:tgtEl>
                                        <p:attrNameLst>
                                          <p:attrName>style.visibility</p:attrName>
                                        </p:attrNameLst>
                                      </p:cBhvr>
                                      <p:to>
                                        <p:strVal val="visible"/>
                                      </p:to>
                                    </p:set>
                                    <p:anim calcmode="lin" valueType="num">
                                      <p:cBhvr>
                                        <p:cTn id="24"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30723">
                                            <p:txEl>
                                              <p:pRg st="2" end="2"/>
                                            </p:txEl>
                                          </p:spTgt>
                                        </p:tgtEl>
                                        <p:attrNameLst>
                                          <p:attrName>ppt_h</p:attrName>
                                        </p:attrNameLst>
                                      </p:cBhvr>
                                      <p:tavLst>
                                        <p:tav tm="0">
                                          <p:val>
                                            <p:fltVal val="0"/>
                                          </p:val>
                                        </p:tav>
                                        <p:tav tm="100000">
                                          <p:val>
                                            <p:strVal val="#ppt_h"/>
                                          </p:val>
                                        </p:tav>
                                      </p:tavLst>
                                    </p:anim>
                                    <p:anim calcmode="lin" valueType="num">
                                      <p:cBhvr>
                                        <p:cTn id="26" dur="500" fill="hold"/>
                                        <p:tgtEl>
                                          <p:spTgt spid="30723">
                                            <p:txEl>
                                              <p:pRg st="2" end="2"/>
                                            </p:txEl>
                                          </p:spTgt>
                                        </p:tgtEl>
                                        <p:attrNameLst>
                                          <p:attrName>style.rotation</p:attrName>
                                        </p:attrNameLst>
                                      </p:cBhvr>
                                      <p:tavLst>
                                        <p:tav tm="0">
                                          <p:val>
                                            <p:fltVal val="90"/>
                                          </p:val>
                                        </p:tav>
                                        <p:tav tm="100000">
                                          <p:val>
                                            <p:fltVal val="0"/>
                                          </p:val>
                                        </p:tav>
                                      </p:tavLst>
                                    </p:anim>
                                    <p:animEffect transition="in" filter="fade">
                                      <p:cBhvr>
                                        <p:cTn id="27"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Non probability sampling</a:t>
            </a:r>
          </a:p>
        </p:txBody>
      </p:sp>
      <p:sp>
        <p:nvSpPr>
          <p:cNvPr id="27651" name="Rectangle 2"/>
          <p:cNvSpPr>
            <a:spLocks noGrp="1" noChangeArrowheads="1"/>
          </p:cNvSpPr>
          <p:nvPr>
            <p:ph idx="1"/>
          </p:nvPr>
        </p:nvSpPr>
        <p:spPr>
          <a:xfrm>
            <a:off x="456481" y="1604329"/>
            <a:ext cx="8228160" cy="4526396"/>
          </a:xfrm>
        </p:spPr>
        <p:txBody>
          <a:bodyPr lIns="82945" tIns="41473" rIns="82945" bIns="41473" rtlCol="0">
            <a:normAutofit lnSpcReduction="10000"/>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b="1" dirty="0" smtClean="0">
                <a:latin typeface="Palatino Linotype" pitchFamily="18" charset="0"/>
              </a:rPr>
              <a:t>Convenience sampling: </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convenience of the researcher forms the basis for selection (right place at right time!)(budget)</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b="1"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b="1" dirty="0" smtClean="0">
                <a:latin typeface="Palatino Linotype" pitchFamily="18" charset="0"/>
              </a:rPr>
              <a:t>Judgemental sampling:</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researcher decides (judges) whether the sample will be representative of the population (CPI)</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b="1" dirty="0" smtClean="0">
                <a:latin typeface="Palatino Linotype" pitchFamily="18" charset="0"/>
              </a:rPr>
              <a:t>Quota sampling: </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sampling continues till a pre-specified number is achieved in each of the groups of the population (College / School selections)</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12226361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28600" y="564921"/>
            <a:ext cx="84582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BA4E2A"/>
                </a:solidFill>
                <a:effectLst/>
                <a:latin typeface="Arial" pitchFamily="34" charset="0"/>
                <a:ea typeface="Arial" pitchFamily="34" charset="0"/>
                <a:cs typeface="Arial" pitchFamily="34" charset="0"/>
              </a:rPr>
              <a:t>NONPROBABILITY SAMPLING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Nonprobability sampling is less likely than </a:t>
            </a:r>
            <a:r>
              <a:rPr kumimoji="0" lang="en-US" b="0" i="0" u="none" strike="noStrike" cap="none" normalizeH="0" baseline="0" dirty="0" err="1" smtClean="0">
                <a:ln>
                  <a:noFill/>
                </a:ln>
                <a:solidFill>
                  <a:srgbClr val="231F20"/>
                </a:solidFill>
                <a:effectLst/>
                <a:latin typeface="Arial" pitchFamily="34" charset="0"/>
                <a:ea typeface="Times New Roman" pitchFamily="18" charset="0"/>
                <a:cs typeface="Arial" pitchFamily="34" charset="0"/>
              </a:rPr>
              <a:t>probabilIty</a:t>
            </a: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sampling to produce accurate and representative</a:t>
            </a: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BA4E2A"/>
                </a:solidFill>
                <a:effectLst/>
                <a:latin typeface="Arial" pitchFamily="34" charset="0"/>
                <a:ea typeface="Arial" pitchFamily="34" charset="0"/>
                <a:cs typeface="Arial" pitchFamily="34" charset="0"/>
              </a:rPr>
              <a:t>Convenience Sampling</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Convenience sampling </a:t>
            </a:r>
            <a:r>
              <a:rPr kumimoji="0" lang="en-US" sz="1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entails using the most conveniently available people as study participants. </a:t>
            </a: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 faculty member who distributes questionnaires to nursing students in a class is using a convenience sample, or an </a:t>
            </a:r>
            <a:r>
              <a:rPr kumimoji="0" lang="en-US" sz="16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accidental sample</a:t>
            </a:r>
            <a:r>
              <a:rPr kumimoji="0" lang="en-US" sz="1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as it is sometimes called. </a:t>
            </a: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The nurse who conducts an observational study of women delivering twins at the local hospital is also relying on a convenience sample. The problem with convenience sampling is that available subjects might be atypical of the population of interest with regard to critical variables.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Convenience samples do not necessarily comprise individuals known to the researchers. Stopping people at a street corner to conduct an interview is sampling by convenience. Sometimes, researchers seeking people with certain characteristics place an advertisement in a newspaper, put up signs in clinics or supermarkets, or post messages in chat rooms on the Internet. These approaches are subject to bias because people select themselves as pedestrians on certain streets or as volunteers in response to posted notices.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35846"/>
            <a:ext cx="8001000" cy="3416320"/>
          </a:xfrm>
          <a:prstGeom prst="rect">
            <a:avLst/>
          </a:prstGeom>
        </p:spPr>
        <p:txBody>
          <a:bodyPr wrap="square">
            <a:spAutoFit/>
          </a:bodyPr>
          <a:lstStyle/>
          <a:p>
            <a:pPr lvl="0" indent="228600" algn="just" eaLnBrk="0" fontAlgn="base" hangingPunct="0">
              <a:spcBef>
                <a:spcPct val="0"/>
              </a:spcBef>
              <a:spcAft>
                <a:spcPct val="0"/>
              </a:spcAft>
            </a:pPr>
            <a:r>
              <a:rPr lang="en-US" b="1" dirty="0" smtClean="0">
                <a:solidFill>
                  <a:srgbClr val="231F20"/>
                </a:solidFill>
                <a:latin typeface="Arial" pitchFamily="34" charset="0"/>
                <a:ea typeface="Times New Roman" pitchFamily="18" charset="0"/>
                <a:cs typeface="Arial" pitchFamily="34" charset="0"/>
              </a:rPr>
              <a:t>Snowball sampling </a:t>
            </a:r>
            <a:r>
              <a:rPr lang="en-US" dirty="0" smtClean="0">
                <a:solidFill>
                  <a:srgbClr val="231F20"/>
                </a:solidFill>
                <a:latin typeface="Arial" pitchFamily="34" charset="0"/>
                <a:ea typeface="Times New Roman" pitchFamily="18" charset="0"/>
                <a:cs typeface="Arial" pitchFamily="34" charset="0"/>
              </a:rPr>
              <a:t>(also called </a:t>
            </a:r>
            <a:r>
              <a:rPr lang="en-US" b="1" dirty="0" smtClean="0">
                <a:solidFill>
                  <a:srgbClr val="231F20"/>
                </a:solidFill>
                <a:latin typeface="Arial" pitchFamily="34" charset="0"/>
                <a:ea typeface="Times New Roman" pitchFamily="18" charset="0"/>
                <a:cs typeface="Arial" pitchFamily="34" charset="0"/>
              </a:rPr>
              <a:t>network sampling </a:t>
            </a:r>
            <a:r>
              <a:rPr lang="en-US" dirty="0" smtClean="0">
                <a:solidFill>
                  <a:srgbClr val="231F20"/>
                </a:solidFill>
                <a:latin typeface="Arial" pitchFamily="34" charset="0"/>
                <a:ea typeface="Times New Roman" pitchFamily="18" charset="0"/>
                <a:cs typeface="Arial" pitchFamily="34" charset="0"/>
              </a:rPr>
              <a:t>or </a:t>
            </a:r>
            <a:r>
              <a:rPr lang="en-US" b="1" dirty="0" smtClean="0">
                <a:solidFill>
                  <a:srgbClr val="231F20"/>
                </a:solidFill>
                <a:latin typeface="Arial" pitchFamily="34" charset="0"/>
                <a:ea typeface="Times New Roman" pitchFamily="18" charset="0"/>
                <a:cs typeface="Arial" pitchFamily="34" charset="0"/>
              </a:rPr>
              <a:t>chain sampling</a:t>
            </a:r>
            <a:r>
              <a:rPr lang="en-US" dirty="0" smtClean="0">
                <a:solidFill>
                  <a:srgbClr val="231F20"/>
                </a:solidFill>
                <a:latin typeface="Arial" pitchFamily="34" charset="0"/>
                <a:ea typeface="Times New Roman" pitchFamily="18" charset="0"/>
                <a:cs typeface="Arial" pitchFamily="34" charset="0"/>
              </a:rPr>
              <a:t>) is a variant of </a:t>
            </a:r>
            <a:r>
              <a:rPr lang="en-US" dirty="0" err="1" smtClean="0">
                <a:solidFill>
                  <a:srgbClr val="231F20"/>
                </a:solidFill>
                <a:latin typeface="Arial" pitchFamily="34" charset="0"/>
                <a:ea typeface="Times New Roman" pitchFamily="18" charset="0"/>
                <a:cs typeface="Arial" pitchFamily="34" charset="0"/>
              </a:rPr>
              <a:t>conve</a:t>
            </a:r>
            <a:r>
              <a:rPr lang="en-US" dirty="0" smtClean="0">
                <a:solidFill>
                  <a:srgbClr val="231F20"/>
                </a:solidFill>
                <a:latin typeface="Arial" pitchFamily="34" charset="0"/>
                <a:ea typeface="Times New Roman" pitchFamily="18" charset="0"/>
                <a:cs typeface="Arial" pitchFamily="34" charset="0"/>
              </a:rPr>
              <a:t>- </a:t>
            </a:r>
            <a:r>
              <a:rPr lang="en-US" dirty="0" err="1" smtClean="0">
                <a:solidFill>
                  <a:srgbClr val="231F20"/>
                </a:solidFill>
                <a:latin typeface="Arial" pitchFamily="34" charset="0"/>
                <a:ea typeface="Times New Roman" pitchFamily="18" charset="0"/>
                <a:cs typeface="Arial" pitchFamily="34" charset="0"/>
              </a:rPr>
              <a:t>nience</a:t>
            </a:r>
            <a:r>
              <a:rPr lang="en-US" dirty="0" smtClean="0">
                <a:solidFill>
                  <a:srgbClr val="231F20"/>
                </a:solidFill>
                <a:latin typeface="Arial" pitchFamily="34" charset="0"/>
                <a:ea typeface="Times New Roman" pitchFamily="18" charset="0"/>
                <a:cs typeface="Arial" pitchFamily="34" charset="0"/>
              </a:rPr>
              <a:t> sampling. With this approach, early sample members are asked to identify and refer other </a:t>
            </a:r>
            <a:r>
              <a:rPr lang="en-US" dirty="0" err="1" smtClean="0">
                <a:solidFill>
                  <a:srgbClr val="231F20"/>
                </a:solidFill>
                <a:latin typeface="Arial" pitchFamily="34" charset="0"/>
                <a:ea typeface="Times New Roman" pitchFamily="18" charset="0"/>
                <a:cs typeface="Arial" pitchFamily="34" charset="0"/>
              </a:rPr>
              <a:t>peo</a:t>
            </a:r>
            <a:r>
              <a:rPr lang="en-US" dirty="0" smtClean="0">
                <a:solidFill>
                  <a:srgbClr val="231F20"/>
                </a:solidFill>
                <a:latin typeface="Arial" pitchFamily="34" charset="0"/>
                <a:ea typeface="Times New Roman" pitchFamily="18" charset="0"/>
                <a:cs typeface="Arial" pitchFamily="34" charset="0"/>
              </a:rPr>
              <a:t>- </a:t>
            </a:r>
            <a:r>
              <a:rPr lang="en-US" dirty="0" err="1" smtClean="0">
                <a:solidFill>
                  <a:srgbClr val="231F20"/>
                </a:solidFill>
                <a:latin typeface="Arial" pitchFamily="34" charset="0"/>
                <a:ea typeface="Times New Roman" pitchFamily="18" charset="0"/>
                <a:cs typeface="Arial" pitchFamily="34" charset="0"/>
              </a:rPr>
              <a:t>ple</a:t>
            </a:r>
            <a:r>
              <a:rPr lang="en-US" dirty="0" smtClean="0">
                <a:solidFill>
                  <a:srgbClr val="231F20"/>
                </a:solidFill>
                <a:latin typeface="Arial" pitchFamily="34" charset="0"/>
                <a:ea typeface="Times New Roman" pitchFamily="18" charset="0"/>
                <a:cs typeface="Arial" pitchFamily="34" charset="0"/>
              </a:rPr>
              <a:t> who meet the eligibility criteria. This method of sampling is often used when the research </a:t>
            </a:r>
            <a:r>
              <a:rPr lang="en-US" dirty="0" err="1" smtClean="0">
                <a:solidFill>
                  <a:srgbClr val="231F20"/>
                </a:solidFill>
                <a:latin typeface="Arial" pitchFamily="34" charset="0"/>
                <a:ea typeface="Times New Roman" pitchFamily="18" charset="0"/>
                <a:cs typeface="Arial" pitchFamily="34" charset="0"/>
              </a:rPr>
              <a:t>popula</a:t>
            </a:r>
            <a:r>
              <a:rPr lang="en-US" dirty="0" smtClean="0">
                <a:solidFill>
                  <a:srgbClr val="231F20"/>
                </a:solidFill>
                <a:latin typeface="Arial" pitchFamily="34" charset="0"/>
                <a:ea typeface="Times New Roman" pitchFamily="18" charset="0"/>
                <a:cs typeface="Arial" pitchFamily="34" charset="0"/>
              </a:rPr>
              <a:t>- </a:t>
            </a:r>
            <a:r>
              <a:rPr lang="en-US" dirty="0" err="1" smtClean="0">
                <a:solidFill>
                  <a:srgbClr val="231F20"/>
                </a:solidFill>
                <a:latin typeface="Arial" pitchFamily="34" charset="0"/>
                <a:ea typeface="Times New Roman" pitchFamily="18" charset="0"/>
                <a:cs typeface="Arial" pitchFamily="34" charset="0"/>
              </a:rPr>
              <a:t>tion</a:t>
            </a:r>
            <a:r>
              <a:rPr lang="en-US" dirty="0" smtClean="0">
                <a:solidFill>
                  <a:srgbClr val="231F20"/>
                </a:solidFill>
                <a:latin typeface="Arial" pitchFamily="34" charset="0"/>
                <a:ea typeface="Times New Roman" pitchFamily="18" charset="0"/>
                <a:cs typeface="Arial" pitchFamily="34" charset="0"/>
              </a:rPr>
              <a:t> is people with </a:t>
            </a:r>
            <a:r>
              <a:rPr lang="en-US" dirty="0" err="1" smtClean="0">
                <a:solidFill>
                  <a:srgbClr val="231F20"/>
                </a:solidFill>
                <a:latin typeface="Arial" pitchFamily="34" charset="0"/>
                <a:ea typeface="Times New Roman" pitchFamily="18" charset="0"/>
                <a:cs typeface="Arial" pitchFamily="34" charset="0"/>
              </a:rPr>
              <a:t>speciﬁc</a:t>
            </a:r>
            <a:r>
              <a:rPr lang="en-US" dirty="0" smtClean="0">
                <a:solidFill>
                  <a:srgbClr val="231F20"/>
                </a:solidFill>
                <a:latin typeface="Arial" pitchFamily="34" charset="0"/>
                <a:ea typeface="Times New Roman" pitchFamily="18" charset="0"/>
                <a:cs typeface="Arial" pitchFamily="34" charset="0"/>
              </a:rPr>
              <a:t> traits who might other- wise be </a:t>
            </a:r>
            <a:r>
              <a:rPr lang="en-US" dirty="0" err="1" smtClean="0">
                <a:solidFill>
                  <a:srgbClr val="231F20"/>
                </a:solidFill>
                <a:latin typeface="Arial" pitchFamily="34" charset="0"/>
                <a:ea typeface="Times New Roman" pitchFamily="18" charset="0"/>
                <a:cs typeface="Arial" pitchFamily="34" charset="0"/>
              </a:rPr>
              <a:t>difﬁcult</a:t>
            </a:r>
            <a:r>
              <a:rPr lang="en-US" dirty="0" smtClean="0">
                <a:solidFill>
                  <a:srgbClr val="231F20"/>
                </a:solidFill>
                <a:latin typeface="Arial" pitchFamily="34" charset="0"/>
                <a:ea typeface="Times New Roman" pitchFamily="18" charset="0"/>
                <a:cs typeface="Arial" pitchFamily="34" charset="0"/>
              </a:rPr>
              <a:t> to identify (e.g., people who are afraid of hospitals). Snowballing begins with a few eligible study participants and then continues on the basis of referrals from those participants until the desired sample size has been obtained.</a:t>
            </a:r>
            <a:endParaRPr lang="en-US" sz="1400" dirty="0" smtClean="0">
              <a:latin typeface="Arial" pitchFamily="34" charset="0"/>
              <a:cs typeface="Arial" pitchFamily="34" charset="0"/>
            </a:endParaRPr>
          </a:p>
          <a:p>
            <a:pPr lvl="0" indent="228600" algn="just" eaLnBrk="0" fontAlgn="base" hangingPunct="0">
              <a:spcBef>
                <a:spcPct val="0"/>
              </a:spcBef>
              <a:spcAft>
                <a:spcPct val="0"/>
              </a:spcAft>
            </a:pPr>
            <a:r>
              <a:rPr lang="en-US" dirty="0" smtClean="0">
                <a:solidFill>
                  <a:srgbClr val="231F20"/>
                </a:solidFill>
                <a:latin typeface="Arial" pitchFamily="34" charset="0"/>
                <a:ea typeface="Times New Roman" pitchFamily="18" charset="0"/>
                <a:cs typeface="Arial" pitchFamily="34" charset="0"/>
              </a:rPr>
              <a:t>Convenience sampling is the weakest form of sampling. It is also the most commonly used sampling method in many disciplines. In heterogeneous populations, there is no other sampling approach in which the risk of sampling bias is greater.</a:t>
            </a:r>
            <a:endParaRPr lang="en-US" sz="4000" dirty="0" smtClean="0">
              <a:latin typeface="Arial" pitchFamily="34" charset="0"/>
              <a:cs typeface="Arial"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Rectangle 10"/>
          <p:cNvSpPr>
            <a:spLocks noChangeArrowheads="1"/>
          </p:cNvSpPr>
          <p:nvPr/>
        </p:nvSpPr>
        <p:spPr bwMode="auto">
          <a:xfrm>
            <a:off x="228600" y="609600"/>
            <a:ext cx="8763000" cy="60785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algn="just" eaLnBrk="0" fontAlgn="base" hangingPunct="0">
              <a:spcBef>
                <a:spcPct val="0"/>
              </a:spcBef>
              <a:spcAft>
                <a:spcPct val="0"/>
              </a:spcAft>
            </a:pPr>
            <a:r>
              <a:rPr lang="en-US" b="1" dirty="0" smtClean="0">
                <a:solidFill>
                  <a:srgbClr val="BA4E2A"/>
                </a:solidFill>
                <a:latin typeface="Arial" pitchFamily="34" charset="0"/>
                <a:ea typeface="Arial" pitchFamily="34" charset="0"/>
                <a:cs typeface="Arial" pitchFamily="34" charset="0"/>
              </a:rPr>
              <a:t>Quota Sampling</a:t>
            </a:r>
            <a:endParaRPr lang="en-US" dirty="0" smtClean="0">
              <a:latin typeface="Arial" pitchFamily="34" charset="0"/>
              <a:cs typeface="Arial" pitchFamily="34" charset="0"/>
            </a:endParaRPr>
          </a:p>
          <a:p>
            <a:pPr lvl="0" algn="just" eaLnBrk="0" fontAlgn="base" hangingPunct="0">
              <a:spcBef>
                <a:spcPct val="0"/>
              </a:spcBef>
              <a:spcAft>
                <a:spcPct val="0"/>
              </a:spcAft>
            </a:pPr>
            <a:r>
              <a:rPr lang="en-US" dirty="0" smtClean="0">
                <a:solidFill>
                  <a:srgbClr val="231F20"/>
                </a:solidFill>
                <a:latin typeface="Arial" pitchFamily="34" charset="0"/>
                <a:ea typeface="Times New Roman" pitchFamily="18" charset="0"/>
                <a:cs typeface="Arial" pitchFamily="34" charset="0"/>
              </a:rPr>
              <a:t>A </a:t>
            </a:r>
            <a:r>
              <a:rPr lang="en-US" b="1" dirty="0" smtClean="0">
                <a:solidFill>
                  <a:srgbClr val="231F20"/>
                </a:solidFill>
                <a:latin typeface="Arial" pitchFamily="34" charset="0"/>
                <a:ea typeface="Times New Roman" pitchFamily="18" charset="0"/>
                <a:cs typeface="Arial" pitchFamily="34" charset="0"/>
              </a:rPr>
              <a:t>quota sample </a:t>
            </a:r>
            <a:r>
              <a:rPr lang="en-US" dirty="0" smtClean="0">
                <a:solidFill>
                  <a:srgbClr val="231F20"/>
                </a:solidFill>
                <a:latin typeface="Arial" pitchFamily="34" charset="0"/>
                <a:ea typeface="Times New Roman" pitchFamily="18" charset="0"/>
                <a:cs typeface="Arial" pitchFamily="34" charset="0"/>
              </a:rPr>
              <a:t>is one in which the researcher </a:t>
            </a:r>
            <a:r>
              <a:rPr lang="en-US" dirty="0" err="1" smtClean="0">
                <a:solidFill>
                  <a:srgbClr val="231F20"/>
                </a:solidFill>
                <a:latin typeface="Arial" pitchFamily="34" charset="0"/>
                <a:ea typeface="Times New Roman" pitchFamily="18" charset="0"/>
                <a:cs typeface="Arial" pitchFamily="34" charset="0"/>
              </a:rPr>
              <a:t>identiﬁes</a:t>
            </a:r>
            <a:r>
              <a:rPr lang="en-US" dirty="0" smtClean="0">
                <a:solidFill>
                  <a:srgbClr val="231F20"/>
                </a:solidFill>
                <a:latin typeface="Arial" pitchFamily="34" charset="0"/>
                <a:ea typeface="Times New Roman" pitchFamily="18" charset="0"/>
                <a:cs typeface="Arial" pitchFamily="34" charset="0"/>
              </a:rPr>
              <a:t> population strata and determines how many participants are needed from each stratum. By using information about population characteristics, researchers can ensure that diverse segments are represented in the sample, preferably in the proportion in which they occur in the population.</a:t>
            </a:r>
            <a:endParaRPr lang="en-US" dirty="0" smtClean="0">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Suppose we were interested in studying nursing students’ attitude toward working with AIDS patients. The accessible population is a school of nursing with an undergraduate enrollment of 1000 students; a sample of 200 students is desired</a:t>
            </a:r>
          </a:p>
          <a:p>
            <a:pPr algn="just" eaLnBrk="0" fontAlgn="base" hangingPunct="0">
              <a:spcBef>
                <a:spcPct val="0"/>
              </a:spcBef>
              <a:spcAft>
                <a:spcPct val="0"/>
              </a:spcAft>
            </a:pPr>
            <a:endPar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algn="just" eaLnBrk="0" fontAlgn="base" hangingPunct="0">
              <a:spcBef>
                <a:spcPct val="0"/>
              </a:spcBef>
              <a:spcAft>
                <a:spcPct val="0"/>
              </a:spcAft>
            </a:pPr>
            <a:endParaRPr lang="en-US" dirty="0" smtClean="0">
              <a:solidFill>
                <a:srgbClr val="231F20"/>
              </a:solidFill>
              <a:latin typeface="Arial" pitchFamily="34" charset="0"/>
              <a:ea typeface="Times New Roman" pitchFamily="18"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The easiest procedure would be to use a convenience sample by distributing questionnaires in classrooms or catching students as they enter or leave the library. Suppose, however, we suspect that male and female students have different attitudes toward working with AIDS victims</a:t>
            </a:r>
            <a:r>
              <a:rPr kumimoji="0" lang="en-US" b="0" i="0" u="none" strike="noStrike" cap="none" normalizeH="0" baseline="0" dirty="0" smtClean="0">
                <a:ln>
                  <a:noFill/>
                </a:ln>
                <a:solidFill>
                  <a:schemeClr val="tx1"/>
                </a:solidFill>
                <a:effectLst/>
                <a:latin typeface="Arial" pitchFamily="34" charset="0"/>
                <a:cs typeface="Arial" pitchFamily="34" charset="0"/>
              </a:rPr>
              <a:t> </a:t>
            </a:r>
            <a:r>
              <a:rPr lang="en-US" dirty="0" smtClean="0"/>
              <a:t>quota sampling represents an important improvement over convenience sampling and should be considered by quantitative researchers whose resources prevent the use of probability sampling.</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447800"/>
            <a:ext cx="8077201" cy="2585323"/>
          </a:xfrm>
          <a:prstGeom prst="rect">
            <a:avLst/>
          </a:prstGeom>
          <a:noFill/>
        </p:spPr>
        <p:txBody>
          <a:bodyPr wrap="square" rtlCol="0">
            <a:spAutoFit/>
          </a:bodyPr>
          <a:lstStyle/>
          <a:p>
            <a:pPr algn="just"/>
            <a:r>
              <a:rPr lang="en-US" b="1" dirty="0" smtClean="0">
                <a:solidFill>
                  <a:srgbClr val="FF0000"/>
                </a:solidFill>
              </a:rPr>
              <a:t>Consecutive sampling </a:t>
            </a:r>
          </a:p>
          <a:p>
            <a:pPr algn="just"/>
            <a:r>
              <a:rPr lang="en-US" dirty="0" smtClean="0"/>
              <a:t>Involves recruiting all of the people from an accessible populations who met the eligibility criteria over a specific time interval or for a specified sample size </a:t>
            </a:r>
            <a:r>
              <a:rPr lang="en-US" dirty="0" err="1" smtClean="0"/>
              <a:t>eg</a:t>
            </a:r>
            <a:r>
              <a:rPr lang="en-US" dirty="0" smtClean="0"/>
              <a:t> ventilator associated pts in ICU, if the accessible population were patients in an ICU of a specific hospital CS sample might consists of all eligible pts admitted in ICU over period of  6months.</a:t>
            </a:r>
          </a:p>
          <a:p>
            <a:pPr algn="just"/>
            <a:r>
              <a:rPr lang="en-US" smtClean="0"/>
              <a:t>It is </a:t>
            </a:r>
            <a:r>
              <a:rPr lang="en-US" dirty="0" smtClean="0"/>
              <a:t>better deal with potential bias with sufficient longer time than convenience sampling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85800"/>
            <a:ext cx="8534400" cy="7417415"/>
          </a:xfrm>
          <a:prstGeom prst="rect">
            <a:avLst/>
          </a:prstGeom>
        </p:spPr>
        <p:txBody>
          <a:bodyPr wrap="square">
            <a:spAutoFit/>
          </a:bodyPr>
          <a:lstStyle/>
          <a:p>
            <a:pPr algn="just"/>
            <a:r>
              <a:rPr lang="en-US" sz="2800" b="1" dirty="0" smtClean="0"/>
              <a:t>Purposive Sampling</a:t>
            </a:r>
          </a:p>
          <a:p>
            <a:pPr algn="just"/>
            <a:r>
              <a:rPr lang="en-US" sz="2800" b="1" dirty="0" smtClean="0"/>
              <a:t>Purposive sampling </a:t>
            </a:r>
            <a:r>
              <a:rPr lang="en-US" sz="2800" dirty="0" smtClean="0"/>
              <a:t>or </a:t>
            </a:r>
            <a:r>
              <a:rPr lang="en-US" sz="2800" b="1" dirty="0" smtClean="0"/>
              <a:t>judgmental sampling </a:t>
            </a:r>
            <a:r>
              <a:rPr lang="en-US" sz="2800" dirty="0" smtClean="0"/>
              <a:t>is based on the belief that researchers’ knowledge about the population can be used to hand-pick </a:t>
            </a:r>
            <a:r>
              <a:rPr lang="en-US" sz="2800" dirty="0" smtClean="0"/>
              <a:t>sample </a:t>
            </a:r>
            <a:r>
              <a:rPr lang="en-US" sz="2800" dirty="0" smtClean="0"/>
              <a:t>members. Researchers might decide purposely to select subjects who are judged to be typical of the population or particularly knowledgeable about the issues under study. Sampling in this subjective manner, however, provides no external, objective method for assessing the </a:t>
            </a:r>
            <a:r>
              <a:rPr lang="en-US" sz="2800" dirty="0" err="1" smtClean="0"/>
              <a:t>typicalness</a:t>
            </a:r>
            <a:r>
              <a:rPr lang="en-US" sz="2800" dirty="0" smtClean="0"/>
              <a:t> </a:t>
            </a:r>
            <a:r>
              <a:rPr lang="en-US" sz="2800" dirty="0" smtClean="0"/>
              <a:t>of the selected subjects. Nevertheless, this method can be used to advantage in certain situations. Newly developed instruments can be effectively pretested and </a:t>
            </a:r>
            <a:r>
              <a:rPr lang="en-US" sz="2800" dirty="0" err="1" smtClean="0"/>
              <a:t>evalu</a:t>
            </a:r>
            <a:r>
              <a:rPr lang="en-US" sz="2800" dirty="0" smtClean="0"/>
              <a:t>- </a:t>
            </a:r>
            <a:r>
              <a:rPr lang="en-US" sz="2800" dirty="0" err="1" smtClean="0"/>
              <a:t>ated</a:t>
            </a:r>
            <a:r>
              <a:rPr lang="en-US" sz="2800" dirty="0" smtClean="0"/>
              <a:t> with a purposive sample of diverse types of people. Purposive sampling is often used when</a:t>
            </a:r>
            <a:endParaRPr lang="en-US"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551837"/>
            <a:ext cx="6019800" cy="1200329"/>
          </a:xfrm>
          <a:prstGeom prst="rect">
            <a:avLst/>
          </a:prstGeom>
        </p:spPr>
        <p:txBody>
          <a:bodyPr wrap="square">
            <a:spAutoFit/>
          </a:bodyPr>
          <a:lstStyle/>
          <a:p>
            <a:r>
              <a:rPr lang="en-US" dirty="0" smtClean="0"/>
              <a:t>researchers want a sample of experts, as in the case of a needs assessment using the key  informant approach or in Delphi surveys. purposive sampling is frequently used by qualitative researchers.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5632311"/>
          </a:xfrm>
          <a:prstGeom prst="rect">
            <a:avLst/>
          </a:prstGeom>
        </p:spPr>
        <p:txBody>
          <a:bodyPr wrap="square">
            <a:spAutoFit/>
          </a:bodyPr>
          <a:lstStyle/>
          <a:p>
            <a:pPr algn="just"/>
            <a:r>
              <a:rPr lang="en-US" sz="2400" b="1" dirty="0" smtClean="0"/>
              <a:t>Cluster Sampling</a:t>
            </a:r>
          </a:p>
          <a:p>
            <a:pPr algn="just"/>
            <a:r>
              <a:rPr lang="en-US" sz="2400" dirty="0" smtClean="0"/>
              <a:t>For many populations, it is impossible to obtain a listing of all elements. For example, the population of full-time nursing students in the United States would be difﬁcult to list and enumerate for the purpose of drawing a simple or stratiﬁed random sample. It might also be prohibitively expensive to sample students in this way because the resulting sample would include only one or two students per</a:t>
            </a:r>
            <a:br>
              <a:rPr lang="en-US" sz="2400" dirty="0" smtClean="0"/>
            </a:br>
            <a:r>
              <a:rPr lang="en-US" sz="2400" dirty="0" smtClean="0"/>
              <a:t>institution. </a:t>
            </a:r>
          </a:p>
          <a:p>
            <a:pPr algn="just"/>
            <a:r>
              <a:rPr lang="en-US" sz="2400" dirty="0" smtClean="0"/>
              <a:t>If personal interviews were involved, the interviewers would have to travel to students scattered throughout the country. Large scale surveys almost never use simple or stratiﬁed random sampling; they usually rely on cluster sampling.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10600" cy="5909310"/>
          </a:xfrm>
          <a:prstGeom prst="rect">
            <a:avLst/>
          </a:prstGeom>
        </p:spPr>
        <p:txBody>
          <a:bodyPr wrap="square">
            <a:spAutoFit/>
          </a:bodyPr>
          <a:lstStyle/>
          <a:p>
            <a:pPr algn="just"/>
            <a:r>
              <a:rPr lang="en-US" dirty="0" smtClean="0"/>
              <a:t>In </a:t>
            </a:r>
            <a:r>
              <a:rPr lang="en-US" b="1" dirty="0" smtClean="0"/>
              <a:t>cluster sampling</a:t>
            </a:r>
            <a:r>
              <a:rPr lang="en-US" dirty="0" smtClean="0"/>
              <a:t>, there is a successive random sampling of units. The ﬁrst unit is large groupings, or clusters. In drawing a sample of nursing students, we might </a:t>
            </a:r>
            <a:r>
              <a:rPr lang="en-US" dirty="0" err="1" smtClean="0"/>
              <a:t>ﬁrst</a:t>
            </a:r>
            <a:r>
              <a:rPr lang="en-US" dirty="0" smtClean="0"/>
              <a:t> draw a random sample of nursing schools and then draw a sample of students from the selected schools. The usual procedure for selecting samples from a general population is to sample successively such administrative units as states, cities, census tracts, and then households. Because of the successive stages in cluster sampling, this approach is often called </a:t>
            </a:r>
            <a:r>
              <a:rPr lang="en-US" b="1" dirty="0" smtClean="0"/>
              <a:t>multistage sampling</a:t>
            </a:r>
            <a:r>
              <a:rPr lang="en-US" dirty="0" smtClean="0"/>
              <a:t>. </a:t>
            </a:r>
          </a:p>
          <a:p>
            <a:pPr algn="just"/>
            <a:endParaRPr lang="en-US" dirty="0"/>
          </a:p>
          <a:p>
            <a:pPr algn="just"/>
            <a:r>
              <a:rPr lang="en-US" dirty="0" smtClean="0"/>
              <a:t>The resulting design is  usually  described in terms of the number of stages (e.g., three-stage cluster sampling).</a:t>
            </a:r>
          </a:p>
          <a:p>
            <a:pPr algn="just"/>
            <a:r>
              <a:rPr lang="en-US" dirty="0" smtClean="0"/>
              <a:t>The clusters can be selected either by simple or stratiﬁed methods. For instance, in selecting clusters of nursing schools, it may be advisable to stratify on program type. </a:t>
            </a:r>
          </a:p>
          <a:p>
            <a:pPr algn="just"/>
            <a:r>
              <a:rPr lang="en-US" dirty="0" smtClean="0"/>
              <a:t>The ﬁnal selection from within a cluster may also be performed by simple or stratiﬁed random sampling.</a:t>
            </a:r>
          </a:p>
          <a:p>
            <a:pPr algn="just"/>
            <a:r>
              <a:rPr lang="en-US" dirty="0" smtClean="0"/>
              <a:t>For a speciﬁed number of cases, cluster sampling tends to be less accurate than simple or stratiﬁed random sampling. Despite this disadvantage, cluster sampling is more economical and practical than other types of probability sampling, particularly when the population is large and widely dispersed.</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5"/>
          <p:cNvSpPr>
            <a:spLocks noChangeArrowheads="1"/>
          </p:cNvSpPr>
          <p:nvPr/>
        </p:nvSpPr>
        <p:spPr bwMode="auto">
          <a:xfrm>
            <a:off x="3352800" y="1295400"/>
            <a:ext cx="4800600" cy="4191000"/>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2160 w 21600"/>
              <a:gd name="T13" fmla="*/ 8640 h 21600"/>
              <a:gd name="T14" fmla="*/ 19440 w 21600"/>
              <a:gd name="T15" fmla="*/ 12960 h 21600"/>
            </a:gdLst>
            <a:ahLst/>
            <a:cxnLst>
              <a:cxn ang="T8">
                <a:pos x="T0" y="T1"/>
              </a:cxn>
              <a:cxn ang="T9">
                <a:pos x="T2" y="T3"/>
              </a:cxn>
              <a:cxn ang="T10">
                <a:pos x="T4" y="T5"/>
              </a:cxn>
              <a:cxn ang="T11">
                <a:pos x="T6" y="T7"/>
              </a:cxn>
            </a:cxnLst>
            <a:rect l="T12" t="T13" r="T14" b="T15"/>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close/>
              </a:path>
            </a:pathLst>
          </a:custGeom>
          <a:noFill/>
          <a:ln w="9525">
            <a:noFill/>
            <a:miter lim="800000"/>
            <a:headEnd/>
            <a:tailEnd/>
          </a:ln>
        </p:spPr>
        <p:txBody>
          <a:bodyPr wrap="none" anchor="ctr"/>
          <a:lstStyle/>
          <a:p>
            <a:endParaRPr lang="en-US"/>
          </a:p>
        </p:txBody>
      </p:sp>
      <p:sp>
        <p:nvSpPr>
          <p:cNvPr id="45059" name="AutoShape 8"/>
          <p:cNvSpPr>
            <a:spLocks noChangeArrowheads="1"/>
          </p:cNvSpPr>
          <p:nvPr/>
        </p:nvSpPr>
        <p:spPr bwMode="auto">
          <a:xfrm>
            <a:off x="2057400" y="1981200"/>
            <a:ext cx="3124200" cy="1905000"/>
          </a:xfrm>
          <a:prstGeom prst="flowChartPredefinedProcess">
            <a:avLst/>
          </a:prstGeom>
          <a:noFill/>
          <a:ln w="9525">
            <a:noFill/>
            <a:miter lim="800000"/>
            <a:headEnd/>
            <a:tailEnd/>
          </a:ln>
        </p:spPr>
        <p:txBody>
          <a:bodyPr wrap="none" anchor="ctr"/>
          <a:lstStyle/>
          <a:p>
            <a:endParaRPr lang="en-US"/>
          </a:p>
        </p:txBody>
      </p:sp>
      <p:sp>
        <p:nvSpPr>
          <p:cNvPr id="45060" name="Rectangle 9"/>
          <p:cNvSpPr>
            <a:spLocks noChangeArrowheads="1"/>
          </p:cNvSpPr>
          <p:nvPr/>
        </p:nvSpPr>
        <p:spPr bwMode="auto">
          <a:xfrm>
            <a:off x="1676400" y="1752600"/>
            <a:ext cx="4495800" cy="3352800"/>
          </a:xfrm>
          <a:prstGeom prst="rect">
            <a:avLst/>
          </a:prstGeom>
          <a:noFill/>
          <a:ln w="9525">
            <a:noFill/>
            <a:miter lim="800000"/>
            <a:headEnd/>
            <a:tailEnd/>
          </a:ln>
        </p:spPr>
        <p:txBody>
          <a:bodyPr wrap="none" anchor="ctr"/>
          <a:lstStyle/>
          <a:p>
            <a:endParaRPr lang="en-US"/>
          </a:p>
        </p:txBody>
      </p:sp>
      <p:sp>
        <p:nvSpPr>
          <p:cNvPr id="45061" name="Oval 10"/>
          <p:cNvSpPr>
            <a:spLocks noChangeArrowheads="1"/>
          </p:cNvSpPr>
          <p:nvPr/>
        </p:nvSpPr>
        <p:spPr bwMode="auto">
          <a:xfrm>
            <a:off x="1447800" y="2819400"/>
            <a:ext cx="4648200" cy="1524000"/>
          </a:xfrm>
          <a:prstGeom prst="ellipse">
            <a:avLst/>
          </a:prstGeom>
          <a:noFill/>
          <a:ln w="9525">
            <a:noFill/>
            <a:round/>
            <a:headEnd/>
            <a:tailEnd/>
          </a:ln>
        </p:spPr>
        <p:txBody>
          <a:bodyPr wrap="none" anchor="ctr"/>
          <a:lstStyle/>
          <a:p>
            <a:endParaRPr lang="en-US"/>
          </a:p>
        </p:txBody>
      </p:sp>
      <p:sp>
        <p:nvSpPr>
          <p:cNvPr id="45062" name="AutoShape 12"/>
          <p:cNvSpPr>
            <a:spLocks noChangeArrowheads="1"/>
          </p:cNvSpPr>
          <p:nvPr/>
        </p:nvSpPr>
        <p:spPr bwMode="auto">
          <a:xfrm>
            <a:off x="228600" y="533400"/>
            <a:ext cx="8610600" cy="5943600"/>
          </a:xfrm>
          <a:prstGeom prst="hexagon">
            <a:avLst>
              <a:gd name="adj" fmla="val 36218"/>
              <a:gd name="vf" fmla="val 115470"/>
            </a:avLst>
          </a:prstGeom>
          <a:solidFill>
            <a:srgbClr val="808000"/>
          </a:solidFill>
          <a:ln w="9525">
            <a:solidFill>
              <a:schemeClr val="tx1"/>
            </a:solidFill>
            <a:miter lim="800000"/>
            <a:headEnd/>
            <a:tailEnd/>
          </a:ln>
        </p:spPr>
        <p:txBody>
          <a:bodyPr wrap="none" anchor="ctr"/>
          <a:lstStyle/>
          <a:p>
            <a:endParaRPr lang="en-US"/>
          </a:p>
        </p:txBody>
      </p:sp>
      <p:sp>
        <p:nvSpPr>
          <p:cNvPr id="45063" name="AutoShape 14"/>
          <p:cNvSpPr>
            <a:spLocks noChangeArrowheads="1"/>
          </p:cNvSpPr>
          <p:nvPr/>
        </p:nvSpPr>
        <p:spPr bwMode="auto">
          <a:xfrm>
            <a:off x="3276600" y="2057400"/>
            <a:ext cx="3048000" cy="2590800"/>
          </a:xfrm>
          <a:prstGeom prst="star8">
            <a:avLst>
              <a:gd name="adj" fmla="val 38250"/>
            </a:avLst>
          </a:prstGeom>
          <a:noFill/>
          <a:ln w="9525">
            <a:noFill/>
            <a:miter lim="800000"/>
            <a:headEnd/>
            <a:tailEnd/>
          </a:ln>
        </p:spPr>
        <p:txBody>
          <a:bodyPr wrap="none" anchor="ctr"/>
          <a:lstStyle/>
          <a:p>
            <a:endParaRPr lang="en-US"/>
          </a:p>
        </p:txBody>
      </p:sp>
      <p:sp>
        <p:nvSpPr>
          <p:cNvPr id="45064" name="AutoShape 15"/>
          <p:cNvSpPr>
            <a:spLocks noChangeArrowheads="1"/>
          </p:cNvSpPr>
          <p:nvPr/>
        </p:nvSpPr>
        <p:spPr bwMode="auto">
          <a:xfrm>
            <a:off x="1676400" y="1219200"/>
            <a:ext cx="5410200" cy="4495800"/>
          </a:xfrm>
          <a:prstGeom prst="star8">
            <a:avLst>
              <a:gd name="adj" fmla="val 38250"/>
            </a:avLst>
          </a:prstGeom>
          <a:noFill/>
          <a:ln w="9525">
            <a:noFill/>
            <a:miter lim="800000"/>
            <a:headEnd/>
            <a:tailEnd/>
          </a:ln>
        </p:spPr>
        <p:txBody>
          <a:bodyPr wrap="none" anchor="ctr"/>
          <a:lstStyle/>
          <a:p>
            <a:endParaRPr lang="en-US"/>
          </a:p>
        </p:txBody>
      </p:sp>
      <p:sp>
        <p:nvSpPr>
          <p:cNvPr id="45065" name="AutoShape 16"/>
          <p:cNvSpPr>
            <a:spLocks noChangeArrowheads="1"/>
          </p:cNvSpPr>
          <p:nvPr/>
        </p:nvSpPr>
        <p:spPr bwMode="auto">
          <a:xfrm>
            <a:off x="2057400" y="1752600"/>
            <a:ext cx="4267200" cy="2895600"/>
          </a:xfrm>
          <a:prstGeom prst="star8">
            <a:avLst>
              <a:gd name="adj" fmla="val 38250"/>
            </a:avLst>
          </a:prstGeom>
          <a:noFill/>
          <a:ln w="9525">
            <a:noFill/>
            <a:miter lim="800000"/>
            <a:headEnd/>
            <a:tailEnd/>
          </a:ln>
        </p:spPr>
        <p:txBody>
          <a:bodyPr wrap="none" anchor="ctr"/>
          <a:lstStyle/>
          <a:p>
            <a:endParaRPr lang="en-US"/>
          </a:p>
        </p:txBody>
      </p:sp>
      <p:sp>
        <p:nvSpPr>
          <p:cNvPr id="45066" name="Oval 17"/>
          <p:cNvSpPr>
            <a:spLocks noChangeArrowheads="1"/>
          </p:cNvSpPr>
          <p:nvPr/>
        </p:nvSpPr>
        <p:spPr bwMode="auto">
          <a:xfrm>
            <a:off x="0" y="914400"/>
            <a:ext cx="9144000" cy="5029200"/>
          </a:xfrm>
          <a:prstGeom prst="ellipse">
            <a:avLst/>
          </a:prstGeom>
          <a:solidFill>
            <a:srgbClr val="993366"/>
          </a:solidFill>
          <a:ln w="9525">
            <a:solidFill>
              <a:schemeClr val="tx1"/>
            </a:solidFill>
            <a:round/>
            <a:headEnd/>
            <a:tailEnd/>
          </a:ln>
        </p:spPr>
        <p:txBody>
          <a:bodyPr wrap="none" anchor="ctr"/>
          <a:lstStyle/>
          <a:p>
            <a:pPr algn="ctr"/>
            <a:endParaRPr lang="en-US"/>
          </a:p>
        </p:txBody>
      </p:sp>
      <p:sp>
        <p:nvSpPr>
          <p:cNvPr id="45067" name="Text Box 18"/>
          <p:cNvSpPr txBox="1">
            <a:spLocks noChangeArrowheads="1"/>
          </p:cNvSpPr>
          <p:nvPr/>
        </p:nvSpPr>
        <p:spPr bwMode="auto">
          <a:xfrm>
            <a:off x="228600" y="1600200"/>
            <a:ext cx="8077200" cy="5016500"/>
          </a:xfrm>
          <a:prstGeom prst="rect">
            <a:avLst/>
          </a:prstGeom>
          <a:noFill/>
          <a:ln w="9525">
            <a:noFill/>
            <a:miter lim="800000"/>
            <a:headEnd/>
            <a:tailEnd/>
          </a:ln>
        </p:spPr>
        <p:txBody>
          <a:bodyPr>
            <a:spAutoFit/>
          </a:bodyPr>
          <a:lstStyle/>
          <a:p>
            <a:pPr algn="just">
              <a:spcBef>
                <a:spcPct val="50000"/>
              </a:spcBef>
            </a:pPr>
            <a:r>
              <a:rPr lang="en-US" sz="3200">
                <a:solidFill>
                  <a:srgbClr val="30E51D"/>
                </a:solidFill>
              </a:rPr>
              <a:t>(or multistage  sampling ) moves the successive selection of random sample from large  to smallest  unit by  either simple random or stratified random  methods.</a:t>
            </a:r>
            <a:r>
              <a:rPr lang="en-US" sz="3200">
                <a:latin typeface="Georgia" pitchFamily="18" charset="0"/>
              </a:rPr>
              <a:t> The randomized selection continues through several stages and is then referred as multistage sampling. </a:t>
            </a:r>
            <a:endParaRPr lang="en-US" sz="3200">
              <a:solidFill>
                <a:srgbClr val="30E51D"/>
              </a:solidFill>
            </a:endParaRPr>
          </a:p>
          <a:p>
            <a:pPr algn="just">
              <a:spcBef>
                <a:spcPct val="50000"/>
              </a:spcBef>
            </a:pPr>
            <a:endParaRPr lang="en-US" sz="3200">
              <a:solidFill>
                <a:srgbClr val="30E51D"/>
              </a:solidFill>
            </a:endParaRPr>
          </a:p>
          <a:p>
            <a:pPr algn="just">
              <a:spcBef>
                <a:spcPct val="50000"/>
              </a:spcBef>
            </a:pPr>
            <a:r>
              <a:rPr lang="en-US" sz="3200">
                <a:solidFill>
                  <a:srgbClr val="30E51D"/>
                </a:solidFill>
              </a:rPr>
              <a:t> </a:t>
            </a:r>
          </a:p>
        </p:txBody>
      </p:sp>
      <p:sp>
        <p:nvSpPr>
          <p:cNvPr id="45068" name="Text Box 19"/>
          <p:cNvSpPr txBox="1">
            <a:spLocks noChangeArrowheads="1"/>
          </p:cNvSpPr>
          <p:nvPr/>
        </p:nvSpPr>
        <p:spPr bwMode="auto">
          <a:xfrm>
            <a:off x="2460625" y="1592263"/>
            <a:ext cx="4016375" cy="457200"/>
          </a:xfrm>
          <a:prstGeom prst="rect">
            <a:avLst/>
          </a:prstGeom>
          <a:noFill/>
          <a:ln w="9525">
            <a:noFill/>
            <a:miter lim="800000"/>
            <a:headEnd/>
            <a:tailEnd/>
          </a:ln>
        </p:spPr>
        <p:txBody>
          <a:bodyPr>
            <a:spAutoFit/>
          </a:bodyPr>
          <a:lstStyle/>
          <a:p>
            <a:pPr>
              <a:spcBef>
                <a:spcPct val="50000"/>
              </a:spcBef>
            </a:pPr>
            <a:endParaRPr lang="en-US"/>
          </a:p>
        </p:txBody>
      </p:sp>
      <p:sp>
        <p:nvSpPr>
          <p:cNvPr id="45069" name="WordArt 21"/>
          <p:cNvSpPr>
            <a:spLocks noChangeArrowheads="1" noChangeShapeType="1" noTextEdit="1"/>
          </p:cNvSpPr>
          <p:nvPr/>
        </p:nvSpPr>
        <p:spPr bwMode="auto">
          <a:xfrm>
            <a:off x="1981200" y="1219200"/>
            <a:ext cx="5267325" cy="457200"/>
          </a:xfrm>
          <a:prstGeom prst="rect">
            <a:avLst/>
          </a:prstGeom>
        </p:spPr>
        <p:txBody>
          <a:bodyPr wrap="none" fromWordArt="1">
            <a:prstTxWarp prst="textPlain">
              <a:avLst>
                <a:gd name="adj" fmla="val 50000"/>
              </a:avLst>
            </a:prstTxWarp>
          </a:bodyPr>
          <a:lstStyle/>
          <a:p>
            <a:pPr algn="ctr"/>
            <a:r>
              <a:rPr lang="en-US" sz="3600" kern="10">
                <a:ln w="12700">
                  <a:solidFill>
                    <a:srgbClr val="B2B2B2"/>
                  </a:solidFill>
                  <a:miter lim="800000"/>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a:rPr>
              <a:t>CLUSTER  SAMPLING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274638"/>
            <a:ext cx="8229600" cy="1143000"/>
          </a:xfrm>
        </p:spPr>
        <p:txBody>
          <a:bodyPr/>
          <a:lstStyle/>
          <a:p>
            <a:pPr eaLnBrk="1" hangingPunct="1">
              <a:defRPr/>
            </a:pPr>
            <a:r>
              <a:rPr lang="en-US" dirty="0" smtClean="0">
                <a:latin typeface="Georgia" pitchFamily="18" charset="0"/>
              </a:rPr>
              <a:t>CLUSTER SAMPLING</a:t>
            </a:r>
          </a:p>
        </p:txBody>
      </p:sp>
      <p:sp>
        <p:nvSpPr>
          <p:cNvPr id="41987" name="Rectangle 3"/>
          <p:cNvSpPr>
            <a:spLocks noGrp="1" noChangeArrowheads="1"/>
          </p:cNvSpPr>
          <p:nvPr>
            <p:ph type="body" idx="4294967295"/>
          </p:nvPr>
        </p:nvSpPr>
        <p:spPr>
          <a:xfrm>
            <a:off x="0" y="1600200"/>
            <a:ext cx="8686800" cy="5029200"/>
          </a:xfrm>
        </p:spPr>
        <p:txBody>
          <a:bodyPr/>
          <a:lstStyle/>
          <a:p>
            <a:pPr algn="just" eaLnBrk="1" hangingPunct="1">
              <a:buFont typeface="Wingdings" pitchFamily="2" charset="2"/>
              <a:buChar char="q"/>
              <a:defRPr/>
            </a:pPr>
            <a:r>
              <a:rPr lang="en-US" sz="2800" b="1" dirty="0" smtClean="0"/>
              <a:t> It does not  require a complete frame of the whole population </a:t>
            </a:r>
          </a:p>
          <a:p>
            <a:pPr eaLnBrk="1" hangingPunct="1">
              <a:spcBef>
                <a:spcPct val="50000"/>
              </a:spcBef>
              <a:defRPr/>
            </a:pPr>
            <a:r>
              <a:rPr lang="en-US" sz="2800" b="1" dirty="0" smtClean="0"/>
              <a:t> It in more economical  and pretrial then other sampling </a:t>
            </a:r>
          </a:p>
          <a:p>
            <a:pPr eaLnBrk="1" hangingPunct="1">
              <a:spcBef>
                <a:spcPct val="50000"/>
              </a:spcBef>
              <a:defRPr/>
            </a:pPr>
            <a:r>
              <a:rPr lang="en-US" sz="2800" b="1" dirty="0" smtClean="0"/>
              <a:t>The first unit is large grouping or cluster , In drawing a sample of nursing  students , he might first draw a random sample of nursing school  and then draw a sample of students from the selected school   </a:t>
            </a:r>
          </a:p>
          <a:p>
            <a:pPr algn="just" eaLnBrk="1" hangingPunct="1">
              <a:buFont typeface="Wingdings" pitchFamily="2" charset="2"/>
              <a:buNone/>
              <a:defRPr/>
            </a:pPr>
            <a:r>
              <a:rPr lang="en-US" sz="2800" b="1" dirty="0" smtClean="0">
                <a:solidFill>
                  <a:srgbClr val="FFFF00"/>
                </a:solidFill>
                <a:latin typeface="Georgia" pitchFamily="18" charset="0"/>
              </a:rPr>
              <a:t>    States – Cities – Institutions/</a:t>
            </a:r>
            <a:r>
              <a:rPr lang="en-US" sz="2800" b="1" dirty="0" err="1" smtClean="0">
                <a:solidFill>
                  <a:srgbClr val="FFFF00"/>
                </a:solidFill>
                <a:latin typeface="Georgia" pitchFamily="18" charset="0"/>
              </a:rPr>
              <a:t>Organisation</a:t>
            </a:r>
            <a:endParaRPr lang="en-US" sz="2800" b="1" dirty="0" smtClean="0">
              <a:solidFill>
                <a:srgbClr val="FFFF00"/>
              </a:solidFill>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1986"/>
                                        </p:tgtEl>
                                        <p:attrNameLst>
                                          <p:attrName>style.visibility</p:attrName>
                                        </p:attrNameLst>
                                      </p:cBhvr>
                                      <p:to>
                                        <p:strVal val="visible"/>
                                      </p:to>
                                    </p:set>
                                    <p:anim by="(-#ppt_w*2)" calcmode="lin" valueType="num">
                                      <p:cBhvr rctx="PPT">
                                        <p:cTn id="7" dur="250" autoRev="1" fill="hold">
                                          <p:stCondLst>
                                            <p:cond delay="0"/>
                                          </p:stCondLst>
                                        </p:cTn>
                                        <p:tgtEl>
                                          <p:spTgt spid="41986"/>
                                        </p:tgtEl>
                                        <p:attrNameLst>
                                          <p:attrName>ppt_w</p:attrName>
                                        </p:attrNameLst>
                                      </p:cBhvr>
                                    </p:anim>
                                    <p:anim by="(#ppt_w*0.50)" calcmode="lin" valueType="num">
                                      <p:cBhvr>
                                        <p:cTn id="8" dur="250" decel="50000" autoRev="1" fill="hold">
                                          <p:stCondLst>
                                            <p:cond delay="0"/>
                                          </p:stCondLst>
                                        </p:cTn>
                                        <p:tgtEl>
                                          <p:spTgt spid="41986"/>
                                        </p:tgtEl>
                                        <p:attrNameLst>
                                          <p:attrName>ppt_x</p:attrName>
                                        </p:attrNameLst>
                                      </p:cBhvr>
                                    </p:anim>
                                    <p:anim from="(-#ppt_h/2)" to="(#ppt_y)" calcmode="lin" valueType="num">
                                      <p:cBhvr>
                                        <p:cTn id="9" dur="500" fill="hold">
                                          <p:stCondLst>
                                            <p:cond delay="0"/>
                                          </p:stCondLst>
                                        </p:cTn>
                                        <p:tgtEl>
                                          <p:spTgt spid="41986"/>
                                        </p:tgtEl>
                                        <p:attrNameLst>
                                          <p:attrName>ppt_y</p:attrName>
                                        </p:attrNameLst>
                                      </p:cBhvr>
                                    </p:anim>
                                    <p:animRot by="21600000">
                                      <p:cBhvr>
                                        <p:cTn id="10" dur="500" fill="hold">
                                          <p:stCondLst>
                                            <p:cond delay="0"/>
                                          </p:stCondLst>
                                        </p:cTn>
                                        <p:tgtEl>
                                          <p:spTgt spid="4198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41987">
                                            <p:txEl>
                                              <p:pRg st="0" end="0"/>
                                            </p:txEl>
                                          </p:spTgt>
                                        </p:tgtEl>
                                        <p:attrNameLst>
                                          <p:attrName>style.visibility</p:attrName>
                                        </p:attrNameLst>
                                      </p:cBhvr>
                                      <p:to>
                                        <p:strVal val="visible"/>
                                      </p:to>
                                    </p:set>
                                    <p:anim calcmode="lin" valueType="num">
                                      <p:cBhvr>
                                        <p:cTn id="15" dur="500" fill="hold"/>
                                        <p:tgtEl>
                                          <p:spTgt spid="4198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198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41987">
                                            <p:txEl>
                                              <p:pRg st="0" end="0"/>
                                            </p:txEl>
                                          </p:spTgt>
                                        </p:tgtEl>
                                        <p:attrNameLst>
                                          <p:attrName>style.rotation</p:attrName>
                                        </p:attrNameLst>
                                      </p:cBhvr>
                                      <p:tavLst>
                                        <p:tav tm="0">
                                          <p:val>
                                            <p:fltVal val="90"/>
                                          </p:val>
                                        </p:tav>
                                        <p:tav tm="100000">
                                          <p:val>
                                            <p:fltVal val="0"/>
                                          </p:val>
                                        </p:tav>
                                      </p:tavLst>
                                    </p:anim>
                                    <p:animEffect transition="in" filter="fade">
                                      <p:cBhvr>
                                        <p:cTn id="18" dur="500"/>
                                        <p:tgtEl>
                                          <p:spTgt spid="41987">
                                            <p:txEl>
                                              <p:pRg st="0" end="0"/>
                                            </p:txEl>
                                          </p:spTgt>
                                        </p:tgtEl>
                                      </p:cBhvr>
                                    </p:animEffect>
                                  </p:childTnLst>
                                </p:cTn>
                              </p:par>
                            </p:childTnLst>
                          </p:cTn>
                        </p:par>
                        <p:par>
                          <p:cTn id="19" fill="hold">
                            <p:stCondLst>
                              <p:cond delay="1725"/>
                            </p:stCondLst>
                            <p:childTnLst>
                              <p:par>
                                <p:cTn id="20" presetID="31" presetClass="entr" presetSubtype="0" fill="hold" nodeType="afterEffect">
                                  <p:stCondLst>
                                    <p:cond delay="0"/>
                                  </p:stCondLst>
                                  <p:iterate type="lt">
                                    <p:tmPct val="5000"/>
                                  </p:iterate>
                                  <p:childTnLst>
                                    <p:set>
                                      <p:cBhvr>
                                        <p:cTn id="21" dur="1" fill="hold">
                                          <p:stCondLst>
                                            <p:cond delay="0"/>
                                          </p:stCondLst>
                                        </p:cTn>
                                        <p:tgtEl>
                                          <p:spTgt spid="41987">
                                            <p:txEl>
                                              <p:pRg st="1" end="1"/>
                                            </p:txEl>
                                          </p:spTgt>
                                        </p:tgtEl>
                                        <p:attrNameLst>
                                          <p:attrName>style.visibility</p:attrName>
                                        </p:attrNameLst>
                                      </p:cBhvr>
                                      <p:to>
                                        <p:strVal val="visible"/>
                                      </p:to>
                                    </p:set>
                                    <p:anim calcmode="lin" valueType="num">
                                      <p:cBhvr>
                                        <p:cTn id="22" dur="500" fill="hold"/>
                                        <p:tgtEl>
                                          <p:spTgt spid="41987">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41987">
                                            <p:txEl>
                                              <p:pRg st="1" end="1"/>
                                            </p:txEl>
                                          </p:spTgt>
                                        </p:tgtEl>
                                        <p:attrNameLst>
                                          <p:attrName>ppt_h</p:attrName>
                                        </p:attrNameLst>
                                      </p:cBhvr>
                                      <p:tavLst>
                                        <p:tav tm="0">
                                          <p:val>
                                            <p:fltVal val="0"/>
                                          </p:val>
                                        </p:tav>
                                        <p:tav tm="100000">
                                          <p:val>
                                            <p:strVal val="#ppt_h"/>
                                          </p:val>
                                        </p:tav>
                                      </p:tavLst>
                                    </p:anim>
                                    <p:anim calcmode="lin" valueType="num">
                                      <p:cBhvr>
                                        <p:cTn id="24" dur="500" fill="hold"/>
                                        <p:tgtEl>
                                          <p:spTgt spid="41987">
                                            <p:txEl>
                                              <p:pRg st="1" end="1"/>
                                            </p:txEl>
                                          </p:spTgt>
                                        </p:tgtEl>
                                        <p:attrNameLst>
                                          <p:attrName>style.rotation</p:attrName>
                                        </p:attrNameLst>
                                      </p:cBhvr>
                                      <p:tavLst>
                                        <p:tav tm="0">
                                          <p:val>
                                            <p:fltVal val="90"/>
                                          </p:val>
                                        </p:tav>
                                        <p:tav tm="100000">
                                          <p:val>
                                            <p:fltVal val="0"/>
                                          </p:val>
                                        </p:tav>
                                      </p:tavLst>
                                    </p:anim>
                                    <p:animEffect transition="in" filter="fade">
                                      <p:cBhvr>
                                        <p:cTn id="25" dur="500"/>
                                        <p:tgtEl>
                                          <p:spTgt spid="41987">
                                            <p:txEl>
                                              <p:pRg st="1" end="1"/>
                                            </p:txEl>
                                          </p:spTgt>
                                        </p:tgtEl>
                                      </p:cBhvr>
                                    </p:animEffect>
                                  </p:childTnLst>
                                </p:cTn>
                              </p:par>
                            </p:childTnLst>
                          </p:cTn>
                        </p:par>
                        <p:par>
                          <p:cTn id="26" fill="hold">
                            <p:stCondLst>
                              <p:cond delay="3350"/>
                            </p:stCondLst>
                            <p:childTnLst>
                              <p:par>
                                <p:cTn id="27" presetID="31" presetClass="entr" presetSubtype="0" fill="hold" nodeType="afterEffect">
                                  <p:stCondLst>
                                    <p:cond delay="0"/>
                                  </p:stCondLst>
                                  <p:iterate type="lt">
                                    <p:tmPct val="5000"/>
                                  </p:iterate>
                                  <p:childTnLst>
                                    <p:set>
                                      <p:cBhvr>
                                        <p:cTn id="28" dur="1" fill="hold">
                                          <p:stCondLst>
                                            <p:cond delay="0"/>
                                          </p:stCondLst>
                                        </p:cTn>
                                        <p:tgtEl>
                                          <p:spTgt spid="41987">
                                            <p:txEl>
                                              <p:pRg st="2" end="2"/>
                                            </p:txEl>
                                          </p:spTgt>
                                        </p:tgtEl>
                                        <p:attrNameLst>
                                          <p:attrName>style.visibility</p:attrName>
                                        </p:attrNameLst>
                                      </p:cBhvr>
                                      <p:to>
                                        <p:strVal val="visible"/>
                                      </p:to>
                                    </p:set>
                                    <p:anim calcmode="lin" valueType="num">
                                      <p:cBhvr>
                                        <p:cTn id="29" dur="500" fill="hold"/>
                                        <p:tgtEl>
                                          <p:spTgt spid="4198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41987">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41987">
                                            <p:txEl>
                                              <p:pRg st="2" end="2"/>
                                            </p:txEl>
                                          </p:spTgt>
                                        </p:tgtEl>
                                        <p:attrNameLst>
                                          <p:attrName>style.rotation</p:attrName>
                                        </p:attrNameLst>
                                      </p:cBhvr>
                                      <p:tavLst>
                                        <p:tav tm="0">
                                          <p:val>
                                            <p:fltVal val="90"/>
                                          </p:val>
                                        </p:tav>
                                        <p:tav tm="100000">
                                          <p:val>
                                            <p:fltVal val="0"/>
                                          </p:val>
                                        </p:tav>
                                      </p:tavLst>
                                    </p:anim>
                                    <p:animEffect transition="in" filter="fade">
                                      <p:cBhvr>
                                        <p:cTn id="32" dur="500"/>
                                        <p:tgtEl>
                                          <p:spTgt spid="41987">
                                            <p:txEl>
                                              <p:pRg st="2" end="2"/>
                                            </p:txEl>
                                          </p:spTgt>
                                        </p:tgtEl>
                                      </p:cBhvr>
                                    </p:animEffect>
                                  </p:childTnLst>
                                </p:cTn>
                              </p:par>
                            </p:childTnLst>
                          </p:cTn>
                        </p:par>
                        <p:par>
                          <p:cTn id="33" fill="hold">
                            <p:stCondLst>
                              <p:cond delay="7925"/>
                            </p:stCondLst>
                            <p:childTnLst>
                              <p:par>
                                <p:cTn id="34" presetID="31" presetClass="entr" presetSubtype="0" fill="hold" nodeType="afterEffect">
                                  <p:stCondLst>
                                    <p:cond delay="0"/>
                                  </p:stCondLst>
                                  <p:iterate type="lt">
                                    <p:tmPct val="5000"/>
                                  </p:iterate>
                                  <p:childTnLst>
                                    <p:set>
                                      <p:cBhvr>
                                        <p:cTn id="35" dur="1" fill="hold">
                                          <p:stCondLst>
                                            <p:cond delay="0"/>
                                          </p:stCondLst>
                                        </p:cTn>
                                        <p:tgtEl>
                                          <p:spTgt spid="41987">
                                            <p:txEl>
                                              <p:pRg st="3" end="3"/>
                                            </p:txEl>
                                          </p:spTgt>
                                        </p:tgtEl>
                                        <p:attrNameLst>
                                          <p:attrName>style.visibility</p:attrName>
                                        </p:attrNameLst>
                                      </p:cBhvr>
                                      <p:to>
                                        <p:strVal val="visible"/>
                                      </p:to>
                                    </p:set>
                                    <p:anim calcmode="lin" valueType="num">
                                      <p:cBhvr>
                                        <p:cTn id="36" dur="500" fill="hold"/>
                                        <p:tgtEl>
                                          <p:spTgt spid="41987">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41987">
                                            <p:txEl>
                                              <p:pRg st="3" end="3"/>
                                            </p:txEl>
                                          </p:spTgt>
                                        </p:tgtEl>
                                        <p:attrNameLst>
                                          <p:attrName>ppt_h</p:attrName>
                                        </p:attrNameLst>
                                      </p:cBhvr>
                                      <p:tavLst>
                                        <p:tav tm="0">
                                          <p:val>
                                            <p:fltVal val="0"/>
                                          </p:val>
                                        </p:tav>
                                        <p:tav tm="100000">
                                          <p:val>
                                            <p:strVal val="#ppt_h"/>
                                          </p:val>
                                        </p:tav>
                                      </p:tavLst>
                                    </p:anim>
                                    <p:anim calcmode="lin" valueType="num">
                                      <p:cBhvr>
                                        <p:cTn id="38" dur="500" fill="hold"/>
                                        <p:tgtEl>
                                          <p:spTgt spid="41987">
                                            <p:txEl>
                                              <p:pRg st="3" end="3"/>
                                            </p:txEl>
                                          </p:spTgt>
                                        </p:tgtEl>
                                        <p:attrNameLst>
                                          <p:attrName>style.rotation</p:attrName>
                                        </p:attrNameLst>
                                      </p:cBhvr>
                                      <p:tavLst>
                                        <p:tav tm="0">
                                          <p:val>
                                            <p:fltVal val="90"/>
                                          </p:val>
                                        </p:tav>
                                        <p:tav tm="100000">
                                          <p:val>
                                            <p:fltVal val="0"/>
                                          </p:val>
                                        </p:tav>
                                      </p:tavLst>
                                    </p:anim>
                                    <p:animEffect transition="in" filter="fade">
                                      <p:cBhvr>
                                        <p:cTn id="39"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p:cNvSpPr>
            <a:spLocks noGrp="1" noChangeArrowheads="1"/>
          </p:cNvSpPr>
          <p:nvPr>
            <p:ph idx="1"/>
          </p:nvPr>
        </p:nvSpPr>
        <p:spPr/>
        <p:txBody>
          <a:bodyPr/>
          <a:lstStyle/>
          <a:p>
            <a:pPr>
              <a:buFont typeface="Wingdings" pitchFamily="2" charset="2"/>
              <a:buNone/>
              <a:defRPr/>
            </a:pPr>
            <a:r>
              <a:rPr lang="en-US" dirty="0"/>
              <a:t>	“Customer satisfaction of patients attending O.P Dept of </a:t>
            </a:r>
            <a:r>
              <a:rPr lang="en-US" dirty="0" smtClean="0"/>
              <a:t>Christian MISSION Hospital</a:t>
            </a:r>
            <a:r>
              <a:rPr lang="en-US" dirty="0"/>
              <a:t>” </a:t>
            </a:r>
          </a:p>
          <a:p>
            <a:pPr>
              <a:buFont typeface="Wingdings" pitchFamily="2" charset="2"/>
              <a:buNone/>
              <a:defRPr/>
            </a:pPr>
            <a:r>
              <a:rPr lang="en-US" dirty="0"/>
              <a:t>		Population – 800 per day</a:t>
            </a:r>
          </a:p>
          <a:p>
            <a:pPr>
              <a:buFont typeface="Wingdings" pitchFamily="2" charset="2"/>
              <a:buNone/>
              <a:defRPr/>
            </a:pPr>
            <a:r>
              <a:rPr lang="en-US" dirty="0"/>
              <a:t>		Sample required – 100</a:t>
            </a:r>
          </a:p>
        </p:txBody>
      </p:sp>
      <p:sp>
        <p:nvSpPr>
          <p:cNvPr id="7174" name="Rectangle 6"/>
          <p:cNvSpPr>
            <a:spLocks noGrp="1" noChangeArrowheads="1"/>
          </p:cNvSpPr>
          <p:nvPr>
            <p:ph type="title"/>
          </p:nvPr>
        </p:nvSpPr>
        <p:spPr>
          <a:xfrm>
            <a:off x="457200" y="858838"/>
            <a:ext cx="8229600" cy="558800"/>
          </a:xfrm>
        </p:spPr>
        <p:txBody>
          <a:bodyPr>
            <a:normAutofit fontScale="90000"/>
          </a:bodyPr>
          <a:lstStyle/>
          <a:p>
            <a:pPr>
              <a:defRPr/>
            </a:pPr>
            <a:r>
              <a:rPr lang="en-US" sz="4000">
                <a:solidFill>
                  <a:srgbClr val="66FF33"/>
                </a:solidFill>
              </a:rPr>
              <a:t>Example: 1</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2" name="Rectangle 10"/>
          <p:cNvSpPr>
            <a:spLocks noChangeArrowheads="1"/>
          </p:cNvSpPr>
          <p:nvPr/>
        </p:nvSpPr>
        <p:spPr bwMode="auto">
          <a:xfrm>
            <a:off x="457200" y="990600"/>
            <a:ext cx="8229600" cy="27238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endParaRPr>
          </a:p>
          <a:p>
            <a:pPr lvl="0" algn="just" fontAlgn="base">
              <a:spcBef>
                <a:spcPct val="0"/>
              </a:spcBef>
              <a:spcAft>
                <a:spcPct val="0"/>
              </a:spcAft>
            </a:pPr>
            <a:r>
              <a:rPr lang="en-US" sz="2000" b="1" dirty="0" smtClean="0">
                <a:solidFill>
                  <a:srgbClr val="BA4E2A"/>
                </a:solidFill>
                <a:latin typeface="Arial" pitchFamily="34" charset="0"/>
                <a:ea typeface="Arial" pitchFamily="34" charset="0"/>
                <a:cs typeface="Arial" pitchFamily="34" charset="0"/>
              </a:rPr>
              <a:t>SAMPLE SIZE IN </a:t>
            </a:r>
            <a:endParaRPr lang="en-US" sz="2000" dirty="0" smtClean="0">
              <a:latin typeface="Arial" pitchFamily="34" charset="0"/>
              <a:cs typeface="Arial" pitchFamily="34" charset="0"/>
            </a:endParaRPr>
          </a:p>
          <a:p>
            <a:pPr lvl="0" algn="just" eaLnBrk="0" fontAlgn="base" hangingPunct="0">
              <a:spcBef>
                <a:spcPct val="0"/>
              </a:spcBef>
              <a:spcAft>
                <a:spcPct val="0"/>
              </a:spcAft>
            </a:pPr>
            <a:r>
              <a:rPr lang="en-US" sz="2000" b="1" dirty="0" smtClean="0">
                <a:solidFill>
                  <a:srgbClr val="BA4E2A"/>
                </a:solidFill>
                <a:latin typeface="Arial" pitchFamily="34" charset="0"/>
                <a:ea typeface="Times New Roman" pitchFamily="18" charset="0"/>
                <a:cs typeface="Times New Roman" pitchFamily="18" charset="0"/>
              </a:rPr>
              <a:t>QUANTITATIVE STUDIES </a:t>
            </a:r>
            <a:endParaRPr lang="en-US" sz="200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Quantitative researchers need to pay careful attention to the number of subjects needed to test research </a:t>
            </a:r>
            <a:r>
              <a:rPr kumimoji="0" lang="en-US" sz="2000" b="0" i="0" u="none" strike="noStrike" cap="none" normalizeH="0" baseline="0" dirty="0" err="1" smtClean="0">
                <a:ln>
                  <a:noFill/>
                </a:ln>
                <a:solidFill>
                  <a:srgbClr val="231F20"/>
                </a:solidFill>
                <a:effectLst/>
                <a:latin typeface="Arial" pitchFamily="34" charset="0"/>
                <a:ea typeface="Times New Roman" pitchFamily="18" charset="0"/>
                <a:cs typeface="Arial" pitchFamily="34" charset="0"/>
              </a:rPr>
              <a:t>hy</a:t>
            </a:r>
            <a:r>
              <a:rPr kumimoji="0" lang="en-US" sz="2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t>
            </a:r>
            <a:r>
              <a:rPr kumimoji="0" lang="en-US" sz="2000" b="0" i="0" u="none" strike="noStrike" cap="none" normalizeH="0" baseline="0" dirty="0" err="1" smtClean="0">
                <a:ln>
                  <a:noFill/>
                </a:ln>
                <a:solidFill>
                  <a:srgbClr val="231F20"/>
                </a:solidFill>
                <a:effectLst/>
                <a:latin typeface="Arial" pitchFamily="34" charset="0"/>
                <a:ea typeface="Times New Roman" pitchFamily="18" charset="0"/>
                <a:cs typeface="Arial" pitchFamily="34" charset="0"/>
              </a:rPr>
              <a:t>potheses</a:t>
            </a:r>
            <a:r>
              <a:rPr kumimoji="0" lang="en-US" sz="2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 adequately. A sophisticated procedure known as </a:t>
            </a:r>
            <a:r>
              <a:rPr kumimoji="0" lang="en-US" sz="2000" b="1"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power analysis </a:t>
            </a:r>
            <a:r>
              <a:rPr kumimoji="0" lang="en-US" sz="2000" b="0" i="0" u="none" strike="noStrike" cap="none" normalizeH="0" baseline="0" dirty="0" smtClean="0">
                <a:ln>
                  <a:noFill/>
                </a:ln>
                <a:solidFill>
                  <a:srgbClr val="231F20"/>
                </a:solidFill>
                <a:effectLst/>
                <a:latin typeface="Arial" pitchFamily="34" charset="0"/>
                <a:ea typeface="Times New Roman" pitchFamily="18" charset="0"/>
                <a:cs typeface="Arial" pitchFamily="34" charset="0"/>
              </a:rPr>
              <a:t>can be used to estimate sample size needs, but some statistical knowledge is needed before this procedure can be explained. In this section we offer guidelines to beginning researchers;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82341"/>
            <a:ext cx="8534400" cy="2031325"/>
          </a:xfrm>
          <a:prstGeom prst="rect">
            <a:avLst/>
          </a:prstGeom>
        </p:spPr>
        <p:txBody>
          <a:bodyPr wrap="square">
            <a:spAutoFit/>
          </a:bodyPr>
          <a:lstStyle/>
          <a:p>
            <a:pPr algn="just"/>
            <a:r>
              <a:rPr lang="en-US" dirty="0" smtClean="0"/>
              <a:t>There are no simple formulas that can tell you how large a sample is needed in a given quantitative study, but we can offer a simple piece of advice: You should use the largest sample possible. The larger the sample, the more representative of the population it is likely to be. Every time researchers calculate a percentage or an average based on </a:t>
            </a:r>
            <a:r>
              <a:rPr lang="en-US" dirty="0" err="1" smtClean="0"/>
              <a:t>sam</a:t>
            </a:r>
            <a:r>
              <a:rPr lang="en-US" dirty="0" smtClean="0"/>
              <a:t>- </a:t>
            </a:r>
            <a:r>
              <a:rPr lang="en-US" dirty="0" err="1" smtClean="0"/>
              <a:t>ple</a:t>
            </a:r>
            <a:r>
              <a:rPr lang="en-US" dirty="0" smtClean="0"/>
              <a:t> data, they are estimating a population value. Smaller samples tend to produce less accurate </a:t>
            </a:r>
            <a:r>
              <a:rPr lang="en-US" dirty="0" err="1" smtClean="0"/>
              <a:t>esti</a:t>
            </a:r>
            <a:r>
              <a:rPr lang="en-US" dirty="0" smtClean="0"/>
              <a:t>- mates than larger ones. In other words, the larger the sample, the smaller the sampling error.</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990600"/>
            <a:ext cx="7772400" cy="5078313"/>
          </a:xfrm>
          <a:prstGeom prst="rect">
            <a:avLst/>
          </a:prstGeom>
        </p:spPr>
        <p:txBody>
          <a:bodyPr wrap="square">
            <a:spAutoFit/>
          </a:bodyPr>
          <a:lstStyle/>
          <a:p>
            <a:pPr algn="just"/>
            <a:r>
              <a:rPr lang="en-US" b="1" dirty="0" smtClean="0"/>
              <a:t>Attrition</a:t>
            </a:r>
          </a:p>
          <a:p>
            <a:pPr algn="just"/>
            <a:r>
              <a:rPr lang="en-US" dirty="0" smtClean="0"/>
              <a:t>In longitudinal studies, the number of subjects </a:t>
            </a:r>
            <a:r>
              <a:rPr lang="en-US" dirty="0" err="1" smtClean="0"/>
              <a:t>usu</a:t>
            </a:r>
            <a:r>
              <a:rPr lang="en-US" dirty="0" smtClean="0"/>
              <a:t>- ally declines over time. This is most likely to occur if the time lag between data collection points is great; if the population is mobile or hard to locate; or if the population is a vulnerable one at risk of death or disability. If resources are devoted to </a:t>
            </a:r>
            <a:r>
              <a:rPr lang="en-US" dirty="0" err="1" smtClean="0"/>
              <a:t>trac</a:t>
            </a:r>
            <a:r>
              <a:rPr lang="en-US" dirty="0" smtClean="0"/>
              <a:t>- </a:t>
            </a:r>
            <a:r>
              <a:rPr lang="en-US" dirty="0" err="1" smtClean="0"/>
              <a:t>ing</a:t>
            </a:r>
            <a:r>
              <a:rPr lang="en-US" dirty="0" smtClean="0"/>
              <a:t> subjects, or if the researcher has an ongoing re- </a:t>
            </a:r>
            <a:r>
              <a:rPr lang="en-US" dirty="0" err="1" smtClean="0"/>
              <a:t>lationship</a:t>
            </a:r>
            <a:r>
              <a:rPr lang="en-US" dirty="0" smtClean="0"/>
              <a:t> with them (as might be true in clinical studies), then the rate of attrition might be low. It is a rare longitudinal study, however, that maintains the full research sample. Therefore, in estimating sample size needs, researchers should factor in anticipated loss of subjects over time.</a:t>
            </a:r>
          </a:p>
          <a:p>
            <a:pPr algn="just"/>
            <a:r>
              <a:rPr lang="en-US" dirty="0" smtClean="0"/>
              <a:t>Attrition problems are not restricted to </a:t>
            </a:r>
            <a:r>
              <a:rPr lang="en-US" dirty="0" err="1" smtClean="0"/>
              <a:t>longitu</a:t>
            </a:r>
            <a:r>
              <a:rPr lang="en-US" dirty="0" smtClean="0"/>
              <a:t>- </a:t>
            </a:r>
            <a:r>
              <a:rPr lang="en-US" dirty="0" err="1" smtClean="0"/>
              <a:t>dinal</a:t>
            </a:r>
            <a:r>
              <a:rPr lang="en-US" dirty="0" smtClean="0"/>
              <a:t> studies. People who initially agree to cooperate in a study may be subsequently unable or unwilling to participate for various reasons, such as death, deteriorating health, early discharge, discontinued need for an intervention, or simply a change of heart. Researchers should expect a certain amount of sub- </a:t>
            </a:r>
            <a:r>
              <a:rPr lang="en-US" dirty="0" err="1" smtClean="0"/>
              <a:t>ject</a:t>
            </a:r>
            <a:r>
              <a:rPr lang="en-US" dirty="0" smtClean="0"/>
              <a:t> loss and recruit accordingly.</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51344"/>
            <a:ext cx="8001000" cy="3139321"/>
          </a:xfrm>
          <a:prstGeom prst="rect">
            <a:avLst/>
          </a:prstGeom>
        </p:spPr>
        <p:txBody>
          <a:bodyPr wrap="square">
            <a:spAutoFit/>
          </a:bodyPr>
          <a:lstStyle/>
          <a:p>
            <a:r>
              <a:rPr lang="en-US" b="1" dirty="0" smtClean="0"/>
              <a:t>Effect Size</a:t>
            </a:r>
          </a:p>
          <a:p>
            <a:r>
              <a:rPr lang="en-US" dirty="0" smtClean="0"/>
              <a:t>Power analysis builds on the concept of an </a:t>
            </a:r>
            <a:r>
              <a:rPr lang="en-US" b="1" dirty="0" smtClean="0"/>
              <a:t>effect size</a:t>
            </a:r>
            <a:r>
              <a:rPr lang="en-US" dirty="0" smtClean="0"/>
              <a:t>, which expresses the strength of relationships among research variables. If there is reason to ex- </a:t>
            </a:r>
            <a:r>
              <a:rPr lang="en-US" dirty="0" err="1" smtClean="0"/>
              <a:t>pect</a:t>
            </a:r>
            <a:r>
              <a:rPr lang="en-US" dirty="0" smtClean="0"/>
              <a:t> that the independent and dependent variables will be strongly related, then a relatively small </a:t>
            </a:r>
            <a:r>
              <a:rPr lang="en-US" dirty="0" err="1" smtClean="0"/>
              <a:t>sam</a:t>
            </a:r>
            <a:r>
              <a:rPr lang="en-US" dirty="0" smtClean="0"/>
              <a:t>- </a:t>
            </a:r>
            <a:r>
              <a:rPr lang="en-US" dirty="0" err="1" smtClean="0"/>
              <a:t>ple</a:t>
            </a:r>
            <a:r>
              <a:rPr lang="en-US" dirty="0" smtClean="0"/>
              <a:t> should be adequate to demonstrate the relation- ship statistically. For example, if we were testing a powerful new drug to treat AIDS, it might be </a:t>
            </a:r>
            <a:r>
              <a:rPr lang="en-US" dirty="0" err="1" smtClean="0"/>
              <a:t>possi</a:t>
            </a:r>
            <a:r>
              <a:rPr lang="en-US" dirty="0" smtClean="0"/>
              <a:t>- </a:t>
            </a:r>
            <a:r>
              <a:rPr lang="en-US" dirty="0" err="1" smtClean="0"/>
              <a:t>ble</a:t>
            </a:r>
            <a:r>
              <a:rPr lang="en-US" dirty="0" smtClean="0"/>
              <a:t> to demonstrate its effectiveness with a small sample. Typically, however, interventions have modest effects, and variables are usually only mod- </a:t>
            </a:r>
            <a:r>
              <a:rPr lang="en-US" dirty="0" err="1" smtClean="0"/>
              <a:t>erately</a:t>
            </a:r>
            <a:r>
              <a:rPr lang="en-US" dirty="0" smtClean="0"/>
              <a:t> correlated with one another. When there is no </a:t>
            </a:r>
            <a:r>
              <a:rPr lang="en-US" i="1" dirty="0" smtClean="0"/>
              <a:t>a priori </a:t>
            </a:r>
            <a:r>
              <a:rPr lang="en-US" dirty="0" smtClean="0"/>
              <a:t>reason for believing that relationships will be strong (i.e., when the effect size is expected to be modest), then small samples are risky.</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noChangeArrowheads="1"/>
          </p:cNvSpPr>
          <p:nvPr>
            <p:ph type="title"/>
          </p:nvPr>
        </p:nvSpPr>
        <p:spPr>
          <a:xfrm>
            <a:off x="456481" y="313953"/>
            <a:ext cx="8228160" cy="106283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Sample size -Deciding Factors</a:t>
            </a:r>
          </a:p>
        </p:txBody>
      </p:sp>
      <p:sp>
        <p:nvSpPr>
          <p:cNvPr id="30723" name="Rectangle 2"/>
          <p:cNvSpPr>
            <a:spLocks noGrp="1" noChangeArrowheads="1"/>
          </p:cNvSpPr>
          <p:nvPr>
            <p:ph idx="1"/>
          </p:nvPr>
        </p:nvSpPr>
        <p:spPr>
          <a:xfrm>
            <a:off x="456481" y="1604329"/>
            <a:ext cx="8228160" cy="4444307"/>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Type of study design</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Descriptive (surveys) </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Comparative (experimental, cohort or case-control study)</a:t>
            </a:r>
            <a:r>
              <a:rPr lang="ar-SA" dirty="0" smtClean="0">
                <a:latin typeface="Palatino Linotype" pitchFamily="18" charset="0"/>
              </a:rPr>
              <a:t>‏</a:t>
            </a:r>
            <a:endParaRPr lang="en-US" dirty="0" smtClean="0">
              <a:latin typeface="Palatino Linotype" pitchFamily="18" charset="0"/>
              <a:cs typeface="Arial" pitchFamily="34" charset="0"/>
            </a:endParaRPr>
          </a:p>
          <a:p>
            <a:pPr lvl="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dirty="0" smtClean="0">
              <a:latin typeface="Palatino Linotype" pitchFamily="18" charset="0"/>
            </a:endParaRP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b="1" dirty="0" smtClean="0">
                <a:latin typeface="Palatino Linotype" pitchFamily="18" charset="0"/>
              </a:rPr>
              <a:t>Outcome variable </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Numerical</a:t>
            </a:r>
          </a:p>
          <a:p>
            <a:pPr lvl="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(non) – Numerical (Dichotomous)</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GB" dirty="0" smtClean="0">
              <a:latin typeface="Palatino Linotype" pitchFamily="18" charset="0"/>
            </a:endParaRP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13499872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Sample size for surveys</a:t>
            </a:r>
          </a:p>
        </p:txBody>
      </p:sp>
      <p:sp>
        <p:nvSpPr>
          <p:cNvPr id="1028" name="Rectangle 3"/>
          <p:cNvSpPr>
            <a:spLocks noGrp="1" noChangeArrowheads="1"/>
          </p:cNvSpPr>
          <p:nvPr>
            <p:ph idx="1"/>
          </p:nvPr>
        </p:nvSpPr>
        <p:spPr>
          <a:xfrm>
            <a:off x="1306081" y="3591738"/>
            <a:ext cx="7346880" cy="2975352"/>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endParaRPr lang="en-GB" sz="2500" dirty="0" smtClean="0">
              <a:latin typeface="Palatino Linotype" pitchFamily="18" charset="0"/>
            </a:endParaRP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n – required sample size</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p – expected prevalence</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d – precision or width of 95 % CI</a:t>
            </a:r>
          </a:p>
        </p:txBody>
      </p:sp>
      <p:pic>
        <p:nvPicPr>
          <p:cNvPr id="1029" name="Picture 2"/>
          <p:cNvPicPr>
            <a:picLocks noChangeAspect="1" noChangeArrowheads="1"/>
          </p:cNvPicPr>
          <p:nvPr/>
        </p:nvPicPr>
        <p:blipFill>
          <a:blip r:embed="rId4"/>
          <a:srcRect/>
          <a:stretch>
            <a:fillRect/>
          </a:stretch>
        </p:blipFill>
        <p:spPr bwMode="auto">
          <a:xfrm>
            <a:off x="2939040" y="2122783"/>
            <a:ext cx="2170080" cy="1333580"/>
          </a:xfrm>
          <a:prstGeom prst="rect">
            <a:avLst/>
          </a:prstGeom>
          <a:noFill/>
          <a:ln w="9525">
            <a:noFill/>
            <a:round/>
            <a:headEnd/>
            <a:tailEnd/>
          </a:ln>
        </p:spPr>
      </p:pic>
      <p:graphicFrame>
        <p:nvGraphicFramePr>
          <p:cNvPr id="1026" name="Object 5"/>
          <p:cNvGraphicFramePr>
            <a:graphicFrameLocks noChangeAspect="1"/>
          </p:cNvGraphicFramePr>
          <p:nvPr/>
        </p:nvGraphicFramePr>
        <p:xfrm>
          <a:off x="4518720" y="3388676"/>
          <a:ext cx="103680" cy="80648"/>
        </p:xfrm>
        <a:graphic>
          <a:graphicData uri="http://schemas.openxmlformats.org/presentationml/2006/ole">
            <p:oleObj spid="_x0000_s2050" name="Equation" r:id="rId5" imgW="114003" imgH="88669" progId="Equation.3">
              <p:embed/>
            </p:oleObj>
          </a:graphicData>
        </a:graphic>
      </p:graphicFrame>
      <p:sp>
        <p:nvSpPr>
          <p:cNvPr id="7" name="Footer Placeholder 6"/>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4004806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Example </a:t>
            </a:r>
          </a:p>
        </p:txBody>
      </p:sp>
      <p:sp>
        <p:nvSpPr>
          <p:cNvPr id="32771" name="Rectangle 2"/>
          <p:cNvSpPr>
            <a:spLocks noGrp="1" noChangeArrowheads="1"/>
          </p:cNvSpPr>
          <p:nvPr>
            <p:ph idx="1"/>
          </p:nvPr>
        </p:nvSpPr>
        <p:spPr>
          <a:xfrm>
            <a:off x="456481" y="1604328"/>
            <a:ext cx="8228160" cy="4632967"/>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Suppose a researcher wants to find the prevalence of TB infection among children of 0-9 years of age. </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What sample size does he need?</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Outcome ?  </a:t>
            </a:r>
          </a:p>
          <a:p>
            <a:pPr marL="1142528" lvl="2" indent="-228506"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Numerical or Non numerical</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Study design ?</a:t>
            </a:r>
          </a:p>
          <a:p>
            <a:pPr marL="1142528" lvl="2" indent="-228506"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Descriptive or Comparative</a:t>
            </a: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3765289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lIns="82945" tIns="41473" rIns="82945" bIns="41473"/>
          <a:lstStyle/>
          <a:p>
            <a:pPr eaLnBrk="1" hangingPunct="1"/>
            <a:endParaRPr lang="en-IN" smtClean="0"/>
          </a:p>
        </p:txBody>
      </p:sp>
      <p:sp>
        <p:nvSpPr>
          <p:cNvPr id="3" name="Content Placeholder 2"/>
          <p:cNvSpPr>
            <a:spLocks noGrp="1"/>
          </p:cNvSpPr>
          <p:nvPr>
            <p:ph idx="1"/>
          </p:nvPr>
        </p:nvSpPr>
        <p:spPr>
          <a:xfrm>
            <a:off x="456481" y="1604329"/>
            <a:ext cx="8226720" cy="4111632"/>
          </a:xfrm>
        </p:spPr>
        <p:txBody>
          <a:bodyPr lIns="82945" tIns="41473" rIns="82945" bIns="41473" rtlCol="0">
            <a:normAutofit fontScale="92500" lnSpcReduction="10000"/>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Formula for prevalence surveys</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Prevalence (p) =10 % ;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q = 90%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Precision =5% </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Sample size = (4 x 10x 90)/5 x 5 = 144 children</a:t>
            </a:r>
          </a:p>
          <a:p>
            <a:pPr marL="342758" indent="-342758" defTabSz="914021">
              <a:defRPr/>
            </a:pPr>
            <a:endParaRPr lang="en-IN" dirty="0" smtClean="0"/>
          </a:p>
        </p:txBody>
      </p:sp>
      <p:pic>
        <p:nvPicPr>
          <p:cNvPr id="32772" name="Picture 2"/>
          <p:cNvPicPr>
            <a:picLocks noChangeAspect="1" noChangeArrowheads="1"/>
          </p:cNvPicPr>
          <p:nvPr/>
        </p:nvPicPr>
        <p:blipFill>
          <a:blip r:embed="rId3"/>
          <a:srcRect/>
          <a:stretch>
            <a:fillRect/>
          </a:stretch>
        </p:blipFill>
        <p:spPr bwMode="auto">
          <a:xfrm>
            <a:off x="2939040" y="2122783"/>
            <a:ext cx="2170080" cy="1333580"/>
          </a:xfrm>
          <a:prstGeom prst="rect">
            <a:avLst/>
          </a:prstGeom>
          <a:noFill/>
          <a:ln w="9525">
            <a:noFill/>
            <a:round/>
            <a:headEnd/>
            <a:tailEnd/>
          </a:ln>
        </p:spPr>
      </p:pic>
      <p:sp>
        <p:nvSpPr>
          <p:cNvPr id="5" name="Footer Placeholder 4"/>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5301676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456481" y="273629"/>
            <a:ext cx="8228160" cy="1144921"/>
          </a:xfrm>
        </p:spPr>
        <p:txBody>
          <a:bodyPr lIns="82945" tIns="41473" rIns="82945" bIns="41473" rtlCol="0">
            <a:normAutofit fontScale="90000"/>
          </a:bodyPr>
          <a:lstStyle/>
          <a:p>
            <a:pPr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Sample size for comparative studies</a:t>
            </a:r>
          </a:p>
        </p:txBody>
      </p:sp>
      <p:sp>
        <p:nvSpPr>
          <p:cNvPr id="33795" name="Rectangle 3"/>
          <p:cNvSpPr>
            <a:spLocks noGrp="1" noChangeArrowheads="1"/>
          </p:cNvSpPr>
          <p:nvPr>
            <p:ph idx="1"/>
          </p:nvPr>
        </p:nvSpPr>
        <p:spPr>
          <a:xfrm>
            <a:off x="1566720" y="3755914"/>
            <a:ext cx="6206400" cy="2155907"/>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endParaRPr lang="en-GB" sz="2500" dirty="0" smtClean="0">
              <a:latin typeface="Palatino Linotype" pitchFamily="18" charset="0"/>
            </a:endParaRP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n – required sample size</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p </a:t>
            </a:r>
            <a:r>
              <a:rPr lang="en-GB" baseline="-25000" dirty="0" smtClean="0">
                <a:latin typeface="Palatino Linotype" pitchFamily="18" charset="0"/>
              </a:rPr>
              <a:t>1</a:t>
            </a:r>
            <a:r>
              <a:rPr lang="en-GB" dirty="0" smtClean="0">
                <a:latin typeface="Palatino Linotype" pitchFamily="18" charset="0"/>
              </a:rPr>
              <a:t>– prevalence in the group 1</a:t>
            </a:r>
          </a:p>
          <a:p>
            <a:pPr lvl="1">
              <a:buNone/>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dirty="0" smtClean="0">
                <a:latin typeface="Palatino Linotype" pitchFamily="18" charset="0"/>
              </a:rPr>
              <a:t>p </a:t>
            </a:r>
            <a:r>
              <a:rPr lang="en-GB" baseline="-25000" dirty="0" smtClean="0">
                <a:latin typeface="Palatino Linotype" pitchFamily="18" charset="0"/>
              </a:rPr>
              <a:t>2</a:t>
            </a:r>
            <a:r>
              <a:rPr lang="en-GB" dirty="0" smtClean="0">
                <a:latin typeface="Palatino Linotype" pitchFamily="18" charset="0"/>
              </a:rPr>
              <a:t> – prevalence in the group 2</a:t>
            </a:r>
          </a:p>
        </p:txBody>
      </p:sp>
      <p:pic>
        <p:nvPicPr>
          <p:cNvPr id="33796" name="Picture 3"/>
          <p:cNvPicPr>
            <a:picLocks noChangeAspect="1" noChangeArrowheads="1"/>
          </p:cNvPicPr>
          <p:nvPr/>
        </p:nvPicPr>
        <p:blipFill>
          <a:blip r:embed="rId3"/>
          <a:srcRect/>
          <a:stretch>
            <a:fillRect/>
          </a:stretch>
        </p:blipFill>
        <p:spPr bwMode="auto">
          <a:xfrm>
            <a:off x="1598400" y="1901000"/>
            <a:ext cx="5847840" cy="1528001"/>
          </a:xfrm>
          <a:prstGeom prst="rect">
            <a:avLst/>
          </a:prstGeom>
          <a:noFill/>
          <a:ln w="9525">
            <a:noFill/>
            <a:round/>
            <a:headEnd/>
            <a:tailEnd/>
          </a:ln>
        </p:spPr>
      </p:pic>
      <p:sp>
        <p:nvSpPr>
          <p:cNvPr id="7" name="Footer Placeholder 6"/>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24883089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Example </a:t>
            </a:r>
          </a:p>
        </p:txBody>
      </p:sp>
      <p:sp>
        <p:nvSpPr>
          <p:cNvPr id="34819" name="Rectangle 2"/>
          <p:cNvSpPr>
            <a:spLocks noGrp="1" noChangeArrowheads="1"/>
          </p:cNvSpPr>
          <p:nvPr>
            <p:ph idx="1"/>
          </p:nvPr>
        </p:nvSpPr>
        <p:spPr>
          <a:xfrm>
            <a:off x="391680" y="1664815"/>
            <a:ext cx="8228160" cy="4772661"/>
          </a:xfrm>
        </p:spPr>
        <p:txBody>
          <a:bodyPr lIns="82945" tIns="41473" rIns="82945" bIns="41473"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Suppose a researcher wants to compare the prevalence of anaemia in children who are malnourished and well nourished. </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What sample size would he require?</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dirty="0" smtClean="0">
              <a:latin typeface="Palatino Linotype" pitchFamily="18" charset="0"/>
            </a:endParaRP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Outcome ?</a:t>
            </a:r>
          </a:p>
          <a:p>
            <a:pPr marL="1142528" lvl="2" indent="-228506"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Prevalence of anaemia </a:t>
            </a:r>
          </a:p>
          <a:p>
            <a:pPr marL="742642" lvl="1" indent="-285630"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Study design?</a:t>
            </a:r>
          </a:p>
          <a:p>
            <a:pPr marL="1142528" lvl="2" indent="-228506" defTabSz="914021">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Descriptive or comparative</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9572263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6481" y="2426656"/>
            <a:ext cx="8226720" cy="3941693"/>
          </a:xfrm>
        </p:spPr>
        <p:txBody>
          <a:bodyPr lIns="82945" tIns="41473" rIns="82945" bIns="41473" rtlCol="0">
            <a:normAutofit/>
          </a:bodyPr>
          <a:lstStyle/>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Prevalence of anaemia in under-nourished group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 50%(p1)</a:t>
            </a:r>
            <a:r>
              <a:rPr lang="ar-SA" dirty="0" smtClean="0">
                <a:latin typeface="Palatino Linotype" pitchFamily="18" charset="0"/>
              </a:rPr>
              <a:t>‏</a:t>
            </a:r>
            <a:endParaRPr lang="en-GB" dirty="0" smtClean="0">
              <a:latin typeface="Palatino Linotype" pitchFamily="18" charset="0"/>
            </a:endParaRP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Prevalence of anaemia in well-nourished group 			=34% (p2)</a:t>
            </a:r>
            <a:r>
              <a:rPr lang="ar-SA" dirty="0" smtClean="0">
                <a:latin typeface="Palatino Linotype" pitchFamily="18" charset="0"/>
              </a:rPr>
              <a:t>‏</a:t>
            </a:r>
            <a:endParaRPr lang="en-GB" dirty="0" smtClean="0">
              <a:latin typeface="Palatino Linotype" pitchFamily="18" charset="0"/>
            </a:endParaRP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Expected difference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=0.16 (p1-p2)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Power=0.80 (Z = 0.849); </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Alpha=0.05 (Z = 1.96);</a:t>
            </a:r>
          </a:p>
          <a:p>
            <a:pPr marL="742642" lvl="1" indent="-285630" defTabSz="914021">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smtClean="0">
                <a:latin typeface="Palatino Linotype" pitchFamily="18" charset="0"/>
              </a:rPr>
              <a:t>	Sample size required in each arm = 146</a:t>
            </a:r>
          </a:p>
          <a:p>
            <a:pPr marL="342758" indent="-342758" defTabSz="914021">
              <a:buNone/>
              <a:defRPr/>
            </a:pPr>
            <a:endParaRPr lang="en-IN" dirty="0" smtClean="0"/>
          </a:p>
        </p:txBody>
      </p:sp>
      <p:pic>
        <p:nvPicPr>
          <p:cNvPr id="35843" name="Picture 3"/>
          <p:cNvPicPr>
            <a:picLocks noChangeAspect="1" noChangeArrowheads="1"/>
          </p:cNvPicPr>
          <p:nvPr/>
        </p:nvPicPr>
        <p:blipFill>
          <a:blip r:embed="rId3"/>
          <a:srcRect/>
          <a:stretch>
            <a:fillRect/>
          </a:stretch>
        </p:blipFill>
        <p:spPr bwMode="auto">
          <a:xfrm>
            <a:off x="1598400" y="620706"/>
            <a:ext cx="5847840" cy="1526560"/>
          </a:xfrm>
          <a:prstGeom prst="rect">
            <a:avLst/>
          </a:prstGeom>
          <a:noFill/>
          <a:ln w="9525">
            <a:noFill/>
            <a:round/>
            <a:headEnd/>
            <a:tailEnd/>
          </a:ln>
        </p:spPr>
      </p:pic>
      <p:sp>
        <p:nvSpPr>
          <p:cNvPr id="5" name="Footer Placeholder 4"/>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1543571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p:cNvPicPr>
            <a:picLocks noChangeAspect="1" noChangeArrowheads="1"/>
          </p:cNvPicPr>
          <p:nvPr/>
        </p:nvPicPr>
        <p:blipFill>
          <a:blip r:embed="rId3"/>
          <a:srcRect/>
          <a:stretch>
            <a:fillRect/>
          </a:stretch>
        </p:blipFill>
        <p:spPr bwMode="auto">
          <a:xfrm>
            <a:off x="783360" y="750320"/>
            <a:ext cx="7960320" cy="5514338"/>
          </a:xfrm>
          <a:prstGeom prst="rect">
            <a:avLst/>
          </a:prstGeom>
          <a:noFill/>
          <a:ln w="9525">
            <a:noFill/>
            <a:round/>
            <a:headEnd/>
            <a:tailEnd/>
          </a:ln>
        </p:spPr>
      </p:pic>
      <p:sp>
        <p:nvSpPr>
          <p:cNvPr id="3" name="Footer Placeholder 2"/>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6774344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a:xfrm>
            <a:off x="456481" y="273629"/>
            <a:ext cx="8228160" cy="1144921"/>
          </a:xfrm>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Random assignment / selection</a:t>
            </a:r>
          </a:p>
        </p:txBody>
      </p:sp>
      <p:sp>
        <p:nvSpPr>
          <p:cNvPr id="36867" name="Rectangle 2"/>
          <p:cNvSpPr>
            <a:spLocks noGrp="1" noChangeArrowheads="1"/>
          </p:cNvSpPr>
          <p:nvPr>
            <p:ph type="body" sz="half" idx="2"/>
          </p:nvPr>
        </p:nvSpPr>
        <p:spPr>
          <a:xfrm>
            <a:off x="781921" y="1931243"/>
            <a:ext cx="7708320" cy="2477060"/>
          </a:xfrm>
        </p:spPr>
        <p:txBody>
          <a:bodyPr rtlCol="0">
            <a:normAutofit/>
          </a:bodyPr>
          <a:lstStyle/>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Lst>
              <a:defRPr/>
            </a:pPr>
            <a:r>
              <a:rPr lang="en-GB" dirty="0" smtClean="0">
                <a:latin typeface="Palatino Linotype" pitchFamily="18" charset="0"/>
              </a:rPr>
              <a:t>Random selection is obtaining random sample from a defined population</a:t>
            </a:r>
          </a:p>
          <a:p>
            <a:pPr marL="342758" indent="-342758" defTabSz="914021">
              <a:buNone/>
              <a:tabLst>
                <a:tab pos="656650" algn="l"/>
                <a:tab pos="1313299" algn="l"/>
                <a:tab pos="1969949" algn="l"/>
                <a:tab pos="2626599" algn="l"/>
                <a:tab pos="3283248" algn="l"/>
                <a:tab pos="3939898" algn="l"/>
                <a:tab pos="4596548" algn="l"/>
                <a:tab pos="5253198" algn="l"/>
                <a:tab pos="5909847" algn="l"/>
                <a:tab pos="6566497" algn="l"/>
                <a:tab pos="7223147"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 pos="4596548" algn="l"/>
                <a:tab pos="5253198" algn="l"/>
                <a:tab pos="5909847" algn="l"/>
                <a:tab pos="6566497" algn="l"/>
                <a:tab pos="7223147" algn="l"/>
              </a:tabLst>
              <a:defRPr/>
            </a:pPr>
            <a:r>
              <a:rPr lang="en-GB" dirty="0" smtClean="0">
                <a:latin typeface="Palatino Linotype" pitchFamily="18" charset="0"/>
              </a:rPr>
              <a:t>Random assignment is done to obtain two equal group (treatment and placebo)</a:t>
            </a:r>
            <a:r>
              <a:rPr lang="ar-SA" dirty="0" smtClean="0">
                <a:latin typeface="Palatino Linotype" pitchFamily="18" charset="0"/>
              </a:rPr>
              <a:t>‏</a:t>
            </a:r>
            <a:endParaRPr lang="en-GB" dirty="0" smtClean="0">
              <a:latin typeface="Palatino Linotype" pitchFamily="18" charset="0"/>
            </a:endParaRPr>
          </a:p>
        </p:txBody>
      </p:sp>
      <p:sp>
        <p:nvSpPr>
          <p:cNvPr id="4" name="Footer Placeholder 3"/>
          <p:cNvSpPr>
            <a:spLocks noGrp="1"/>
          </p:cNvSpPr>
          <p:nvPr>
            <p:ph type="ftr" sz="quarter" idx="11"/>
          </p:nvPr>
        </p:nvSpPr>
        <p:spPr/>
        <p:txBody>
          <a:bodyPr/>
          <a:lstStyle/>
          <a:p>
            <a:pPr>
              <a:defRPr/>
            </a:pPr>
            <a:r>
              <a:rPr lang="en-IN"/>
              <a:t>Dept. of Biostatistics  CMC Vellore</a:t>
            </a:r>
            <a:endParaRPr lang="en-GB"/>
          </a:p>
        </p:txBody>
      </p:sp>
    </p:spTree>
    <p:extLst>
      <p:ext uri="{BB962C8B-B14F-4D97-AF65-F5344CB8AC3E}">
        <p14:creationId xmlns:p14="http://schemas.microsoft.com/office/powerpoint/2010/main" xmlns="" val="1485583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ChangeArrowheads="1"/>
          </p:cNvSpPr>
          <p:nvPr>
            <p:ph type="title"/>
          </p:nvPr>
        </p:nvSpPr>
        <p:spPr>
          <a:xfrm>
            <a:off x="456481" y="313953"/>
            <a:ext cx="8228160" cy="1062832"/>
          </a:xfrm>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Two research strategies</a:t>
            </a:r>
          </a:p>
        </p:txBody>
      </p:sp>
      <p:sp>
        <p:nvSpPr>
          <p:cNvPr id="37891" name="Rectangle 2"/>
          <p:cNvSpPr>
            <a:spLocks noGrp="1" noChangeArrowheads="1"/>
          </p:cNvSpPr>
          <p:nvPr>
            <p:ph type="body" sz="half" idx="2"/>
          </p:nvPr>
        </p:nvSpPr>
        <p:spPr>
          <a:xfrm>
            <a:off x="3526560" y="1604329"/>
            <a:ext cx="5160960" cy="4444307"/>
          </a:xfrm>
        </p:spPr>
        <p:txBody>
          <a:bodyPr rtlCol="0">
            <a:normAutofit/>
          </a:bodyPr>
          <a:lstStyle/>
          <a:p>
            <a:pPr marL="342758" indent="-342758" defTabSz="914021">
              <a:tabLst>
                <a:tab pos="656650" algn="l"/>
                <a:tab pos="1313299" algn="l"/>
                <a:tab pos="1969949" algn="l"/>
                <a:tab pos="2626599" algn="l"/>
                <a:tab pos="3283248" algn="l"/>
                <a:tab pos="3939898" algn="l"/>
              </a:tabLst>
              <a:defRPr/>
            </a:pPr>
            <a:r>
              <a:rPr lang="en-GB" dirty="0" smtClean="0">
                <a:latin typeface="Palatino Linotype" pitchFamily="18" charset="0"/>
              </a:rPr>
              <a:t>No sample size calculation</a:t>
            </a:r>
          </a:p>
          <a:p>
            <a:pPr marL="342758" indent="-342758" defTabSz="914021">
              <a:buNone/>
              <a:tabLst>
                <a:tab pos="656650" algn="l"/>
                <a:tab pos="1313299" algn="l"/>
                <a:tab pos="1969949" algn="l"/>
                <a:tab pos="2626599" algn="l"/>
                <a:tab pos="3283248" algn="l"/>
                <a:tab pos="3939898"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Lst>
              <a:defRPr/>
            </a:pPr>
            <a:r>
              <a:rPr lang="en-GB" dirty="0" smtClean="0">
                <a:latin typeface="Palatino Linotype" pitchFamily="18" charset="0"/>
              </a:rPr>
              <a:t>Small studies and Meta analysis</a:t>
            </a:r>
          </a:p>
          <a:p>
            <a:pPr marL="342758" indent="-342758" defTabSz="914021">
              <a:buNone/>
              <a:tabLst>
                <a:tab pos="656650" algn="l"/>
                <a:tab pos="1313299" algn="l"/>
                <a:tab pos="1969949" algn="l"/>
                <a:tab pos="2626599" algn="l"/>
                <a:tab pos="3283248" algn="l"/>
                <a:tab pos="3939898" algn="l"/>
              </a:tabLst>
              <a:defRPr/>
            </a:pPr>
            <a:endParaRPr lang="en-GB" dirty="0" smtClean="0">
              <a:latin typeface="Palatino Linotype" pitchFamily="18" charset="0"/>
            </a:endParaRPr>
          </a:p>
          <a:p>
            <a:pPr marL="342758" indent="-342758" defTabSz="914021">
              <a:tabLst>
                <a:tab pos="656650" algn="l"/>
                <a:tab pos="1313299" algn="l"/>
                <a:tab pos="1969949" algn="l"/>
                <a:tab pos="2626599" algn="l"/>
                <a:tab pos="3283248" algn="l"/>
                <a:tab pos="3939898" algn="l"/>
              </a:tabLst>
              <a:defRPr/>
            </a:pPr>
            <a:r>
              <a:rPr lang="en-GB" dirty="0" smtClean="0">
                <a:latin typeface="Palatino Linotype" pitchFamily="18" charset="0"/>
              </a:rPr>
              <a:t>Estimate sample size and if its big- network with colleagues</a:t>
            </a:r>
          </a:p>
        </p:txBody>
      </p:sp>
      <p:pic>
        <p:nvPicPr>
          <p:cNvPr id="38916" name="Picture 3"/>
          <p:cNvPicPr>
            <a:picLocks noChangeAspect="1" noChangeArrowheads="1"/>
          </p:cNvPicPr>
          <p:nvPr/>
        </p:nvPicPr>
        <p:blipFill>
          <a:blip r:embed="rId3" cstate="print"/>
          <a:srcRect/>
          <a:stretch>
            <a:fillRect/>
          </a:stretch>
        </p:blipFill>
        <p:spPr bwMode="auto">
          <a:xfrm>
            <a:off x="383040" y="1468955"/>
            <a:ext cx="1903680" cy="1957166"/>
          </a:xfrm>
          <a:prstGeom prst="rect">
            <a:avLst/>
          </a:prstGeom>
          <a:noFill/>
          <a:ln w="9525">
            <a:noFill/>
            <a:round/>
            <a:headEnd/>
            <a:tailEnd/>
          </a:ln>
        </p:spPr>
      </p:pic>
      <p:pic>
        <p:nvPicPr>
          <p:cNvPr id="38917" name="Picture 4"/>
          <p:cNvPicPr>
            <a:picLocks noChangeAspect="1" noChangeArrowheads="1"/>
          </p:cNvPicPr>
          <p:nvPr/>
        </p:nvPicPr>
        <p:blipFill>
          <a:blip r:embed="rId4"/>
          <a:srcRect/>
          <a:stretch>
            <a:fillRect/>
          </a:stretch>
        </p:blipFill>
        <p:spPr bwMode="auto">
          <a:xfrm>
            <a:off x="398881" y="3755915"/>
            <a:ext cx="1909440" cy="1455993"/>
          </a:xfrm>
          <a:prstGeom prst="rect">
            <a:avLst/>
          </a:prstGeom>
          <a:noFill/>
          <a:ln w="9525">
            <a:noFill/>
            <a:round/>
            <a:headEnd/>
            <a:tailEnd/>
          </a:ln>
        </p:spPr>
      </p:pic>
      <p:sp>
        <p:nvSpPr>
          <p:cNvPr id="6" name="Footer Placeholder 5"/>
          <p:cNvSpPr>
            <a:spLocks noGrp="1"/>
          </p:cNvSpPr>
          <p:nvPr>
            <p:ph type="ftr" sz="quarter" idx="11"/>
          </p:nvPr>
        </p:nvSpPr>
        <p:spPr/>
        <p:txBody>
          <a:bodyPr/>
          <a:lstStyle/>
          <a:p>
            <a:pPr>
              <a:defRPr/>
            </a:pPr>
            <a:r>
              <a:rPr lang="en-IN"/>
              <a:t>Dept. of Biostatistics  CMC Vellore</a:t>
            </a:r>
            <a:endParaRPr lang="en-GB"/>
          </a:p>
        </p:txBody>
      </p:sp>
    </p:spTree>
    <p:extLst>
      <p:ext uri="{BB962C8B-B14F-4D97-AF65-F5344CB8AC3E}">
        <p14:creationId xmlns:p14="http://schemas.microsoft.com/office/powerpoint/2010/main" xmlns="" val="507561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p:nvPr>
        </p:nvSpPr>
        <p:spPr>
          <a:xfrm>
            <a:off x="456481" y="273629"/>
            <a:ext cx="8228160" cy="1144921"/>
          </a:xfrm>
        </p:spPr>
        <p:txBody>
          <a:bodyPr lIns="82945" tIns="4147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Checklist</a:t>
            </a:r>
          </a:p>
        </p:txBody>
      </p:sp>
      <p:sp>
        <p:nvSpPr>
          <p:cNvPr id="39939" name="Rectangle 2"/>
          <p:cNvSpPr>
            <a:spLocks noGrp="1" noChangeArrowheads="1"/>
          </p:cNvSpPr>
          <p:nvPr>
            <p:ph idx="1"/>
          </p:nvPr>
        </p:nvSpPr>
        <p:spPr>
          <a:xfrm>
            <a:off x="456481" y="1604329"/>
            <a:ext cx="8228160" cy="4526396"/>
          </a:xfrm>
        </p:spPr>
        <p:txBody>
          <a:bodyPr lIns="82945" tIns="41473" rIns="82945" bIns="41473"/>
          <a:lstStyle/>
          <a:p>
            <a:pPr>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Size</a:t>
            </a:r>
          </a:p>
          <a:p>
            <a:pPr lvl="1">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Was the size adequate for the study</a:t>
            </a:r>
          </a:p>
          <a:p>
            <a:pPr>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Representative </a:t>
            </a:r>
          </a:p>
          <a:p>
            <a:pPr lvl="1">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Was the sample selected randomly</a:t>
            </a:r>
          </a:p>
          <a:p>
            <a:pPr>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Implementation</a:t>
            </a:r>
          </a:p>
          <a:p>
            <a:pPr lvl="1">
              <a:buSzPct val="45000"/>
              <a:buFont typeface="Wingdings"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smtClean="0">
                <a:latin typeface="Palatino Linotype" pitchFamily="18" charset="0"/>
              </a:rPr>
              <a:t>Was the plan carried out efficiently</a:t>
            </a:r>
          </a:p>
        </p:txBody>
      </p:sp>
      <p:sp>
        <p:nvSpPr>
          <p:cNvPr id="4" name="Footer Placeholder 3"/>
          <p:cNvSpPr>
            <a:spLocks noGrp="1"/>
          </p:cNvSpPr>
          <p:nvPr>
            <p:ph type="ftr" sz="quarter" idx="11"/>
          </p:nvPr>
        </p:nvSpPr>
        <p:spPr/>
        <p:txBody>
          <a:bodyPr lIns="82945" tIns="41473" rIns="82945" bIns="41473"/>
          <a:lstStyle/>
          <a:p>
            <a:pPr>
              <a:defRPr/>
            </a:pPr>
            <a:r>
              <a:rPr lang="en-IN"/>
              <a:t>Dept. of Biostatistics  CMC Vellore</a:t>
            </a:r>
            <a:endParaRPr lang="en-GB"/>
          </a:p>
        </p:txBody>
      </p:sp>
    </p:spTree>
    <p:extLst>
      <p:ext uri="{BB962C8B-B14F-4D97-AF65-F5344CB8AC3E}">
        <p14:creationId xmlns:p14="http://schemas.microsoft.com/office/powerpoint/2010/main" xmlns="" val="39177627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859340"/>
            <a:ext cx="6248400" cy="2585323"/>
          </a:xfrm>
          <a:prstGeom prst="rect">
            <a:avLst/>
          </a:prstGeom>
        </p:spPr>
        <p:txBody>
          <a:bodyPr wrap="square">
            <a:spAutoFit/>
          </a:bodyPr>
          <a:lstStyle/>
          <a:p>
            <a:r>
              <a:rPr lang="en-GB" dirty="0" smtClean="0"/>
              <a:t>Sample size</a:t>
            </a:r>
          </a:p>
          <a:p>
            <a:r>
              <a:rPr lang="en-GB" dirty="0" smtClean="0"/>
              <a:t>Qualitative studies –not guided by rules</a:t>
            </a:r>
          </a:p>
          <a:p>
            <a:r>
              <a:rPr lang="en-GB" dirty="0" smtClean="0"/>
              <a:t>Depends on several purposes of study, quality of informants, sampling strategy used</a:t>
            </a:r>
          </a:p>
          <a:p>
            <a:r>
              <a:rPr lang="en-GB" dirty="0" smtClean="0"/>
              <a:t>Ethnography-25-50</a:t>
            </a:r>
          </a:p>
          <a:p>
            <a:r>
              <a:rPr lang="en-GB" dirty="0" smtClean="0"/>
              <a:t>Phenomenology-10</a:t>
            </a:r>
          </a:p>
          <a:p>
            <a:r>
              <a:rPr lang="en-GB" dirty="0" smtClean="0"/>
              <a:t>Grounded theory 20-30</a:t>
            </a:r>
          </a:p>
          <a:p>
            <a:r>
              <a:rPr lang="en-GB" dirty="0" smtClean="0"/>
              <a:t>Quantitative studies</a:t>
            </a:r>
          </a:p>
          <a:p>
            <a:r>
              <a:rPr lang="en-GB" dirty="0" smtClean="0"/>
              <a:t>Power analysis</a:t>
            </a:r>
            <a:endParaRPr lang="en-US"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GB" smtClean="0"/>
              <a:t> </a:t>
            </a:r>
            <a:endParaRPr lang="en-US" smtClean="0"/>
          </a:p>
        </p:txBody>
      </p:sp>
      <p:sp>
        <p:nvSpPr>
          <p:cNvPr id="18435" name="Content Placeholder 2"/>
          <p:cNvSpPr>
            <a:spLocks noGrp="1"/>
          </p:cNvSpPr>
          <p:nvPr>
            <p:ph idx="1"/>
          </p:nvPr>
        </p:nvSpPr>
        <p:spPr/>
        <p:txBody>
          <a:bodyPr/>
          <a:lstStyle/>
          <a:p>
            <a:r>
              <a:rPr lang="en-GB" smtClean="0"/>
              <a:t>Factors influenzing sampling</a:t>
            </a:r>
          </a:p>
          <a:p>
            <a:endParaRPr lang="en-GB" sz="2000" smtClean="0"/>
          </a:p>
          <a:p>
            <a:endParaRPr lang="en-GB" sz="2000" smtClean="0"/>
          </a:p>
          <a:p>
            <a:pPr>
              <a:buFontTx/>
              <a:buNone/>
            </a:pPr>
            <a:r>
              <a:rPr lang="en-GB" smtClean="0"/>
              <a:t>     Nature of researcher</a:t>
            </a:r>
          </a:p>
          <a:p>
            <a:r>
              <a:rPr lang="en-GB" sz="2000" b="1" smtClean="0"/>
              <a:t>In </a:t>
            </a:r>
            <a:r>
              <a:rPr lang="en-GB" sz="2000" smtClean="0"/>
              <a:t>experienced investigator</a:t>
            </a:r>
          </a:p>
          <a:p>
            <a:r>
              <a:rPr lang="en-GB" sz="2000" smtClean="0"/>
              <a:t>Lack of inetrest</a:t>
            </a:r>
          </a:p>
          <a:p>
            <a:r>
              <a:rPr lang="en-GB" sz="2000" smtClean="0"/>
              <a:t>Lack of honesty</a:t>
            </a:r>
          </a:p>
          <a:p>
            <a:r>
              <a:rPr lang="en-GB" sz="2000" smtClean="0"/>
              <a:t>Intensive workload </a:t>
            </a:r>
          </a:p>
          <a:p>
            <a:r>
              <a:rPr lang="en-GB" sz="2000" smtClean="0"/>
              <a:t>Inadequate supervision</a:t>
            </a:r>
          </a:p>
          <a:p>
            <a:r>
              <a:rPr lang="en-GB" sz="2400" smtClean="0"/>
              <a:t>Nature of sample</a:t>
            </a:r>
          </a:p>
          <a:p>
            <a:r>
              <a:rPr lang="en-GB" sz="2400" smtClean="0"/>
              <a:t>Inappropriate sampling technique</a:t>
            </a:r>
          </a:p>
          <a:p>
            <a:endParaRPr lang="en-GB" sz="2000" smtClean="0"/>
          </a:p>
          <a:p>
            <a:endParaRPr lang="en-US" smtClean="0"/>
          </a:p>
        </p:txBody>
      </p:sp>
      <p:sp>
        <p:nvSpPr>
          <p:cNvPr id="18436"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18437"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152400"/>
            <a:ext cx="8229600" cy="1143000"/>
          </a:xfrm>
        </p:spPr>
        <p:txBody>
          <a:bodyPr/>
          <a:lstStyle/>
          <a:p>
            <a:endParaRPr lang="en-US" sz="2400" smtClean="0"/>
          </a:p>
        </p:txBody>
      </p:sp>
      <p:sp>
        <p:nvSpPr>
          <p:cNvPr id="19459" name="Content Placeholder 2"/>
          <p:cNvSpPr>
            <a:spLocks noGrp="1"/>
          </p:cNvSpPr>
          <p:nvPr>
            <p:ph idx="1"/>
          </p:nvPr>
        </p:nvSpPr>
        <p:spPr/>
        <p:txBody>
          <a:bodyPr/>
          <a:lstStyle/>
          <a:p>
            <a:r>
              <a:rPr lang="en-GB" sz="2400" smtClean="0"/>
              <a:t>Sample size</a:t>
            </a:r>
          </a:p>
          <a:p>
            <a:r>
              <a:rPr lang="en-GB" sz="2400" smtClean="0"/>
              <a:t>Defective sampling frame</a:t>
            </a:r>
          </a:p>
          <a:p>
            <a:r>
              <a:rPr lang="en-GB" smtClean="0"/>
              <a:t>Circumstances</a:t>
            </a:r>
          </a:p>
          <a:p>
            <a:r>
              <a:rPr lang="en-GB" sz="2400" smtClean="0"/>
              <a:t>Lack of time</a:t>
            </a:r>
          </a:p>
          <a:p>
            <a:r>
              <a:rPr lang="en-GB" sz="2400" smtClean="0"/>
              <a:t>Large geographic area</a:t>
            </a:r>
          </a:p>
          <a:p>
            <a:r>
              <a:rPr lang="en-GB" sz="2400" smtClean="0"/>
              <a:t>Lack of cooperation</a:t>
            </a:r>
          </a:p>
          <a:p>
            <a:r>
              <a:rPr lang="en-GB" sz="2400" smtClean="0"/>
              <a:t>Natural calamities</a:t>
            </a:r>
            <a:endParaRPr lang="en-US" sz="2400" smtClean="0"/>
          </a:p>
        </p:txBody>
      </p:sp>
      <p:sp>
        <p:nvSpPr>
          <p:cNvPr id="19460"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19461"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sp>
        <p:nvSpPr>
          <p:cNvPr id="20483" name="Content Placeholder 2"/>
          <p:cNvSpPr>
            <a:spLocks noGrp="1"/>
          </p:cNvSpPr>
          <p:nvPr>
            <p:ph idx="1"/>
          </p:nvPr>
        </p:nvSpPr>
        <p:spPr/>
        <p:txBody>
          <a:bodyPr/>
          <a:lstStyle/>
          <a:p>
            <a:r>
              <a:rPr lang="en-GB" smtClean="0"/>
              <a:t>Sample size</a:t>
            </a:r>
          </a:p>
          <a:p>
            <a:r>
              <a:rPr lang="en-GB" sz="2400" smtClean="0"/>
              <a:t>Qualitative studies –not guided by rules</a:t>
            </a:r>
          </a:p>
          <a:p>
            <a:r>
              <a:rPr lang="en-GB" sz="2400" smtClean="0"/>
              <a:t>Depends on several purposes of study,quality of informants,sampling stratagy used</a:t>
            </a:r>
          </a:p>
          <a:p>
            <a:r>
              <a:rPr lang="en-GB" smtClean="0"/>
              <a:t>Ethnography-25-50</a:t>
            </a:r>
          </a:p>
          <a:p>
            <a:r>
              <a:rPr lang="en-GB" smtClean="0"/>
              <a:t>Phenomenology-10</a:t>
            </a:r>
          </a:p>
          <a:p>
            <a:r>
              <a:rPr lang="en-GB" smtClean="0"/>
              <a:t>Grounded theory 20-30</a:t>
            </a:r>
          </a:p>
          <a:p>
            <a:r>
              <a:rPr lang="en-GB" smtClean="0"/>
              <a:t>Quantitative studies</a:t>
            </a:r>
          </a:p>
          <a:p>
            <a:r>
              <a:rPr lang="en-GB" sz="2400" smtClean="0"/>
              <a:t>Power analysis</a:t>
            </a:r>
            <a:endParaRPr lang="en-US" sz="2400" smtClean="0"/>
          </a:p>
        </p:txBody>
      </p:sp>
      <p:sp>
        <p:nvSpPr>
          <p:cNvPr id="20484"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20485"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smtClean="0"/>
          </a:p>
        </p:txBody>
      </p:sp>
      <p:sp>
        <p:nvSpPr>
          <p:cNvPr id="21507" name="Content Placeholder 2"/>
          <p:cNvSpPr>
            <a:spLocks noGrp="1"/>
          </p:cNvSpPr>
          <p:nvPr>
            <p:ph idx="1"/>
          </p:nvPr>
        </p:nvSpPr>
        <p:spPr/>
        <p:txBody>
          <a:bodyPr>
            <a:normAutofit lnSpcReduction="10000"/>
          </a:bodyPr>
          <a:lstStyle/>
          <a:p>
            <a:r>
              <a:rPr lang="en-GB" sz="2800" smtClean="0"/>
              <a:t>Sampling error</a:t>
            </a:r>
          </a:p>
          <a:p>
            <a:pPr>
              <a:buFontTx/>
              <a:buNone/>
            </a:pPr>
            <a:r>
              <a:rPr lang="en-GB" sz="2800" smtClean="0"/>
              <a:t>       Deviation of selected sample from true </a:t>
            </a:r>
          </a:p>
          <a:p>
            <a:pPr>
              <a:buFontTx/>
              <a:buNone/>
            </a:pPr>
            <a:r>
              <a:rPr lang="en-GB" sz="2800" smtClean="0"/>
              <a:t>        characteristics ,traits,behaviors,qualities or</a:t>
            </a:r>
          </a:p>
          <a:p>
            <a:pPr>
              <a:buFontTx/>
              <a:buNone/>
            </a:pPr>
            <a:r>
              <a:rPr lang="en-GB" sz="2800" smtClean="0"/>
              <a:t>      Qualities or figures of the entire population</a:t>
            </a:r>
          </a:p>
          <a:p>
            <a:r>
              <a:rPr lang="en-GB" smtClean="0"/>
              <a:t>Reasons of sampling error</a:t>
            </a:r>
          </a:p>
          <a:p>
            <a:r>
              <a:rPr lang="en-GB" sz="2400" smtClean="0"/>
              <a:t>Drawing different subjects from the same population</a:t>
            </a:r>
          </a:p>
          <a:p>
            <a:r>
              <a:rPr lang="en-GB" sz="2400" smtClean="0"/>
              <a:t>Cause is  biased sampling procedure</a:t>
            </a:r>
          </a:p>
          <a:p>
            <a:r>
              <a:rPr lang="en-GB" sz="2400" smtClean="0"/>
              <a:t>Second one is chance</a:t>
            </a:r>
          </a:p>
        </p:txBody>
      </p:sp>
      <p:sp>
        <p:nvSpPr>
          <p:cNvPr id="21508"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21509"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smtClean="0"/>
          </a:p>
        </p:txBody>
      </p:sp>
      <p:sp>
        <p:nvSpPr>
          <p:cNvPr id="22531" name="Content Placeholder 2"/>
          <p:cNvSpPr>
            <a:spLocks noGrp="1"/>
          </p:cNvSpPr>
          <p:nvPr>
            <p:ph idx="1"/>
          </p:nvPr>
        </p:nvSpPr>
        <p:spPr/>
        <p:txBody>
          <a:bodyPr/>
          <a:lstStyle/>
          <a:p>
            <a:r>
              <a:rPr lang="en-GB" smtClean="0"/>
              <a:t>Types of sampling bias</a:t>
            </a:r>
          </a:p>
          <a:p>
            <a:r>
              <a:rPr lang="en-GB" sz="2400" smtClean="0"/>
              <a:t>Self selection bias</a:t>
            </a:r>
          </a:p>
          <a:p>
            <a:r>
              <a:rPr lang="en-GB" sz="2400" smtClean="0"/>
              <a:t>Exclusion bias</a:t>
            </a:r>
          </a:p>
          <a:p>
            <a:r>
              <a:rPr lang="en-GB" sz="2400" smtClean="0"/>
              <a:t>Healthy user bias</a:t>
            </a:r>
          </a:p>
          <a:p>
            <a:r>
              <a:rPr lang="en-GB" smtClean="0"/>
              <a:t>How to minimize sampling error</a:t>
            </a:r>
          </a:p>
          <a:p>
            <a:r>
              <a:rPr lang="en-GB" sz="2400" smtClean="0"/>
              <a:t>Avoid convenient sampling</a:t>
            </a:r>
          </a:p>
          <a:p>
            <a:r>
              <a:rPr lang="en-GB" sz="2400" smtClean="0"/>
              <a:t>Target population should be well defined and the sample frame should match it</a:t>
            </a:r>
          </a:p>
          <a:p>
            <a:r>
              <a:rPr lang="en-GB" sz="2400" smtClean="0"/>
              <a:t>Excluded population is not taking away the desired features  which were supposed to be  measured  </a:t>
            </a:r>
            <a:endParaRPr lang="en-US" sz="2400" smtClean="0"/>
          </a:p>
        </p:txBody>
      </p:sp>
      <p:sp>
        <p:nvSpPr>
          <p:cNvPr id="22532"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22533"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endParaRPr lang="en-US" smtClean="0"/>
          </a:p>
        </p:txBody>
      </p:sp>
      <p:sp>
        <p:nvSpPr>
          <p:cNvPr id="23555" name="Content Placeholder 2"/>
          <p:cNvSpPr>
            <a:spLocks noGrp="1"/>
          </p:cNvSpPr>
          <p:nvPr>
            <p:ph idx="1"/>
          </p:nvPr>
        </p:nvSpPr>
        <p:spPr/>
        <p:txBody>
          <a:bodyPr/>
          <a:lstStyle/>
          <a:p>
            <a:r>
              <a:rPr lang="en-GB" smtClean="0"/>
              <a:t>Problems of sampling</a:t>
            </a:r>
          </a:p>
          <a:p>
            <a:r>
              <a:rPr lang="en-GB" sz="2400" smtClean="0"/>
              <a:t>Samplig error</a:t>
            </a:r>
          </a:p>
          <a:p>
            <a:r>
              <a:rPr lang="en-GB" sz="2400" smtClean="0"/>
              <a:t>Lack of sample representativeness</a:t>
            </a:r>
          </a:p>
          <a:p>
            <a:r>
              <a:rPr lang="en-GB" sz="2400" smtClean="0"/>
              <a:t>Difficulty in estimation of sample size</a:t>
            </a:r>
          </a:p>
          <a:p>
            <a:r>
              <a:rPr lang="en-GB" sz="2400" smtClean="0"/>
              <a:t>Lack of awareness about sampling process</a:t>
            </a:r>
          </a:p>
          <a:p>
            <a:r>
              <a:rPr lang="en-GB" sz="2400" smtClean="0"/>
              <a:t>Lack of resources,cooperation</a:t>
            </a:r>
          </a:p>
          <a:p>
            <a:r>
              <a:rPr lang="en-GB" sz="2400" smtClean="0"/>
              <a:t>Lack of existing appropriate sampling frames for larger poplution </a:t>
            </a:r>
          </a:p>
          <a:p>
            <a:r>
              <a:rPr lang="en-GB" sz="2400" smtClean="0"/>
              <a:t>Callous approach of researcher towards sampling process</a:t>
            </a:r>
            <a:endParaRPr lang="en-US" sz="2400" smtClean="0"/>
          </a:p>
        </p:txBody>
      </p:sp>
      <p:sp>
        <p:nvSpPr>
          <p:cNvPr id="23556" name="Date Placeholder 3"/>
          <p:cNvSpPr>
            <a:spLocks noGrp="1"/>
          </p:cNvSpPr>
          <p:nvPr>
            <p:ph type="dt" sz="quarter" idx="10"/>
          </p:nvPr>
        </p:nvSpPr>
        <p:spPr>
          <a:noFill/>
        </p:spPr>
        <p:txBody>
          <a:bodyPr/>
          <a:lstStyle/>
          <a:p>
            <a:r>
              <a:rPr lang="en-US" smtClean="0">
                <a:latin typeface="Arial" pitchFamily="34" charset="0"/>
              </a:rPr>
              <a:t>10th August, 2011</a:t>
            </a:r>
          </a:p>
        </p:txBody>
      </p:sp>
      <p:sp>
        <p:nvSpPr>
          <p:cNvPr id="23557" name="Footer Placeholder 4"/>
          <p:cNvSpPr>
            <a:spLocks noGrp="1"/>
          </p:cNvSpPr>
          <p:nvPr>
            <p:ph type="ftr" sz="quarter" idx="11"/>
          </p:nvPr>
        </p:nvSpPr>
        <p:spPr>
          <a:noFill/>
        </p:spPr>
        <p:txBody>
          <a:bodyPr/>
          <a:lstStyle/>
          <a:p>
            <a:r>
              <a:rPr lang="en-US" smtClean="0">
                <a:latin typeface="Arial" pitchFamily="34" charset="0"/>
              </a:rPr>
              <a:t>Traversing Pathways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1447800"/>
            <a:ext cx="7010400" cy="923330"/>
          </a:xfrm>
          <a:prstGeom prst="rect">
            <a:avLst/>
          </a:prstGeom>
          <a:noFill/>
        </p:spPr>
        <p:txBody>
          <a:bodyPr wrap="square" rtlCol="0">
            <a:spAutoFit/>
          </a:bodyPr>
          <a:lstStyle/>
          <a:p>
            <a:r>
              <a:rPr lang="en-US" dirty="0" err="1" smtClean="0"/>
              <a:t>Denise.f</a:t>
            </a:r>
            <a:r>
              <a:rPr lang="en-US" dirty="0" smtClean="0"/>
              <a:t> . Polit2017, </a:t>
            </a:r>
            <a:r>
              <a:rPr lang="en-US" dirty="0" err="1" smtClean="0"/>
              <a:t>chery</a:t>
            </a:r>
            <a:r>
              <a:rPr lang="en-US" dirty="0" smtClean="0"/>
              <a:t> </a:t>
            </a:r>
            <a:r>
              <a:rPr lang="en-US" dirty="0" err="1" smtClean="0"/>
              <a:t>tatno</a:t>
            </a:r>
            <a:r>
              <a:rPr lang="en-US" dirty="0" smtClean="0"/>
              <a:t> beck “ the text book on nursing research , published by </a:t>
            </a:r>
            <a:r>
              <a:rPr lang="en-US" dirty="0" err="1" smtClean="0"/>
              <a:t>wolters</a:t>
            </a:r>
            <a:r>
              <a:rPr lang="en-US" dirty="0" smtClean="0"/>
              <a:t>  </a:t>
            </a:r>
            <a:r>
              <a:rPr lang="en-US" dirty="0" err="1" smtClean="0"/>
              <a:t>kluwer</a:t>
            </a:r>
            <a:r>
              <a:rPr lang="en-US" dirty="0" smtClean="0"/>
              <a:t> , 10</a:t>
            </a:r>
            <a:r>
              <a:rPr lang="en-US" baseline="30000" dirty="0" smtClean="0"/>
              <a:t>th</a:t>
            </a:r>
            <a:r>
              <a:rPr lang="en-US" dirty="0" smtClean="0"/>
              <a:t> </a:t>
            </a:r>
            <a:r>
              <a:rPr lang="en-US" dirty="0" err="1" smtClean="0"/>
              <a:t>edition,pg</a:t>
            </a:r>
            <a:r>
              <a:rPr lang="en-US" dirty="0" smtClean="0"/>
              <a:t> no 249- 264. </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7"/>
          <p:cNvSpPr>
            <a:spLocks noGrp="1"/>
          </p:cNvSpPr>
          <p:nvPr>
            <p:ph type="sldNum" sz="quarter" idx="11"/>
          </p:nvPr>
        </p:nvSpPr>
        <p:spPr>
          <a:noFill/>
        </p:spPr>
        <p:txBody>
          <a:bodyPr/>
          <a:lstStyle/>
          <a:p>
            <a:fld id="{81857DBA-0D84-4342-AED5-10118594EC0C}" type="slidenum">
              <a:rPr lang="en-US"/>
              <a:pPr/>
              <a:t>73</a:t>
            </a:fld>
            <a:endParaRPr lang="en-US"/>
          </a:p>
        </p:txBody>
      </p:sp>
      <p:sp>
        <p:nvSpPr>
          <p:cNvPr id="43011" name="Date Placeholder 8"/>
          <p:cNvSpPr>
            <a:spLocks noGrp="1"/>
          </p:cNvSpPr>
          <p:nvPr>
            <p:ph type="dt" sz="quarter" idx="12"/>
          </p:nvPr>
        </p:nvSpPr>
        <p:spPr>
          <a:noFill/>
        </p:spPr>
        <p:txBody>
          <a:bodyPr/>
          <a:lstStyle/>
          <a:p>
            <a:fld id="{0B4B9247-A196-4C6E-881A-A136548251A5}" type="datetime1">
              <a:rPr lang="en-US"/>
              <a:pPr/>
              <a:t>12/17/2020</a:t>
            </a:fld>
            <a:endParaRPr lang="en-US"/>
          </a:p>
        </p:txBody>
      </p:sp>
      <p:sp>
        <p:nvSpPr>
          <p:cNvPr id="43012" name="Rectangle 5"/>
          <p:cNvSpPr>
            <a:spLocks noGrp="1" noChangeArrowheads="1"/>
          </p:cNvSpPr>
          <p:nvPr>
            <p:ph type="title" sz="quarter"/>
          </p:nvPr>
        </p:nvSpPr>
        <p:spPr/>
        <p:txBody>
          <a:bodyPr/>
          <a:lstStyle/>
          <a:p>
            <a:pPr eaLnBrk="1" hangingPunct="1"/>
            <a:r>
              <a:rPr lang="en-US" smtClean="0"/>
              <a:t>Your questions?</a:t>
            </a:r>
          </a:p>
        </p:txBody>
      </p:sp>
      <p:pic>
        <p:nvPicPr>
          <p:cNvPr id="43013" name="Picture 10" descr="2%20girls%20studying"/>
          <p:cNvPicPr>
            <a:picLocks noGrp="1" noChangeAspect="1" noChangeArrowheads="1"/>
          </p:cNvPicPr>
          <p:nvPr>
            <p:ph sz="quarter" idx="1"/>
          </p:nvPr>
        </p:nvPicPr>
        <p:blipFill>
          <a:blip r:embed="rId2"/>
          <a:srcRect/>
          <a:stretch>
            <a:fillRect/>
          </a:stretch>
        </p:blipFill>
        <p:spPr>
          <a:xfrm>
            <a:off x="650875" y="1981200"/>
            <a:ext cx="3651250" cy="1866900"/>
          </a:xfrm>
          <a:noFill/>
        </p:spPr>
      </p:pic>
      <p:pic>
        <p:nvPicPr>
          <p:cNvPr id="43014" name="Picture 11" descr="studying"/>
          <p:cNvPicPr>
            <a:picLocks noGrp="1" noChangeAspect="1" noChangeArrowheads="1"/>
          </p:cNvPicPr>
          <p:nvPr>
            <p:ph sz="quarter" idx="2"/>
          </p:nvPr>
        </p:nvPicPr>
        <p:blipFill>
          <a:blip r:embed="rId3"/>
          <a:srcRect/>
          <a:stretch>
            <a:fillRect/>
          </a:stretch>
        </p:blipFill>
        <p:spPr>
          <a:xfrm>
            <a:off x="5568950" y="1981200"/>
            <a:ext cx="2197100" cy="1866900"/>
          </a:xfrm>
          <a:noFill/>
        </p:spPr>
      </p:pic>
      <p:pic>
        <p:nvPicPr>
          <p:cNvPr id="43015" name="Picture 12" descr="studying"/>
          <p:cNvPicPr>
            <a:picLocks noGrp="1" noChangeAspect="1" noChangeArrowheads="1"/>
          </p:cNvPicPr>
          <p:nvPr>
            <p:ph sz="quarter" idx="3"/>
          </p:nvPr>
        </p:nvPicPr>
        <p:blipFill>
          <a:blip r:embed="rId4"/>
          <a:srcRect/>
          <a:stretch>
            <a:fillRect/>
          </a:stretch>
        </p:blipFill>
        <p:spPr>
          <a:xfrm>
            <a:off x="1524000" y="4000500"/>
            <a:ext cx="1905000" cy="1866900"/>
          </a:xfrm>
          <a:noFill/>
        </p:spPr>
      </p:pic>
      <p:pic>
        <p:nvPicPr>
          <p:cNvPr id="43016" name="Picture 13" descr="busy-studying"/>
          <p:cNvPicPr>
            <a:picLocks noGrp="1" noChangeAspect="1" noChangeArrowheads="1"/>
          </p:cNvPicPr>
          <p:nvPr>
            <p:ph sz="quarter" idx="4"/>
          </p:nvPr>
        </p:nvPicPr>
        <p:blipFill>
          <a:blip r:embed="rId5"/>
          <a:srcRect/>
          <a:stretch>
            <a:fillRect/>
          </a:stretch>
        </p:blipFill>
        <p:spPr>
          <a:xfrm>
            <a:off x="5327650" y="4000500"/>
            <a:ext cx="2678113" cy="1866900"/>
          </a:xfrm>
          <a:noFill/>
        </p:spPr>
      </p:pic>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444</TotalTime>
  <Words>3809</Words>
  <Application>Microsoft Office PowerPoint</Application>
  <PresentationFormat>On-screen Show (4:3)</PresentationFormat>
  <Paragraphs>592</Paragraphs>
  <Slides>73</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Concourse</vt:lpstr>
      <vt:lpstr>Equation</vt:lpstr>
      <vt:lpstr>Slide 1</vt:lpstr>
      <vt:lpstr>Slide 2</vt:lpstr>
      <vt:lpstr>Slide 3</vt:lpstr>
      <vt:lpstr>Sampling</vt:lpstr>
      <vt:lpstr>Slide 5</vt:lpstr>
      <vt:lpstr>SAMPLING FRAME</vt:lpstr>
      <vt:lpstr>Slide 7</vt:lpstr>
      <vt:lpstr>Slide 8</vt:lpstr>
      <vt:lpstr>Slide 9</vt:lpstr>
      <vt:lpstr>Slide 10</vt:lpstr>
      <vt:lpstr>SAMPLING DESIGNS</vt:lpstr>
      <vt:lpstr>ADVANTAGES AND DISADVANTAGES OF SAMPLING</vt:lpstr>
      <vt:lpstr>CHARACTERISTICS OF GOOD SAMPLE</vt:lpstr>
      <vt:lpstr>STEPS (PROCESS )OF SAMPLING</vt:lpstr>
      <vt:lpstr>Slide 15</vt:lpstr>
      <vt:lpstr>Slide 16</vt:lpstr>
      <vt:lpstr>Slide 17</vt:lpstr>
      <vt:lpstr>Slide 18</vt:lpstr>
      <vt:lpstr>Slide 19</vt:lpstr>
      <vt:lpstr>Simple random sampling</vt:lpstr>
      <vt:lpstr>Slide 21</vt:lpstr>
      <vt:lpstr>Slide 22</vt:lpstr>
      <vt:lpstr>Simple Random sampling</vt:lpstr>
      <vt:lpstr>Stratified random sampling</vt:lpstr>
      <vt:lpstr>Example</vt:lpstr>
      <vt:lpstr>Stratified sampling</vt:lpstr>
      <vt:lpstr>Systematic random sampling</vt:lpstr>
      <vt:lpstr>Example</vt:lpstr>
      <vt:lpstr>Systematic sampling</vt:lpstr>
      <vt:lpstr>A or B?</vt:lpstr>
      <vt:lpstr>Cluster sampling</vt:lpstr>
      <vt:lpstr>Slide 32</vt:lpstr>
      <vt:lpstr>Example</vt:lpstr>
      <vt:lpstr>Cluster sampling</vt:lpstr>
      <vt:lpstr>Slide 35</vt:lpstr>
      <vt:lpstr>Sample size- introduction</vt:lpstr>
      <vt:lpstr>Slide 37</vt:lpstr>
      <vt:lpstr>Non probability sampling</vt:lpstr>
      <vt:lpstr>Slide 39</vt:lpstr>
      <vt:lpstr>Slide 40</vt:lpstr>
      <vt:lpstr>Slide 41</vt:lpstr>
      <vt:lpstr>Slide 42</vt:lpstr>
      <vt:lpstr>Slide 43</vt:lpstr>
      <vt:lpstr>Slide 44</vt:lpstr>
      <vt:lpstr>Slide 45</vt:lpstr>
      <vt:lpstr>Slide 46</vt:lpstr>
      <vt:lpstr>Slide 47</vt:lpstr>
      <vt:lpstr>CLUSTER SAMPLING</vt:lpstr>
      <vt:lpstr>Example: 1</vt:lpstr>
      <vt:lpstr>Slide 50</vt:lpstr>
      <vt:lpstr>Slide 51</vt:lpstr>
      <vt:lpstr>Slide 52</vt:lpstr>
      <vt:lpstr>Slide 53</vt:lpstr>
      <vt:lpstr>Sample size -Deciding Factors</vt:lpstr>
      <vt:lpstr>Sample size for surveys</vt:lpstr>
      <vt:lpstr>Example </vt:lpstr>
      <vt:lpstr>Slide 57</vt:lpstr>
      <vt:lpstr>Sample size for comparative studies</vt:lpstr>
      <vt:lpstr>Example </vt:lpstr>
      <vt:lpstr>Slide 60</vt:lpstr>
      <vt:lpstr>Slide 61</vt:lpstr>
      <vt:lpstr>Random assignment / selection</vt:lpstr>
      <vt:lpstr>Two research strategies</vt:lpstr>
      <vt:lpstr>Checklist</vt:lpstr>
      <vt:lpstr>Slide 65</vt:lpstr>
      <vt:lpstr> </vt:lpstr>
      <vt:lpstr>Slide 67</vt:lpstr>
      <vt:lpstr>Slide 68</vt:lpstr>
      <vt:lpstr>Slide 69</vt:lpstr>
      <vt:lpstr>Slide 70</vt:lpstr>
      <vt:lpstr>Slide 71</vt:lpstr>
      <vt:lpstr>Slide 72</vt:lpstr>
      <vt:lpstr>Your 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siva</dc:creator>
  <cp:lastModifiedBy>siva</cp:lastModifiedBy>
  <cp:revision>15</cp:revision>
  <dcterms:created xsi:type="dcterms:W3CDTF">2006-08-16T00:00:00Z</dcterms:created>
  <dcterms:modified xsi:type="dcterms:W3CDTF">2020-12-17T08:23:58Z</dcterms:modified>
</cp:coreProperties>
</file>