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57"/>
  </p:notesMasterIdLst>
  <p:sldIdLst>
    <p:sldId id="256" r:id="rId2"/>
    <p:sldId id="366" r:id="rId3"/>
    <p:sldId id="365" r:id="rId4"/>
    <p:sldId id="259" r:id="rId5"/>
    <p:sldId id="316" r:id="rId6"/>
    <p:sldId id="363" r:id="rId7"/>
    <p:sldId id="364" r:id="rId8"/>
    <p:sldId id="318" r:id="rId9"/>
    <p:sldId id="319" r:id="rId10"/>
    <p:sldId id="320" r:id="rId11"/>
    <p:sldId id="321" r:id="rId12"/>
    <p:sldId id="370" r:id="rId13"/>
    <p:sldId id="263" r:id="rId14"/>
    <p:sldId id="264" r:id="rId15"/>
    <p:sldId id="265" r:id="rId16"/>
    <p:sldId id="266" r:id="rId17"/>
    <p:sldId id="268" r:id="rId18"/>
    <p:sldId id="271" r:id="rId19"/>
    <p:sldId id="273" r:id="rId20"/>
    <p:sldId id="368" r:id="rId21"/>
    <p:sldId id="372" r:id="rId22"/>
    <p:sldId id="369" r:id="rId23"/>
    <p:sldId id="274" r:id="rId24"/>
    <p:sldId id="367" r:id="rId25"/>
    <p:sldId id="326" r:id="rId26"/>
    <p:sldId id="328" r:id="rId27"/>
    <p:sldId id="329" r:id="rId28"/>
    <p:sldId id="276" r:id="rId29"/>
    <p:sldId id="394" r:id="rId30"/>
    <p:sldId id="397" r:id="rId31"/>
    <p:sldId id="398" r:id="rId32"/>
    <p:sldId id="399" r:id="rId33"/>
    <p:sldId id="395" r:id="rId34"/>
    <p:sldId id="396" r:id="rId35"/>
    <p:sldId id="393" r:id="rId36"/>
    <p:sldId id="371" r:id="rId37"/>
    <p:sldId id="299" r:id="rId38"/>
    <p:sldId id="389" r:id="rId39"/>
    <p:sldId id="374" r:id="rId40"/>
    <p:sldId id="375" r:id="rId41"/>
    <p:sldId id="376" r:id="rId42"/>
    <p:sldId id="377" r:id="rId43"/>
    <p:sldId id="378" r:id="rId44"/>
    <p:sldId id="379" r:id="rId45"/>
    <p:sldId id="380" r:id="rId46"/>
    <p:sldId id="381" r:id="rId47"/>
    <p:sldId id="382" r:id="rId48"/>
    <p:sldId id="383" r:id="rId49"/>
    <p:sldId id="384" r:id="rId50"/>
    <p:sldId id="385" r:id="rId51"/>
    <p:sldId id="386" r:id="rId52"/>
    <p:sldId id="387" r:id="rId53"/>
    <p:sldId id="294" r:id="rId54"/>
    <p:sldId id="280" r:id="rId55"/>
    <p:sldId id="38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5" d="100"/>
          <a:sy n="65" d="100"/>
        </p:scale>
        <p:origin x="-14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1B387-ABA0-4663-8A91-EA5899958434}" type="datetimeFigureOut">
              <a:rPr lang="en-US" smtClean="0"/>
              <a:pPr/>
              <a:t>19-May-21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D39831-1B00-4A3F-B318-873F16D70A65}" type="slidenum">
              <a:rPr lang="en-IN" smtClean="0"/>
              <a:pPr/>
              <a:t>‹#›</a:t>
            </a:fld>
            <a:endParaRPr lang="en-IN"/>
          </a:p>
        </p:txBody>
      </p:sp>
    </p:spTree>
    <p:extLst>
      <p:ext uri="{BB962C8B-B14F-4D97-AF65-F5344CB8AC3E}">
        <p14:creationId xmlns:p14="http://schemas.microsoft.com/office/powerpoint/2010/main" val="2823238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F6A95-21A3-470C-8FC1-460B83B175DD}" type="datetimeFigureOut">
              <a:rPr lang="en-US" smtClean="0"/>
              <a:pPr/>
              <a:t>19-May-21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299964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F6A95-21A3-470C-8FC1-460B83B175DD}" type="datetimeFigureOut">
              <a:rPr lang="en-US" smtClean="0"/>
              <a:pPr/>
              <a:t>19-May-21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2202843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F6A95-21A3-470C-8FC1-460B83B175DD}" type="datetimeFigureOut">
              <a:rPr lang="en-US" smtClean="0"/>
              <a:pPr/>
              <a:t>19-May-21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256525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F6A95-21A3-470C-8FC1-460B83B175DD}" type="datetimeFigureOut">
              <a:rPr lang="en-US" smtClean="0"/>
              <a:pPr/>
              <a:t>19-May-21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471651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F6A95-21A3-470C-8FC1-460B83B175DD}" type="datetimeFigureOut">
              <a:rPr lang="en-US" smtClean="0"/>
              <a:pPr/>
              <a:t>19-May-21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905937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F6A95-21A3-470C-8FC1-460B83B175DD}" type="datetimeFigureOut">
              <a:rPr lang="en-US" smtClean="0"/>
              <a:pPr/>
              <a:t>19-May-21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855133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F6A95-21A3-470C-8FC1-460B83B175DD}" type="datetimeFigureOut">
              <a:rPr lang="en-US" smtClean="0"/>
              <a:pPr/>
              <a:t>19-May-21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224005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F6A95-21A3-470C-8FC1-460B83B175DD}" type="datetimeFigureOut">
              <a:rPr lang="en-US" smtClean="0"/>
              <a:pPr/>
              <a:t>19-May-21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225802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F6A95-21A3-470C-8FC1-460B83B175DD}" type="datetimeFigureOut">
              <a:rPr lang="en-US" smtClean="0"/>
              <a:pPr/>
              <a:t>19-May-21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10195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F6A95-21A3-470C-8FC1-460B83B175DD}" type="datetimeFigureOut">
              <a:rPr lang="en-US" smtClean="0"/>
              <a:pPr/>
              <a:t>19-May-21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2188154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F6A95-21A3-470C-8FC1-460B83B175DD}" type="datetimeFigureOut">
              <a:rPr lang="en-US" smtClean="0"/>
              <a:pPr/>
              <a:t>19-May-21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8719BF-E45A-49F2-9062-2A3335B74D50}" type="slidenum">
              <a:rPr lang="en-IN" smtClean="0"/>
              <a:pPr/>
              <a:t>‹#›</a:t>
            </a:fld>
            <a:endParaRPr lang="en-IN"/>
          </a:p>
        </p:txBody>
      </p:sp>
    </p:spTree>
    <p:extLst>
      <p:ext uri="{BB962C8B-B14F-4D97-AF65-F5344CB8AC3E}">
        <p14:creationId xmlns:p14="http://schemas.microsoft.com/office/powerpoint/2010/main" val="89442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6DF6A95-21A3-470C-8FC1-460B83B175DD}" type="datetimeFigureOut">
              <a:rPr lang="en-US" smtClean="0"/>
              <a:pPr/>
              <a:t>19-May-21</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38719BF-E45A-49F2-9062-2A3335B74D50}" type="slidenum">
              <a:rPr lang="en-IN" smtClean="0"/>
              <a:pPr/>
              <a:t>‹#›</a:t>
            </a:fld>
            <a:endParaRPr lang="en-IN"/>
          </a:p>
        </p:txBody>
      </p:sp>
    </p:spTree>
    <p:extLst>
      <p:ext uri="{BB962C8B-B14F-4D97-AF65-F5344CB8AC3E}">
        <p14:creationId xmlns:p14="http://schemas.microsoft.com/office/powerpoint/2010/main" val="145025607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61" y="980728"/>
            <a:ext cx="9144000" cy="3240360"/>
          </a:xfrm>
          <a:solidFill>
            <a:schemeClr val="accent1"/>
          </a:solidFill>
        </p:spPr>
        <p:txBody>
          <a:bodyPr>
            <a:noAutofit/>
          </a:bodyPr>
          <a:lstStyle/>
          <a:p>
            <a:r>
              <a:rPr lang="en-IN" sz="5400" b="1" dirty="0" smtClean="0">
                <a:latin typeface="Times New Roman" panose="02020603050405020304" pitchFamily="18" charset="0"/>
                <a:cs typeface="Times New Roman" panose="02020603050405020304" pitchFamily="18" charset="0"/>
              </a:rPr>
              <a:t>PHYSIOLOGY OF PUERPERIUM, ASSESSMENT OF POSTNATAL WOMEN </a:t>
            </a:r>
            <a:endParaRPr lang="en-IN" sz="5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75764" y="5200576"/>
            <a:ext cx="6858000" cy="1655762"/>
          </a:xfrm>
        </p:spPr>
        <p:txBody>
          <a:bodyPr>
            <a:normAutofit/>
          </a:bodyPr>
          <a:lstStyle/>
          <a:p>
            <a:r>
              <a:rPr lang="en-IN" sz="2000" dirty="0" smtClean="0"/>
              <a:t>                                                    </a:t>
            </a:r>
            <a:endParaRPr lang="en-IN" dirty="0"/>
          </a:p>
        </p:txBody>
      </p:sp>
      <p:sp>
        <p:nvSpPr>
          <p:cNvPr id="4" name="Rectangle 3"/>
          <p:cNvSpPr/>
          <p:nvPr/>
        </p:nvSpPr>
        <p:spPr>
          <a:xfrm>
            <a:off x="3419872" y="5373216"/>
            <a:ext cx="5472608" cy="7200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n w="10541" cmpd="sng">
                  <a:solidFill>
                    <a:schemeClr val="accent1">
                      <a:shade val="88000"/>
                      <a:satMod val="110000"/>
                    </a:schemeClr>
                  </a:solidFill>
                  <a:prstDash val="solid"/>
                </a:ln>
                <a:solidFill>
                  <a:srgbClr val="FF0000"/>
                </a:solidFill>
              </a:rPr>
              <a:t>Mrs. Preeti Bahuguna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dirty="0" smtClean="0"/>
              <a:t>                </a:t>
            </a:r>
            <a:r>
              <a:rPr lang="en-US" sz="4800" dirty="0" smtClean="0">
                <a:latin typeface="Times New Roman" panose="02020603050405020304" pitchFamily="18" charset="0"/>
                <a:cs typeface="Times New Roman" panose="02020603050405020304" pitchFamily="18" charset="0"/>
              </a:rPr>
              <a:t>INTRODUCTION</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8650" y="1825625"/>
            <a:ext cx="8515350" cy="4351338"/>
          </a:xfrm>
        </p:spPr>
        <p:txBody>
          <a:bodyPr>
            <a:normAutofit/>
          </a:bodyPr>
          <a:lstStyle/>
          <a:p>
            <a:pPr marL="0" indent="0" algn="just">
              <a:buNone/>
            </a:pPr>
            <a:r>
              <a:rPr lang="en-US" sz="3200" dirty="0" smtClean="0">
                <a:latin typeface="Times New Roman" panose="02020603050405020304" pitchFamily="18" charset="0"/>
                <a:cs typeface="Times New Roman" panose="02020603050405020304" pitchFamily="18" charset="0"/>
              </a:rPr>
              <a:t>  Postnatal period is usually considered the interval extending from the birth of baby until 6 weeks after. In this period dramatic changes begin to occur in women’s body system . As soon as a baby’s born the processes that occurred during pregnancy are reversed. </a:t>
            </a:r>
            <a:endParaRPr lang="en-US"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4221088"/>
            <a:ext cx="4211960" cy="263691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400" dirty="0" smtClean="0">
                <a:latin typeface="Times New Roman" panose="02020603050405020304" pitchFamily="18" charset="0"/>
                <a:cs typeface="Times New Roman" panose="02020603050405020304" pitchFamily="18" charset="0"/>
              </a:rPr>
              <a:t>           DEFINITION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28650" y="1825625"/>
            <a:ext cx="4519414" cy="5032375"/>
          </a:xfrm>
        </p:spPr>
        <p:txBody>
          <a:bodyPr>
            <a:normAutofit/>
          </a:bodyPr>
          <a:lstStyle/>
          <a:p>
            <a:pPr algn="just"/>
            <a:r>
              <a:rPr lang="en-IN" sz="2800" dirty="0" smtClean="0">
                <a:latin typeface="Times New Roman" panose="02020603050405020304" pitchFamily="18" charset="0"/>
                <a:cs typeface="Times New Roman" panose="02020603050405020304" pitchFamily="18" charset="0"/>
              </a:rPr>
              <a:t>Puerperium is the period following childbirth during which the body tissues ,specially the pelvic organs revert back approximately to the pre-pregnant state both anatomically and physiologically.</a:t>
            </a:r>
          </a:p>
          <a:p>
            <a:pPr algn="just"/>
            <a:r>
              <a:rPr lang="en-IN" sz="2800" dirty="0" smtClean="0">
                <a:latin typeface="Times New Roman" panose="02020603050405020304" pitchFamily="18" charset="0"/>
                <a:cs typeface="Times New Roman" panose="02020603050405020304" pitchFamily="18" charset="0"/>
              </a:rPr>
              <a:t>Involution is the process where by the reproductive organs return to their non pregnant state </a:t>
            </a:r>
            <a:r>
              <a:rPr lang="en-IN" sz="2400" dirty="0" smtClean="0">
                <a:latin typeface="Times New Roman" panose="02020603050405020304" pitchFamily="18" charset="0"/>
                <a:cs typeface="Times New Roman" panose="02020603050405020304" pitchFamily="18" charset="0"/>
              </a:rPr>
              <a:t>. </a:t>
            </a:r>
          </a:p>
          <a:p>
            <a:pPr algn="just"/>
            <a:endParaRPr lang="en-US" dirty="0"/>
          </a:p>
        </p:txBody>
      </p:sp>
      <p:pic>
        <p:nvPicPr>
          <p:cNvPr id="3074" name="Picture 2" descr="G:\New folder\thCA1HYC5J.jpg"/>
          <p:cNvPicPr>
            <a:picLocks noGrp="1" noChangeAspect="1" noChangeArrowheads="1"/>
          </p:cNvPicPr>
          <p:nvPr>
            <p:ph sz="half" idx="2"/>
          </p:nvPr>
        </p:nvPicPr>
        <p:blipFill>
          <a:blip r:embed="rId2"/>
          <a:srcRect/>
          <a:stretch>
            <a:fillRect/>
          </a:stretch>
        </p:blipFill>
        <p:spPr bwMode="auto">
          <a:xfrm>
            <a:off x="5508104" y="1772816"/>
            <a:ext cx="3456384" cy="49685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48680"/>
            <a:ext cx="7886700" cy="5628283"/>
          </a:xfrm>
        </p:spPr>
        <p:txBody>
          <a:bodyPr>
            <a:normAutofit/>
          </a:bodyPr>
          <a:lstStyle/>
          <a:p>
            <a:pPr marL="0" indent="0">
              <a:buNone/>
            </a:pPr>
            <a:r>
              <a:rPr lang="en-IN" sz="4800" b="1" dirty="0" smtClean="0">
                <a:latin typeface="Times New Roman" panose="02020603050405020304" pitchFamily="18" charset="0"/>
                <a:cs typeface="Times New Roman" panose="02020603050405020304" pitchFamily="18" charset="0"/>
              </a:rPr>
              <a:t>DURATION :-</a:t>
            </a:r>
          </a:p>
          <a:p>
            <a:pPr algn="just"/>
            <a:r>
              <a:rPr lang="en-IN" sz="3200" dirty="0" smtClean="0">
                <a:latin typeface="Times New Roman" panose="02020603050405020304" pitchFamily="18" charset="0"/>
                <a:cs typeface="Times New Roman" panose="02020603050405020304" pitchFamily="18" charset="0"/>
              </a:rPr>
              <a:t> Puerperium begins as soon as placenta is expelled and  lasts for approximately 6 weeks when the uterus becomes regressed almost to the non pregnant size.</a:t>
            </a:r>
          </a:p>
          <a:p>
            <a:r>
              <a:rPr lang="en-IN" sz="3200" dirty="0" smtClean="0">
                <a:latin typeface="Times New Roman" panose="02020603050405020304" pitchFamily="18" charset="0"/>
                <a:cs typeface="Times New Roman" panose="02020603050405020304" pitchFamily="18" charset="0"/>
              </a:rPr>
              <a:t>The period is divided into –</a:t>
            </a:r>
          </a:p>
          <a:p>
            <a:pPr>
              <a:buNone/>
            </a:pPr>
            <a:r>
              <a:rPr lang="en-IN" sz="3200" dirty="0" smtClean="0">
                <a:latin typeface="Times New Roman" panose="02020603050405020304" pitchFamily="18" charset="0"/>
                <a:cs typeface="Times New Roman" panose="02020603050405020304" pitchFamily="18" charset="0"/>
              </a:rPr>
              <a:t>     Immediate period: within 24 hrs</a:t>
            </a:r>
          </a:p>
          <a:p>
            <a:pPr>
              <a:buNone/>
            </a:pPr>
            <a:r>
              <a:rPr lang="en-IN" sz="3200" dirty="0" smtClean="0">
                <a:latin typeface="Times New Roman" panose="02020603050405020304" pitchFamily="18" charset="0"/>
                <a:cs typeface="Times New Roman" panose="02020603050405020304" pitchFamily="18" charset="0"/>
              </a:rPr>
              <a:t>     Early period: upto 7 days </a:t>
            </a:r>
          </a:p>
          <a:p>
            <a:pPr>
              <a:buNone/>
            </a:pPr>
            <a:r>
              <a:rPr lang="en-IN" sz="3200" dirty="0" smtClean="0">
                <a:latin typeface="Times New Roman" panose="02020603050405020304" pitchFamily="18" charset="0"/>
                <a:cs typeface="Times New Roman" panose="02020603050405020304" pitchFamily="18" charset="0"/>
              </a:rPr>
              <a:t>     Remote period: upto 6 weeks</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127"/>
            <a:ext cx="7886700" cy="1690689"/>
          </a:xfrm>
          <a:solidFill>
            <a:schemeClr val="accent1"/>
          </a:solidFill>
        </p:spPr>
        <p:txBody>
          <a:bodyPr>
            <a:noAutofit/>
          </a:bodyPr>
          <a:lstStyle/>
          <a:p>
            <a:pPr algn="ctr"/>
            <a:r>
              <a:rPr lang="en-IN" sz="3600" dirty="0" smtClean="0">
                <a:latin typeface="Times New Roman" panose="02020603050405020304" pitchFamily="18" charset="0"/>
                <a:cs typeface="Times New Roman" panose="02020603050405020304" pitchFamily="18" charset="0"/>
              </a:rPr>
              <a:t>ANATOMICAL AND PHYSIOLOGICAL CHANGES OF THE PUERPERIUM</a:t>
            </a:r>
            <a:endParaRPr lang="en-IN"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8650" y="1825624"/>
            <a:ext cx="7886700" cy="4843735"/>
          </a:xfrm>
        </p:spPr>
        <p:txBody>
          <a:bodyPr>
            <a:noAutofit/>
          </a:bodyPr>
          <a:lstStyle/>
          <a:p>
            <a:pPr marL="0" indent="0">
              <a:buNone/>
            </a:pPr>
            <a:r>
              <a:rPr lang="en-IN" sz="3200" b="1" dirty="0" smtClean="0">
                <a:latin typeface="Times New Roman" panose="02020603050405020304" pitchFamily="18" charset="0"/>
                <a:cs typeface="Times New Roman" panose="02020603050405020304" pitchFamily="18" charset="0"/>
              </a:rPr>
              <a:t>ANATOMICAL CONSIDERATION</a:t>
            </a:r>
          </a:p>
          <a:p>
            <a:pPr algn="just"/>
            <a:r>
              <a:rPr lang="en-IN" sz="3200" b="1" dirty="0" smtClean="0">
                <a:latin typeface="Times New Roman" panose="02020603050405020304" pitchFamily="18" charset="0"/>
                <a:cs typeface="Times New Roman" panose="02020603050405020304" pitchFamily="18" charset="0"/>
              </a:rPr>
              <a:t>Uterus:-</a:t>
            </a:r>
            <a:r>
              <a:rPr lang="en-IN" sz="3200" dirty="0" smtClean="0">
                <a:latin typeface="Times New Roman" panose="02020603050405020304" pitchFamily="18" charset="0"/>
                <a:cs typeface="Times New Roman" panose="02020603050405020304" pitchFamily="18" charset="0"/>
              </a:rPr>
              <a:t>Immediately after delivery uterus is hard, reduced in size and fundus is generally felt about 10-12cm above the symphysis pubis.</a:t>
            </a:r>
          </a:p>
          <a:p>
            <a:pPr>
              <a:buNone/>
            </a:pPr>
            <a:endParaRPr lang="en-IN" sz="3200" dirty="0" smtClean="0">
              <a:latin typeface="Times New Roman" panose="02020603050405020304" pitchFamily="18" charset="0"/>
              <a:cs typeface="Times New Roman" panose="02020603050405020304" pitchFamily="18" charset="0"/>
            </a:endParaRPr>
          </a:p>
          <a:p>
            <a:pPr algn="just"/>
            <a:r>
              <a:rPr lang="en-IN" sz="3200" dirty="0" smtClean="0">
                <a:latin typeface="Times New Roman" panose="02020603050405020304" pitchFamily="18" charset="0"/>
                <a:cs typeface="Times New Roman" panose="02020603050405020304" pitchFamily="18" charset="0"/>
              </a:rPr>
              <a:t>Uterus weigh 500gm by the end of the first post –partal week, 300-350 by the end of second post-partal week and 100gm by the sixth partal week.</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US" dirty="0"/>
          </a:p>
        </p:txBody>
      </p:sp>
      <p:pic>
        <p:nvPicPr>
          <p:cNvPr id="1026" name="Picture 2" descr="G:\New folder\6.jpg"/>
          <p:cNvPicPr>
            <a:picLocks noGrp="1" noChangeAspect="1" noChangeArrowheads="1"/>
          </p:cNvPicPr>
          <p:nvPr>
            <p:ph idx="1"/>
          </p:nvPr>
        </p:nvPicPr>
        <p:blipFill>
          <a:blip r:embed="rId2"/>
          <a:srcRect/>
          <a:stretch>
            <a:fillRect/>
          </a:stretch>
        </p:blipFill>
        <p:spPr bwMode="auto">
          <a:xfrm>
            <a:off x="2000232" y="1928802"/>
            <a:ext cx="5286412" cy="40719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628650" y="476672"/>
            <a:ext cx="4663430" cy="5700291"/>
          </a:xfrm>
        </p:spPr>
        <p:txBody>
          <a:bodyPr>
            <a:normAutofit/>
          </a:bodyPr>
          <a:lstStyle/>
          <a:p>
            <a:r>
              <a:rPr lang="en-IN" sz="2800" dirty="0" smtClean="0">
                <a:latin typeface="Times New Roman" panose="02020603050405020304" pitchFamily="18" charset="0"/>
                <a:cs typeface="Times New Roman" panose="02020603050405020304" pitchFamily="18" charset="0"/>
              </a:rPr>
              <a:t>Immediately after delivery the top of fundus is approximately 2/3 to ¾ above the umbilicus, after few hour it then rises to the level of umbilicus.</a:t>
            </a:r>
          </a:p>
          <a:p>
            <a:endParaRPr lang="en-IN" sz="2800" dirty="0" smtClean="0">
              <a:latin typeface="Times New Roman" panose="02020603050405020304" pitchFamily="18" charset="0"/>
              <a:cs typeface="Times New Roman" panose="02020603050405020304" pitchFamily="18" charset="0"/>
            </a:endParaRPr>
          </a:p>
          <a:p>
            <a:r>
              <a:rPr lang="en-IN" sz="2800" dirty="0" smtClean="0">
                <a:latin typeface="Times New Roman" panose="02020603050405020304" pitchFamily="18" charset="0"/>
                <a:cs typeface="Times New Roman" panose="02020603050405020304" pitchFamily="18" charset="0"/>
              </a:rPr>
              <a:t>For 1 day or 2 it remains at 1 finger breadth below the umbilicus and gradually descends into pelvis.</a:t>
            </a:r>
          </a:p>
          <a:p>
            <a:endParaRPr lang="en-US" dirty="0"/>
          </a:p>
        </p:txBody>
      </p:sp>
      <p:pic>
        <p:nvPicPr>
          <p:cNvPr id="2051" name="Picture 3" descr="G:\New folder\4.jpg"/>
          <p:cNvPicPr>
            <a:picLocks noGrp="1" noChangeAspect="1" noChangeArrowheads="1"/>
          </p:cNvPicPr>
          <p:nvPr>
            <p:ph sz="half" idx="2"/>
          </p:nvPr>
        </p:nvPicPr>
        <p:blipFill>
          <a:blip r:embed="rId2"/>
          <a:stretch>
            <a:fillRect/>
          </a:stretch>
        </p:blipFill>
        <p:spPr bwMode="auto">
          <a:xfrm>
            <a:off x="5004048" y="1628800"/>
            <a:ext cx="4139952" cy="475252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712968" cy="3456384"/>
          </a:xfrm>
        </p:spPr>
        <p:txBody>
          <a:bodyPr>
            <a:normAutofit/>
          </a:bodyPr>
          <a:lstStyle/>
          <a:p>
            <a:r>
              <a:rPr lang="en-IN" sz="2800" b="1" dirty="0" smtClean="0">
                <a:latin typeface="Times New Roman" panose="02020603050405020304" pitchFamily="18" charset="0"/>
                <a:cs typeface="Times New Roman" panose="02020603050405020304" pitchFamily="18" charset="0"/>
              </a:rPr>
              <a:t>INVOLUTION OF UTERUS :-</a:t>
            </a:r>
            <a:r>
              <a:rPr lang="en-IN" sz="2800" dirty="0" smtClean="0">
                <a:latin typeface="Times New Roman" panose="02020603050405020304" pitchFamily="18" charset="0"/>
                <a:cs typeface="Times New Roman" panose="02020603050405020304" pitchFamily="18" charset="0"/>
              </a:rPr>
              <a:t>It is process whereby the genital organs revert back approximately to the state as they were before pregnancy.</a:t>
            </a:r>
          </a:p>
          <a:p>
            <a:r>
              <a:rPr lang="en-IN" sz="2800" dirty="0" smtClean="0">
                <a:latin typeface="Times New Roman" panose="02020603050405020304" pitchFamily="18" charset="0"/>
                <a:cs typeface="Times New Roman" panose="02020603050405020304" pitchFamily="18" charset="0"/>
              </a:rPr>
              <a:t>An arrest or retardation or delay of involution is called </a:t>
            </a:r>
            <a:r>
              <a:rPr lang="en-IN" sz="2800" b="1" dirty="0" smtClean="0">
                <a:latin typeface="Times New Roman" panose="02020603050405020304" pitchFamily="18" charset="0"/>
                <a:cs typeface="Times New Roman" panose="02020603050405020304" pitchFamily="18" charset="0"/>
              </a:rPr>
              <a:t>sub involution.</a:t>
            </a:r>
          </a:p>
          <a:p>
            <a:r>
              <a:rPr lang="en-IN" sz="2800" dirty="0" smtClean="0">
                <a:latin typeface="Times New Roman" panose="02020603050405020304" pitchFamily="18" charset="0"/>
                <a:cs typeface="Times New Roman" panose="02020603050405020304" pitchFamily="18" charset="0"/>
              </a:rPr>
              <a:t>The causes of sub involution include retained placental fragments and pelvic infection.</a:t>
            </a:r>
            <a:endParaRPr lang="en-IN" sz="2800" dirty="0">
              <a:latin typeface="Times New Roman" panose="02020603050405020304" pitchFamily="18" charset="0"/>
              <a:cs typeface="Times New Roman" panose="02020603050405020304" pitchFamily="18" charset="0"/>
            </a:endParaRPr>
          </a:p>
        </p:txBody>
      </p:sp>
      <p:pic>
        <p:nvPicPr>
          <p:cNvPr id="8194" name="Picture 2" descr="G:\New folder\5.jpg"/>
          <p:cNvPicPr>
            <a:picLocks noChangeAspect="1" noChangeArrowheads="1"/>
          </p:cNvPicPr>
          <p:nvPr/>
        </p:nvPicPr>
        <p:blipFill>
          <a:blip r:embed="rId2"/>
          <a:srcRect/>
          <a:stretch>
            <a:fillRect/>
          </a:stretch>
        </p:blipFill>
        <p:spPr bwMode="auto">
          <a:xfrm>
            <a:off x="3707904" y="3933056"/>
            <a:ext cx="4936062" cy="292494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08720"/>
            <a:ext cx="7886700" cy="5268243"/>
          </a:xfrm>
        </p:spPr>
        <p:txBody>
          <a:bodyPr/>
          <a:lstStyle/>
          <a:p>
            <a:pPr marL="0" indent="0">
              <a:buNone/>
            </a:pPr>
            <a:r>
              <a:rPr lang="en-IN" sz="3200" b="1" dirty="0" smtClean="0">
                <a:latin typeface="Times New Roman" panose="02020603050405020304" pitchFamily="18" charset="0"/>
                <a:cs typeface="Times New Roman" panose="02020603050405020304" pitchFamily="18" charset="0"/>
              </a:rPr>
              <a:t>CLINICAL FEATURE OF SUBINVOLUTION</a:t>
            </a:r>
          </a:p>
          <a:p>
            <a:r>
              <a:rPr lang="en-IN" sz="3200" dirty="0" smtClean="0">
                <a:latin typeface="Times New Roman" panose="02020603050405020304" pitchFamily="18" charset="0"/>
                <a:cs typeface="Times New Roman" panose="02020603050405020304" pitchFamily="18" charset="0"/>
              </a:rPr>
              <a:t>Prolongation of lochia discharge and irregular and excessive uterine bleeding.</a:t>
            </a:r>
          </a:p>
          <a:p>
            <a:r>
              <a:rPr lang="en-IN" sz="3200" dirty="0" smtClean="0">
                <a:latin typeface="Times New Roman" panose="02020603050405020304" pitchFamily="18" charset="0"/>
                <a:cs typeface="Times New Roman" panose="02020603050405020304" pitchFamily="18" charset="0"/>
              </a:rPr>
              <a:t>On examination uterus is larger and softer for the period of puerperium</a:t>
            </a:r>
            <a:r>
              <a:rPr lang="en-IN" dirty="0" smtClean="0"/>
              <a:t>.</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764704"/>
            <a:ext cx="7886700" cy="5412259"/>
          </a:xfrm>
        </p:spPr>
        <p:txBody>
          <a:bodyPr>
            <a:normAutofit/>
          </a:bodyPr>
          <a:lstStyle/>
          <a:p>
            <a:r>
              <a:rPr lang="en-IN" sz="3200" b="1" dirty="0" smtClean="0">
                <a:latin typeface="Times New Roman" panose="02020603050405020304" pitchFamily="18" charset="0"/>
                <a:cs typeface="Times New Roman" panose="02020603050405020304" pitchFamily="18" charset="0"/>
              </a:rPr>
              <a:t>UTERINE ATONY :-</a:t>
            </a:r>
          </a:p>
          <a:p>
            <a:r>
              <a:rPr lang="en-IN" sz="3200" dirty="0" smtClean="0">
                <a:latin typeface="Times New Roman" panose="02020603050405020304" pitchFamily="18" charset="0"/>
                <a:cs typeface="Times New Roman" panose="02020603050405020304" pitchFamily="18" charset="0"/>
              </a:rPr>
              <a:t>Failure of the uterus to remain firmly contracted ,can lead to postpartum haemorrhage.</a:t>
            </a:r>
          </a:p>
          <a:p>
            <a:endParaRPr lang="en-IN" sz="3200" dirty="0" smtClean="0">
              <a:latin typeface="Times New Roman" panose="02020603050405020304" pitchFamily="18" charset="0"/>
              <a:cs typeface="Times New Roman" panose="02020603050405020304" pitchFamily="18" charset="0"/>
            </a:endParaRPr>
          </a:p>
          <a:p>
            <a:r>
              <a:rPr lang="en-IN" sz="3200" dirty="0" smtClean="0">
                <a:latin typeface="Times New Roman" panose="02020603050405020304" pitchFamily="18" charset="0"/>
                <a:cs typeface="Times New Roman" panose="02020603050405020304" pitchFamily="18" charset="0"/>
              </a:rPr>
              <a:t>A full bladder is a major cause of uterine atony.</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IN" dirty="0"/>
          </a:p>
        </p:txBody>
      </p:sp>
      <p:sp>
        <p:nvSpPr>
          <p:cNvPr id="3" name="Content Placeholder 2"/>
          <p:cNvSpPr>
            <a:spLocks noGrp="1"/>
          </p:cNvSpPr>
          <p:nvPr>
            <p:ph idx="1"/>
          </p:nvPr>
        </p:nvSpPr>
        <p:spPr/>
        <p:txBody>
          <a:bodyPr>
            <a:normAutofit/>
          </a:bodyPr>
          <a:lstStyle/>
          <a:p>
            <a:pPr>
              <a:buNone/>
            </a:pPr>
            <a:r>
              <a:rPr lang="en-IN" sz="3200" b="1" dirty="0" smtClean="0">
                <a:latin typeface="Times New Roman" panose="02020603050405020304" pitchFamily="18" charset="0"/>
                <a:cs typeface="Times New Roman" panose="02020603050405020304" pitchFamily="18" charset="0"/>
              </a:rPr>
              <a:t>CERVIX:- </a:t>
            </a:r>
          </a:p>
          <a:p>
            <a:r>
              <a:rPr lang="en-IN" sz="3200" dirty="0" smtClean="0">
                <a:latin typeface="Times New Roman" panose="02020603050405020304" pitchFamily="18" charset="0"/>
                <a:cs typeface="Times New Roman" panose="02020603050405020304" pitchFamily="18" charset="0"/>
              </a:rPr>
              <a:t>Lower Uterine segment and cervix remains loose, thin and stretched.</a:t>
            </a:r>
          </a:p>
          <a:p>
            <a:pPr algn="just"/>
            <a:r>
              <a:rPr lang="en-IN" sz="3200" dirty="0" smtClean="0">
                <a:latin typeface="Times New Roman" panose="02020603050405020304" pitchFamily="18" charset="0"/>
                <a:cs typeface="Times New Roman" panose="02020603050405020304" pitchFamily="18" charset="0"/>
              </a:rPr>
              <a:t>Immediately after birth ,the cervix is extremely soft, flabby.</a:t>
            </a:r>
          </a:p>
          <a:p>
            <a:pPr>
              <a:buNone/>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4293096"/>
            <a:ext cx="6107038" cy="246506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836712"/>
            <a:ext cx="7886700" cy="5340251"/>
          </a:xfrm>
        </p:spPr>
        <p:txBody>
          <a:bodyPr/>
          <a:lstStyle/>
          <a:p>
            <a:pPr algn="just"/>
            <a:r>
              <a:rPr lang="en-IN" sz="3200" dirty="0" smtClean="0">
                <a:latin typeface="Times New Roman" panose="02020603050405020304" pitchFamily="18" charset="0"/>
                <a:cs typeface="Times New Roman" panose="02020603050405020304" pitchFamily="18" charset="0"/>
              </a:rPr>
              <a:t>It looks congested and rarely admit 2-3 fingers.</a:t>
            </a:r>
          </a:p>
          <a:p>
            <a:pPr algn="just"/>
            <a:r>
              <a:rPr lang="en-IN" sz="3200" dirty="0" smtClean="0">
                <a:latin typeface="Times New Roman" panose="02020603050405020304" pitchFamily="18" charset="0"/>
                <a:cs typeface="Times New Roman" panose="02020603050405020304" pitchFamily="18" charset="0"/>
              </a:rPr>
              <a:t>The cervix contracts slowly ,the external OS admits 2 fingers for a few days and by the end of the first week narrows down to admit the tip of finger.</a:t>
            </a:r>
          </a:p>
          <a:p>
            <a:pPr algn="just"/>
            <a:r>
              <a:rPr lang="en-IN" sz="3200" dirty="0" smtClean="0">
                <a:latin typeface="Times New Roman" panose="02020603050405020304" pitchFamily="18" charset="0"/>
                <a:cs typeface="Times New Roman" panose="02020603050405020304" pitchFamily="18" charset="0"/>
              </a:rPr>
              <a:t>External OS never revert to nulliparous state.</a:t>
            </a:r>
          </a:p>
          <a:p>
            <a:pPr algn="just"/>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0767"/>
            <a:ext cx="7886700" cy="1502049"/>
          </a:xfrm>
          <a:solidFill>
            <a:schemeClr val="accent1"/>
          </a:solidFill>
        </p:spPr>
        <p:txBody>
          <a:bodyPr>
            <a:noAutofit/>
          </a:bodyPr>
          <a:lstStyle/>
          <a:p>
            <a:r>
              <a:rPr lang="en-IN" sz="5400" dirty="0" smtClean="0">
                <a:latin typeface="Times New Roman" panose="02020603050405020304" pitchFamily="18" charset="0"/>
                <a:cs typeface="Times New Roman" panose="02020603050405020304" pitchFamily="18" charset="0"/>
              </a:rPr>
              <a:t>PHYSIOLOGICAL CONSIDERATION</a:t>
            </a:r>
            <a:endParaRPr lang="en-IN"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IN" sz="3200" dirty="0" smtClean="0">
                <a:latin typeface="Times New Roman" panose="02020603050405020304" pitchFamily="18" charset="0"/>
                <a:cs typeface="Times New Roman" panose="02020603050405020304" pitchFamily="18" charset="0"/>
              </a:rPr>
              <a:t>The physiological process of involution is most marked in the body of the uterus .Changes occur in the following components :</a:t>
            </a:r>
          </a:p>
          <a:p>
            <a:pPr>
              <a:buFont typeface="Courier New" pitchFamily="49" charset="0"/>
              <a:buChar char="o"/>
            </a:pPr>
            <a:r>
              <a:rPr lang="en-IN" sz="3200" dirty="0" smtClean="0">
                <a:latin typeface="Times New Roman" panose="02020603050405020304" pitchFamily="18" charset="0"/>
                <a:cs typeface="Times New Roman" panose="02020603050405020304" pitchFamily="18" charset="0"/>
              </a:rPr>
              <a:t>Muscles</a:t>
            </a:r>
          </a:p>
          <a:p>
            <a:pPr>
              <a:buFont typeface="Courier New" pitchFamily="49" charset="0"/>
              <a:buChar char="o"/>
            </a:pPr>
            <a:r>
              <a:rPr lang="en-IN" sz="3200" dirty="0" smtClean="0">
                <a:latin typeface="Times New Roman" panose="02020603050405020304" pitchFamily="18" charset="0"/>
                <a:cs typeface="Times New Roman" panose="02020603050405020304" pitchFamily="18" charset="0"/>
              </a:rPr>
              <a:t>Blood Vessels</a:t>
            </a:r>
          </a:p>
          <a:p>
            <a:pPr>
              <a:buFont typeface="Courier New" pitchFamily="49" charset="0"/>
              <a:buChar char="o"/>
            </a:pPr>
            <a:r>
              <a:rPr lang="en-IN" sz="3200" dirty="0" smtClean="0">
                <a:latin typeface="Times New Roman" panose="02020603050405020304" pitchFamily="18" charset="0"/>
                <a:cs typeface="Times New Roman" panose="02020603050405020304" pitchFamily="18" charset="0"/>
              </a:rPr>
              <a:t>Endometrium</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sz="4800" dirty="0" smtClean="0">
                <a:latin typeface="Times New Roman" panose="02020603050405020304" pitchFamily="18" charset="0"/>
                <a:cs typeface="Times New Roman" panose="02020603050405020304" pitchFamily="18" charset="0"/>
              </a:rPr>
              <a:t>            MUSCLES</a:t>
            </a:r>
            <a:endParaRPr lang="en-IN"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None/>
            </a:pPr>
            <a:r>
              <a:rPr lang="en-IN" b="1" dirty="0" smtClean="0"/>
              <a:t>                         </a:t>
            </a:r>
          </a:p>
          <a:p>
            <a:pPr>
              <a:buNone/>
            </a:pPr>
            <a:r>
              <a:rPr lang="en-IN" dirty="0" smtClean="0"/>
              <a:t>    </a:t>
            </a:r>
            <a:r>
              <a:rPr lang="en-IN" sz="3200" dirty="0" smtClean="0">
                <a:latin typeface="Times New Roman" panose="02020603050405020304" pitchFamily="18" charset="0"/>
                <a:cs typeface="Times New Roman" panose="02020603050405020304" pitchFamily="18" charset="0"/>
              </a:rPr>
              <a:t>During puerperium ,the number of muscles fibres is not decreased but there is substantial reduction of the myometrium cell size .</a:t>
            </a:r>
          </a:p>
          <a:p>
            <a:pPr>
              <a:buNone/>
            </a:pPr>
            <a:r>
              <a:rPr lang="en-IN" sz="3200" dirty="0" smtClean="0">
                <a:latin typeface="Times New Roman" panose="02020603050405020304" pitchFamily="18" charset="0"/>
                <a:cs typeface="Times New Roman" panose="02020603050405020304" pitchFamily="18" charset="0"/>
              </a:rPr>
              <a:t>    Withdrawal of the steroid hormones, oestrogen and progesterone may lead to increase in the activity of the uterine collagenase and the release of the proteolytic enzyme</a:t>
            </a:r>
            <a:r>
              <a:rPr lang="en-IN" dirty="0" smtClean="0"/>
              <a:t>.</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dirty="0" smtClean="0"/>
              <a:t>         </a:t>
            </a:r>
            <a:r>
              <a:rPr lang="en-IN" sz="4800" dirty="0" smtClean="0">
                <a:latin typeface="Times New Roman" panose="02020603050405020304" pitchFamily="18" charset="0"/>
                <a:cs typeface="Times New Roman" panose="02020603050405020304" pitchFamily="18" charset="0"/>
              </a:rPr>
              <a:t>BLOOD VESSELS</a:t>
            </a:r>
            <a:endParaRPr lang="en-IN"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None/>
            </a:pPr>
            <a:r>
              <a:rPr lang="en-IN" sz="3200" b="1" dirty="0" smtClean="0">
                <a:latin typeface="Times New Roman" panose="02020603050405020304" pitchFamily="18" charset="0"/>
                <a:cs typeface="Times New Roman" panose="02020603050405020304" pitchFamily="18" charset="0"/>
              </a:rPr>
              <a:t>                    </a:t>
            </a:r>
          </a:p>
          <a:p>
            <a:pPr algn="just">
              <a:buNone/>
            </a:pPr>
            <a:r>
              <a:rPr lang="en-IN" sz="3200" dirty="0" smtClean="0">
                <a:latin typeface="Times New Roman" panose="02020603050405020304" pitchFamily="18" charset="0"/>
                <a:cs typeface="Times New Roman" panose="02020603050405020304" pitchFamily="18" charset="0"/>
              </a:rPr>
              <a:t>The changes of the blood vessels are pronounced at the placental site.</a:t>
            </a:r>
          </a:p>
          <a:p>
            <a:pPr algn="just">
              <a:buNone/>
            </a:pPr>
            <a:r>
              <a:rPr lang="en-IN" sz="3200" dirty="0" smtClean="0">
                <a:latin typeface="Times New Roman" panose="02020603050405020304" pitchFamily="18" charset="0"/>
                <a:cs typeface="Times New Roman" panose="02020603050405020304" pitchFamily="18" charset="0"/>
              </a:rPr>
              <a:t>  The arteries are constricted by contraction of its wall and thickening of intima followed by thrombosis .</a:t>
            </a:r>
          </a:p>
          <a:p>
            <a:pPr algn="just">
              <a:buNone/>
            </a:pPr>
            <a:r>
              <a:rPr lang="en-IN" sz="3200" dirty="0" smtClean="0">
                <a:latin typeface="Times New Roman" panose="02020603050405020304" pitchFamily="18" charset="0"/>
                <a:cs typeface="Times New Roman" panose="02020603050405020304" pitchFamily="18" charset="0"/>
              </a:rPr>
              <a:t>   New blood vessels grow inside thrombi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sz="4400" dirty="0" smtClean="0">
                <a:latin typeface="Times New Roman" panose="02020603050405020304" pitchFamily="18" charset="0"/>
                <a:cs typeface="Times New Roman" panose="02020603050405020304" pitchFamily="18" charset="0"/>
              </a:rPr>
              <a:t>       ENDMETRIUM</a:t>
            </a:r>
            <a:endParaRPr lang="en-IN"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buNone/>
            </a:pPr>
            <a:r>
              <a:rPr lang="en-IN" sz="3200" b="1" dirty="0" smtClean="0">
                <a:latin typeface="Times New Roman" panose="02020603050405020304" pitchFamily="18" charset="0"/>
                <a:cs typeface="Times New Roman" panose="02020603050405020304" pitchFamily="18" charset="0"/>
              </a:rPr>
              <a:t>                         </a:t>
            </a:r>
          </a:p>
          <a:p>
            <a:pPr algn="just">
              <a:buNone/>
            </a:pPr>
            <a:r>
              <a:rPr lang="en-IN" sz="3200" dirty="0" smtClean="0">
                <a:latin typeface="Times New Roman" panose="02020603050405020304" pitchFamily="18" charset="0"/>
                <a:cs typeface="Times New Roman" panose="02020603050405020304" pitchFamily="18" charset="0"/>
              </a:rPr>
              <a:t>Following delivery , the major part of the decidua cast off with the expulsion of the placenta and membrane.</a:t>
            </a:r>
          </a:p>
          <a:p>
            <a:pPr algn="just">
              <a:buNone/>
            </a:pPr>
            <a:r>
              <a:rPr lang="en-IN" sz="3200" dirty="0" smtClean="0">
                <a:latin typeface="Times New Roman" panose="02020603050405020304" pitchFamily="18" charset="0"/>
                <a:cs typeface="Times New Roman" panose="02020603050405020304" pitchFamily="18" charset="0"/>
              </a:rPr>
              <a:t>Regeneration of the epithelium is completed by the 10</a:t>
            </a:r>
            <a:r>
              <a:rPr lang="en-IN" sz="3200" baseline="30000" dirty="0" smtClean="0">
                <a:latin typeface="Times New Roman" panose="02020603050405020304" pitchFamily="18" charset="0"/>
                <a:cs typeface="Times New Roman" panose="02020603050405020304" pitchFamily="18" charset="0"/>
              </a:rPr>
              <a:t>th</a:t>
            </a:r>
            <a:r>
              <a:rPr lang="en-IN" sz="3200" dirty="0" smtClean="0">
                <a:latin typeface="Times New Roman" panose="02020603050405020304" pitchFamily="18" charset="0"/>
                <a:cs typeface="Times New Roman" panose="02020603050405020304" pitchFamily="18" charset="0"/>
              </a:rPr>
              <a:t> day and the entire endometrium is restored by the 16</a:t>
            </a:r>
            <a:r>
              <a:rPr lang="en-IN" sz="3200" baseline="30000" dirty="0" smtClean="0">
                <a:latin typeface="Times New Roman" panose="02020603050405020304" pitchFamily="18" charset="0"/>
                <a:cs typeface="Times New Roman" panose="02020603050405020304" pitchFamily="18" charset="0"/>
              </a:rPr>
              <a:t>th</a:t>
            </a:r>
            <a:r>
              <a:rPr lang="en-IN" sz="3200" dirty="0" smtClean="0">
                <a:latin typeface="Times New Roman" panose="02020603050405020304" pitchFamily="18" charset="0"/>
                <a:cs typeface="Times New Roman" panose="02020603050405020304" pitchFamily="18" charset="0"/>
              </a:rPr>
              <a:t> ,except at the placental size where its takes about 6 weeks.</a:t>
            </a:r>
          </a:p>
          <a:p>
            <a:pPr>
              <a:buNone/>
            </a:pPr>
            <a:r>
              <a:rPr lang="en-IN" dirty="0"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76672"/>
            <a:ext cx="7886700" cy="5700291"/>
          </a:xfrm>
        </p:spPr>
        <p:txBody>
          <a:bodyPr>
            <a:normAutofit/>
          </a:bodyPr>
          <a:lstStyle/>
          <a:p>
            <a:pPr algn="just">
              <a:buFont typeface="Wingdings" pitchFamily="2" charset="2"/>
              <a:buChar char="q"/>
            </a:pPr>
            <a:r>
              <a:rPr lang="en-IN" dirty="0" smtClean="0"/>
              <a:t> </a:t>
            </a:r>
            <a:r>
              <a:rPr lang="en-IN" sz="3200" dirty="0" smtClean="0">
                <a:latin typeface="Times New Roman" panose="02020603050405020304" pitchFamily="18" charset="0"/>
                <a:cs typeface="Times New Roman" panose="02020603050405020304" pitchFamily="18" charset="0"/>
              </a:rPr>
              <a:t> </a:t>
            </a:r>
            <a:r>
              <a:rPr lang="en-IN" sz="3200" b="1" dirty="0" smtClean="0">
                <a:latin typeface="Times New Roman" panose="02020603050405020304" pitchFamily="18" charset="0"/>
                <a:cs typeface="Times New Roman" panose="02020603050405020304" pitchFamily="18" charset="0"/>
              </a:rPr>
              <a:t>PLACENATL SITE INVOLUTION</a:t>
            </a:r>
          </a:p>
          <a:p>
            <a:pPr algn="just">
              <a:buNone/>
            </a:pPr>
            <a:r>
              <a:rPr lang="en-IN" sz="3200" dirty="0" smtClean="0">
                <a:latin typeface="Times New Roman" panose="02020603050405020304" pitchFamily="18" charset="0"/>
                <a:cs typeface="Times New Roman" panose="02020603050405020304" pitchFamily="18" charset="0"/>
              </a:rPr>
              <a:t>    Complete extrusion of the placental  site takes up to 6 weeks .</a:t>
            </a:r>
          </a:p>
          <a:p>
            <a:pPr algn="just">
              <a:buNone/>
            </a:pPr>
            <a:r>
              <a:rPr lang="en-IN" sz="3200" dirty="0">
                <a:latin typeface="Times New Roman" panose="02020603050405020304" pitchFamily="18" charset="0"/>
                <a:cs typeface="Times New Roman" panose="02020603050405020304" pitchFamily="18" charset="0"/>
              </a:rPr>
              <a:t> </a:t>
            </a:r>
            <a:r>
              <a:rPr lang="en-IN" sz="3200" dirty="0" smtClean="0">
                <a:latin typeface="Times New Roman" panose="02020603050405020304" pitchFamily="18" charset="0"/>
                <a:cs typeface="Times New Roman" panose="02020603050405020304" pitchFamily="18" charset="0"/>
              </a:rPr>
              <a:t>   When this process is defective ,late onset puerperal hemorrhage may occur.</a:t>
            </a:r>
          </a:p>
          <a:p>
            <a:pPr algn="just">
              <a:buNone/>
            </a:pPr>
            <a:endParaRPr lang="en-IN" sz="3200" dirty="0" smtClean="0">
              <a:latin typeface="Times New Roman" panose="02020603050405020304" pitchFamily="18" charset="0"/>
              <a:cs typeface="Times New Roman" panose="02020603050405020304" pitchFamily="18" charset="0"/>
            </a:endParaRPr>
          </a:p>
          <a:p>
            <a:pPr algn="just">
              <a:buFont typeface="Wingdings" pitchFamily="2" charset="2"/>
              <a:buChar char="q"/>
            </a:pPr>
            <a:r>
              <a:rPr lang="en-IN" sz="3200" dirty="0">
                <a:latin typeface="Times New Roman" panose="02020603050405020304" pitchFamily="18" charset="0"/>
                <a:cs typeface="Times New Roman" panose="02020603050405020304" pitchFamily="18" charset="0"/>
              </a:rPr>
              <a:t> </a:t>
            </a:r>
            <a:r>
              <a:rPr lang="en-IN" sz="3200" dirty="0" smtClean="0">
                <a:latin typeface="Times New Roman" panose="02020603050405020304" pitchFamily="18" charset="0"/>
                <a:cs typeface="Times New Roman" panose="02020603050405020304" pitchFamily="18" charset="0"/>
              </a:rPr>
              <a:t>  </a:t>
            </a:r>
            <a:r>
              <a:rPr lang="en-IN" sz="3200" b="1" dirty="0" smtClean="0">
                <a:latin typeface="Times New Roman" panose="02020603050405020304" pitchFamily="18" charset="0"/>
                <a:cs typeface="Times New Roman" panose="02020603050405020304" pitchFamily="18" charset="0"/>
              </a:rPr>
              <a:t>SIZE OF PLACENTAL SITE</a:t>
            </a:r>
          </a:p>
          <a:p>
            <a:pPr algn="just">
              <a:buNone/>
            </a:pPr>
            <a:r>
              <a:rPr lang="en-IN" sz="3200" dirty="0" smtClean="0">
                <a:latin typeface="Times New Roman" panose="02020603050405020304" pitchFamily="18" charset="0"/>
                <a:cs typeface="Times New Roman" panose="02020603050405020304" pitchFamily="18" charset="0"/>
              </a:rPr>
              <a:t>     Immediately after delivery : approx. the size of the palm ,but it rapidly decreases thereafter.</a:t>
            </a:r>
          </a:p>
          <a:p>
            <a:pPr>
              <a:buNone/>
            </a:pPr>
            <a:r>
              <a:rPr lang="en-IN" dirty="0"/>
              <a:t> </a:t>
            </a:r>
            <a:r>
              <a:rPr lang="en-IN" dirty="0" smtClean="0"/>
              <a:t>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418484"/>
          </a:xfrm>
          <a:solidFill>
            <a:schemeClr val="accent1"/>
          </a:solidFill>
        </p:spPr>
        <p:txBody>
          <a:bodyPr>
            <a:normAutofit/>
          </a:bodyPr>
          <a:lstStyle/>
          <a:p>
            <a:r>
              <a:rPr lang="en-IN" b="1" dirty="0" smtClean="0">
                <a:latin typeface="Times New Roman" pitchFamily="18" charset="0"/>
                <a:cs typeface="Times New Roman" pitchFamily="18" charset="0"/>
              </a:rPr>
              <a:t>INVOLUTION OF OTHER PELVIC STRUCTURE</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sz="2800" b="1" dirty="0" smtClean="0">
                <a:latin typeface="Times New Roman" panose="02020603050405020304" pitchFamily="18" charset="0"/>
                <a:cs typeface="Times New Roman" panose="02020603050405020304" pitchFamily="18" charset="0"/>
              </a:rPr>
              <a:t>VAGINA</a:t>
            </a:r>
          </a:p>
          <a:p>
            <a:r>
              <a:rPr lang="en-IN" sz="2800" dirty="0" smtClean="0">
                <a:latin typeface="Times New Roman" panose="02020603050405020304" pitchFamily="18" charset="0"/>
                <a:cs typeface="Times New Roman" panose="02020603050405020304" pitchFamily="18" charset="0"/>
              </a:rPr>
              <a:t>Takes a long time (4-8 weeks ) to involute .</a:t>
            </a:r>
          </a:p>
          <a:p>
            <a:r>
              <a:rPr lang="en-IN" sz="2800" dirty="0" smtClean="0">
                <a:latin typeface="Times New Roman" panose="02020603050405020304" pitchFamily="18" charset="0"/>
                <a:cs typeface="Times New Roman" panose="02020603050405020304" pitchFamily="18" charset="0"/>
              </a:rPr>
              <a:t>It regains its tone but never to the virginal state .</a:t>
            </a:r>
          </a:p>
          <a:p>
            <a:r>
              <a:rPr lang="en-IN" sz="2800" dirty="0" smtClean="0">
                <a:latin typeface="Times New Roman" panose="02020603050405020304" pitchFamily="18" charset="0"/>
                <a:cs typeface="Times New Roman" panose="02020603050405020304" pitchFamily="18" charset="0"/>
              </a:rPr>
              <a:t>The mucosa remains delicate for the first few weeks and sub mucous venous congestion persists even longer .</a:t>
            </a:r>
          </a:p>
          <a:p>
            <a:r>
              <a:rPr lang="en-IN" sz="2800" dirty="0" smtClean="0">
                <a:latin typeface="Times New Roman" panose="02020603050405020304" pitchFamily="18" charset="0"/>
                <a:cs typeface="Times New Roman" panose="02020603050405020304" pitchFamily="18" charset="0"/>
              </a:rPr>
              <a:t>Rugae partially reappear at third week .</a:t>
            </a:r>
          </a:p>
          <a:p>
            <a:r>
              <a:rPr lang="en-IN" sz="2800" dirty="0" smtClean="0">
                <a:latin typeface="Times New Roman" panose="02020603050405020304" pitchFamily="18" charset="0"/>
                <a:cs typeface="Times New Roman" panose="02020603050405020304" pitchFamily="18" charset="0"/>
              </a:rPr>
              <a:t>The introits remains permanently larger than the virginal state.</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4663430" cy="1325563"/>
          </a:xfrm>
          <a:solidFill>
            <a:schemeClr val="accent1"/>
          </a:solidFill>
        </p:spPr>
        <p:txBody>
          <a:bodyPr/>
          <a:lstStyle/>
          <a:p>
            <a:r>
              <a:rPr lang="en-IN" b="1" dirty="0" smtClean="0">
                <a:latin typeface="Times New Roman" pitchFamily="18" charset="0"/>
                <a:cs typeface="Times New Roman" pitchFamily="18" charset="0"/>
              </a:rPr>
              <a:t>LOCHIA</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IN" sz="2800" dirty="0" smtClean="0">
                <a:latin typeface="Times New Roman" panose="02020603050405020304" pitchFamily="18" charset="0"/>
                <a:cs typeface="Times New Roman" panose="02020603050405020304" pitchFamily="18" charset="0"/>
              </a:rPr>
              <a:t>It is the vaginal discharge for the first fortnight during puerperium.</a:t>
            </a:r>
          </a:p>
          <a:p>
            <a:r>
              <a:rPr lang="en-IN" sz="2800" dirty="0" smtClean="0">
                <a:latin typeface="Times New Roman" panose="02020603050405020304" pitchFamily="18" charset="0"/>
                <a:cs typeface="Times New Roman" panose="02020603050405020304" pitchFamily="18" charset="0"/>
              </a:rPr>
              <a:t>The discharge originates from the uterine body, cervix and vagina.</a:t>
            </a:r>
          </a:p>
          <a:p>
            <a:r>
              <a:rPr lang="en-IN" sz="2800" dirty="0" smtClean="0">
                <a:latin typeface="Times New Roman" panose="02020603050405020304" pitchFamily="18" charset="0"/>
                <a:cs typeface="Times New Roman" panose="02020603050405020304" pitchFamily="18" charset="0"/>
              </a:rPr>
              <a:t>Odour and reaction :-It has got a peculiar offensive fishy smell.</a:t>
            </a:r>
          </a:p>
          <a:p>
            <a:r>
              <a:rPr lang="en-IN" sz="2800" dirty="0" smtClean="0">
                <a:latin typeface="Times New Roman" panose="02020603050405020304" pitchFamily="18" charset="0"/>
                <a:cs typeface="Times New Roman" panose="02020603050405020304" pitchFamily="18" charset="0"/>
              </a:rPr>
              <a:t>Colour :- Depending upon colour </a:t>
            </a:r>
          </a:p>
          <a:p>
            <a:pPr>
              <a:buNone/>
            </a:pPr>
            <a:r>
              <a:rPr lang="en-IN" sz="2800" dirty="0" smtClean="0">
                <a:latin typeface="Times New Roman" panose="02020603050405020304" pitchFamily="18" charset="0"/>
                <a:cs typeface="Times New Roman" panose="02020603050405020304" pitchFamily="18" charset="0"/>
              </a:rPr>
              <a:t>          lochia rubra</a:t>
            </a:r>
          </a:p>
          <a:p>
            <a:pPr>
              <a:buNone/>
            </a:pPr>
            <a:r>
              <a:rPr lang="en-IN" sz="2800" dirty="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         lochia serosa </a:t>
            </a:r>
          </a:p>
          <a:p>
            <a:pPr>
              <a:buNone/>
            </a:pPr>
            <a:r>
              <a:rPr lang="en-IN" sz="2800" dirty="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         lochia alba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IN" dirty="0"/>
          </a:p>
        </p:txBody>
      </p:sp>
      <p:sp>
        <p:nvSpPr>
          <p:cNvPr id="3" name="Content Placeholder 2"/>
          <p:cNvSpPr>
            <a:spLocks noGrp="1"/>
          </p:cNvSpPr>
          <p:nvPr>
            <p:ph idx="1"/>
          </p:nvPr>
        </p:nvSpPr>
        <p:spPr>
          <a:xfrm>
            <a:off x="428596" y="2000240"/>
            <a:ext cx="8229600" cy="4389120"/>
          </a:xfrm>
        </p:spPr>
        <p:txBody>
          <a:bodyPr>
            <a:normAutofit/>
          </a:bodyPr>
          <a:lstStyle/>
          <a:p>
            <a:pPr>
              <a:buNone/>
            </a:pPr>
            <a:r>
              <a:rPr lang="en-US" sz="3200" b="1" dirty="0" smtClean="0">
                <a:latin typeface="Times New Roman" pitchFamily="18" charset="0"/>
                <a:cs typeface="Times New Roman" pitchFamily="18" charset="0"/>
              </a:rPr>
              <a:t>Lochia rubra:-</a:t>
            </a:r>
          </a:p>
          <a:p>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t is red in color as it contains blood shreds of fetal membrane ,decidua ,vernix caseosa,lanugo and meconium. It starts immediately after the delivery and continues for the 3-4 days.</a:t>
            </a:r>
          </a:p>
          <a:p>
            <a:endParaRPr lang="en-IN"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IN" dirty="0"/>
          </a:p>
        </p:txBody>
      </p:sp>
      <p:sp>
        <p:nvSpPr>
          <p:cNvPr id="3" name="Content Placeholder 2"/>
          <p:cNvSpPr>
            <a:spLocks noGrp="1"/>
          </p:cNvSpPr>
          <p:nvPr>
            <p:ph idx="1"/>
          </p:nvPr>
        </p:nvSpPr>
        <p:spPr/>
        <p:txBody>
          <a:bodyPr/>
          <a:lstStyle/>
          <a:p>
            <a:pPr algn="just"/>
            <a:r>
              <a:rPr lang="en-IN" sz="3200" b="1" dirty="0" smtClean="0">
                <a:latin typeface="Times New Roman" pitchFamily="18" charset="0"/>
                <a:cs typeface="Times New Roman" pitchFamily="18" charset="0"/>
              </a:rPr>
              <a:t>Lochia serosa:-</a:t>
            </a:r>
          </a:p>
          <a:p>
            <a:pPr algn="just"/>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t is pale than rubra and is serous and pink. It</a:t>
            </a:r>
          </a:p>
          <a:p>
            <a:pPr algn="just">
              <a:buNone/>
            </a:pPr>
            <a:r>
              <a:rPr lang="en-US" sz="3200" dirty="0" smtClean="0">
                <a:latin typeface="Times New Roman" pitchFamily="18" charset="0"/>
                <a:cs typeface="Times New Roman" pitchFamily="18" charset="0"/>
              </a:rPr>
              <a:t> contain less RBC’s  but more leukocytes, wound exudates ,decidual tissues and mucus from the cervix. It last for 5-9 days.</a:t>
            </a:r>
          </a:p>
          <a:p>
            <a:endParaRPr lang="en-IN" sz="2400" b="1"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48680"/>
            <a:ext cx="7886700" cy="5628283"/>
          </a:xfrm>
        </p:spPr>
        <p:txBody>
          <a:bodyPr/>
          <a:lstStyle/>
          <a:p>
            <a:r>
              <a:rPr lang="en-IN" sz="3600" b="1" dirty="0" smtClean="0">
                <a:latin typeface="Times New Roman" panose="02020603050405020304" pitchFamily="18" charset="0"/>
                <a:cs typeface="Times New Roman" panose="02020603050405020304" pitchFamily="18" charset="0"/>
              </a:rPr>
              <a:t>Lochia alba:-</a:t>
            </a:r>
          </a:p>
          <a:p>
            <a:r>
              <a:rPr lang="en-US" sz="3600" dirty="0" smtClean="0">
                <a:latin typeface="Times New Roman" pitchFamily="18" charset="0"/>
                <a:cs typeface="Times New Roman" pitchFamily="18" charset="0"/>
              </a:rPr>
              <a:t>It starts about the 10th post partum day till week. It is pale creamy white and contains leukocytes, decidual cells &amp; mucus.</a:t>
            </a:r>
          </a:p>
          <a:p>
            <a:endParaRPr lang="en-US" sz="3200" dirty="0" smtClean="0">
              <a:latin typeface="Times New Roman" pitchFamily="18" charset="0"/>
              <a:cs typeface="Times New Roman" pitchFamily="18" charset="0"/>
            </a:endParaRPr>
          </a:p>
          <a:p>
            <a:pPr>
              <a:buNone/>
            </a:pPr>
            <a:r>
              <a:rPr lang="en-IN" sz="3200" dirty="0" smtClean="0">
                <a:latin typeface="Times New Roman" panose="02020603050405020304" pitchFamily="18" charset="0"/>
                <a:cs typeface="Times New Roman" panose="02020603050405020304" pitchFamily="18" charset="0"/>
              </a:rPr>
              <a:t>Amount :- for the first 5-6 days ,is estimated to be 250 ml </a:t>
            </a:r>
          </a:p>
          <a:p>
            <a:pPr>
              <a:buNone/>
            </a:pPr>
            <a:r>
              <a:rPr lang="en-IN" sz="3200" dirty="0">
                <a:latin typeface="Times New Roman" panose="02020603050405020304" pitchFamily="18" charset="0"/>
                <a:cs typeface="Times New Roman" panose="02020603050405020304" pitchFamily="18" charset="0"/>
              </a:rPr>
              <a:t>Normal duration :- may extend up to 3 weeks</a:t>
            </a:r>
            <a:r>
              <a:rPr lang="en-IN" sz="3200" dirty="0" smtClean="0">
                <a:latin typeface="Times New Roman" panose="02020603050405020304" pitchFamily="18" charset="0"/>
                <a:cs typeface="Times New Roman" panose="02020603050405020304" pitchFamily="18" charset="0"/>
              </a:rPr>
              <a:t>.</a:t>
            </a:r>
          </a:p>
          <a:p>
            <a:pPr>
              <a:buNone/>
            </a:pPr>
            <a:endParaRPr lang="en-IN"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04664"/>
            <a:ext cx="7886700" cy="5772299"/>
          </a:xfrm>
        </p:spPr>
        <p:txBody>
          <a:bodyPr>
            <a:normAutofit/>
          </a:bodyPr>
          <a:lstStyle/>
          <a:p>
            <a:pPr marL="0" indent="0">
              <a:buNone/>
            </a:pPr>
            <a:r>
              <a:rPr lang="en-US" sz="3200" b="1" u="sng" dirty="0" smtClean="0">
                <a:solidFill>
                  <a:srgbClr val="FF0000"/>
                </a:solidFill>
                <a:latin typeface="Times New Roman" pitchFamily="18" charset="0"/>
                <a:cs typeface="Times New Roman" pitchFamily="18" charset="0"/>
              </a:rPr>
              <a:t>CLINICAL IMPORTANCE</a:t>
            </a:r>
            <a:r>
              <a:rPr lang="en-US" sz="3200" dirty="0" smtClean="0">
                <a:solidFill>
                  <a:srgbClr val="FF0000"/>
                </a:solidFill>
              </a:rPr>
              <a:t>:</a:t>
            </a:r>
          </a:p>
          <a:p>
            <a:pPr>
              <a:buFont typeface="Wingdings" pitchFamily="2" charset="2"/>
              <a:buChar char="Ø"/>
            </a:pPr>
            <a:r>
              <a:rPr lang="en-US" sz="3200" b="1" dirty="0" smtClean="0">
                <a:latin typeface="Times New Roman" panose="02020603050405020304" pitchFamily="18" charset="0"/>
                <a:cs typeface="Times New Roman" panose="02020603050405020304" pitchFamily="18" charset="0"/>
              </a:rPr>
              <a:t>Odor</a:t>
            </a:r>
            <a:r>
              <a:rPr lang="en-US" sz="3200" dirty="0" smtClean="0">
                <a:latin typeface="Times New Roman" panose="02020603050405020304" pitchFamily="18" charset="0"/>
                <a:cs typeface="Times New Roman" panose="02020603050405020304" pitchFamily="18" charset="0"/>
              </a:rPr>
              <a:t>-If malodorous ,indicates infection.</a:t>
            </a:r>
          </a:p>
          <a:p>
            <a:pPr>
              <a:buFont typeface="Wingdings" pitchFamily="2" charset="2"/>
              <a:buChar char="Ø"/>
            </a:pPr>
            <a:r>
              <a:rPr lang="en-US" sz="3200" b="1" dirty="0" smtClean="0">
                <a:latin typeface="Times New Roman" panose="02020603050405020304" pitchFamily="18" charset="0"/>
                <a:cs typeface="Times New Roman" panose="02020603050405020304" pitchFamily="18" charset="0"/>
              </a:rPr>
              <a:t>Amount</a:t>
            </a:r>
            <a:r>
              <a:rPr lang="en-US" sz="3200" dirty="0" smtClean="0">
                <a:latin typeface="Times New Roman" panose="02020603050405020304" pitchFamily="18" charset="0"/>
                <a:cs typeface="Times New Roman" panose="02020603050405020304" pitchFamily="18" charset="0"/>
              </a:rPr>
              <a:t>-scanty or absent- signifies infection or lochiometra,if excessive indicates infection.</a:t>
            </a:r>
          </a:p>
          <a:p>
            <a:pPr>
              <a:buFont typeface="Wingdings" pitchFamily="2" charset="2"/>
              <a:buChar char="Ø"/>
            </a:pPr>
            <a:r>
              <a:rPr lang="en-US" sz="3200" b="1" dirty="0" smtClean="0">
                <a:latin typeface="Times New Roman" panose="02020603050405020304" pitchFamily="18" charset="0"/>
                <a:cs typeface="Times New Roman" panose="02020603050405020304" pitchFamily="18" charset="0"/>
              </a:rPr>
              <a:t>Color</a:t>
            </a:r>
            <a:r>
              <a:rPr lang="en-US" sz="3200" dirty="0" smtClean="0">
                <a:latin typeface="Times New Roman" panose="02020603050405020304" pitchFamily="18" charset="0"/>
                <a:cs typeface="Times New Roman" panose="02020603050405020304" pitchFamily="18" charset="0"/>
              </a:rPr>
              <a:t>:-red color beyond normal limits signifies sub involution or retained bits of concepts.</a:t>
            </a:r>
          </a:p>
          <a:p>
            <a:pPr>
              <a:buFont typeface="Wingdings" pitchFamily="2" charset="2"/>
              <a:buChar char="Ø"/>
            </a:pPr>
            <a:r>
              <a:rPr lang="en-US" sz="3200" b="1" dirty="0" smtClean="0">
                <a:latin typeface="Times New Roman" panose="02020603050405020304" pitchFamily="18" charset="0"/>
                <a:cs typeface="Times New Roman" panose="02020603050405020304" pitchFamily="18" charset="0"/>
              </a:rPr>
              <a:t>Duration</a:t>
            </a:r>
            <a:r>
              <a:rPr lang="en-US" sz="3200" dirty="0" smtClean="0">
                <a:latin typeface="Times New Roman" panose="02020603050405020304" pitchFamily="18" charset="0"/>
                <a:cs typeface="Times New Roman" panose="02020603050405020304" pitchFamily="18" charset="0"/>
              </a:rPr>
              <a:t>:-lochia alba beyond 3 weeks suggests local genital lesion.</a:t>
            </a:r>
            <a:endParaRPr lang="en-IN" sz="3200" dirty="0" smtClean="0">
              <a:latin typeface="Times New Roman" panose="02020603050405020304" pitchFamily="18" charset="0"/>
              <a:cs typeface="Times New Roman" panose="02020603050405020304" pitchFamily="18" charset="0"/>
            </a:endParaRPr>
          </a:p>
          <a:p>
            <a:pPr>
              <a:buNone/>
            </a:pPr>
            <a:r>
              <a:rPr lang="en-IN" dirty="0" smtClean="0"/>
              <a:t> </a:t>
            </a:r>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sz="4400" dirty="0" smtClean="0">
                <a:latin typeface="Times New Roman" panose="02020603050405020304" pitchFamily="18" charset="0"/>
                <a:cs typeface="Times New Roman" panose="02020603050405020304" pitchFamily="18" charset="0"/>
              </a:rPr>
              <a:t>COMPLICATION</a:t>
            </a:r>
            <a:endParaRPr lang="en-IN"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IN" sz="3200" dirty="0" smtClean="0">
                <a:latin typeface="Times New Roman" panose="02020603050405020304" pitchFamily="18" charset="0"/>
                <a:cs typeface="Times New Roman" panose="02020603050405020304" pitchFamily="18" charset="0"/>
              </a:rPr>
              <a:t>Any offensive odour or change to a greenish colour indicates contamination by organisms such as chlamydia or saprophytic.</a:t>
            </a:r>
          </a:p>
          <a:p>
            <a:r>
              <a:rPr lang="en-IN" sz="3200" dirty="0" smtClean="0">
                <a:latin typeface="Times New Roman" panose="02020603050405020304" pitchFamily="18" charset="0"/>
                <a:cs typeface="Times New Roman" panose="02020603050405020304" pitchFamily="18" charset="0"/>
              </a:rPr>
              <a:t>Lochia that is retained within the uterus is known as lochiostasis or lochioschesis and can result in lochiometra (distension of the uterus –pushing it out of shape).</a:t>
            </a:r>
          </a:p>
          <a:p>
            <a:r>
              <a:rPr lang="en-IN" sz="3200" dirty="0" smtClean="0">
                <a:latin typeface="Times New Roman" panose="02020603050405020304" pitchFamily="18" charset="0"/>
                <a:cs typeface="Times New Roman" panose="02020603050405020304" pitchFamily="18" charset="0"/>
              </a:rPr>
              <a:t>Lochiorrhea describes an excessive flow of lochia and indicate infection.</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dirty="0" smtClean="0"/>
              <a:t> </a:t>
            </a:r>
            <a:r>
              <a:rPr lang="en-IN" sz="4000" dirty="0" smtClean="0">
                <a:latin typeface="Times New Roman" panose="02020603050405020304" pitchFamily="18" charset="0"/>
                <a:cs typeface="Times New Roman" panose="02020603050405020304" pitchFamily="18" charset="0"/>
              </a:rPr>
              <a:t>SOME OF THE OTHER PHYSIOLOGICAL CHANGES</a:t>
            </a:r>
            <a:endParaRPr lang="en-IN"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IN" sz="2800" b="1" dirty="0" smtClean="0">
                <a:latin typeface="Times New Roman" panose="02020603050405020304" pitchFamily="18" charset="0"/>
                <a:cs typeface="Times New Roman" panose="02020603050405020304" pitchFamily="18" charset="0"/>
              </a:rPr>
              <a:t>PULSE :- </a:t>
            </a:r>
            <a:r>
              <a:rPr lang="en-IN" sz="2800" dirty="0" smtClean="0">
                <a:latin typeface="Times New Roman" panose="02020603050405020304" pitchFamily="18" charset="0"/>
                <a:cs typeface="Times New Roman" panose="02020603050405020304" pitchFamily="18" charset="0"/>
              </a:rPr>
              <a:t>For a few hours after normal delivery ,the pulse rate is likely to be raised, which settle down to normal during the second day.</a:t>
            </a:r>
          </a:p>
          <a:p>
            <a:pPr algn="just"/>
            <a:endParaRPr lang="en-IN" sz="2800" dirty="0" smtClean="0">
              <a:latin typeface="Times New Roman" panose="02020603050405020304" pitchFamily="18" charset="0"/>
              <a:cs typeface="Times New Roman" panose="02020603050405020304" pitchFamily="18" charset="0"/>
            </a:endParaRPr>
          </a:p>
          <a:p>
            <a:pPr algn="just"/>
            <a:r>
              <a:rPr lang="en-IN" sz="2800" b="1" dirty="0" smtClean="0">
                <a:latin typeface="Times New Roman" panose="02020603050405020304" pitchFamily="18" charset="0"/>
                <a:cs typeface="Times New Roman" panose="02020603050405020304" pitchFamily="18" charset="0"/>
              </a:rPr>
              <a:t>TEMPERATURE :- </a:t>
            </a:r>
            <a:r>
              <a:rPr lang="en-IN" sz="2800" dirty="0" smtClean="0">
                <a:latin typeface="Times New Roman" panose="02020603050405020304" pitchFamily="18" charset="0"/>
                <a:cs typeface="Times New Roman" panose="02020603050405020304" pitchFamily="18" charset="0"/>
              </a:rPr>
              <a:t>The  temperature should not be above 37.2 ˚ with the first 24 hrs.</a:t>
            </a:r>
          </a:p>
          <a:p>
            <a:pPr algn="just"/>
            <a:r>
              <a:rPr lang="en-IN" sz="2800" dirty="0" smtClean="0">
                <a:latin typeface="Times New Roman" panose="02020603050405020304" pitchFamily="18" charset="0"/>
                <a:cs typeface="Times New Roman" panose="02020603050405020304" pitchFamily="18" charset="0"/>
              </a:rPr>
              <a:t>On the 3</a:t>
            </a:r>
            <a:r>
              <a:rPr lang="en-IN" sz="2800" baseline="30000" dirty="0" smtClean="0">
                <a:latin typeface="Times New Roman" panose="02020603050405020304" pitchFamily="18" charset="0"/>
                <a:cs typeface="Times New Roman" panose="02020603050405020304" pitchFamily="18" charset="0"/>
              </a:rPr>
              <a:t>rd</a:t>
            </a:r>
            <a:r>
              <a:rPr lang="en-IN" sz="2800" dirty="0" smtClean="0">
                <a:latin typeface="Times New Roman" panose="02020603050405020304" pitchFamily="18" charset="0"/>
                <a:cs typeface="Times New Roman" panose="02020603050405020304" pitchFamily="18" charset="0"/>
              </a:rPr>
              <a:t> day ,there may be slight rise if temperature due to breast engorgement which should not last for more than 24 hrs.</a:t>
            </a:r>
          </a:p>
          <a:p>
            <a:endParaRPr lang="en-IN"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60648"/>
            <a:ext cx="7886700" cy="5916315"/>
          </a:xfrm>
        </p:spPr>
        <p:txBody>
          <a:bodyPr>
            <a:normAutofit/>
          </a:bodyPr>
          <a:lstStyle/>
          <a:p>
            <a:pPr marL="0" indent="0">
              <a:buNone/>
            </a:pPr>
            <a:r>
              <a:rPr lang="en-IN" sz="3200" b="1" dirty="0" smtClean="0">
                <a:latin typeface="Times New Roman" panose="02020603050405020304" pitchFamily="18" charset="0"/>
                <a:cs typeface="Times New Roman" panose="02020603050405020304" pitchFamily="18" charset="0"/>
              </a:rPr>
              <a:t>WEIGHT LOSS:- </a:t>
            </a:r>
            <a:r>
              <a:rPr lang="en-IN" sz="3200" dirty="0" smtClean="0">
                <a:latin typeface="Times New Roman" panose="02020603050405020304" pitchFamily="18" charset="0"/>
                <a:cs typeface="Times New Roman" panose="02020603050405020304" pitchFamily="18" charset="0"/>
              </a:rPr>
              <a:t>In addition to the weight loss (5-6 kg) as a consequence of the expulsion of the fetus ,placentae, liquor and blood loss .The weight loss may continue upto 6 months of delivery.</a:t>
            </a:r>
          </a:p>
          <a:p>
            <a:pPr marL="0" indent="0">
              <a:buNone/>
            </a:pPr>
            <a:endParaRPr lang="en-IN" sz="3200" dirty="0" smtClean="0">
              <a:latin typeface="Times New Roman" panose="02020603050405020304" pitchFamily="18" charset="0"/>
              <a:cs typeface="Times New Roman" panose="02020603050405020304" pitchFamily="18" charset="0"/>
            </a:endParaRPr>
          </a:p>
          <a:p>
            <a:r>
              <a:rPr lang="en-IN" sz="3200" b="1" dirty="0" smtClean="0">
                <a:latin typeface="Times New Roman" panose="02020603050405020304" pitchFamily="18" charset="0"/>
                <a:cs typeface="Times New Roman" panose="02020603050405020304" pitchFamily="18" charset="0"/>
              </a:rPr>
              <a:t>FLUID LOSS :- </a:t>
            </a:r>
            <a:r>
              <a:rPr lang="en-IN" sz="3200" dirty="0" smtClean="0">
                <a:latin typeface="Times New Roman" panose="02020603050405020304" pitchFamily="18" charset="0"/>
                <a:cs typeface="Times New Roman" panose="02020603050405020304" pitchFamily="18" charset="0"/>
              </a:rPr>
              <a:t>There is a net fluid loss of about 2 litters during the 1</a:t>
            </a:r>
            <a:r>
              <a:rPr lang="en-IN" sz="3200" baseline="30000" dirty="0" smtClean="0">
                <a:latin typeface="Times New Roman" panose="02020603050405020304" pitchFamily="18" charset="0"/>
                <a:cs typeface="Times New Roman" panose="02020603050405020304" pitchFamily="18" charset="0"/>
              </a:rPr>
              <a:t>st</a:t>
            </a:r>
            <a:r>
              <a:rPr lang="en-IN" sz="3200" dirty="0" smtClean="0">
                <a:latin typeface="Times New Roman" panose="02020603050405020304" pitchFamily="18" charset="0"/>
                <a:cs typeface="Times New Roman" panose="02020603050405020304" pitchFamily="18" charset="0"/>
              </a:rPr>
              <a:t> week and an additional 1.5 litres during the next 5weeks.</a:t>
            </a:r>
            <a:endParaRPr lang="en-IN" sz="32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sz="3200" b="1" dirty="0" smtClean="0">
                <a:latin typeface="Times New Roman" panose="02020603050405020304" pitchFamily="18" charset="0"/>
                <a:cs typeface="Times New Roman" panose="02020603050405020304" pitchFamily="18" charset="0"/>
              </a:rPr>
              <a:t>ABDOMINAL WALL :-</a:t>
            </a:r>
            <a:r>
              <a:rPr lang="en-IN" sz="3200" dirty="0" smtClean="0">
                <a:latin typeface="Times New Roman" panose="02020603050405020304" pitchFamily="18" charset="0"/>
                <a:cs typeface="Times New Roman" panose="02020603050405020304" pitchFamily="18" charset="0"/>
              </a:rPr>
              <a:t>The abdominal striae are never eradicated completely but they do change to fine,silvery white lines. </a:t>
            </a:r>
          </a:p>
          <a:p>
            <a:pPr marL="0" indent="0">
              <a:buNone/>
            </a:pPr>
            <a:endParaRPr lang="en-IN" sz="3200" dirty="0" smtClean="0">
              <a:latin typeface="Times New Roman" panose="02020603050405020304" pitchFamily="18" charset="0"/>
              <a:cs typeface="Times New Roman" panose="02020603050405020304" pitchFamily="18" charset="0"/>
            </a:endParaRPr>
          </a:p>
          <a:p>
            <a:r>
              <a:rPr lang="en-IN" sz="3200" dirty="0" smtClean="0">
                <a:latin typeface="Times New Roman" panose="02020603050405020304" pitchFamily="18" charset="0"/>
                <a:cs typeface="Times New Roman" panose="02020603050405020304" pitchFamily="18" charset="0"/>
              </a:rPr>
              <a:t>Women who take exercise regain their abdominal muscle tone and close the diastasis to some extent , however regaining complete muscle tone becomes difficult with increasing parity.</a:t>
            </a:r>
            <a:endParaRPr lang="en-IN"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352928" cy="5124227"/>
          </a:xfrm>
        </p:spPr>
        <p:txBody>
          <a:bodyPr>
            <a:normAutofit/>
          </a:bodyPr>
          <a:lstStyle/>
          <a:p>
            <a:pPr marL="0" indent="0">
              <a:lnSpc>
                <a:spcPct val="200000"/>
              </a:lnSpc>
              <a:buNone/>
            </a:pPr>
            <a:r>
              <a:rPr lang="en-IN" sz="3200" b="1" dirty="0" smtClean="0">
                <a:latin typeface="Times New Roman" panose="02020603050405020304" pitchFamily="18" charset="0"/>
                <a:cs typeface="Times New Roman" panose="02020603050405020304" pitchFamily="18" charset="0"/>
              </a:rPr>
              <a:t>MENSTRUATION AND OVULATION:-</a:t>
            </a:r>
          </a:p>
          <a:p>
            <a:r>
              <a:rPr lang="en-IN" sz="3200" dirty="0" smtClean="0">
                <a:latin typeface="Times New Roman" panose="02020603050405020304" pitchFamily="18" charset="0"/>
                <a:cs typeface="Times New Roman" panose="02020603050405020304" pitchFamily="18" charset="0"/>
              </a:rPr>
              <a:t>If the woman does not breast fed her baby, the menstruation returns by 6</a:t>
            </a:r>
            <a:r>
              <a:rPr lang="en-IN" sz="3200" baseline="30000" dirty="0" smtClean="0">
                <a:latin typeface="Times New Roman" panose="02020603050405020304" pitchFamily="18" charset="0"/>
                <a:cs typeface="Times New Roman" panose="02020603050405020304" pitchFamily="18" charset="0"/>
              </a:rPr>
              <a:t>th</a:t>
            </a:r>
            <a:r>
              <a:rPr lang="en-IN" sz="3200" dirty="0" smtClean="0">
                <a:latin typeface="Times New Roman" panose="02020603050405020304" pitchFamily="18" charset="0"/>
                <a:cs typeface="Times New Roman" panose="02020603050405020304" pitchFamily="18" charset="0"/>
              </a:rPr>
              <a:t> week following delivery in about 40% and by 12</a:t>
            </a:r>
            <a:r>
              <a:rPr lang="en-IN" sz="3200" baseline="30000" dirty="0" smtClean="0">
                <a:latin typeface="Times New Roman" panose="02020603050405020304" pitchFamily="18" charset="0"/>
                <a:cs typeface="Times New Roman" panose="02020603050405020304" pitchFamily="18" charset="0"/>
              </a:rPr>
              <a:t>th</a:t>
            </a:r>
            <a:r>
              <a:rPr lang="en-IN" sz="3200" dirty="0" smtClean="0">
                <a:latin typeface="Times New Roman" panose="02020603050405020304" pitchFamily="18" charset="0"/>
                <a:cs typeface="Times New Roman" panose="02020603050405020304" pitchFamily="18" charset="0"/>
              </a:rPr>
              <a:t> week in 80% of cases.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400" dirty="0">
                <a:latin typeface="Times New Roman" panose="02020603050405020304" pitchFamily="18" charset="0"/>
                <a:cs typeface="Times New Roman" panose="02020603050405020304" pitchFamily="18" charset="0"/>
              </a:rPr>
              <a:t>Integumentary </a:t>
            </a:r>
            <a:r>
              <a:rPr lang="en-US" sz="4400" dirty="0" smtClean="0">
                <a:latin typeface="Times New Roman" panose="02020603050405020304" pitchFamily="18" charset="0"/>
                <a:cs typeface="Times New Roman" panose="02020603050405020304" pitchFamily="18" charset="0"/>
              </a:rPr>
              <a:t>system</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3200" dirty="0">
                <a:latin typeface="Times New Roman" panose="02020603050405020304" pitchFamily="18" charset="0"/>
                <a:cs typeface="Times New Roman" panose="02020603050405020304" pitchFamily="18" charset="0"/>
              </a:rPr>
              <a:t>M</a:t>
            </a:r>
            <a:r>
              <a:rPr lang="en-US" sz="3200" dirty="0" smtClean="0">
                <a:latin typeface="Times New Roman" panose="02020603050405020304" pitchFamily="18" charset="0"/>
                <a:cs typeface="Times New Roman" panose="02020603050405020304" pitchFamily="18" charset="0"/>
              </a:rPr>
              <a:t>elanocyte-stimulating </a:t>
            </a:r>
            <a:r>
              <a:rPr lang="en-US" sz="3200" dirty="0">
                <a:latin typeface="Times New Roman" panose="02020603050405020304" pitchFamily="18" charset="0"/>
                <a:cs typeface="Times New Roman" panose="02020603050405020304" pitchFamily="18" charset="0"/>
              </a:rPr>
              <a:t>hormone is responsible for the hyperpigmentation that occurs during pregnancy MSH levels </a:t>
            </a:r>
            <a:r>
              <a:rPr lang="en-US" sz="3200" dirty="0" smtClean="0">
                <a:latin typeface="Times New Roman" panose="02020603050405020304" pitchFamily="18" charset="0"/>
                <a:cs typeface="Times New Roman" panose="02020603050405020304" pitchFamily="18" charset="0"/>
              </a:rPr>
              <a:t>rapidly </a:t>
            </a:r>
            <a:r>
              <a:rPr lang="en-US" sz="3200" dirty="0">
                <a:latin typeface="Times New Roman" panose="02020603050405020304" pitchFamily="18" charset="0"/>
                <a:cs typeface="Times New Roman" panose="02020603050405020304" pitchFamily="18" charset="0"/>
              </a:rPr>
              <a:t>decreased after </a:t>
            </a:r>
            <a:r>
              <a:rPr lang="en-US" sz="3200" dirty="0" smtClean="0">
                <a:latin typeface="Times New Roman" panose="02020603050405020304" pitchFamily="18" charset="0"/>
                <a:cs typeface="Times New Roman" panose="02020603050405020304" pitchFamily="18" charset="0"/>
              </a:rPr>
              <a:t>delivery and </a:t>
            </a:r>
            <a:r>
              <a:rPr lang="en-US" sz="3200" dirty="0">
                <a:latin typeface="Times New Roman" panose="02020603050405020304" pitchFamily="18" charset="0"/>
                <a:cs typeface="Times New Roman" panose="02020603050405020304" pitchFamily="18" charset="0"/>
              </a:rPr>
              <a:t>the skin changes that occurred as a result of pregnancy revert to the pre-pregnant state</a:t>
            </a:r>
            <a:endParaRPr lang="en-US" sz="32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97744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a:latin typeface="Times New Roman" panose="02020603050405020304" pitchFamily="18" charset="0"/>
                <a:cs typeface="Times New Roman" panose="02020603050405020304" pitchFamily="18" charset="0"/>
              </a:rPr>
              <a:t>Respiratory </a:t>
            </a:r>
            <a:r>
              <a:rPr lang="en-US" sz="4800" dirty="0" smtClean="0">
                <a:latin typeface="Times New Roman" panose="02020603050405020304" pitchFamily="18" charset="0"/>
                <a:cs typeface="Times New Roman" panose="02020603050405020304" pitchFamily="18" charset="0"/>
              </a:rPr>
              <a:t>system-</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a:latin typeface="Times New Roman" panose="02020603050405020304" pitchFamily="18" charset="0"/>
                <a:cs typeface="Times New Roman" panose="02020603050405020304" pitchFamily="18" charset="0"/>
              </a:rPr>
              <a:t>D</a:t>
            </a:r>
            <a:r>
              <a:rPr lang="en-US" sz="2800" dirty="0" smtClean="0">
                <a:latin typeface="Times New Roman" panose="02020603050405020304" pitchFamily="18" charset="0"/>
                <a:cs typeface="Times New Roman" panose="02020603050405020304" pitchFamily="18" charset="0"/>
              </a:rPr>
              <a:t>uring </a:t>
            </a:r>
            <a:r>
              <a:rPr lang="en-US" sz="2800" dirty="0">
                <a:latin typeface="Times New Roman" panose="02020603050405020304" pitchFamily="18" charset="0"/>
                <a:cs typeface="Times New Roman" panose="02020603050405020304" pitchFamily="18" charset="0"/>
              </a:rPr>
              <a:t>pregnancy, the diaphragm is slightly elevate as </a:t>
            </a:r>
          </a:p>
          <a:p>
            <a:pPr algn="just"/>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fetus nears term</a:t>
            </a:r>
          </a:p>
          <a:p>
            <a:pPr algn="just"/>
            <a:r>
              <a:rPr lang="en-US" sz="2800" dirty="0">
                <a:latin typeface="Times New Roman" panose="02020603050405020304" pitchFamily="18" charset="0"/>
                <a:cs typeface="Times New Roman" panose="02020603050405020304" pitchFamily="18" charset="0"/>
              </a:rPr>
              <a:t>This along with other respiratory </a:t>
            </a:r>
            <a:r>
              <a:rPr lang="en-US" sz="2800" dirty="0" smtClean="0">
                <a:latin typeface="Times New Roman" panose="02020603050405020304" pitchFamily="18" charset="0"/>
                <a:cs typeface="Times New Roman" panose="02020603050405020304" pitchFamily="18" charset="0"/>
              </a:rPr>
              <a:t>changes , causes </a:t>
            </a:r>
            <a:r>
              <a:rPr lang="en-US" sz="2800" dirty="0">
                <a:latin typeface="Times New Roman" panose="02020603050405020304" pitchFamily="18" charset="0"/>
                <a:cs typeface="Times New Roman" panose="02020603050405020304" pitchFamily="18" charset="0"/>
              </a:rPr>
              <a:t>thoracic versus abdominal breathing in the third trimester.</a:t>
            </a:r>
          </a:p>
          <a:p>
            <a:pPr algn="just"/>
            <a:r>
              <a:rPr lang="en-US" sz="2800" dirty="0">
                <a:latin typeface="Times New Roman" panose="02020603050405020304" pitchFamily="18" charset="0"/>
                <a:cs typeface="Times New Roman" panose="02020603050405020304" pitchFamily="18" charset="0"/>
              </a:rPr>
              <a:t>After delivery the diaphragm descends and postpartum women’s respirations normally return to the pregnant state</a:t>
            </a:r>
          </a:p>
          <a:p>
            <a:endParaRPr lang="en-US" dirty="0" smtClean="0"/>
          </a:p>
          <a:p>
            <a:endParaRPr lang="en-US" dirty="0"/>
          </a:p>
        </p:txBody>
      </p:sp>
    </p:spTree>
    <p:extLst>
      <p:ext uri="{BB962C8B-B14F-4D97-AF65-F5344CB8AC3E}">
        <p14:creationId xmlns:p14="http://schemas.microsoft.com/office/powerpoint/2010/main" val="3738921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sz="5400" dirty="0">
                <a:latin typeface="Times New Roman" panose="02020603050405020304" pitchFamily="18" charset="0"/>
                <a:cs typeface="Times New Roman" panose="02020603050405020304" pitchFamily="18" charset="0"/>
              </a:rPr>
              <a:t>Cardiovascular system-</a:t>
            </a:r>
            <a:r>
              <a:rPr lang="en-US" sz="3600" b="1" dirty="0">
                <a:solidFill>
                  <a:srgbClr val="7030A0"/>
                </a:solidFill>
              </a:rPr>
              <a:t/>
            </a:r>
            <a:br>
              <a:rPr lang="en-US" sz="3600" b="1" dirty="0">
                <a:solidFill>
                  <a:srgbClr val="7030A0"/>
                </a:solidFill>
              </a:rPr>
            </a:br>
            <a:endParaRPr lang="en-US" dirty="0"/>
          </a:p>
        </p:txBody>
      </p:sp>
      <p:sp>
        <p:nvSpPr>
          <p:cNvPr id="3" name="Content Placeholder 2"/>
          <p:cNvSpPr>
            <a:spLocks noGrp="1"/>
          </p:cNvSpPr>
          <p:nvPr>
            <p:ph idx="1"/>
          </p:nvPr>
        </p:nvSpPr>
        <p:spPr/>
        <p:txBody>
          <a:bodyPr>
            <a:normAutofit/>
          </a:bodyPr>
          <a:lstStyle/>
          <a:p>
            <a:pPr marL="0" indent="0">
              <a:buNone/>
            </a:pPr>
            <a:endParaRPr lang="en-US" sz="2800" b="1" dirty="0">
              <a:solidFill>
                <a:srgbClr val="7030A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As the pregnant body prepares for blood loss at birth, there is an increase in circulating blood volume during pregnancy. women may up to 500 ml of blood during a vaginal delivery and between 800 and </a:t>
            </a:r>
            <a:r>
              <a:rPr lang="en-US" sz="2800" dirty="0" smtClean="0">
                <a:latin typeface="Times New Roman" panose="02020603050405020304" pitchFamily="18" charset="0"/>
                <a:cs typeface="Times New Roman" panose="02020603050405020304" pitchFamily="18" charset="0"/>
              </a:rPr>
              <a:t>1000 </a:t>
            </a:r>
            <a:r>
              <a:rPr lang="en-US" sz="2800" dirty="0">
                <a:latin typeface="Times New Roman" panose="02020603050405020304" pitchFamily="18" charset="0"/>
                <a:cs typeface="Times New Roman" panose="02020603050405020304" pitchFamily="18" charset="0"/>
              </a:rPr>
              <a:t>ml of blood during a cesarean section. however due to the increase in the circulating blood volume that occurs during pregnancy, blood loss at delivery can easily be managed by the postpartum women who does not have cardiovascular </a:t>
            </a:r>
            <a:r>
              <a:rPr lang="en-US" sz="2800" dirty="0" smtClean="0">
                <a:latin typeface="Times New Roman" panose="02020603050405020304" pitchFamily="18" charset="0"/>
                <a:cs typeface="Times New Roman" panose="02020603050405020304" pitchFamily="18" charset="0"/>
              </a:rPr>
              <a:t>disorders.</a:t>
            </a:r>
            <a:endParaRPr lang="en-US" sz="2800" dirty="0">
              <a:latin typeface="Times New Roman" panose="02020603050405020304" pitchFamily="18"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5262275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5400" dirty="0" smtClean="0">
                <a:latin typeface="Times New Roman" panose="02020603050405020304" pitchFamily="18" charset="0"/>
                <a:cs typeface="Times New Roman" panose="02020603050405020304" pitchFamily="18" charset="0"/>
              </a:rPr>
              <a:t>ENDOCRINE SYSTEM</a:t>
            </a: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rgbClr val="7030A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a:t>
            </a:r>
            <a:r>
              <a:rPr lang="en-US" sz="2800" dirty="0" smtClean="0">
                <a:latin typeface="Times New Roman" panose="02020603050405020304" pitchFamily="18" charset="0"/>
                <a:cs typeface="Times New Roman" panose="02020603050405020304" pitchFamily="18" charset="0"/>
              </a:rPr>
              <a:t>ith </a:t>
            </a:r>
            <a:r>
              <a:rPr lang="en-US" sz="2800" dirty="0">
                <a:latin typeface="Times New Roman" panose="02020603050405020304" pitchFamily="18" charset="0"/>
                <a:cs typeface="Times New Roman" panose="02020603050405020304" pitchFamily="18" charset="0"/>
              </a:rPr>
              <a:t>the sharp decrease of estrogen and </a:t>
            </a:r>
            <a:r>
              <a:rPr lang="en-US" sz="2800" dirty="0" smtClean="0">
                <a:latin typeface="Times New Roman" panose="02020603050405020304" pitchFamily="18" charset="0"/>
                <a:cs typeface="Times New Roman" panose="02020603050405020304" pitchFamily="18" charset="0"/>
              </a:rPr>
              <a:t>progesterone </a:t>
            </a:r>
            <a:r>
              <a:rPr lang="en-US" sz="2800" dirty="0">
                <a:latin typeface="Times New Roman" panose="02020603050405020304" pitchFamily="18" charset="0"/>
                <a:cs typeface="Times New Roman" panose="02020603050405020304" pitchFamily="18" charset="0"/>
              </a:rPr>
              <a:t>levels following delivery of the </a:t>
            </a:r>
            <a:r>
              <a:rPr lang="en-US" sz="2800" dirty="0" smtClean="0">
                <a:latin typeface="Times New Roman" panose="02020603050405020304" pitchFamily="18" charset="0"/>
                <a:cs typeface="Times New Roman" panose="02020603050405020304" pitchFamily="18" charset="0"/>
              </a:rPr>
              <a:t>placenta, lactation </a:t>
            </a:r>
            <a:r>
              <a:rPr lang="en-US" sz="2800" dirty="0">
                <a:latin typeface="Times New Roman" panose="02020603050405020304" pitchFamily="18" charset="0"/>
                <a:cs typeface="Times New Roman" panose="02020603050405020304" pitchFamily="18" charset="0"/>
              </a:rPr>
              <a:t>begins and menstruation </a:t>
            </a:r>
            <a:r>
              <a:rPr lang="en-US" sz="2800" dirty="0" smtClean="0">
                <a:latin typeface="Times New Roman" panose="02020603050405020304" pitchFamily="18" charset="0"/>
                <a:cs typeface="Times New Roman" panose="02020603050405020304" pitchFamily="18" charset="0"/>
              </a:rPr>
              <a:t>return. Estrogen </a:t>
            </a:r>
            <a:r>
              <a:rPr lang="en-US" sz="2800" dirty="0">
                <a:latin typeface="Times New Roman" panose="02020603050405020304" pitchFamily="18" charset="0"/>
                <a:cs typeface="Times New Roman" panose="02020603050405020304" pitchFamily="18" charset="0"/>
              </a:rPr>
              <a:t>is a prolactin-inhibiting hormone. </a:t>
            </a:r>
            <a:endParaRPr lang="en-US" sz="2800" b="1"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When mothers choose to bottol-feed,prolactin levels dimish and estrogen levels begin to rise.menstruation return in approximately 6 to 8 weeks for these </a:t>
            </a:r>
            <a:r>
              <a:rPr lang="en-US" sz="2800" dirty="0" smtClean="0">
                <a:latin typeface="Times New Roman" panose="02020603050405020304" pitchFamily="18" charset="0"/>
                <a:cs typeface="Times New Roman" panose="02020603050405020304" pitchFamily="18" charset="0"/>
              </a:rPr>
              <a:t>women. However </a:t>
            </a:r>
            <a:r>
              <a:rPr lang="en-US" sz="2800" dirty="0">
                <a:latin typeface="Times New Roman" panose="02020603050405020304" pitchFamily="18" charset="0"/>
                <a:cs typeface="Times New Roman" panose="02020603050405020304" pitchFamily="18" charset="0"/>
              </a:rPr>
              <a:t>,ovulation can return within 4 weeks when women </a:t>
            </a:r>
            <a:r>
              <a:rPr lang="en-US" sz="2800" dirty="0" smtClean="0">
                <a:latin typeface="Times New Roman" panose="02020603050405020304" pitchFamily="18" charset="0"/>
                <a:cs typeface="Times New Roman" panose="02020603050405020304" pitchFamily="18" charset="0"/>
              </a:rPr>
              <a:t>breastfeed, prolactin </a:t>
            </a:r>
            <a:endParaRPr lang="en-US" sz="2800" dirty="0">
              <a:latin typeface="Times New Roman" panose="02020603050405020304" pitchFamily="18"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2048030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sz="5400" dirty="0">
                <a:latin typeface="Times New Roman" panose="02020603050405020304" pitchFamily="18" charset="0"/>
                <a:cs typeface="Times New Roman" panose="02020603050405020304" pitchFamily="18" charset="0"/>
              </a:rPr>
              <a:t>Urinary system-</a:t>
            </a:r>
          </a:p>
        </p:txBody>
      </p:sp>
      <p:sp>
        <p:nvSpPr>
          <p:cNvPr id="3" name="Content Placeholder 2"/>
          <p:cNvSpPr>
            <a:spLocks noGrp="1"/>
          </p:cNvSpPr>
          <p:nvPr>
            <p:ph idx="1"/>
          </p:nvPr>
        </p:nvSpPr>
        <p:spPr/>
        <p:txBody>
          <a:bodyPr/>
          <a:lstStyle/>
          <a:p>
            <a:r>
              <a:rPr lang="en-US" sz="3200" dirty="0" smtClean="0">
                <a:solidFill>
                  <a:srgbClr val="7030A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a:t>
            </a:r>
            <a:r>
              <a:rPr lang="en-US" sz="3200" dirty="0" smtClean="0">
                <a:latin typeface="Times New Roman" panose="02020603050405020304" pitchFamily="18" charset="0"/>
                <a:cs typeface="Times New Roman" panose="02020603050405020304" pitchFamily="18" charset="0"/>
              </a:rPr>
              <a:t>he </a:t>
            </a:r>
            <a:r>
              <a:rPr lang="en-US" sz="3200" dirty="0">
                <a:latin typeface="Times New Roman" panose="02020603050405020304" pitchFamily="18" charset="0"/>
                <a:cs typeface="Times New Roman" panose="02020603050405020304" pitchFamily="18" charset="0"/>
              </a:rPr>
              <a:t>bladder,urethra,and urinary meatus are </a:t>
            </a:r>
            <a:r>
              <a:rPr lang="en-US" sz="3200" dirty="0" smtClean="0">
                <a:latin typeface="Times New Roman" panose="02020603050405020304" pitchFamily="18" charset="0"/>
                <a:cs typeface="Times New Roman" panose="02020603050405020304" pitchFamily="18" charset="0"/>
              </a:rPr>
              <a:t>edematous </a:t>
            </a:r>
            <a:r>
              <a:rPr lang="en-US" sz="3200" dirty="0">
                <a:latin typeface="Times New Roman" panose="02020603050405020304" pitchFamily="18" charset="0"/>
                <a:cs typeface="Times New Roman" panose="02020603050405020304" pitchFamily="18" charset="0"/>
              </a:rPr>
              <a:t>after delivery as a result of the fetal head passing through the birth </a:t>
            </a:r>
            <a:r>
              <a:rPr lang="en-US" sz="3200" dirty="0" smtClean="0">
                <a:latin typeface="Times New Roman" panose="02020603050405020304" pitchFamily="18" charset="0"/>
                <a:cs typeface="Times New Roman" panose="02020603050405020304" pitchFamily="18" charset="0"/>
              </a:rPr>
              <a:t>canal. Bladder </a:t>
            </a:r>
            <a:r>
              <a:rPr lang="en-US" sz="3200" dirty="0">
                <a:latin typeface="Times New Roman" panose="02020603050405020304" pitchFamily="18" charset="0"/>
                <a:cs typeface="Times New Roman" panose="02020603050405020304" pitchFamily="18" charset="0"/>
              </a:rPr>
              <a:t>tone is diminished and many women are unable to feel the need to void despite the rapid diuresis that occurs following delivery </a:t>
            </a:r>
            <a:endParaRPr lang="en-US" sz="32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56244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sz="5400" dirty="0">
                <a:latin typeface="Times New Roman" panose="02020603050405020304" pitchFamily="18" charset="0"/>
                <a:cs typeface="Times New Roman" panose="02020603050405020304" pitchFamily="18" charset="0"/>
              </a:rPr>
              <a:t>Gastrointestinal system-</a:t>
            </a:r>
            <a:r>
              <a:rPr lang="en-US" sz="3600" b="1" dirty="0">
                <a:solidFill>
                  <a:srgbClr val="7030A0"/>
                </a:solidFill>
              </a:rPr>
              <a:t/>
            </a:r>
            <a:br>
              <a:rPr lang="en-US" sz="3600" b="1" dirty="0">
                <a:solidFill>
                  <a:srgbClr val="7030A0"/>
                </a:solidFill>
              </a:rPr>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sz="3200" b="1" dirty="0">
              <a:solidFill>
                <a:srgbClr val="7030A0"/>
              </a:solidFill>
            </a:endParaRPr>
          </a:p>
          <a:p>
            <a:r>
              <a:rPr lang="en-US" sz="3200" dirty="0">
                <a:latin typeface="Times New Roman" panose="02020603050405020304" pitchFamily="18" charset="0"/>
                <a:cs typeface="Times New Roman" panose="02020603050405020304" pitchFamily="18" charset="0"/>
              </a:rPr>
              <a:t>Women are generally hungry and thirsty after delivery due to the amount of energy expended during labour.food and fluid intake is usually restricted during </a:t>
            </a:r>
            <a:r>
              <a:rPr lang="en-US" sz="3200" dirty="0" smtClean="0">
                <a:latin typeface="Times New Roman" panose="02020603050405020304" pitchFamily="18" charset="0"/>
                <a:cs typeface="Times New Roman" panose="02020603050405020304" pitchFamily="18" charset="0"/>
              </a:rPr>
              <a:t>labor, and </a:t>
            </a:r>
            <a:r>
              <a:rPr lang="en-US" sz="3200" dirty="0">
                <a:latin typeface="Times New Roman" panose="02020603050405020304" pitchFamily="18" charset="0"/>
                <a:cs typeface="Times New Roman" panose="02020603050405020304" pitchFamily="18" charset="0"/>
              </a:rPr>
              <a:t>many women may not have eaten for a number of</a:t>
            </a:r>
          </a:p>
          <a:p>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Hours </a:t>
            </a:r>
            <a:r>
              <a:rPr lang="en-US" sz="3200" dirty="0">
                <a:latin typeface="Times New Roman" panose="02020603050405020304" pitchFamily="18" charset="0"/>
                <a:cs typeface="Times New Roman" panose="02020603050405020304" pitchFamily="18" charset="0"/>
              </a:rPr>
              <a:t>prior to delivery. the diaphoresis that occurs during the postpartum period may also lead to increased thirst. it is important for nurses to provide nourishment and hydration upon delivery many women experience constipation.</a:t>
            </a:r>
          </a:p>
          <a:p>
            <a:endParaRPr lang="en-US" dirty="0"/>
          </a:p>
        </p:txBody>
      </p:sp>
    </p:spTree>
    <p:extLst>
      <p:ext uri="{BB962C8B-B14F-4D97-AF65-F5344CB8AC3E}">
        <p14:creationId xmlns:p14="http://schemas.microsoft.com/office/powerpoint/2010/main" val="35825527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sz="5400" dirty="0">
                <a:latin typeface="Times New Roman" panose="02020603050405020304" pitchFamily="18" charset="0"/>
                <a:cs typeface="Times New Roman" panose="02020603050405020304" pitchFamily="18" charset="0"/>
              </a:rPr>
              <a:t>Immune</a:t>
            </a:r>
            <a:r>
              <a:rPr lang="en-US" sz="5400" b="1" dirty="0">
                <a:latin typeface="Times New Roman" panose="02020603050405020304" pitchFamily="18" charset="0"/>
                <a:cs typeface="Times New Roman" panose="02020603050405020304" pitchFamily="18" charset="0"/>
              </a:rPr>
              <a:t> system-</a:t>
            </a:r>
            <a:r>
              <a:rPr lang="en-US" sz="5400" dirty="0">
                <a:latin typeface="Times New Roman" panose="02020603050405020304" pitchFamily="18" charset="0"/>
                <a:cs typeface="Times New Roman" panose="02020603050405020304" pitchFamily="18" charset="0"/>
              </a:rPr>
              <a:t> </a:t>
            </a:r>
            <a:r>
              <a:rPr lang="en-US" sz="3600" dirty="0">
                <a:solidFill>
                  <a:srgbClr val="7030A0"/>
                </a:solidFill>
              </a:rPr>
              <a:t/>
            </a:r>
            <a:br>
              <a:rPr lang="en-US" sz="3600" dirty="0">
                <a:solidFill>
                  <a:srgbClr val="7030A0"/>
                </a:solidFill>
              </a:rPr>
            </a:br>
            <a:endParaRPr lang="en-US" dirty="0"/>
          </a:p>
        </p:txBody>
      </p:sp>
      <p:sp>
        <p:nvSpPr>
          <p:cNvPr id="3" name="Content Placeholder 2"/>
          <p:cNvSpPr>
            <a:spLocks noGrp="1"/>
          </p:cNvSpPr>
          <p:nvPr>
            <p:ph idx="1"/>
          </p:nvPr>
        </p:nvSpPr>
        <p:spPr/>
        <p:txBody>
          <a:bodyPr>
            <a:normAutofit lnSpcReduction="10000"/>
          </a:bodyPr>
          <a:lstStyle/>
          <a:p>
            <a:endParaRPr lang="en-US" sz="2400" dirty="0" smtClean="0"/>
          </a:p>
          <a:p>
            <a:pPr marL="0" indent="0">
              <a:buNone/>
            </a:pPr>
            <a:r>
              <a:rPr lang="en-US" sz="3200" dirty="0" smtClean="0">
                <a:solidFill>
                  <a:srgbClr val="7030A0"/>
                </a:solidFill>
              </a:rPr>
              <a:t> </a:t>
            </a:r>
            <a:endParaRPr lang="en-US" sz="3200" dirty="0">
              <a:solidFill>
                <a:srgbClr val="7030A0"/>
              </a:solidFill>
            </a:endParaRPr>
          </a:p>
          <a:p>
            <a:pPr>
              <a:buFontTx/>
              <a:buNone/>
            </a:pPr>
            <a:r>
              <a:rPr lang="en-US" sz="3200" dirty="0">
                <a:latin typeface="Times New Roman" panose="02020603050405020304" pitchFamily="18" charset="0"/>
                <a:cs typeface="Times New Roman" panose="02020603050405020304" pitchFamily="18" charset="0"/>
              </a:rPr>
              <a:t>  There are few changes in the immune system during the </a:t>
            </a:r>
            <a:r>
              <a:rPr lang="en-US" sz="3200" dirty="0" smtClean="0">
                <a:latin typeface="Times New Roman" panose="02020603050405020304" pitchFamily="18" charset="0"/>
                <a:cs typeface="Times New Roman" panose="02020603050405020304" pitchFamily="18" charset="0"/>
              </a:rPr>
              <a:t>postpartum period. However </a:t>
            </a:r>
            <a:r>
              <a:rPr lang="en-US" sz="3200" dirty="0">
                <a:latin typeface="Times New Roman" panose="02020603050405020304" pitchFamily="18" charset="0"/>
                <a:cs typeface="Times New Roman" panose="02020603050405020304" pitchFamily="18" charset="0"/>
              </a:rPr>
              <a:t>it is important for Rh-negative patient to receive Rh immune globulin within 72 hours of delivery to prevent maternal antibody production in response to the Rh-positive antigen received from infants during pregnancy or birth</a:t>
            </a:r>
          </a:p>
          <a:p>
            <a:endParaRPr lang="en-US" dirty="0"/>
          </a:p>
        </p:txBody>
      </p:sp>
    </p:spTree>
    <p:extLst>
      <p:ext uri="{BB962C8B-B14F-4D97-AF65-F5344CB8AC3E}">
        <p14:creationId xmlns:p14="http://schemas.microsoft.com/office/powerpoint/2010/main" val="35167008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IN" dirty="0"/>
          </a:p>
        </p:txBody>
      </p:sp>
      <p:sp>
        <p:nvSpPr>
          <p:cNvPr id="3" name="Content Placeholder 2"/>
          <p:cNvSpPr>
            <a:spLocks noGrp="1"/>
          </p:cNvSpPr>
          <p:nvPr>
            <p:ph idx="1"/>
          </p:nvPr>
        </p:nvSpPr>
        <p:spPr/>
        <p:txBody>
          <a:bodyPr/>
          <a:lstStyle/>
          <a:p>
            <a:r>
              <a:rPr lang="en-IN" sz="3200" dirty="0" smtClean="0">
                <a:latin typeface="Times New Roman" panose="02020603050405020304" pitchFamily="18" charset="0"/>
                <a:cs typeface="Times New Roman" panose="02020603050405020304" pitchFamily="18" charset="0"/>
              </a:rPr>
              <a:t>In non lactating mothers ,ovulation may occur as early as 4 weeks and in lactating mothers about 10 weeks after delivery .</a:t>
            </a:r>
          </a:p>
          <a:p>
            <a:r>
              <a:rPr lang="en-IN" sz="3200" dirty="0" smtClean="0">
                <a:latin typeface="Times New Roman" panose="02020603050405020304" pitchFamily="18" charset="0"/>
                <a:cs typeface="Times New Roman" panose="02020603050405020304" pitchFamily="18" charset="0"/>
              </a:rPr>
              <a:t>Non lactating mother should use contraceptive measures after 3 weeks and the lactating mothers after 3 months of delivery </a:t>
            </a:r>
            <a:r>
              <a:rPr lang="en-IN" sz="3200" dirty="0" smtClean="0"/>
              <a:t>.</a:t>
            </a:r>
          </a:p>
          <a:p>
            <a:pPr>
              <a:buNone/>
            </a:pPr>
            <a:endParaRPr lang="en-IN"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fontScale="90000"/>
          </a:bodyPr>
          <a:lstStyle/>
          <a:p>
            <a:r>
              <a:rPr lang="en-US" sz="4800" dirty="0" smtClean="0">
                <a:latin typeface="Times New Roman" panose="02020603050405020304" pitchFamily="18" charset="0"/>
                <a:cs typeface="Times New Roman" panose="02020603050405020304" pitchFamily="18" charset="0"/>
              </a:rPr>
              <a:t>ASSESSMENT OF POSTNATAL WOMEN</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b="1" dirty="0">
              <a:solidFill>
                <a:srgbClr val="0070C0"/>
              </a:solidFill>
            </a:endParaRPr>
          </a:p>
          <a:p>
            <a:r>
              <a:rPr lang="en-US" sz="3200" dirty="0">
                <a:latin typeface="Times New Roman" panose="02020603050405020304" pitchFamily="18" charset="0"/>
                <a:cs typeface="Times New Roman" panose="02020603050405020304" pitchFamily="18" charset="0"/>
              </a:rPr>
              <a:t>Breasts</a:t>
            </a:r>
          </a:p>
          <a:p>
            <a:r>
              <a:rPr lang="en-US" sz="3200" dirty="0">
                <a:latin typeface="Times New Roman" panose="02020603050405020304" pitchFamily="18" charset="0"/>
                <a:cs typeface="Times New Roman" panose="02020603050405020304" pitchFamily="18" charset="0"/>
              </a:rPr>
              <a:t>Uterus</a:t>
            </a:r>
          </a:p>
          <a:p>
            <a:r>
              <a:rPr lang="en-US" sz="3200" dirty="0">
                <a:latin typeface="Times New Roman" panose="02020603050405020304" pitchFamily="18" charset="0"/>
                <a:cs typeface="Times New Roman" panose="02020603050405020304" pitchFamily="18" charset="0"/>
              </a:rPr>
              <a:t>Bowel function</a:t>
            </a:r>
          </a:p>
          <a:p>
            <a:r>
              <a:rPr lang="en-US" sz="3200" dirty="0">
                <a:latin typeface="Times New Roman" panose="02020603050405020304" pitchFamily="18" charset="0"/>
                <a:cs typeface="Times New Roman" panose="02020603050405020304" pitchFamily="18" charset="0"/>
              </a:rPr>
              <a:t>Bladder</a:t>
            </a:r>
          </a:p>
          <a:p>
            <a:r>
              <a:rPr lang="en-US" sz="3200" dirty="0">
                <a:latin typeface="Times New Roman" panose="02020603050405020304" pitchFamily="18" charset="0"/>
                <a:cs typeface="Times New Roman" panose="02020603050405020304" pitchFamily="18" charset="0"/>
              </a:rPr>
              <a:t>Episiotomy</a:t>
            </a:r>
          </a:p>
          <a:p>
            <a:r>
              <a:rPr lang="en-US" sz="3200" dirty="0">
                <a:latin typeface="Times New Roman" panose="02020603050405020304" pitchFamily="18" charset="0"/>
                <a:cs typeface="Times New Roman" panose="02020603050405020304" pitchFamily="18" charset="0"/>
              </a:rPr>
              <a:t>Emotion</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I:\X2604-I-2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99392"/>
            <a:ext cx="9073007" cy="684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6397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5400" b="1" dirty="0">
                <a:latin typeface="Times New Roman" panose="02020603050405020304" pitchFamily="18" charset="0"/>
                <a:cs typeface="Times New Roman" panose="02020603050405020304" pitchFamily="18" charset="0"/>
              </a:rPr>
              <a:t>BUBBLEHE Assessment</a:t>
            </a: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1"/>
            <a:r>
              <a:rPr lang="en-US" sz="2900" b="1" dirty="0">
                <a:solidFill>
                  <a:schemeClr val="accent2"/>
                </a:solidFill>
                <a:latin typeface="Times New Roman" panose="02020603050405020304" pitchFamily="18" charset="0"/>
                <a:cs typeface="Times New Roman" panose="02020603050405020304" pitchFamily="18" charset="0"/>
              </a:rPr>
              <a:t>B</a:t>
            </a:r>
            <a:r>
              <a:rPr lang="en-US" sz="2900" dirty="0">
                <a:latin typeface="Times New Roman" panose="02020603050405020304" pitchFamily="18" charset="0"/>
                <a:cs typeface="Times New Roman" panose="02020603050405020304" pitchFamily="18" charset="0"/>
              </a:rPr>
              <a:t>reasts – Soft, filling, firm, Nipples</a:t>
            </a:r>
          </a:p>
          <a:p>
            <a:pPr lvl="1"/>
            <a:r>
              <a:rPr lang="en-US" sz="2900" b="1" dirty="0">
                <a:solidFill>
                  <a:schemeClr val="accent2"/>
                </a:solidFill>
                <a:latin typeface="Times New Roman" panose="02020603050405020304" pitchFamily="18" charset="0"/>
                <a:cs typeface="Times New Roman" panose="02020603050405020304" pitchFamily="18" charset="0"/>
              </a:rPr>
              <a:t>U</a:t>
            </a:r>
            <a:r>
              <a:rPr lang="en-US" sz="2900" dirty="0">
                <a:latin typeface="Times New Roman" panose="02020603050405020304" pitchFamily="18" charset="0"/>
                <a:cs typeface="Times New Roman" panose="02020603050405020304" pitchFamily="18" charset="0"/>
              </a:rPr>
              <a:t>terus – consistency, position, height, C/S</a:t>
            </a:r>
          </a:p>
          <a:p>
            <a:pPr lvl="1"/>
            <a:r>
              <a:rPr lang="en-US" sz="2900" b="1" dirty="0">
                <a:solidFill>
                  <a:schemeClr val="accent2"/>
                </a:solidFill>
                <a:latin typeface="Times New Roman" panose="02020603050405020304" pitchFamily="18" charset="0"/>
                <a:cs typeface="Times New Roman" panose="02020603050405020304" pitchFamily="18" charset="0"/>
              </a:rPr>
              <a:t>B</a:t>
            </a:r>
            <a:r>
              <a:rPr lang="en-US" sz="2900" dirty="0">
                <a:latin typeface="Times New Roman" panose="02020603050405020304" pitchFamily="18" charset="0"/>
                <a:cs typeface="Times New Roman" panose="02020603050405020304" pitchFamily="18" charset="0"/>
              </a:rPr>
              <a:t>ladder – voiding pattern</a:t>
            </a:r>
          </a:p>
          <a:p>
            <a:pPr lvl="1"/>
            <a:r>
              <a:rPr lang="en-US" sz="2900" b="1" dirty="0">
                <a:solidFill>
                  <a:schemeClr val="accent2"/>
                </a:solidFill>
                <a:latin typeface="Times New Roman" panose="02020603050405020304" pitchFamily="18" charset="0"/>
                <a:cs typeface="Times New Roman" panose="02020603050405020304" pitchFamily="18" charset="0"/>
              </a:rPr>
              <a:t>B</a:t>
            </a:r>
            <a:r>
              <a:rPr lang="en-US" sz="2900" dirty="0">
                <a:latin typeface="Times New Roman" panose="02020603050405020304" pitchFamily="18" charset="0"/>
                <a:cs typeface="Times New Roman" panose="02020603050405020304" pitchFamily="18" charset="0"/>
              </a:rPr>
              <a:t>owels – bowel sounds, hemorrhoids, </a:t>
            </a:r>
          </a:p>
          <a:p>
            <a:pPr lvl="1"/>
            <a:r>
              <a:rPr lang="en-US" sz="2900" b="1" dirty="0">
                <a:solidFill>
                  <a:schemeClr val="accent2"/>
                </a:solidFill>
                <a:latin typeface="Times New Roman" panose="02020603050405020304" pitchFamily="18" charset="0"/>
                <a:cs typeface="Times New Roman" panose="02020603050405020304" pitchFamily="18" charset="0"/>
              </a:rPr>
              <a:t>L</a:t>
            </a:r>
            <a:r>
              <a:rPr lang="en-US" sz="2900" dirty="0">
                <a:latin typeface="Times New Roman" panose="02020603050405020304" pitchFamily="18" charset="0"/>
                <a:cs typeface="Times New Roman" panose="02020603050405020304" pitchFamily="18" charset="0"/>
              </a:rPr>
              <a:t>ochia – type, amount, clots, odor</a:t>
            </a:r>
          </a:p>
          <a:p>
            <a:pPr lvl="1"/>
            <a:r>
              <a:rPr lang="en-US" sz="2900" b="1" dirty="0">
                <a:solidFill>
                  <a:schemeClr val="accent2"/>
                </a:solidFill>
                <a:latin typeface="Times New Roman" panose="02020603050405020304" pitchFamily="18" charset="0"/>
                <a:cs typeface="Times New Roman" panose="02020603050405020304" pitchFamily="18" charset="0"/>
              </a:rPr>
              <a:t>E</a:t>
            </a:r>
            <a:r>
              <a:rPr lang="en-US" sz="2900" dirty="0">
                <a:latin typeface="Times New Roman" panose="02020603050405020304" pitchFamily="18" charset="0"/>
                <a:cs typeface="Times New Roman" panose="02020603050405020304" pitchFamily="18" charset="0"/>
              </a:rPr>
              <a:t>pisiotomy – laceration, bruising, swelling</a:t>
            </a:r>
          </a:p>
          <a:p>
            <a:pPr lvl="1"/>
            <a:r>
              <a:rPr lang="en-US" sz="2900" b="1" dirty="0">
                <a:solidFill>
                  <a:schemeClr val="accent2"/>
                </a:solidFill>
                <a:latin typeface="Times New Roman" panose="02020603050405020304" pitchFamily="18" charset="0"/>
                <a:cs typeface="Times New Roman" panose="02020603050405020304" pitchFamily="18" charset="0"/>
              </a:rPr>
              <a:t>H</a:t>
            </a:r>
            <a:r>
              <a:rPr lang="en-US" sz="2900" dirty="0">
                <a:latin typeface="Times New Roman" panose="02020603050405020304" pitchFamily="18" charset="0"/>
                <a:cs typeface="Times New Roman" panose="02020603050405020304" pitchFamily="18" charset="0"/>
              </a:rPr>
              <a:t>oman sign – present or not</a:t>
            </a:r>
          </a:p>
          <a:p>
            <a:pPr lvl="1"/>
            <a:r>
              <a:rPr lang="en-US" sz="2900" b="1" dirty="0">
                <a:solidFill>
                  <a:schemeClr val="accent2"/>
                </a:solidFill>
                <a:latin typeface="Times New Roman" panose="02020603050405020304" pitchFamily="18" charset="0"/>
                <a:cs typeface="Times New Roman" panose="02020603050405020304" pitchFamily="18" charset="0"/>
              </a:rPr>
              <a:t>E</a:t>
            </a:r>
            <a:r>
              <a:rPr lang="en-US" sz="2900" dirty="0">
                <a:latin typeface="Times New Roman" panose="02020603050405020304" pitchFamily="18" charset="0"/>
                <a:cs typeface="Times New Roman" panose="02020603050405020304" pitchFamily="18" charset="0"/>
              </a:rPr>
              <a:t>motional status – bonding, blues</a:t>
            </a:r>
          </a:p>
          <a:p>
            <a:endParaRPr lang="en-US" dirty="0"/>
          </a:p>
        </p:txBody>
      </p:sp>
    </p:spTree>
    <p:extLst>
      <p:ext uri="{BB962C8B-B14F-4D97-AF65-F5344CB8AC3E}">
        <p14:creationId xmlns:p14="http://schemas.microsoft.com/office/powerpoint/2010/main" val="40666900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BREASTS</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buFontTx/>
              <a:buNone/>
            </a:pPr>
            <a:r>
              <a:rPr lang="en-US" sz="2400" b="1" dirty="0"/>
              <a:t> </a:t>
            </a:r>
            <a:endParaRPr lang="en-US" sz="3200" b="1" dirty="0">
              <a:solidFill>
                <a:srgbClr val="C00000"/>
              </a:solidFill>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Assess the breast for sign of </a:t>
            </a:r>
            <a:r>
              <a:rPr lang="en-US" sz="2400" dirty="0" smtClean="0">
                <a:latin typeface="Times New Roman" panose="02020603050405020304" pitchFamily="18" charset="0"/>
                <a:cs typeface="Times New Roman" panose="02020603050405020304" pitchFamily="18" charset="0"/>
              </a:rPr>
              <a:t>engorgement, including </a:t>
            </a:r>
            <a:r>
              <a:rPr lang="en-US" sz="2400" dirty="0">
                <a:latin typeface="Times New Roman" panose="02020603050405020304" pitchFamily="18" charset="0"/>
                <a:cs typeface="Times New Roman" panose="02020603050405020304" pitchFamily="18" charset="0"/>
              </a:rPr>
              <a:t>fullness,around postpartum day 3 and 4</a:t>
            </a:r>
          </a:p>
          <a:p>
            <a:pPr algn="just">
              <a:buFontTx/>
              <a:buNone/>
            </a:pPr>
            <a:r>
              <a:rPr lang="en-US" sz="2400" dirty="0">
                <a:latin typeface="Times New Roman" panose="02020603050405020304" pitchFamily="18" charset="0"/>
                <a:cs typeface="Times New Roman" panose="02020603050405020304" pitchFamily="18" charset="0"/>
              </a:rPr>
              <a:t>Hot,red,painful,and edematous </a:t>
            </a:r>
            <a:r>
              <a:rPr lang="en-US" sz="2400" dirty="0" smtClean="0">
                <a:latin typeface="Times New Roman" panose="02020603050405020304" pitchFamily="18" charset="0"/>
                <a:cs typeface="Times New Roman" panose="02020603050405020304" pitchFamily="18" charset="0"/>
              </a:rPr>
              <a:t>areas, which </a:t>
            </a:r>
            <a:r>
              <a:rPr lang="en-US" sz="2400" dirty="0">
                <a:latin typeface="Times New Roman" panose="02020603050405020304" pitchFamily="18" charset="0"/>
                <a:cs typeface="Times New Roman" panose="02020603050405020304" pitchFamily="18" charset="0"/>
              </a:rPr>
              <a:t>could indicate mastitis</a:t>
            </a:r>
          </a:p>
          <a:p>
            <a:pPr algn="just">
              <a:buFontTx/>
              <a:buNone/>
            </a:pPr>
            <a:r>
              <a:rPr lang="en-US" sz="2400" dirty="0">
                <a:latin typeface="Times New Roman" panose="02020603050405020304" pitchFamily="18" charset="0"/>
                <a:cs typeface="Times New Roman" panose="02020603050405020304" pitchFamily="18" charset="0"/>
              </a:rPr>
              <a:t>Nipple condition and latch- on techniques of women who are breastfeeding</a:t>
            </a:r>
          </a:p>
          <a:p>
            <a:pPr algn="just">
              <a:buFontTx/>
              <a:buNone/>
            </a:pPr>
            <a:r>
              <a:rPr lang="en-US" sz="2400" dirty="0">
                <a:latin typeface="Times New Roman" panose="02020603050405020304" pitchFamily="18" charset="0"/>
                <a:cs typeface="Times New Roman" panose="02020603050405020304" pitchFamily="18" charset="0"/>
              </a:rPr>
              <a:t>Breast feeding women should wear a comfortable well-fitted support bra</a:t>
            </a:r>
          </a:p>
          <a:p>
            <a:pPr algn="just">
              <a:buFontTx/>
              <a:buNone/>
            </a:pPr>
            <a:r>
              <a:rPr lang="en-US" sz="2400" dirty="0">
                <a:latin typeface="Times New Roman" panose="02020603050405020304" pitchFamily="18" charset="0"/>
                <a:cs typeface="Times New Roman" panose="02020603050405020304" pitchFamily="18" charset="0"/>
              </a:rPr>
              <a:t>Instruct them to gently rub colostrum or breast milk into their nipples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02828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UTERUS</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Tx/>
              <a:buNone/>
            </a:pPr>
            <a:endParaRPr lang="en-US" sz="2800" b="1" dirty="0">
              <a:solidFill>
                <a:srgbClr val="C00000"/>
              </a:solidFill>
            </a:endParaRPr>
          </a:p>
          <a:p>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Assess the fundus- by approximately one hour post delivery, the fundus is firm and at the level of the </a:t>
            </a:r>
            <a:r>
              <a:rPr lang="en-US" sz="2800" dirty="0" smtClean="0">
                <a:latin typeface="Times New Roman" panose="02020603050405020304" pitchFamily="18" charset="0"/>
                <a:cs typeface="Times New Roman" panose="02020603050405020304" pitchFamily="18" charset="0"/>
              </a:rPr>
              <a:t>umbilicus</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fundus continues to descend into the pelvis at the rate of approximately 1 cm or finger breadth per day and should be </a:t>
            </a:r>
            <a:r>
              <a:rPr lang="en-US" sz="2800" dirty="0" smtClean="0">
                <a:latin typeface="Times New Roman" panose="02020603050405020304" pitchFamily="18" charset="0"/>
                <a:cs typeface="Times New Roman" panose="02020603050405020304" pitchFamily="18" charset="0"/>
              </a:rPr>
              <a:t>no palpable </a:t>
            </a:r>
            <a:r>
              <a:rPr lang="en-US" sz="2800" dirty="0">
                <a:latin typeface="Times New Roman" panose="02020603050405020304" pitchFamily="18" charset="0"/>
                <a:cs typeface="Times New Roman" panose="02020603050405020304" pitchFamily="18" charset="0"/>
              </a:rPr>
              <a:t>by 10 days postpartum</a:t>
            </a:r>
          </a:p>
          <a:p>
            <a:r>
              <a:rPr lang="en-US" sz="2800" dirty="0">
                <a:latin typeface="Times New Roman" panose="02020603050405020304" pitchFamily="18" charset="0"/>
                <a:cs typeface="Times New Roman" panose="02020603050405020304" pitchFamily="18" charset="0"/>
              </a:rPr>
              <a:t>In </a:t>
            </a:r>
            <a:r>
              <a:rPr lang="en-US" sz="2800" dirty="0" smtClean="0">
                <a:latin typeface="Times New Roman" panose="02020603050405020304" pitchFamily="18" charset="0"/>
                <a:cs typeface="Times New Roman" panose="02020603050405020304" pitchFamily="18" charset="0"/>
              </a:rPr>
              <a:t>addition, assess </a:t>
            </a:r>
            <a:r>
              <a:rPr lang="en-US" sz="2800" dirty="0">
                <a:latin typeface="Times New Roman" panose="02020603050405020304" pitchFamily="18" charset="0"/>
                <a:cs typeface="Times New Roman" panose="02020603050405020304" pitchFamily="18" charset="0"/>
              </a:rPr>
              <a:t>patient for uterine cramping and treat for pain as needed  </a:t>
            </a:r>
          </a:p>
          <a:p>
            <a:endParaRPr lang="en-US" dirty="0"/>
          </a:p>
        </p:txBody>
      </p:sp>
    </p:spTree>
    <p:extLst>
      <p:ext uri="{BB962C8B-B14F-4D97-AF65-F5344CB8AC3E}">
        <p14:creationId xmlns:p14="http://schemas.microsoft.com/office/powerpoint/2010/main" val="27234930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BOWEL FUNCTION</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Assessment </a:t>
            </a:r>
            <a:r>
              <a:rPr lang="en-US" sz="2800" dirty="0">
                <a:latin typeface="Times New Roman" panose="02020603050405020304" pitchFamily="18" charset="0"/>
                <a:cs typeface="Times New Roman" panose="02020603050405020304" pitchFamily="18" charset="0"/>
              </a:rPr>
              <a:t>of the bowel is important in all postpartum patient It is especially vital for patient following </a:t>
            </a:r>
            <a:r>
              <a:rPr lang="en-US" sz="2800" dirty="0" smtClean="0">
                <a:latin typeface="Times New Roman" panose="02020603050405020304" pitchFamily="18" charset="0"/>
                <a:cs typeface="Times New Roman" panose="02020603050405020304" pitchFamily="18" charset="0"/>
              </a:rPr>
              <a:t>C-section </a:t>
            </a:r>
            <a:r>
              <a:rPr lang="en-US" sz="2800" dirty="0">
                <a:latin typeface="Times New Roman" panose="02020603050405020304" pitchFamily="18" charset="0"/>
                <a:cs typeface="Times New Roman" panose="02020603050405020304" pitchFamily="18" charset="0"/>
              </a:rPr>
              <a:t>assess for the following-</a:t>
            </a:r>
          </a:p>
          <a:p>
            <a:r>
              <a:rPr lang="en-US" sz="2800" dirty="0">
                <a:latin typeface="Times New Roman" panose="02020603050405020304" pitchFamily="18" charset="0"/>
                <a:cs typeface="Times New Roman" panose="02020603050405020304" pitchFamily="18" charset="0"/>
              </a:rPr>
              <a:t>Bowel sounds</a:t>
            </a:r>
          </a:p>
          <a:p>
            <a:r>
              <a:rPr lang="en-US" sz="2800" dirty="0">
                <a:latin typeface="Times New Roman" panose="02020603050405020304" pitchFamily="18" charset="0"/>
                <a:cs typeface="Times New Roman" panose="02020603050405020304" pitchFamily="18" charset="0"/>
              </a:rPr>
              <a:t>Return of bowel function</a:t>
            </a:r>
          </a:p>
          <a:p>
            <a:r>
              <a:rPr lang="en-US" sz="2800" dirty="0">
                <a:latin typeface="Times New Roman" panose="02020603050405020304" pitchFamily="18" charset="0"/>
                <a:cs typeface="Times New Roman" panose="02020603050405020304" pitchFamily="18" charset="0"/>
              </a:rPr>
              <a:t>Flatus</a:t>
            </a:r>
          </a:p>
          <a:p>
            <a:r>
              <a:rPr lang="en-US" sz="2800" dirty="0" smtClean="0">
                <a:latin typeface="Times New Roman" panose="02020603050405020304" pitchFamily="18" charset="0"/>
                <a:cs typeface="Times New Roman" panose="02020603050405020304" pitchFamily="18" charset="0"/>
              </a:rPr>
              <a:t>Color </a:t>
            </a:r>
            <a:r>
              <a:rPr lang="en-US" sz="2800" dirty="0">
                <a:latin typeface="Times New Roman" panose="02020603050405020304" pitchFamily="18" charset="0"/>
                <a:cs typeface="Times New Roman" panose="02020603050405020304" pitchFamily="18" charset="0"/>
              </a:rPr>
              <a:t>and consistency of stool</a:t>
            </a:r>
          </a:p>
          <a:p>
            <a:r>
              <a:rPr lang="en-US" sz="2800" dirty="0">
                <a:latin typeface="Times New Roman" panose="02020603050405020304" pitchFamily="18" charset="0"/>
                <a:cs typeface="Times New Roman" panose="02020603050405020304" pitchFamily="18" charset="0"/>
              </a:rPr>
              <a:t>Administer prescribed stool </a:t>
            </a:r>
            <a:r>
              <a:rPr lang="en-US" sz="2800" dirty="0" smtClean="0">
                <a:latin typeface="Times New Roman" panose="02020603050405020304" pitchFamily="18" charset="0"/>
                <a:cs typeface="Times New Roman" panose="02020603050405020304" pitchFamily="18" charset="0"/>
              </a:rPr>
              <a:t>softer </a:t>
            </a:r>
            <a:r>
              <a:rPr lang="en-US" sz="2800" dirty="0">
                <a:latin typeface="Times New Roman" panose="02020603050405020304" pitchFamily="18" charset="0"/>
                <a:cs typeface="Times New Roman" panose="02020603050405020304" pitchFamily="18" charset="0"/>
              </a:rPr>
              <a:t>or laxative as needed to treat constipation and ease perineal discomfort. </a:t>
            </a:r>
            <a:endParaRPr lang="en-US" sz="28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7554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BLADDER</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3500" dirty="0">
                <a:latin typeface="Times New Roman" panose="02020603050405020304" pitchFamily="18" charset="0"/>
                <a:cs typeface="Times New Roman" panose="02020603050405020304" pitchFamily="18" charset="0"/>
              </a:rPr>
              <a:t>Assess urination and bladder function for the following-</a:t>
            </a:r>
          </a:p>
          <a:p>
            <a:r>
              <a:rPr lang="en-US" sz="3500" dirty="0">
                <a:latin typeface="Times New Roman" panose="02020603050405020304" pitchFamily="18" charset="0"/>
                <a:cs typeface="Times New Roman" panose="02020603050405020304" pitchFamily="18" charset="0"/>
              </a:rPr>
              <a:t>Return of urination which should occur within 6 to 8 hours of delivery</a:t>
            </a:r>
          </a:p>
          <a:p>
            <a:r>
              <a:rPr lang="en-US" sz="3500" dirty="0">
                <a:latin typeface="Times New Roman" panose="02020603050405020304" pitchFamily="18" charset="0"/>
                <a:cs typeface="Times New Roman" panose="02020603050405020304" pitchFamily="18" charset="0"/>
              </a:rPr>
              <a:t>For approximately 8 hours after delivery amount of urine at each </a:t>
            </a:r>
            <a:r>
              <a:rPr lang="en-US" sz="3500" dirty="0" smtClean="0">
                <a:latin typeface="Times New Roman" panose="02020603050405020304" pitchFamily="18" charset="0"/>
                <a:cs typeface="Times New Roman" panose="02020603050405020304" pitchFamily="18" charset="0"/>
              </a:rPr>
              <a:t>void. Patient </a:t>
            </a:r>
            <a:r>
              <a:rPr lang="en-US" sz="3500" dirty="0">
                <a:latin typeface="Times New Roman" panose="02020603050405020304" pitchFamily="18" charset="0"/>
                <a:cs typeface="Times New Roman" panose="02020603050405020304" pitchFamily="18" charset="0"/>
              </a:rPr>
              <a:t>should void a minimum of 150 ml per void less than 150 ml per void could indicated urinary retention due to decrease bladder tone post delivery</a:t>
            </a:r>
          </a:p>
          <a:p>
            <a:r>
              <a:rPr lang="en-US" sz="3500" dirty="0">
                <a:latin typeface="Times New Roman" panose="02020603050405020304" pitchFamily="18" charset="0"/>
                <a:cs typeface="Times New Roman" panose="02020603050405020304" pitchFamily="18" charset="0"/>
              </a:rPr>
              <a:t>Sign and symptom of a urinary tract infection  </a:t>
            </a:r>
          </a:p>
          <a:p>
            <a:endParaRPr lang="en-US" dirty="0"/>
          </a:p>
        </p:txBody>
      </p:sp>
    </p:spTree>
    <p:extLst>
      <p:ext uri="{BB962C8B-B14F-4D97-AF65-F5344CB8AC3E}">
        <p14:creationId xmlns:p14="http://schemas.microsoft.com/office/powerpoint/2010/main" val="10827533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dirty="0" smtClean="0">
                <a:latin typeface="Times New Roman" panose="02020603050405020304" pitchFamily="18" charset="0"/>
                <a:cs typeface="Times New Roman" panose="02020603050405020304" pitchFamily="18" charset="0"/>
              </a:rPr>
              <a:t>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The bladder should be non palpable above the symphysis pubis</a:t>
            </a:r>
          </a:p>
          <a:p>
            <a:r>
              <a:rPr lang="en-US" sz="3200" dirty="0">
                <a:latin typeface="Times New Roman" panose="02020603050405020304" pitchFamily="18" charset="0"/>
                <a:cs typeface="Times New Roman" panose="02020603050405020304" pitchFamily="18" charset="0"/>
              </a:rPr>
              <a:t>Encourage patient to drink adequate fluid each day and to report signs and symptoms of a urinary tract infection</a:t>
            </a:r>
          </a:p>
          <a:p>
            <a:r>
              <a:rPr lang="en-US" sz="3200" dirty="0">
                <a:latin typeface="Times New Roman" panose="02020603050405020304" pitchFamily="18" charset="0"/>
                <a:cs typeface="Times New Roman" panose="02020603050405020304" pitchFamily="18" charset="0"/>
              </a:rPr>
              <a:t>Urgency</a:t>
            </a:r>
          </a:p>
          <a:p>
            <a:r>
              <a:rPr lang="en-US" sz="3200" dirty="0">
                <a:latin typeface="Times New Roman" panose="02020603050405020304" pitchFamily="18" charset="0"/>
                <a:cs typeface="Times New Roman" panose="02020603050405020304" pitchFamily="18" charset="0"/>
              </a:rPr>
              <a:t>Painful urination</a:t>
            </a:r>
          </a:p>
          <a:p>
            <a:r>
              <a:rPr lang="en-US" sz="3200" dirty="0">
                <a:latin typeface="Times New Roman" panose="02020603050405020304" pitchFamily="18" charset="0"/>
                <a:cs typeface="Times New Roman" panose="02020603050405020304" pitchFamily="18" charset="0"/>
              </a:rPr>
              <a:t>Hematuria</a:t>
            </a:r>
          </a:p>
          <a:p>
            <a:endParaRPr lang="en-US" dirty="0"/>
          </a:p>
        </p:txBody>
      </p:sp>
    </p:spTree>
    <p:extLst>
      <p:ext uri="{BB962C8B-B14F-4D97-AF65-F5344CB8AC3E}">
        <p14:creationId xmlns:p14="http://schemas.microsoft.com/office/powerpoint/2010/main" val="18220932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          LOCHIA</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Assess lochia during the postpartum period saturating one pad in less than an hour a constant trickle of lochia or the presence of large (golf ball sized) blood clots is indicated of more serious complication</a:t>
            </a:r>
          </a:p>
          <a:p>
            <a:r>
              <a:rPr lang="en-US" sz="3200" dirty="0">
                <a:latin typeface="Times New Roman" panose="02020603050405020304" pitchFamily="18" charset="0"/>
                <a:cs typeface="Times New Roman" panose="02020603050405020304" pitchFamily="18" charset="0"/>
              </a:rPr>
              <a:t>Retained placenta </a:t>
            </a:r>
          </a:p>
          <a:p>
            <a:r>
              <a:rPr lang="en-US" sz="3200" dirty="0">
                <a:latin typeface="Times New Roman" panose="02020603050405020304" pitchFamily="18" charset="0"/>
                <a:cs typeface="Times New Roman" panose="02020603050405020304" pitchFamily="18" charset="0"/>
              </a:rPr>
              <a:t>Hemorrhage</a:t>
            </a:r>
          </a:p>
          <a:p>
            <a:r>
              <a:rPr lang="en-US" sz="3200" dirty="0">
                <a:latin typeface="Times New Roman" panose="02020603050405020304" pitchFamily="18" charset="0"/>
                <a:cs typeface="Times New Roman" panose="02020603050405020304" pitchFamily="18" charset="0"/>
              </a:rPr>
              <a:t>And should be investigated immediately </a:t>
            </a:r>
            <a:endParaRPr lang="en-US" sz="32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902314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Episiotomy/perineum</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Tx/>
              <a:buNone/>
            </a:pPr>
            <a:endParaRPr lang="en-US" sz="3200" b="1" dirty="0">
              <a:solidFill>
                <a:srgbClr val="00B050"/>
              </a:solidFill>
            </a:endParaRPr>
          </a:p>
          <a:p>
            <a:r>
              <a:rPr lang="en-US" sz="3600" dirty="0">
                <a:latin typeface="Times New Roman" panose="02020603050405020304" pitchFamily="18" charset="0"/>
                <a:cs typeface="Times New Roman" panose="02020603050405020304" pitchFamily="18" charset="0"/>
              </a:rPr>
              <a:t>the acronym </a:t>
            </a:r>
            <a:r>
              <a:rPr lang="en-US" sz="3600" dirty="0">
                <a:solidFill>
                  <a:srgbClr val="7030A0"/>
                </a:solidFill>
                <a:latin typeface="Times New Roman" panose="02020603050405020304" pitchFamily="18" charset="0"/>
                <a:cs typeface="Times New Roman" panose="02020603050405020304" pitchFamily="18" charset="0"/>
              </a:rPr>
              <a:t>REEDA</a:t>
            </a:r>
            <a:r>
              <a:rPr lang="en-US" sz="3600" dirty="0">
                <a:latin typeface="Times New Roman" panose="02020603050405020304" pitchFamily="18" charset="0"/>
                <a:cs typeface="Times New Roman" panose="02020603050405020304" pitchFamily="18" charset="0"/>
              </a:rPr>
              <a:t> is often used to assess an episiotomy or laceration of perineum </a:t>
            </a:r>
            <a:r>
              <a:rPr lang="en-US" sz="3600" dirty="0">
                <a:solidFill>
                  <a:srgbClr val="7030A0"/>
                </a:solidFill>
                <a:latin typeface="Times New Roman" panose="02020603050405020304" pitchFamily="18" charset="0"/>
                <a:cs typeface="Times New Roman" panose="02020603050405020304" pitchFamily="18" charset="0"/>
              </a:rPr>
              <a:t>REEDA</a:t>
            </a:r>
            <a:r>
              <a:rPr lang="en-US" sz="3600" dirty="0">
                <a:latin typeface="Times New Roman" panose="02020603050405020304" pitchFamily="18" charset="0"/>
                <a:cs typeface="Times New Roman" panose="02020603050405020304" pitchFamily="18" charset="0"/>
              </a:rPr>
              <a:t> stands for-</a:t>
            </a:r>
          </a:p>
          <a:p>
            <a:endParaRPr lang="en-US" dirty="0"/>
          </a:p>
        </p:txBody>
      </p:sp>
    </p:spTree>
    <p:extLst>
      <p:ext uri="{BB962C8B-B14F-4D97-AF65-F5344CB8AC3E}">
        <p14:creationId xmlns:p14="http://schemas.microsoft.com/office/powerpoint/2010/main" val="426258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b="1" dirty="0">
                <a:latin typeface="Times New Roman" panose="02020603050405020304" pitchFamily="18" charset="0"/>
                <a:cs typeface="Times New Roman" panose="02020603050405020304" pitchFamily="18" charset="0"/>
              </a:rPr>
              <a:t>REEDA Scale for Incisions</a:t>
            </a:r>
            <a:endParaRPr lang="en-US" dirty="0"/>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R</a:t>
            </a:r>
            <a:r>
              <a:rPr lang="en-US" sz="2800" dirty="0">
                <a:latin typeface="Times New Roman" panose="02020603050405020304" pitchFamily="18" charset="0"/>
                <a:cs typeface="Times New Roman" panose="02020603050405020304" pitchFamily="18" charset="0"/>
              </a:rPr>
              <a:t>edness</a:t>
            </a:r>
          </a:p>
          <a:p>
            <a:r>
              <a:rPr lang="en-US" sz="2800" b="1" dirty="0">
                <a:solidFill>
                  <a:srgbClr val="FF0000"/>
                </a:solidFill>
                <a:latin typeface="Times New Roman" panose="02020603050405020304" pitchFamily="18" charset="0"/>
                <a:cs typeface="Times New Roman" panose="02020603050405020304" pitchFamily="18" charset="0"/>
              </a:rPr>
              <a:t>E</a:t>
            </a:r>
            <a:r>
              <a:rPr lang="en-US" sz="2800" dirty="0">
                <a:latin typeface="Times New Roman" panose="02020603050405020304" pitchFamily="18" charset="0"/>
                <a:cs typeface="Times New Roman" panose="02020603050405020304" pitchFamily="18" charset="0"/>
              </a:rPr>
              <a:t>dema</a:t>
            </a:r>
          </a:p>
          <a:p>
            <a:r>
              <a:rPr lang="en-US" sz="2800" b="1" dirty="0" smtClean="0">
                <a:solidFill>
                  <a:srgbClr val="FF0000"/>
                </a:solidFill>
                <a:latin typeface="Times New Roman" panose="02020603050405020304" pitchFamily="18" charset="0"/>
                <a:cs typeface="Times New Roman" panose="02020603050405020304" pitchFamily="18" charset="0"/>
              </a:rPr>
              <a:t>E</a:t>
            </a:r>
            <a:r>
              <a:rPr lang="en-US" sz="2800" dirty="0" smtClean="0">
                <a:latin typeface="Times New Roman" panose="02020603050405020304" pitchFamily="18" charset="0"/>
                <a:cs typeface="Times New Roman" panose="02020603050405020304" pitchFamily="18" charset="0"/>
              </a:rPr>
              <a:t>cchymosis</a:t>
            </a:r>
            <a:endParaRPr lang="en-US" sz="2800" dirty="0">
              <a:latin typeface="Times New Roman" panose="02020603050405020304" pitchFamily="18" charset="0"/>
              <a:cs typeface="Times New Roman" panose="02020603050405020304" pitchFamily="18" charset="0"/>
            </a:endParaRPr>
          </a:p>
          <a:p>
            <a:r>
              <a:rPr lang="en-US" sz="2800" b="1" dirty="0">
                <a:solidFill>
                  <a:srgbClr val="FF0000"/>
                </a:solidFill>
                <a:latin typeface="Times New Roman" panose="02020603050405020304" pitchFamily="18" charset="0"/>
                <a:cs typeface="Times New Roman" panose="02020603050405020304" pitchFamily="18" charset="0"/>
              </a:rPr>
              <a:t>D</a:t>
            </a:r>
            <a:r>
              <a:rPr lang="en-US" sz="2800" dirty="0">
                <a:latin typeface="Times New Roman" panose="02020603050405020304" pitchFamily="18" charset="0"/>
                <a:cs typeface="Times New Roman" panose="02020603050405020304" pitchFamily="18" charset="0"/>
              </a:rPr>
              <a:t>ischarge </a:t>
            </a:r>
          </a:p>
          <a:p>
            <a:r>
              <a:rPr lang="en-US" sz="2800" b="1" dirty="0" smtClean="0">
                <a:solidFill>
                  <a:srgbClr val="FF0000"/>
                </a:solidFill>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pproximation</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32904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04663"/>
            <a:ext cx="7886700" cy="864097"/>
          </a:xfrm>
          <a:solidFill>
            <a:schemeClr val="accent1"/>
          </a:solidFill>
        </p:spPr>
        <p:txBody>
          <a:bodyPr>
            <a:noAutofit/>
          </a:bodyPr>
          <a:lstStyle/>
          <a:p>
            <a:r>
              <a:rPr lang="en-US" sz="3600" b="1" dirty="0">
                <a:latin typeface="Times New Roman" panose="02020603050405020304" pitchFamily="18" charset="0"/>
                <a:cs typeface="Times New Roman" panose="02020603050405020304" pitchFamily="18" charset="0"/>
              </a:rPr>
              <a:t>Lower </a:t>
            </a:r>
            <a:r>
              <a:rPr lang="en-US" sz="3600" b="1" dirty="0" smtClean="0">
                <a:latin typeface="Times New Roman" panose="02020603050405020304" pitchFamily="18" charset="0"/>
                <a:cs typeface="Times New Roman" panose="02020603050405020304" pitchFamily="18" charset="0"/>
              </a:rPr>
              <a:t>extremities/ </a:t>
            </a:r>
            <a:r>
              <a:rPr lang="en-US" sz="3600" b="1" dirty="0" err="1" smtClean="0">
                <a:latin typeface="Times New Roman" panose="02020603050405020304" pitchFamily="18" charset="0"/>
                <a:cs typeface="Times New Roman" panose="02020603050405020304" pitchFamily="18" charset="0"/>
              </a:rPr>
              <a:t>homan’s</a:t>
            </a:r>
            <a:r>
              <a:rPr lang="en-US" sz="3600" b="1" dirty="0" smtClean="0">
                <a:latin typeface="Times New Roman" panose="02020603050405020304" pitchFamily="18" charset="0"/>
                <a:cs typeface="Times New Roman" panose="02020603050405020304" pitchFamily="18" charset="0"/>
              </a:rPr>
              <a:t> sign-</a:t>
            </a:r>
            <a:r>
              <a:rPr lang="en-US" sz="3600" dirty="0" smtClean="0">
                <a:latin typeface="Times New Roman" panose="02020603050405020304" pitchFamily="18" charset="0"/>
                <a:cs typeface="Times New Roman" panose="02020603050405020304" pitchFamily="18" charset="0"/>
              </a:rPr>
              <a:t> </a:t>
            </a:r>
            <a:r>
              <a:rPr lang="en-US" sz="3600" dirty="0">
                <a:solidFill>
                  <a:srgbClr val="92D050"/>
                </a:solidFill>
                <a:latin typeface="Times New Roman" panose="02020603050405020304" pitchFamily="18" charset="0"/>
                <a:cs typeface="Times New Roman" panose="02020603050405020304" pitchFamily="18" charset="0"/>
              </a:rPr>
              <a:t/>
            </a:r>
            <a:br>
              <a:rPr lang="en-US" sz="3600" dirty="0">
                <a:solidFill>
                  <a:srgbClr val="92D050"/>
                </a:solidFill>
                <a:latin typeface="Times New Roman" panose="02020603050405020304" pitchFamily="18" charset="0"/>
                <a:cs typeface="Times New Roman" panose="02020603050405020304" pitchFamily="18" charset="0"/>
              </a:rPr>
            </a:br>
            <a:endParaRPr lang="en-US" sz="3600" dirty="0"/>
          </a:p>
        </p:txBody>
      </p:sp>
      <p:sp>
        <p:nvSpPr>
          <p:cNvPr id="3" name="Content Placeholder 2"/>
          <p:cNvSpPr>
            <a:spLocks noGrp="1"/>
          </p:cNvSpPr>
          <p:nvPr>
            <p:ph idx="1"/>
          </p:nvPr>
        </p:nvSpPr>
        <p:spPr/>
        <p:txBody>
          <a:bodyPr/>
          <a:lstStyle/>
          <a:p>
            <a:pPr>
              <a:buFontTx/>
              <a:buNone/>
            </a:pPr>
            <a:endParaRPr lang="en-US" sz="2800" dirty="0">
              <a:solidFill>
                <a:srgbClr val="92D05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To assess for deep vein thrombosis the lower extremities should be examined for the presence of </a:t>
            </a:r>
            <a:r>
              <a:rPr lang="en-US" sz="2800" dirty="0" smtClean="0">
                <a:latin typeface="Times New Roman" panose="02020603050405020304" pitchFamily="18" charset="0"/>
                <a:cs typeface="Times New Roman" panose="02020603050405020304" pitchFamily="18" charset="0"/>
              </a:rPr>
              <a:t>hot, red, painful and edematous </a:t>
            </a:r>
            <a:r>
              <a:rPr lang="en-US" sz="2800" dirty="0">
                <a:latin typeface="Times New Roman" panose="02020603050405020304" pitchFamily="18" charset="0"/>
                <a:cs typeface="Times New Roman" panose="02020603050405020304" pitchFamily="18" charset="0"/>
              </a:rPr>
              <a:t>areas.</a:t>
            </a:r>
          </a:p>
          <a:p>
            <a:r>
              <a:rPr lang="en-US" sz="2800" dirty="0">
                <a:latin typeface="Times New Roman" panose="02020603050405020304" pitchFamily="18" charset="0"/>
                <a:cs typeface="Times New Roman" panose="02020603050405020304" pitchFamily="18" charset="0"/>
              </a:rPr>
              <a:t>Assess the legs for adequate circulation by </a:t>
            </a:r>
            <a:r>
              <a:rPr lang="en-US" sz="2800" dirty="0" smtClean="0">
                <a:latin typeface="Times New Roman" panose="02020603050405020304" pitchFamily="18" charset="0"/>
                <a:cs typeface="Times New Roman" panose="02020603050405020304" pitchFamily="18" charset="0"/>
              </a:rPr>
              <a:t>checking </a:t>
            </a:r>
            <a:r>
              <a:rPr lang="en-US" sz="2800" dirty="0">
                <a:latin typeface="Times New Roman" panose="02020603050405020304" pitchFamily="18" charset="0"/>
                <a:cs typeface="Times New Roman" panose="02020603050405020304" pitchFamily="18" charset="0"/>
              </a:rPr>
              <a:t>the pedal pulse and noting temperature and </a:t>
            </a:r>
            <a:r>
              <a:rPr lang="en-US" sz="2800" dirty="0" smtClean="0">
                <a:latin typeface="Times New Roman" panose="02020603050405020304" pitchFamily="18" charset="0"/>
                <a:cs typeface="Times New Roman" panose="02020603050405020304" pitchFamily="18" charset="0"/>
              </a:rPr>
              <a:t>color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 addition, the lower extremities </a:t>
            </a:r>
            <a:r>
              <a:rPr lang="en-US" sz="2800" dirty="0" smtClean="0">
                <a:latin typeface="Times New Roman" panose="02020603050405020304" pitchFamily="18" charset="0"/>
                <a:cs typeface="Times New Roman" panose="02020603050405020304" pitchFamily="18" charset="0"/>
              </a:rPr>
              <a:t>should </a:t>
            </a:r>
            <a:r>
              <a:rPr lang="en-US" sz="2800" dirty="0">
                <a:latin typeface="Times New Roman" panose="02020603050405020304" pitchFamily="18" charset="0"/>
                <a:cs typeface="Times New Roman" panose="02020603050405020304" pitchFamily="18" charset="0"/>
              </a:rPr>
              <a:t>be assessed for edema</a:t>
            </a:r>
          </a:p>
          <a:p>
            <a:endParaRPr lang="en-US" dirty="0"/>
          </a:p>
        </p:txBody>
      </p:sp>
    </p:spTree>
    <p:extLst>
      <p:ext uri="{BB962C8B-B14F-4D97-AF65-F5344CB8AC3E}">
        <p14:creationId xmlns:p14="http://schemas.microsoft.com/office/powerpoint/2010/main" val="22685109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fontScale="90000"/>
          </a:bodyPr>
          <a:lstStyle/>
          <a:p>
            <a:r>
              <a:rPr lang="en-US" sz="6000" b="1" dirty="0">
                <a:latin typeface="Times New Roman" panose="02020603050405020304" pitchFamily="18" charset="0"/>
                <a:cs typeface="Times New Roman" panose="02020603050405020304" pitchFamily="18" charset="0"/>
              </a:rPr>
              <a:t>Emotion-</a:t>
            </a:r>
            <a:r>
              <a:rPr lang="en-US" sz="3600" dirty="0">
                <a:latin typeface="Times New Roman" panose="02020603050405020304" pitchFamily="18" charset="0"/>
                <a:cs typeface="Times New Roman" panose="02020603050405020304" pitchFamily="18" charset="0"/>
              </a:rPr>
              <a:t> </a:t>
            </a:r>
            <a:r>
              <a:rPr lang="en-US" sz="3600" dirty="0">
                <a:solidFill>
                  <a:srgbClr val="00B050"/>
                </a:solidFill>
                <a:latin typeface="Times New Roman" panose="02020603050405020304" pitchFamily="18" charset="0"/>
                <a:cs typeface="Times New Roman" panose="02020603050405020304" pitchFamily="18" charset="0"/>
              </a:rPr>
              <a:t/>
            </a:r>
            <a:br>
              <a:rPr lang="en-US" sz="3600" dirty="0">
                <a:solidFill>
                  <a:srgbClr val="00B050"/>
                </a:solidFill>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pPr>
              <a:buFontTx/>
              <a:buNone/>
            </a:pPr>
            <a:endParaRPr lang="en-US" sz="2800" dirty="0">
              <a:solidFill>
                <a:srgbClr val="00B05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Emotion are an essential elements of the postpartum assessment</a:t>
            </a:r>
          </a:p>
          <a:p>
            <a:r>
              <a:rPr lang="en-US" sz="2800" dirty="0">
                <a:latin typeface="Times New Roman" panose="02020603050405020304" pitchFamily="18" charset="0"/>
                <a:cs typeface="Times New Roman" panose="02020603050405020304" pitchFamily="18" charset="0"/>
              </a:rPr>
              <a:t>Postpartum patient typically exhibit symptom of the “baby blues” or “postpartum blues” demonstrated by </a:t>
            </a:r>
            <a:r>
              <a:rPr lang="en-US" sz="2800" dirty="0" smtClean="0">
                <a:latin typeface="Times New Roman" panose="02020603050405020304" pitchFamily="18" charset="0"/>
                <a:cs typeface="Times New Roman" panose="02020603050405020304" pitchFamily="18" charset="0"/>
              </a:rPr>
              <a:t>tearfulness, irritability </a:t>
            </a:r>
            <a:r>
              <a:rPr lang="en-US" sz="2800" dirty="0">
                <a:latin typeface="Times New Roman" panose="02020603050405020304" pitchFamily="18" charset="0"/>
                <a:cs typeface="Times New Roman" panose="02020603050405020304" pitchFamily="18" charset="0"/>
              </a:rPr>
              <a:t>and sometime insomnia </a:t>
            </a:r>
          </a:p>
          <a:p>
            <a:endParaRPr lang="en-US" dirty="0"/>
          </a:p>
        </p:txBody>
      </p:sp>
    </p:spTree>
    <p:extLst>
      <p:ext uri="{BB962C8B-B14F-4D97-AF65-F5344CB8AC3E}">
        <p14:creationId xmlns:p14="http://schemas.microsoft.com/office/powerpoint/2010/main" val="11382288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r>
              <a:rPr lang="en-US" sz="5400" b="1" dirty="0">
                <a:latin typeface="Times New Roman" panose="02020603050405020304" pitchFamily="18" charset="0"/>
                <a:cs typeface="Times New Roman" panose="02020603050405020304" pitchFamily="18" charset="0"/>
              </a:rPr>
              <a:t>Other assessments-</a:t>
            </a:r>
            <a:r>
              <a:rPr lang="en-US" sz="3600" b="1" dirty="0">
                <a:solidFill>
                  <a:srgbClr val="92D050"/>
                </a:solidFill>
              </a:rPr>
              <a:t/>
            </a:r>
            <a:br>
              <a:rPr lang="en-US" sz="3600" b="1" dirty="0">
                <a:solidFill>
                  <a:srgbClr val="92D050"/>
                </a:solidFill>
              </a:rPr>
            </a:br>
            <a:endParaRPr lang="en-US" dirty="0"/>
          </a:p>
        </p:txBody>
      </p:sp>
      <p:sp>
        <p:nvSpPr>
          <p:cNvPr id="3" name="Content Placeholder 2"/>
          <p:cNvSpPr>
            <a:spLocks noGrp="1"/>
          </p:cNvSpPr>
          <p:nvPr>
            <p:ph idx="1"/>
          </p:nvPr>
        </p:nvSpPr>
        <p:spPr/>
        <p:txBody>
          <a:bodyPr/>
          <a:lstStyle/>
          <a:p>
            <a:pPr marL="0" indent="0">
              <a:buNone/>
            </a:pPr>
            <a:endParaRPr lang="en-US" sz="2800" b="1" dirty="0">
              <a:solidFill>
                <a:srgbClr val="92D050"/>
              </a:solidFill>
            </a:endParaRPr>
          </a:p>
          <a:p>
            <a:r>
              <a:rPr lang="en-US" sz="3200" dirty="0">
                <a:latin typeface="Times New Roman" panose="02020603050405020304" pitchFamily="18" charset="0"/>
                <a:cs typeface="Times New Roman" panose="02020603050405020304" pitchFamily="18" charset="0"/>
              </a:rPr>
              <a:t>Vital signs</a:t>
            </a:r>
          </a:p>
          <a:p>
            <a:r>
              <a:rPr lang="en-US" sz="3200" dirty="0">
                <a:latin typeface="Times New Roman" panose="02020603050405020304" pitchFamily="18" charset="0"/>
                <a:cs typeface="Times New Roman" panose="02020603050405020304" pitchFamily="18" charset="0"/>
              </a:rPr>
              <a:t>Pain-</a:t>
            </a:r>
          </a:p>
          <a:p>
            <a:r>
              <a:rPr lang="en-US" sz="3200" dirty="0">
                <a:latin typeface="Times New Roman" panose="02020603050405020304" pitchFamily="18" charset="0"/>
                <a:cs typeface="Times New Roman" panose="02020603050405020304" pitchFamily="18" charset="0"/>
              </a:rPr>
              <a:t>Head</a:t>
            </a:r>
          </a:p>
          <a:p>
            <a:r>
              <a:rPr lang="en-US" sz="3200" dirty="0">
                <a:latin typeface="Times New Roman" panose="02020603050405020304" pitchFamily="18" charset="0"/>
                <a:cs typeface="Times New Roman" panose="02020603050405020304" pitchFamily="18" charset="0"/>
              </a:rPr>
              <a:t>Chest</a:t>
            </a:r>
          </a:p>
          <a:p>
            <a:r>
              <a:rPr lang="en-US" sz="3200" dirty="0">
                <a:latin typeface="Times New Roman" panose="02020603050405020304" pitchFamily="18" charset="0"/>
                <a:cs typeface="Times New Roman" panose="02020603050405020304" pitchFamily="18" charset="0"/>
              </a:rPr>
              <a:t>Breast</a:t>
            </a:r>
          </a:p>
          <a:p>
            <a:r>
              <a:rPr lang="en-US" sz="3200" dirty="0">
                <a:latin typeface="Times New Roman" panose="02020603050405020304" pitchFamily="18" charset="0"/>
                <a:cs typeface="Times New Roman" panose="02020603050405020304" pitchFamily="18" charset="0"/>
              </a:rPr>
              <a:t>Back</a:t>
            </a:r>
          </a:p>
          <a:p>
            <a:endParaRPr lang="en-US" dirty="0"/>
          </a:p>
        </p:txBody>
      </p:sp>
    </p:spTree>
    <p:extLst>
      <p:ext uri="{BB962C8B-B14F-4D97-AF65-F5344CB8AC3E}">
        <p14:creationId xmlns:p14="http://schemas.microsoft.com/office/powerpoint/2010/main" val="36827940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US" dirty="0"/>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Limbs</a:t>
            </a:r>
          </a:p>
          <a:p>
            <a:r>
              <a:rPr lang="en-US" sz="3200" dirty="0">
                <a:latin typeface="Times New Roman" panose="02020603050405020304" pitchFamily="18" charset="0"/>
                <a:cs typeface="Times New Roman" panose="02020603050405020304" pitchFamily="18" charset="0"/>
              </a:rPr>
              <a:t>Abdomen</a:t>
            </a:r>
          </a:p>
          <a:p>
            <a:r>
              <a:rPr lang="en-US" sz="3200" dirty="0">
                <a:latin typeface="Times New Roman" panose="02020603050405020304" pitchFamily="18" charset="0"/>
                <a:cs typeface="Times New Roman" panose="02020603050405020304" pitchFamily="18" charset="0"/>
              </a:rPr>
              <a:t>Uterus</a:t>
            </a:r>
          </a:p>
          <a:p>
            <a:r>
              <a:rPr lang="en-US" sz="3200" dirty="0" smtClean="0">
                <a:latin typeface="Times New Roman" panose="02020603050405020304" pitchFamily="18" charset="0"/>
                <a:cs typeface="Times New Roman" panose="02020603050405020304" pitchFamily="18" charset="0"/>
              </a:rPr>
              <a:t>Perineum</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Extremities</a:t>
            </a:r>
          </a:p>
          <a:p>
            <a:r>
              <a:rPr lang="en-US" sz="3200" dirty="0">
                <a:latin typeface="Times New Roman" panose="02020603050405020304" pitchFamily="18" charset="0"/>
                <a:cs typeface="Times New Roman" panose="02020603050405020304" pitchFamily="18" charset="0"/>
              </a:rPr>
              <a:t>Cesarean section issues</a:t>
            </a:r>
          </a:p>
          <a:p>
            <a:endParaRPr lang="en-US" dirty="0"/>
          </a:p>
        </p:txBody>
      </p:sp>
    </p:spTree>
    <p:extLst>
      <p:ext uri="{BB962C8B-B14F-4D97-AF65-F5344CB8AC3E}">
        <p14:creationId xmlns:p14="http://schemas.microsoft.com/office/powerpoint/2010/main" val="904522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lstStyle/>
          <a:p>
            <a:endParaRPr lang="en-US" dirty="0"/>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Breast engorgement</a:t>
            </a:r>
          </a:p>
          <a:p>
            <a:r>
              <a:rPr lang="en-US" sz="3200" dirty="0">
                <a:latin typeface="Times New Roman" panose="02020603050405020304" pitchFamily="18" charset="0"/>
                <a:cs typeface="Times New Roman" panose="02020603050405020304" pitchFamily="18" charset="0"/>
              </a:rPr>
              <a:t>Postnatal diuresis</a:t>
            </a:r>
          </a:p>
          <a:p>
            <a:r>
              <a:rPr lang="en-US" sz="3200" dirty="0">
                <a:latin typeface="Times New Roman" panose="02020603050405020304" pitchFamily="18" charset="0"/>
                <a:cs typeface="Times New Roman" panose="02020603050405020304" pitchFamily="18" charset="0"/>
              </a:rPr>
              <a:t>Constipation</a:t>
            </a:r>
          </a:p>
          <a:p>
            <a:r>
              <a:rPr lang="en-US" sz="3200" dirty="0">
                <a:latin typeface="Times New Roman" panose="02020603050405020304" pitchFamily="18" charset="0"/>
                <a:cs typeface="Times New Roman" panose="02020603050405020304" pitchFamily="18" charset="0"/>
              </a:rPr>
              <a:t>Lactation </a:t>
            </a:r>
            <a:r>
              <a:rPr lang="en-US" sz="3200" dirty="0" smtClean="0">
                <a:latin typeface="Times New Roman" panose="02020603050405020304" pitchFamily="18" charset="0"/>
                <a:cs typeface="Times New Roman" panose="02020603050405020304" pitchFamily="18" charset="0"/>
              </a:rPr>
              <a:t>suppression</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Postpartum depression</a:t>
            </a:r>
          </a:p>
          <a:p>
            <a:r>
              <a:rPr lang="en-US" sz="3200" dirty="0">
                <a:latin typeface="Times New Roman" panose="02020603050405020304" pitchFamily="18" charset="0"/>
                <a:cs typeface="Times New Roman" panose="02020603050405020304" pitchFamily="18" charset="0"/>
              </a:rPr>
              <a:t>Post traumatic stress disorder</a:t>
            </a:r>
          </a:p>
          <a:p>
            <a:r>
              <a:rPr lang="en-US" sz="3200" dirty="0">
                <a:latin typeface="Times New Roman" panose="02020603050405020304" pitchFamily="18" charset="0"/>
                <a:cs typeface="Times New Roman" panose="02020603050405020304" pitchFamily="18" charset="0"/>
              </a:rPr>
              <a:t>Postpartum psychosis</a:t>
            </a:r>
          </a:p>
          <a:p>
            <a:endParaRPr lang="en-US" dirty="0"/>
          </a:p>
        </p:txBody>
      </p:sp>
    </p:spTree>
    <p:extLst>
      <p:ext uri="{BB962C8B-B14F-4D97-AF65-F5344CB8AC3E}">
        <p14:creationId xmlns:p14="http://schemas.microsoft.com/office/powerpoint/2010/main" val="8755229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US" sz="4800" dirty="0" smtClean="0">
                <a:latin typeface="Times New Roman" panose="02020603050405020304" pitchFamily="18" charset="0"/>
                <a:cs typeface="Times New Roman" panose="02020603050405020304" pitchFamily="18" charset="0"/>
              </a:rPr>
              <a:t>SUMMARY</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3200" dirty="0" smtClean="0">
                <a:latin typeface="Times New Roman" panose="02020603050405020304" pitchFamily="18" charset="0"/>
                <a:cs typeface="Times New Roman" panose="02020603050405020304" pitchFamily="18" charset="0"/>
              </a:rPr>
              <a:t>So today we have discussed about:-</a:t>
            </a:r>
          </a:p>
          <a:p>
            <a:r>
              <a:rPr lang="en-US" sz="3200" dirty="0" smtClean="0">
                <a:latin typeface="Times New Roman" panose="02020603050405020304" pitchFamily="18" charset="0"/>
                <a:cs typeface="Times New Roman" panose="02020603050405020304" pitchFamily="18" charset="0"/>
              </a:rPr>
              <a:t>Definition of Puerperium </a:t>
            </a:r>
          </a:p>
          <a:p>
            <a:r>
              <a:rPr lang="en-US" sz="3200" dirty="0" smtClean="0">
                <a:latin typeface="Times New Roman" panose="02020603050405020304" pitchFamily="18" charset="0"/>
                <a:cs typeface="Times New Roman" panose="02020603050405020304" pitchFamily="18" charset="0"/>
              </a:rPr>
              <a:t>Duration of Puerperium </a:t>
            </a:r>
          </a:p>
          <a:p>
            <a:r>
              <a:rPr lang="en-US" sz="3200" dirty="0" smtClean="0">
                <a:latin typeface="Times New Roman" panose="02020603050405020304" pitchFamily="18" charset="0"/>
                <a:cs typeface="Times New Roman" panose="02020603050405020304" pitchFamily="18" charset="0"/>
              </a:rPr>
              <a:t>Anatomical and physiological changes during puerperium</a:t>
            </a:r>
          </a:p>
          <a:p>
            <a:r>
              <a:rPr lang="en-US" sz="3200" dirty="0" smtClean="0">
                <a:latin typeface="Times New Roman" panose="02020603050405020304" pitchFamily="18" charset="0"/>
                <a:cs typeface="Times New Roman" panose="02020603050405020304" pitchFamily="18" charset="0"/>
              </a:rPr>
              <a:t>General physiological changes</a:t>
            </a:r>
          </a:p>
          <a:p>
            <a:r>
              <a:rPr lang="en-US" sz="3200" dirty="0" smtClean="0">
                <a:latin typeface="Times New Roman" panose="02020603050405020304" pitchFamily="18" charset="0"/>
                <a:cs typeface="Times New Roman" panose="02020603050405020304" pitchFamily="18" charset="0"/>
              </a:rPr>
              <a:t>Assessment of the postnatal women</a:t>
            </a:r>
          </a:p>
          <a:p>
            <a:pPr marL="0" indent="0">
              <a:buNone/>
            </a:pPr>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a:bodyPr>
          <a:lstStyle/>
          <a:p>
            <a:r>
              <a:rPr lang="en-IN" sz="4800" dirty="0" smtClean="0">
                <a:latin typeface="Times New Roman" panose="02020603050405020304" pitchFamily="18" charset="0"/>
                <a:cs typeface="Times New Roman" panose="02020603050405020304" pitchFamily="18" charset="0"/>
              </a:rPr>
              <a:t>BIBLIOGRAPHY</a:t>
            </a:r>
            <a:endParaRPr lang="en-IN"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Dutta Dc Textbook of obstetrics, ‘and gynecology 7</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edition , new central agency page no</a:t>
            </a:r>
          </a:p>
          <a:p>
            <a:r>
              <a:rPr lang="en-US" sz="2400" dirty="0">
                <a:latin typeface="Times New Roman" panose="02020603050405020304" pitchFamily="18" charset="0"/>
                <a:cs typeface="Times New Roman" panose="02020603050405020304" pitchFamily="18" charset="0"/>
              </a:rPr>
              <a:t>Jacob Anamma , Textbook of obstetrics and gynecology 3</a:t>
            </a:r>
            <a:r>
              <a:rPr lang="en-US" sz="2400" baseline="30000" dirty="0">
                <a:latin typeface="Times New Roman" panose="02020603050405020304" pitchFamily="18" charset="0"/>
                <a:cs typeface="Times New Roman" panose="02020603050405020304" pitchFamily="18" charset="0"/>
              </a:rPr>
              <a:t>rd</a:t>
            </a:r>
            <a:r>
              <a:rPr lang="en-US" sz="2400" dirty="0">
                <a:latin typeface="Times New Roman" panose="02020603050405020304" pitchFamily="18" charset="0"/>
                <a:cs typeface="Times New Roman" panose="02020603050405020304" pitchFamily="18" charset="0"/>
              </a:rPr>
              <a:t> edition Jaypee brother publisher</a:t>
            </a:r>
          </a:p>
          <a:p>
            <a:r>
              <a:rPr lang="en-US" sz="2400" dirty="0">
                <a:latin typeface="Times New Roman" panose="02020603050405020304" pitchFamily="18" charset="0"/>
                <a:cs typeface="Times New Roman" panose="02020603050405020304" pitchFamily="18" charset="0"/>
              </a:rPr>
              <a:t>Kamari Neelam , Textbook of obstetrics and gynecology 7</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edition page no</a:t>
            </a:r>
          </a:p>
          <a:p>
            <a:r>
              <a:rPr lang="en-US" sz="2400" dirty="0">
                <a:latin typeface="Times New Roman" panose="02020603050405020304" pitchFamily="18" charset="0"/>
                <a:cs typeface="Times New Roman" panose="02020603050405020304" pitchFamily="18" charset="0"/>
              </a:rPr>
              <a:t>Myles ,Textbook for Midwives ,15</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edition CHURCHILL living </a:t>
            </a:r>
            <a:r>
              <a:rPr lang="en-US" sz="2400">
                <a:latin typeface="Times New Roman" panose="02020603050405020304" pitchFamily="18" charset="0"/>
                <a:cs typeface="Times New Roman" panose="02020603050405020304" pitchFamily="18" charset="0"/>
              </a:rPr>
              <a:t>stone </a:t>
            </a:r>
            <a:r>
              <a:rPr lang="en-US" sz="2400" smtClean="0">
                <a:latin typeface="Times New Roman" panose="02020603050405020304" pitchFamily="18" charset="0"/>
                <a:cs typeface="Times New Roman" panose="02020603050405020304" pitchFamily="18" charset="0"/>
              </a:rPr>
              <a:t>Elsevier </a:t>
            </a:r>
            <a:r>
              <a:rPr lang="en-US" sz="2400" dirty="0">
                <a:latin typeface="Times New Roman" panose="02020603050405020304" pitchFamily="18" charset="0"/>
                <a:cs typeface="Times New Roman" panose="02020603050405020304" pitchFamily="18" charset="0"/>
              </a:rPr>
              <a:t>page no</a:t>
            </a:r>
          </a:p>
          <a:p>
            <a:endParaRPr lang="en-IN"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741368"/>
          </a:xfrm>
        </p:spPr>
      </p:pic>
    </p:spTree>
    <p:extLst>
      <p:ext uri="{BB962C8B-B14F-4D97-AF65-F5344CB8AC3E}">
        <p14:creationId xmlns:p14="http://schemas.microsoft.com/office/powerpoint/2010/main" val="2667219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1538</TotalTime>
  <Words>2362</Words>
  <Application>Microsoft Office PowerPoint</Application>
  <PresentationFormat>On-screen Show (4:3)</PresentationFormat>
  <Paragraphs>242</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PHYSIOLOGY OF PUERPERIUM, ASSESSMENT OF POSTNATAL WOMEN </vt:lpstr>
      <vt:lpstr>                INTRODUCTION</vt:lpstr>
      <vt:lpstr>           DEFINITION</vt:lpstr>
      <vt:lpstr>PowerPoint Presentation</vt:lpstr>
      <vt:lpstr>ANATOMICAL AND PHYSIOLOGICAL CHANGES OF THE PUERPERIUM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PHYSIOLOGICAL CONSIDERATION</vt:lpstr>
      <vt:lpstr>            MUSCLES</vt:lpstr>
      <vt:lpstr>         BLOOD VESSELS</vt:lpstr>
      <vt:lpstr>       ENDMETRIUM</vt:lpstr>
      <vt:lpstr>PowerPoint Presentation</vt:lpstr>
      <vt:lpstr>INVOLUTION OF OTHER PELVIC STRUCTURE</vt:lpstr>
      <vt:lpstr>LOCHIA</vt:lpstr>
      <vt:lpstr>PowerPoint Presentation</vt:lpstr>
      <vt:lpstr>PowerPoint Presentation</vt:lpstr>
      <vt:lpstr>PowerPoint Presentation</vt:lpstr>
      <vt:lpstr>PowerPoint Presentation</vt:lpstr>
      <vt:lpstr>COMPLICATION</vt:lpstr>
      <vt:lpstr> SOME OF THE OTHER PHYSIOLOGICAL CHANGES</vt:lpstr>
      <vt:lpstr>PowerPoint Presentation</vt:lpstr>
      <vt:lpstr>PowerPoint Presentation</vt:lpstr>
      <vt:lpstr>PowerPoint Presentation</vt:lpstr>
      <vt:lpstr>Integumentary system</vt:lpstr>
      <vt:lpstr>Respiratory system-</vt:lpstr>
      <vt:lpstr>Cardiovascular system- </vt:lpstr>
      <vt:lpstr>ENDOCRINE SYSTEM</vt:lpstr>
      <vt:lpstr>Urinary system-</vt:lpstr>
      <vt:lpstr>Gastrointestinal system- </vt:lpstr>
      <vt:lpstr>Immune system-  </vt:lpstr>
      <vt:lpstr>PowerPoint Presentation</vt:lpstr>
      <vt:lpstr>ASSESSMENT OF POSTNATAL WOMEN</vt:lpstr>
      <vt:lpstr>PowerPoint Presentation</vt:lpstr>
      <vt:lpstr>BUBBLEHE Assessment</vt:lpstr>
      <vt:lpstr>BREASTS</vt:lpstr>
      <vt:lpstr>UTERUS</vt:lpstr>
      <vt:lpstr>BOWEL FUNCTION</vt:lpstr>
      <vt:lpstr>BLADDER</vt:lpstr>
      <vt:lpstr>CONTD…..</vt:lpstr>
      <vt:lpstr>          LOCHIA</vt:lpstr>
      <vt:lpstr>Episiotomy/perineum</vt:lpstr>
      <vt:lpstr>REEDA Scale for Incisions</vt:lpstr>
      <vt:lpstr>Lower extremities/ homan’s sign-  </vt:lpstr>
      <vt:lpstr>Emotion-  </vt:lpstr>
      <vt:lpstr>Other assessments- </vt:lpstr>
      <vt:lpstr>PowerPoint Presentation</vt:lpstr>
      <vt:lpstr>PowerPoint Presentation</vt:lpstr>
      <vt:lpstr>SUMMARY</vt:lpstr>
      <vt:lpstr>BIBLIOGRAPHY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PHYSIOLOGY OF PUERPERIUM,MANAGEMENT OF MOTHER DURING PUERPERIUM,POSTNATAL EXERCISE,ROOMING IN,BONDING,WARM CHAIN</dc:title>
  <dc:creator>Thakur</dc:creator>
  <cp:lastModifiedBy>suraj</cp:lastModifiedBy>
  <cp:revision>211</cp:revision>
  <dcterms:created xsi:type="dcterms:W3CDTF">2015-10-05T16:27:29Z</dcterms:created>
  <dcterms:modified xsi:type="dcterms:W3CDTF">2021-05-19T06:49:47Z</dcterms:modified>
</cp:coreProperties>
</file>