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2" r:id="rId2"/>
    <p:sldId id="257" r:id="rId3"/>
    <p:sldId id="260" r:id="rId4"/>
    <p:sldId id="259" r:id="rId5"/>
    <p:sldId id="261" r:id="rId6"/>
    <p:sldId id="262" r:id="rId7"/>
    <p:sldId id="263" r:id="rId8"/>
    <p:sldId id="284" r:id="rId9"/>
    <p:sldId id="276" r:id="rId10"/>
    <p:sldId id="277" r:id="rId11"/>
    <p:sldId id="279" r:id="rId12"/>
    <p:sldId id="281" r:id="rId13"/>
    <p:sldId id="283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06-08-2024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06-08-2024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06-08-2024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06-08-2024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F0FA47-8A46-9DC8-F27A-02A210D5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7C42EB-9555-F0AD-C50B-438296C90907}"/>
              </a:ext>
            </a:extLst>
          </p:cNvPr>
          <p:cNvPicPr/>
          <p:nvPr/>
        </p:nvPicPr>
        <p:blipFill>
          <a:blip r:embed="rId3" cstate="print">
            <a:lum contrast="40000"/>
          </a:blip>
          <a:stretch>
            <a:fillRect/>
          </a:stretch>
        </p:blipFill>
        <p:spPr bwMode="auto">
          <a:xfrm>
            <a:off x="0" y="590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3277456"/>
            <a:ext cx="10018160" cy="1890445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37CF50-CE98-346E-D8D9-7F3BB88A48DE}"/>
              </a:ext>
            </a:extLst>
          </p:cNvPr>
          <p:cNvSpPr/>
          <p:nvPr/>
        </p:nvSpPr>
        <p:spPr>
          <a:xfrm>
            <a:off x="1279560" y="685159"/>
            <a:ext cx="101303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endParaRPr lang="en-US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08226"/>
            <a:ext cx="10294706" cy="80138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9BC5FE-6FF0-E461-1488-78C21516973B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99A772-0142-76C4-2832-DF04D099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61381-E96D-47BF-A685-52B55E42B944}" type="datetime1">
              <a:rPr lang="en-IN" smtClean="0"/>
              <a:t>06-08-2024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FED70-EFD6-52F3-2297-E01FBE08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9D9D7-2291-5A51-E25D-5D0399A53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45CDCAD-7372-C889-8184-00B267165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39" y="352926"/>
            <a:ext cx="10631771" cy="600342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7FE6C-7AAB-C8AF-C20E-20B87E28CFB2}"/>
              </a:ext>
            </a:extLst>
          </p:cNvPr>
          <p:cNvPicPr/>
          <p:nvPr/>
        </p:nvPicPr>
        <p:blipFill>
          <a:blip r:embed="rId3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5645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6528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FA0428-B675-72A6-85CE-CB5410035F1D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مربع نص 5">
            <a:extLst>
              <a:ext uri="{FF2B5EF4-FFF2-40B4-BE49-F238E27FC236}">
                <a16:creationId xmlns:a16="http://schemas.microsoft.com/office/drawing/2014/main" id="{5C93C49A-0E3D-5881-2648-EBCBD9BF8C21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335089" y="1825625"/>
            <a:ext cx="4456111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Salivary glands: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composed of 4 major glands, in addition to minor glands.</a:t>
            </a:r>
            <a:endParaRPr lang="ar-SA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قوس كبير أيسر 6">
            <a:extLst>
              <a:ext uri="{FF2B5EF4-FFF2-40B4-BE49-F238E27FC236}">
                <a16:creationId xmlns:a16="http://schemas.microsoft.com/office/drawing/2014/main" id="{5BA3B4AC-B245-72AD-31CF-D09F4597FFE1}"/>
              </a:ext>
            </a:extLst>
          </p:cNvPr>
          <p:cNvSpPr/>
          <p:nvPr/>
        </p:nvSpPr>
        <p:spPr>
          <a:xfrm rot="5400000">
            <a:off x="2886735" y="2136189"/>
            <a:ext cx="663153" cy="2342410"/>
          </a:xfrm>
          <a:prstGeom prst="leftBrace">
            <a:avLst>
              <a:gd name="adj1" fmla="val 0"/>
              <a:gd name="adj2" fmla="val 50439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2" name="مربع نص 7">
            <a:extLst>
              <a:ext uri="{FF2B5EF4-FFF2-40B4-BE49-F238E27FC236}">
                <a16:creationId xmlns:a16="http://schemas.microsoft.com/office/drawing/2014/main" id="{00697801-1EE9-53A7-D012-0A0B689A489B}"/>
              </a:ext>
            </a:extLst>
          </p:cNvPr>
          <p:cNvSpPr txBox="1"/>
          <p:nvPr/>
        </p:nvSpPr>
        <p:spPr>
          <a:xfrm>
            <a:off x="1335089" y="3638970"/>
            <a:ext cx="1798529" cy="2345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Major:</a:t>
            </a:r>
          </a:p>
          <a:p>
            <a:pPr marL="342900" indent="-342900" algn="l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Parotid glands.</a:t>
            </a:r>
          </a:p>
          <a:p>
            <a:pPr marL="342900" indent="-342900" algn="l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Submand-ibular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gland</a:t>
            </a:r>
          </a:p>
        </p:txBody>
      </p:sp>
      <p:sp>
        <p:nvSpPr>
          <p:cNvPr id="13" name="مربع نص 9">
            <a:extLst>
              <a:ext uri="{FF2B5EF4-FFF2-40B4-BE49-F238E27FC236}">
                <a16:creationId xmlns:a16="http://schemas.microsoft.com/office/drawing/2014/main" id="{713EB815-3348-B379-EE53-F1686A4EA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638970"/>
            <a:ext cx="1928812" cy="18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50000"/>
              </a:lnSpc>
            </a:pPr>
            <a:r>
              <a:rPr lang="en-US" altLang="en-US" sz="20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Minor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l" rtl="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Sublingual.</a:t>
            </a:r>
          </a:p>
          <a:p>
            <a:pPr marL="342900" indent="-342900" algn="l" rtl="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minor glands</a:t>
            </a:r>
            <a:endParaRPr lang="ar-SA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9" descr="salivary glands">
            <a:extLst>
              <a:ext uri="{FF2B5EF4-FFF2-40B4-BE49-F238E27FC236}">
                <a16:creationId xmlns:a16="http://schemas.microsoft.com/office/drawing/2014/main" id="{3AF1A33A-5D0B-4234-B799-DCAB14923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911" y="1215880"/>
            <a:ext cx="5394325" cy="5140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422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6AB339-E485-E524-D6B0-74716B37A77F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6B76C1-0976-CAE1-4048-971ABC53E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345" y="1709593"/>
            <a:ext cx="5133655" cy="464675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5B6338-5F42-CD27-428B-688C1802F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802"/>
            <a:ext cx="7576335" cy="493816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Parotitis is swelling in one or both parotid glands. These are 2 large salivary glands that are between each ear and jaw.</a:t>
            </a:r>
          </a:p>
          <a:p>
            <a:pPr marL="0" indent="0" algn="l" fontAlgn="base">
              <a:lnSpc>
                <a:spcPct val="150000"/>
              </a:lnSpc>
              <a:buNone/>
            </a:pP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problem can be: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-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Gets better in a short period of time with or without treatment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Chronic: -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Causes long-term swelling or periods when things are worse and then better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69920"/>
            <a:ext cx="10294706" cy="94996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ETIOLOGICAL FACTORS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causes. It depends whether the illness is acute or chronic. The most common causes are: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Bacterial infection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viral infection, such as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mumps</a:t>
            </a: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Blockage of saliva flow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oral hygiene</a:t>
            </a: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B02D7-1770-7906-5CB7-EF08D6833CE5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36307"/>
            <a:ext cx="10294706" cy="90412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58238"/>
            <a:ext cx="10294706" cy="51187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illness is more common in </a:t>
            </a: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older adults </a:t>
            </a: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newborns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Other things that may raise the risk are:</a:t>
            </a:r>
          </a:p>
          <a:p>
            <a:pPr algn="just">
              <a:lnSpc>
                <a:spcPct val="150000"/>
              </a:lnSpc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Dehydration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 contact with a person infected with the mumps</a:t>
            </a: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Certain health problems, such as: Diabetes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HIV infection</a:t>
            </a: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B02D7-1770-7906-5CB7-EF08D6833CE5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2511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97999"/>
            <a:ext cx="10294706" cy="1030142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8140"/>
            <a:ext cx="10294706" cy="522820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Acute parotitis may cause: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Sudden pain and swelling that worsens with eating</a:t>
            </a:r>
          </a:p>
          <a:p>
            <a:pPr algn="just">
              <a:lnSpc>
                <a:spcPct val="150000"/>
              </a:lnSpc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Redness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 that may drain into the mouth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Chronic parotitis may cause:</a:t>
            </a:r>
          </a:p>
          <a:p>
            <a:pPr algn="just">
              <a:lnSpc>
                <a:spcPct val="150000"/>
              </a:lnSpc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Swelling around the parotid gland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 mouth</a:t>
            </a:r>
          </a:p>
          <a:p>
            <a:pPr algn="just">
              <a:lnSpc>
                <a:spcPct val="150000"/>
              </a:lnSpc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Milky discharge in the mouth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06-08-2024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4E5752-A150-6514-FEC4-B1C1B813FE4B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28823"/>
            <a:ext cx="10294706" cy="1030142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58965"/>
            <a:ext cx="10294706" cy="501799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Sialography to view the ducts in and around the parotid gland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X-rays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scan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B07252-EA8B-DA43-B4BC-86A968937529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77403"/>
            <a:ext cx="10294706" cy="821932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Supportive care, such as warm water rinses and good oral hygiene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Medicines, such as:</a:t>
            </a:r>
          </a:p>
          <a:p>
            <a:pPr lvl="1"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 to treat infection</a:t>
            </a:r>
          </a:p>
          <a:p>
            <a:pPr lvl="1"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Anti-inflammatory drugs to manage swelling and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 to remove anything that may be blocking saliva flow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A6EA91-99C8-1EF0-1D2F-756056662CAB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36307"/>
            <a:ext cx="10294706" cy="88357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3"/>
            <a:ext cx="10294706" cy="505708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oral hygiene may lower the risk of acute parotitis.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3D3AD-F63E-8C6D-3D9A-9704DEE26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6EE96-7B18-4D5D-BA4F-C4F163180529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3C527-F6C0-B21E-7FAF-12166D8CF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227ED-7D4F-5C7A-A120-DFE3E52C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A360F9-8DC3-24AC-6340-21A366513B76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9741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46581"/>
            <a:ext cx="10294706" cy="86302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09"/>
            <a:ext cx="10294706" cy="5067354"/>
          </a:xfrm>
        </p:spPr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Brunner and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Suddarth’s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“textbook of medical-surgical nursing” “10</a:t>
            </a:r>
            <a:r>
              <a:rPr lang="en-IN" sz="2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edition, published by “Suzanne C. Smeltzer Brenda Bare”.</a:t>
            </a:r>
          </a:p>
          <a:p>
            <a:pPr marL="342900" lvl="0" indent="-342900" algn="just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Ashalatha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Deepa “textbook of Anatomy and physiology” Fourth edition” published by “Jaypee Brothers”.</a:t>
            </a:r>
          </a:p>
          <a:p>
            <a:pPr marL="342900" lvl="0" indent="-342900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Linda S. Williams, Paula D. Hopper “textbook of Medical Surgical Nursing” “Third edition” Published by F.A. Davis 2007.</a:t>
            </a:r>
          </a:p>
          <a:p>
            <a:pPr marL="342900" lvl="0" indent="-342900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Priscilla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LeMone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Karen Burke,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Gerene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Bauldoff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“textbook of Medical Surgical Nursing” “Fifth edition” “published by Julie Levin Alexander”.</a:t>
            </a:r>
            <a:endParaRPr lang="en-IN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Lewis Dirksen Heitkemper Bucher, textbook of medical surgical nursing second south Asia edition, volume 1.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9CE274-4593-B3D2-4A89-CFCB87013A5D}"/>
              </a:ext>
            </a:extLst>
          </p:cNvPr>
          <p:cNvPicPr/>
          <p:nvPr/>
        </p:nvPicPr>
        <p:blipFill>
          <a:blip r:embed="rId2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992FE584-40BF-97F8-C390-60DA82083F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5353"/>
            <a:ext cx="10792146" cy="578099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A91AB6-9F0E-A2BE-34DE-006E7205BB57}"/>
              </a:ext>
            </a:extLst>
          </p:cNvPr>
          <p:cNvPicPr/>
          <p:nvPr/>
        </p:nvPicPr>
        <p:blipFill>
          <a:blip r:embed="rId3" cstate="print">
            <a:lum contrast="40000"/>
          </a:blip>
          <a:stretch>
            <a:fillRect/>
          </a:stretch>
        </p:blipFill>
        <p:spPr bwMode="auto">
          <a:xfrm>
            <a:off x="0" y="113604"/>
            <a:ext cx="1335640" cy="1102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550</Words>
  <Application>Microsoft Office PowerPoint</Application>
  <PresentationFormat>Widescreen</PresentationFormat>
  <Paragraphs>109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OBJECTIVES</vt:lpstr>
      <vt:lpstr>PowerPoint Presentation</vt:lpstr>
      <vt:lpstr>INTRODUCTION</vt:lpstr>
      <vt:lpstr>DEFINITION</vt:lpstr>
      <vt:lpstr>ETIOLOGICAL FACTORS</vt:lpstr>
      <vt:lpstr>RISK FACTORS</vt:lpstr>
      <vt:lpstr>CLINICAL MANIFESTATION</vt:lpstr>
      <vt:lpstr>DIAGNOSTIC EVALUATION</vt:lpstr>
      <vt:lpstr>MANAGEMENT</vt:lpstr>
      <vt:lpstr>PREVENTION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81</cp:revision>
  <dcterms:created xsi:type="dcterms:W3CDTF">2022-08-05T05:07:17Z</dcterms:created>
  <dcterms:modified xsi:type="dcterms:W3CDTF">2024-08-06T02:36:50Z</dcterms:modified>
</cp:coreProperties>
</file>