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5" r:id="rId2"/>
    <p:sldId id="273" r:id="rId3"/>
    <p:sldId id="261" r:id="rId4"/>
    <p:sldId id="256" r:id="rId5"/>
    <p:sldId id="276" r:id="rId6"/>
    <p:sldId id="257" r:id="rId7"/>
    <p:sldId id="258" r:id="rId8"/>
    <p:sldId id="259" r:id="rId9"/>
    <p:sldId id="260"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3782A-A981-48DF-8E63-9579D3AB7CA1}" type="datetimeFigureOut">
              <a:rPr lang="en-IN" smtClean="0"/>
              <a:t>13-05-2024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D34E3-B91C-4230-A683-5331173ECCA0}" type="slidenum">
              <a:rPr lang="en-IN" smtClean="0"/>
              <a:t>‹#›</a:t>
            </a:fld>
            <a:endParaRPr lang="en-IN"/>
          </a:p>
        </p:txBody>
      </p:sp>
    </p:spTree>
    <p:extLst>
      <p:ext uri="{BB962C8B-B14F-4D97-AF65-F5344CB8AC3E}">
        <p14:creationId xmlns:p14="http://schemas.microsoft.com/office/powerpoint/2010/main" val="1820396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1C58-D47F-4995-A9E1-9C0D8C6C3A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982191F-75D2-4A98-93DC-F1397E90C1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F15008E-F56F-4C57-8617-A5B77B26DA11}"/>
              </a:ext>
            </a:extLst>
          </p:cNvPr>
          <p:cNvSpPr>
            <a:spLocks noGrp="1"/>
          </p:cNvSpPr>
          <p:nvPr>
            <p:ph type="dt" sz="half" idx="10"/>
          </p:nvPr>
        </p:nvSpPr>
        <p:spPr/>
        <p:txBody>
          <a:bodyPr/>
          <a:lstStyle/>
          <a:p>
            <a:fld id="{7334266F-3638-43A6-A35E-977A1C1F9317}" type="datetime2">
              <a:rPr lang="en-IN" smtClean="0"/>
              <a:t>Monday, 13 May 2024</a:t>
            </a:fld>
            <a:endParaRPr lang="en-IN"/>
          </a:p>
        </p:txBody>
      </p:sp>
      <p:sp>
        <p:nvSpPr>
          <p:cNvPr id="5" name="Footer Placeholder 4">
            <a:extLst>
              <a:ext uri="{FF2B5EF4-FFF2-40B4-BE49-F238E27FC236}">
                <a16:creationId xmlns:a16="http://schemas.microsoft.com/office/drawing/2014/main" id="{43B1BFA7-A838-40FB-A811-7DBD46323390}"/>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90254408-D828-4A29-B65F-5647B70FDD78}"/>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3556932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D4AD2-6C4A-479F-B6D8-8873D3E40A5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6812991-8D25-413B-AA52-A074F74BCD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6F174B5-77EA-479F-B448-A950CD9A23DE}"/>
              </a:ext>
            </a:extLst>
          </p:cNvPr>
          <p:cNvSpPr>
            <a:spLocks noGrp="1"/>
          </p:cNvSpPr>
          <p:nvPr>
            <p:ph type="dt" sz="half" idx="10"/>
          </p:nvPr>
        </p:nvSpPr>
        <p:spPr/>
        <p:txBody>
          <a:bodyPr/>
          <a:lstStyle/>
          <a:p>
            <a:fld id="{EFA13CB2-C8E8-4CE3-B7C5-2C411842C84C}" type="datetime2">
              <a:rPr lang="en-IN" smtClean="0"/>
              <a:t>Monday, 13 May 2024</a:t>
            </a:fld>
            <a:endParaRPr lang="en-IN"/>
          </a:p>
        </p:txBody>
      </p:sp>
      <p:sp>
        <p:nvSpPr>
          <p:cNvPr id="5" name="Footer Placeholder 4">
            <a:extLst>
              <a:ext uri="{FF2B5EF4-FFF2-40B4-BE49-F238E27FC236}">
                <a16:creationId xmlns:a16="http://schemas.microsoft.com/office/drawing/2014/main" id="{8DF3CF7C-8DF9-4DD9-8108-83E954D45E3B}"/>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F4F1D981-E677-4DB8-93B2-7EC4B4A6FA70}"/>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3146751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516E4-17F2-4851-AD36-9861D56778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E61922B-D5B1-4B08-ACAF-2AF8FB59C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095C6C-2659-4F53-BA8B-1092B9BB9B57}"/>
              </a:ext>
            </a:extLst>
          </p:cNvPr>
          <p:cNvSpPr>
            <a:spLocks noGrp="1"/>
          </p:cNvSpPr>
          <p:nvPr>
            <p:ph type="dt" sz="half" idx="10"/>
          </p:nvPr>
        </p:nvSpPr>
        <p:spPr/>
        <p:txBody>
          <a:bodyPr/>
          <a:lstStyle/>
          <a:p>
            <a:fld id="{5FFCFB46-7B4F-4C28-94EA-292552441EC7}" type="datetime2">
              <a:rPr lang="en-IN" smtClean="0"/>
              <a:t>Monday, 13 May 2024</a:t>
            </a:fld>
            <a:endParaRPr lang="en-IN"/>
          </a:p>
        </p:txBody>
      </p:sp>
      <p:sp>
        <p:nvSpPr>
          <p:cNvPr id="5" name="Footer Placeholder 4">
            <a:extLst>
              <a:ext uri="{FF2B5EF4-FFF2-40B4-BE49-F238E27FC236}">
                <a16:creationId xmlns:a16="http://schemas.microsoft.com/office/drawing/2014/main" id="{FA54D4C7-06DA-4656-B3E6-66F523A39299}"/>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B8C22755-3B9B-4CEE-B6C6-6954557EC820}"/>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2971673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81D7-C701-4DC5-BE75-7B16379E46F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5ADBB2C-FDF4-48C7-8F0E-B34B050AB9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69BADF1-55B1-4ECE-872C-36330FCF5F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7F85845-94B5-4DCF-A416-CDA4D767D02B}"/>
              </a:ext>
            </a:extLst>
          </p:cNvPr>
          <p:cNvSpPr>
            <a:spLocks noGrp="1"/>
          </p:cNvSpPr>
          <p:nvPr>
            <p:ph type="dt" sz="half" idx="10"/>
          </p:nvPr>
        </p:nvSpPr>
        <p:spPr/>
        <p:txBody>
          <a:bodyPr/>
          <a:lstStyle/>
          <a:p>
            <a:fld id="{1F054BA9-7CCC-47BB-9F06-6F510BCCE3B6}" type="datetime2">
              <a:rPr lang="en-IN" smtClean="0"/>
              <a:t>Monday, 13 May 2024</a:t>
            </a:fld>
            <a:endParaRPr lang="en-IN"/>
          </a:p>
        </p:txBody>
      </p:sp>
      <p:sp>
        <p:nvSpPr>
          <p:cNvPr id="6" name="Footer Placeholder 5">
            <a:extLst>
              <a:ext uri="{FF2B5EF4-FFF2-40B4-BE49-F238E27FC236}">
                <a16:creationId xmlns:a16="http://schemas.microsoft.com/office/drawing/2014/main" id="{8E97E3C4-D045-41E2-A9B6-1C35A9F9726A}"/>
              </a:ext>
            </a:extLst>
          </p:cNvPr>
          <p:cNvSpPr>
            <a:spLocks noGrp="1"/>
          </p:cNvSpPr>
          <p:nvPr>
            <p:ph type="ftr" sz="quarter" idx="11"/>
          </p:nvPr>
        </p:nvSpPr>
        <p:spPr/>
        <p:txBody>
          <a:bodyPr/>
          <a:lstStyle/>
          <a:p>
            <a:r>
              <a:rPr lang="en-US"/>
              <a:t>TEERTHANKER MAHAVEER COLLEGE OF NURSING</a:t>
            </a:r>
            <a:endParaRPr lang="en-IN"/>
          </a:p>
        </p:txBody>
      </p:sp>
      <p:sp>
        <p:nvSpPr>
          <p:cNvPr id="7" name="Slide Number Placeholder 6">
            <a:extLst>
              <a:ext uri="{FF2B5EF4-FFF2-40B4-BE49-F238E27FC236}">
                <a16:creationId xmlns:a16="http://schemas.microsoft.com/office/drawing/2014/main" id="{8D61C081-C08C-473B-94F5-84289AD628C1}"/>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2475671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ACD7-CE73-411D-9205-A1FAC9D654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54A9B78-1FE0-4D68-A2B3-65B851165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6401A1-15D7-42C2-AE69-806970CD92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BCF125-B870-4112-BCB6-C96F9E80B5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8E8573-BDE3-48FF-A728-9FF79B7D02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5B83324-13CD-42DB-B254-C1DFF88D6345}"/>
              </a:ext>
            </a:extLst>
          </p:cNvPr>
          <p:cNvSpPr>
            <a:spLocks noGrp="1"/>
          </p:cNvSpPr>
          <p:nvPr>
            <p:ph type="dt" sz="half" idx="10"/>
          </p:nvPr>
        </p:nvSpPr>
        <p:spPr/>
        <p:txBody>
          <a:bodyPr/>
          <a:lstStyle/>
          <a:p>
            <a:fld id="{3A77B637-66B6-41A0-A67F-3FAAAD1EEF54}" type="datetime2">
              <a:rPr lang="en-IN" smtClean="0"/>
              <a:t>Monday, 13 May 2024</a:t>
            </a:fld>
            <a:endParaRPr lang="en-IN"/>
          </a:p>
        </p:txBody>
      </p:sp>
      <p:sp>
        <p:nvSpPr>
          <p:cNvPr id="8" name="Footer Placeholder 7">
            <a:extLst>
              <a:ext uri="{FF2B5EF4-FFF2-40B4-BE49-F238E27FC236}">
                <a16:creationId xmlns:a16="http://schemas.microsoft.com/office/drawing/2014/main" id="{24B213A3-8710-4B85-BD87-5DF513EEDB75}"/>
              </a:ext>
            </a:extLst>
          </p:cNvPr>
          <p:cNvSpPr>
            <a:spLocks noGrp="1"/>
          </p:cNvSpPr>
          <p:nvPr>
            <p:ph type="ftr" sz="quarter" idx="11"/>
          </p:nvPr>
        </p:nvSpPr>
        <p:spPr/>
        <p:txBody>
          <a:bodyPr/>
          <a:lstStyle/>
          <a:p>
            <a:r>
              <a:rPr lang="en-US"/>
              <a:t>TEERTHANKER MAHAVEER COLLEGE OF NURSING</a:t>
            </a:r>
            <a:endParaRPr lang="en-IN"/>
          </a:p>
        </p:txBody>
      </p:sp>
      <p:sp>
        <p:nvSpPr>
          <p:cNvPr id="9" name="Slide Number Placeholder 8">
            <a:extLst>
              <a:ext uri="{FF2B5EF4-FFF2-40B4-BE49-F238E27FC236}">
                <a16:creationId xmlns:a16="http://schemas.microsoft.com/office/drawing/2014/main" id="{8FFD36F0-A016-4178-9BED-ED878F9634E4}"/>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4183889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D2088-A519-4E35-AEAA-42D3A5FE8A0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F2B7732-3509-478B-A391-24C860DB454D}"/>
              </a:ext>
            </a:extLst>
          </p:cNvPr>
          <p:cNvSpPr>
            <a:spLocks noGrp="1"/>
          </p:cNvSpPr>
          <p:nvPr>
            <p:ph type="dt" sz="half" idx="10"/>
          </p:nvPr>
        </p:nvSpPr>
        <p:spPr/>
        <p:txBody>
          <a:bodyPr/>
          <a:lstStyle/>
          <a:p>
            <a:fld id="{1F6CBBD1-F04E-49A6-83C9-52F1887FAC24}" type="datetime2">
              <a:rPr lang="en-IN" smtClean="0"/>
              <a:t>Monday, 13 May 2024</a:t>
            </a:fld>
            <a:endParaRPr lang="en-IN"/>
          </a:p>
        </p:txBody>
      </p:sp>
      <p:sp>
        <p:nvSpPr>
          <p:cNvPr id="4" name="Footer Placeholder 3">
            <a:extLst>
              <a:ext uri="{FF2B5EF4-FFF2-40B4-BE49-F238E27FC236}">
                <a16:creationId xmlns:a16="http://schemas.microsoft.com/office/drawing/2014/main" id="{2BD00CB9-FCA8-49D7-A2DF-E7EF8957F451}"/>
              </a:ext>
            </a:extLst>
          </p:cNvPr>
          <p:cNvSpPr>
            <a:spLocks noGrp="1"/>
          </p:cNvSpPr>
          <p:nvPr>
            <p:ph type="ftr" sz="quarter" idx="11"/>
          </p:nvPr>
        </p:nvSpPr>
        <p:spPr/>
        <p:txBody>
          <a:bodyPr/>
          <a:lstStyle/>
          <a:p>
            <a:r>
              <a:rPr lang="en-US"/>
              <a:t>TEERTHANKER MAHAVEER COLLEGE OF NURSING</a:t>
            </a:r>
            <a:endParaRPr lang="en-IN"/>
          </a:p>
        </p:txBody>
      </p:sp>
      <p:sp>
        <p:nvSpPr>
          <p:cNvPr id="5" name="Slide Number Placeholder 4">
            <a:extLst>
              <a:ext uri="{FF2B5EF4-FFF2-40B4-BE49-F238E27FC236}">
                <a16:creationId xmlns:a16="http://schemas.microsoft.com/office/drawing/2014/main" id="{7F78EBC7-332C-4370-A7D9-89C52001BE5E}"/>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3040823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BBC823-020E-4A68-8EBE-20FA71D4B17C}"/>
              </a:ext>
            </a:extLst>
          </p:cNvPr>
          <p:cNvSpPr>
            <a:spLocks noGrp="1"/>
          </p:cNvSpPr>
          <p:nvPr>
            <p:ph type="dt" sz="half" idx="10"/>
          </p:nvPr>
        </p:nvSpPr>
        <p:spPr/>
        <p:txBody>
          <a:bodyPr/>
          <a:lstStyle/>
          <a:p>
            <a:fld id="{3FCC8A00-3C54-417B-AAAB-20376A33C0E4}" type="datetime2">
              <a:rPr lang="en-IN" smtClean="0"/>
              <a:t>Monday, 13 May 2024</a:t>
            </a:fld>
            <a:endParaRPr lang="en-IN"/>
          </a:p>
        </p:txBody>
      </p:sp>
      <p:sp>
        <p:nvSpPr>
          <p:cNvPr id="3" name="Footer Placeholder 2">
            <a:extLst>
              <a:ext uri="{FF2B5EF4-FFF2-40B4-BE49-F238E27FC236}">
                <a16:creationId xmlns:a16="http://schemas.microsoft.com/office/drawing/2014/main" id="{C68CC53D-C76B-4B26-A973-96BF2E869971}"/>
              </a:ext>
            </a:extLst>
          </p:cNvPr>
          <p:cNvSpPr>
            <a:spLocks noGrp="1"/>
          </p:cNvSpPr>
          <p:nvPr>
            <p:ph type="ftr" sz="quarter" idx="11"/>
          </p:nvPr>
        </p:nvSpPr>
        <p:spPr/>
        <p:txBody>
          <a:bodyPr/>
          <a:lstStyle/>
          <a:p>
            <a:r>
              <a:rPr lang="en-US"/>
              <a:t>TEERTHANKER MAHAVEER COLLEGE OF NURSING</a:t>
            </a:r>
            <a:endParaRPr lang="en-IN"/>
          </a:p>
        </p:txBody>
      </p:sp>
      <p:sp>
        <p:nvSpPr>
          <p:cNvPr id="4" name="Slide Number Placeholder 3">
            <a:extLst>
              <a:ext uri="{FF2B5EF4-FFF2-40B4-BE49-F238E27FC236}">
                <a16:creationId xmlns:a16="http://schemas.microsoft.com/office/drawing/2014/main" id="{E3BB84CC-0BE4-428D-8E97-23F4A674D86E}"/>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153961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0911-262E-4636-94C5-41DA5F1C2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7BCB426-DE49-42BB-AFBE-16BE47B359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F51EFA7-0DA8-4443-9753-A8880F8CD0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6627D7-BDC9-45BF-BE68-760FA0281836}"/>
              </a:ext>
            </a:extLst>
          </p:cNvPr>
          <p:cNvSpPr>
            <a:spLocks noGrp="1"/>
          </p:cNvSpPr>
          <p:nvPr>
            <p:ph type="dt" sz="half" idx="10"/>
          </p:nvPr>
        </p:nvSpPr>
        <p:spPr/>
        <p:txBody>
          <a:bodyPr/>
          <a:lstStyle/>
          <a:p>
            <a:fld id="{E5B25598-B016-47B0-9B1C-8E2F299F8381}" type="datetime2">
              <a:rPr lang="en-IN" smtClean="0"/>
              <a:t>Monday, 13 May 2024</a:t>
            </a:fld>
            <a:endParaRPr lang="en-IN"/>
          </a:p>
        </p:txBody>
      </p:sp>
      <p:sp>
        <p:nvSpPr>
          <p:cNvPr id="6" name="Footer Placeholder 5">
            <a:extLst>
              <a:ext uri="{FF2B5EF4-FFF2-40B4-BE49-F238E27FC236}">
                <a16:creationId xmlns:a16="http://schemas.microsoft.com/office/drawing/2014/main" id="{AAF81B7E-63C1-4B5D-A33B-B99D0B16C0EF}"/>
              </a:ext>
            </a:extLst>
          </p:cNvPr>
          <p:cNvSpPr>
            <a:spLocks noGrp="1"/>
          </p:cNvSpPr>
          <p:nvPr>
            <p:ph type="ftr" sz="quarter" idx="11"/>
          </p:nvPr>
        </p:nvSpPr>
        <p:spPr/>
        <p:txBody>
          <a:bodyPr/>
          <a:lstStyle/>
          <a:p>
            <a:r>
              <a:rPr lang="en-US"/>
              <a:t>TEERTHANKER MAHAVEER COLLEGE OF NURSING</a:t>
            </a:r>
            <a:endParaRPr lang="en-IN"/>
          </a:p>
        </p:txBody>
      </p:sp>
      <p:sp>
        <p:nvSpPr>
          <p:cNvPr id="7" name="Slide Number Placeholder 6">
            <a:extLst>
              <a:ext uri="{FF2B5EF4-FFF2-40B4-BE49-F238E27FC236}">
                <a16:creationId xmlns:a16="http://schemas.microsoft.com/office/drawing/2014/main" id="{A61926AD-4D5D-4940-8054-3D9DD034ABF1}"/>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3794596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EC31B-39EE-45EF-9C71-2FA3A9751D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2036CBE-CD89-4C6D-95ED-F8F5773CEA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A39B7ED-605E-4D4F-9990-847C39FFD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C95DBC-2428-4493-A597-05BDF28BE9C6}"/>
              </a:ext>
            </a:extLst>
          </p:cNvPr>
          <p:cNvSpPr>
            <a:spLocks noGrp="1"/>
          </p:cNvSpPr>
          <p:nvPr>
            <p:ph type="dt" sz="half" idx="10"/>
          </p:nvPr>
        </p:nvSpPr>
        <p:spPr/>
        <p:txBody>
          <a:bodyPr/>
          <a:lstStyle/>
          <a:p>
            <a:fld id="{A2B6A7EB-BF9E-49C1-8CEE-A5751DF592B5}" type="datetime2">
              <a:rPr lang="en-IN" smtClean="0"/>
              <a:t>Monday, 13 May 2024</a:t>
            </a:fld>
            <a:endParaRPr lang="en-IN"/>
          </a:p>
        </p:txBody>
      </p:sp>
      <p:sp>
        <p:nvSpPr>
          <p:cNvPr id="6" name="Footer Placeholder 5">
            <a:extLst>
              <a:ext uri="{FF2B5EF4-FFF2-40B4-BE49-F238E27FC236}">
                <a16:creationId xmlns:a16="http://schemas.microsoft.com/office/drawing/2014/main" id="{4A3774DD-7EB9-48EA-8F9A-F39B9C5D149D}"/>
              </a:ext>
            </a:extLst>
          </p:cNvPr>
          <p:cNvSpPr>
            <a:spLocks noGrp="1"/>
          </p:cNvSpPr>
          <p:nvPr>
            <p:ph type="ftr" sz="quarter" idx="11"/>
          </p:nvPr>
        </p:nvSpPr>
        <p:spPr/>
        <p:txBody>
          <a:bodyPr/>
          <a:lstStyle/>
          <a:p>
            <a:r>
              <a:rPr lang="en-US"/>
              <a:t>TEERTHANKER MAHAVEER COLLEGE OF NURSING</a:t>
            </a:r>
            <a:endParaRPr lang="en-IN"/>
          </a:p>
        </p:txBody>
      </p:sp>
      <p:sp>
        <p:nvSpPr>
          <p:cNvPr id="7" name="Slide Number Placeholder 6">
            <a:extLst>
              <a:ext uri="{FF2B5EF4-FFF2-40B4-BE49-F238E27FC236}">
                <a16:creationId xmlns:a16="http://schemas.microsoft.com/office/drawing/2014/main" id="{2301B73B-6E89-4838-BDAC-74A6F9C41B5A}"/>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3476394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5338-84B2-4BF5-93FD-C95D5561C6A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8822111-BA4E-46A1-AE16-93A05857F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59637E-FD98-48AF-A3E9-E95340BF71A2}"/>
              </a:ext>
            </a:extLst>
          </p:cNvPr>
          <p:cNvSpPr>
            <a:spLocks noGrp="1"/>
          </p:cNvSpPr>
          <p:nvPr>
            <p:ph type="dt" sz="half" idx="10"/>
          </p:nvPr>
        </p:nvSpPr>
        <p:spPr/>
        <p:txBody>
          <a:bodyPr/>
          <a:lstStyle/>
          <a:p>
            <a:fld id="{D82392CA-8054-4A5C-BD26-952CD9A5BF00}" type="datetime2">
              <a:rPr lang="en-IN" smtClean="0"/>
              <a:t>Monday, 13 May 2024</a:t>
            </a:fld>
            <a:endParaRPr lang="en-IN"/>
          </a:p>
        </p:txBody>
      </p:sp>
      <p:sp>
        <p:nvSpPr>
          <p:cNvPr id="5" name="Footer Placeholder 4">
            <a:extLst>
              <a:ext uri="{FF2B5EF4-FFF2-40B4-BE49-F238E27FC236}">
                <a16:creationId xmlns:a16="http://schemas.microsoft.com/office/drawing/2014/main" id="{367CAF95-FB3C-4C1B-9E41-BA5A7EDA7D52}"/>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9560E0D8-F264-41B0-8506-B9E5B1C29BA5}"/>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2219052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7CE685-CA18-4047-82B4-06E1BC190A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BF71B1A-601E-4C3D-9B55-E4B2D75443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14B190-EE84-46DF-84CB-7C02B6B0C4D0}"/>
              </a:ext>
            </a:extLst>
          </p:cNvPr>
          <p:cNvSpPr>
            <a:spLocks noGrp="1"/>
          </p:cNvSpPr>
          <p:nvPr>
            <p:ph type="dt" sz="half" idx="10"/>
          </p:nvPr>
        </p:nvSpPr>
        <p:spPr/>
        <p:txBody>
          <a:bodyPr/>
          <a:lstStyle/>
          <a:p>
            <a:fld id="{F3E3F93E-A592-4FEC-8370-C76386835D2D}" type="datetime2">
              <a:rPr lang="en-IN" smtClean="0"/>
              <a:t>Monday, 13 May 2024</a:t>
            </a:fld>
            <a:endParaRPr lang="en-IN"/>
          </a:p>
        </p:txBody>
      </p:sp>
      <p:sp>
        <p:nvSpPr>
          <p:cNvPr id="5" name="Footer Placeholder 4">
            <a:extLst>
              <a:ext uri="{FF2B5EF4-FFF2-40B4-BE49-F238E27FC236}">
                <a16:creationId xmlns:a16="http://schemas.microsoft.com/office/drawing/2014/main" id="{C2549B0D-C5AE-4AA4-9E6F-274BFAD67ABF}"/>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EB35A64D-047E-4154-A884-D6BDBF8C7E67}"/>
              </a:ext>
            </a:extLst>
          </p:cNvPr>
          <p:cNvSpPr>
            <a:spLocks noGrp="1"/>
          </p:cNvSpPr>
          <p:nvPr>
            <p:ph type="sldNum" sz="quarter" idx="12"/>
          </p:nvPr>
        </p:nvSpPr>
        <p:spPr/>
        <p:txBody>
          <a:bodyPr/>
          <a:lstStyle/>
          <a:p>
            <a:fld id="{AF5871B3-825B-4E33-BFCE-887F6A2181C4}" type="slidenum">
              <a:rPr lang="en-IN" smtClean="0"/>
              <a:t>‹#›</a:t>
            </a:fld>
            <a:endParaRPr lang="en-IN"/>
          </a:p>
        </p:txBody>
      </p:sp>
    </p:spTree>
    <p:extLst>
      <p:ext uri="{BB962C8B-B14F-4D97-AF65-F5344CB8AC3E}">
        <p14:creationId xmlns:p14="http://schemas.microsoft.com/office/powerpoint/2010/main" val="3667352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54CFB5-8FA0-41B9-BBB4-C3AF5050C8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E63A94E-99FE-4EEC-8B81-E40502067E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2C6982-1649-4A5E-B21B-0FF88E3A4B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58432-A77F-45ED-9649-425FE008A494}" type="datetime2">
              <a:rPr lang="en-IN" smtClean="0"/>
              <a:t>Monday, 13 May 2024</a:t>
            </a:fld>
            <a:endParaRPr lang="en-IN"/>
          </a:p>
        </p:txBody>
      </p:sp>
      <p:sp>
        <p:nvSpPr>
          <p:cNvPr id="5" name="Footer Placeholder 4">
            <a:extLst>
              <a:ext uri="{FF2B5EF4-FFF2-40B4-BE49-F238E27FC236}">
                <a16:creationId xmlns:a16="http://schemas.microsoft.com/office/drawing/2014/main" id="{5BA3F7E7-B1E0-477D-925E-83CAEA785D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479AF7C7-7AA1-4DDD-A1B5-2545AD9539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5871B3-825B-4E33-BFCE-887F6A2181C4}" type="slidenum">
              <a:rPr lang="en-IN" smtClean="0"/>
              <a:t>‹#›</a:t>
            </a:fld>
            <a:endParaRPr lang="en-IN"/>
          </a:p>
        </p:txBody>
      </p:sp>
    </p:spTree>
    <p:extLst>
      <p:ext uri="{BB962C8B-B14F-4D97-AF65-F5344CB8AC3E}">
        <p14:creationId xmlns:p14="http://schemas.microsoft.com/office/powerpoint/2010/main" val="4176986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7471A-5E41-444C-AE36-10075C7D5EEE}"/>
              </a:ext>
            </a:extLst>
          </p:cNvPr>
          <p:cNvSpPr>
            <a:spLocks noGrp="1"/>
          </p:cNvSpPr>
          <p:nvPr>
            <p:ph type="title"/>
          </p:nvPr>
        </p:nvSpPr>
        <p:spPr>
          <a:xfrm>
            <a:off x="838200" y="77451"/>
            <a:ext cx="10515600" cy="1325563"/>
          </a:xfrm>
        </p:spPr>
        <p:txBody>
          <a:bodyPr>
            <a:normAutofit/>
          </a:bodyPr>
          <a:lstStyle/>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TEERTHANKER MAHAVEER COLLEGE OF NURSING</a:t>
            </a:r>
            <a:endParaRPr lang="en-IN" sz="3200" b="1" dirty="0"/>
          </a:p>
        </p:txBody>
      </p:sp>
      <p:sp>
        <p:nvSpPr>
          <p:cNvPr id="3" name="Content Placeholder 2">
            <a:extLst>
              <a:ext uri="{FF2B5EF4-FFF2-40B4-BE49-F238E27FC236}">
                <a16:creationId xmlns:a16="http://schemas.microsoft.com/office/drawing/2014/main" id="{AD6BEA28-92C0-490F-894A-8F006751842F}"/>
              </a:ext>
            </a:extLst>
          </p:cNvPr>
          <p:cNvSpPr>
            <a:spLocks noGrp="1"/>
          </p:cNvSpPr>
          <p:nvPr>
            <p:ph idx="1"/>
          </p:nvPr>
        </p:nvSpPr>
        <p:spPr>
          <a:xfrm>
            <a:off x="838200" y="2258247"/>
            <a:ext cx="10515600" cy="4183650"/>
          </a:xfrm>
        </p:spPr>
        <p:txBody>
          <a:bodyPr>
            <a:normAutofit lnSpcReduction="10000"/>
          </a:bodyPr>
          <a:lstStyle/>
          <a:p>
            <a:pPr marL="0" indent="0" algn="ctr">
              <a:lnSpc>
                <a:spcPct val="106000"/>
              </a:lnSpc>
              <a:spcAft>
                <a:spcPts val="800"/>
              </a:spcAft>
              <a:buNone/>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TEACHING PRACTICE</a:t>
            </a:r>
          </a:p>
          <a:p>
            <a:pPr marL="0" indent="0" algn="ctr">
              <a:lnSpc>
                <a:spcPct val="106000"/>
              </a:lnSpc>
              <a:spcAft>
                <a:spcPts val="800"/>
              </a:spcAft>
              <a:buNone/>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ON</a:t>
            </a:r>
          </a:p>
          <a:p>
            <a:pPr marL="0" indent="0" algn="ctr">
              <a:lnSpc>
                <a:spcPct val="106000"/>
              </a:lnSpc>
              <a:spcAft>
                <a:spcPts val="800"/>
              </a:spcAft>
              <a:buNone/>
            </a:pPr>
            <a:r>
              <a:rPr lang="en-US" sz="30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0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NEPHROTIC SYNDROME</a:t>
            </a:r>
            <a:r>
              <a:rPr lang="en-US" sz="3000" b="1" dirty="0">
                <a:solidFill>
                  <a:schemeClr val="accent1"/>
                </a:solidFill>
                <a:effectLst/>
                <a:latin typeface="Times New Roman" panose="02020603050405020304" pitchFamily="18" charset="0"/>
                <a:ea typeface="Calibri" panose="020F0502020204030204" pitchFamily="34" charset="0"/>
              </a:rPr>
              <a:t>”</a:t>
            </a:r>
          </a:p>
          <a:p>
            <a:pPr marL="0" indent="0" algn="ctr">
              <a:lnSpc>
                <a:spcPct val="106000"/>
              </a:lnSpc>
              <a:spcAft>
                <a:spcPts val="800"/>
              </a:spcAft>
              <a:buNone/>
            </a:pPr>
            <a:r>
              <a:rPr lang="en-IN" sz="2400" b="1" dirty="0">
                <a:latin typeface="Times New Roman" panose="02020603050405020304" pitchFamily="18" charset="0"/>
                <a:ea typeface="Calibri" panose="020F0502020204030204" pitchFamily="34" charset="0"/>
              </a:rPr>
              <a:t>PRESENTED BY</a:t>
            </a:r>
          </a:p>
          <a:p>
            <a:pPr marL="0" indent="0" algn="ctr">
              <a:lnSpc>
                <a:spcPct val="106000"/>
              </a:lnSpc>
              <a:spcAft>
                <a:spcPts val="800"/>
              </a:spcAft>
              <a:buNone/>
            </a:pPr>
            <a:r>
              <a:rPr lang="en-IN" sz="2400" dirty="0">
                <a:latin typeface="Times New Roman" panose="02020603050405020304" pitchFamily="18" charset="0"/>
                <a:ea typeface="Calibri" panose="020F0502020204030204" pitchFamily="34" charset="0"/>
              </a:rPr>
              <a:t>DINESH SINGH</a:t>
            </a:r>
          </a:p>
          <a:p>
            <a:pPr marL="0" indent="0" algn="ctr">
              <a:lnSpc>
                <a:spcPct val="106000"/>
              </a:lnSpc>
              <a:spcAft>
                <a:spcPts val="800"/>
              </a:spcAft>
              <a:buNone/>
            </a:pPr>
            <a:r>
              <a:rPr lang="en-IN" sz="2200" dirty="0">
                <a:effectLst/>
                <a:latin typeface="Times New Roman" panose="02020603050405020304" pitchFamily="18" charset="0"/>
                <a:ea typeface="Calibri" panose="020F0502020204030204" pitchFamily="34" charset="0"/>
              </a:rPr>
              <a:t>M.SC. NURSING 1</a:t>
            </a:r>
            <a:r>
              <a:rPr lang="en-IN" sz="2200" baseline="30000" dirty="0">
                <a:effectLst/>
                <a:latin typeface="Calibri" panose="020F0502020204030204" pitchFamily="34" charset="0"/>
                <a:ea typeface="Calibri" panose="020F0502020204030204" pitchFamily="34" charset="0"/>
                <a:cs typeface="Times New Roman" panose="02020603050405020304" pitchFamily="18" charset="0"/>
              </a:rPr>
              <a:t>st </a:t>
            </a:r>
            <a:r>
              <a:rPr lang="en-IN" sz="2400" dirty="0">
                <a:effectLst/>
                <a:latin typeface="Times New Roman" panose="02020603050405020304" pitchFamily="18" charset="0"/>
                <a:ea typeface="Calibri" panose="020F0502020204030204" pitchFamily="34" charset="0"/>
              </a:rPr>
              <a:t>YEAR</a:t>
            </a:r>
          </a:p>
          <a:p>
            <a:pPr marL="0" indent="0" algn="ctr">
              <a:lnSpc>
                <a:spcPct val="106000"/>
              </a:lnSpc>
              <a:spcAft>
                <a:spcPts val="800"/>
              </a:spcAft>
              <a:buNone/>
            </a:pPr>
            <a:r>
              <a:rPr lang="en-IN" sz="2400" dirty="0">
                <a:latin typeface="Times New Roman" panose="02020603050405020304" pitchFamily="18" charset="0"/>
                <a:ea typeface="Calibri" panose="020F0502020204030204" pitchFamily="34" charset="0"/>
              </a:rPr>
              <a:t>TMCON</a:t>
            </a:r>
            <a:endParaRPr lang="en-IN" sz="2400" dirty="0">
              <a:effectLst/>
              <a:latin typeface="Times New Roman" panose="02020603050405020304" pitchFamily="18" charset="0"/>
              <a:ea typeface="Calibri" panose="020F0502020204030204" pitchFamily="34" charset="0"/>
            </a:endParaRPr>
          </a:p>
        </p:txBody>
      </p:sp>
      <p:pic>
        <p:nvPicPr>
          <p:cNvPr id="4" name="Picture 3">
            <a:extLst>
              <a:ext uri="{FF2B5EF4-FFF2-40B4-BE49-F238E27FC236}">
                <a16:creationId xmlns:a16="http://schemas.microsoft.com/office/drawing/2014/main" id="{70FF2FB2-0670-49CC-A3E0-B3A62D26236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447969" y="1146251"/>
            <a:ext cx="1296062" cy="1111996"/>
          </a:xfrm>
          <a:prstGeom prst="rect">
            <a:avLst/>
          </a:prstGeom>
          <a:noFill/>
          <a:ln>
            <a:noFill/>
          </a:ln>
        </p:spPr>
      </p:pic>
      <p:sp>
        <p:nvSpPr>
          <p:cNvPr id="5" name="Date Placeholder 4">
            <a:extLst>
              <a:ext uri="{FF2B5EF4-FFF2-40B4-BE49-F238E27FC236}">
                <a16:creationId xmlns:a16="http://schemas.microsoft.com/office/drawing/2014/main" id="{6F821295-785F-42DF-8C5D-D25D5A407BF7}"/>
              </a:ext>
            </a:extLst>
          </p:cNvPr>
          <p:cNvSpPr>
            <a:spLocks noGrp="1"/>
          </p:cNvSpPr>
          <p:nvPr>
            <p:ph type="dt" sz="half" idx="10"/>
          </p:nvPr>
        </p:nvSpPr>
        <p:spPr/>
        <p:txBody>
          <a:bodyPr/>
          <a:lstStyle/>
          <a:p>
            <a:fld id="{BFC1006D-2BCC-4FCB-BE67-9B975B5C5766}" type="datetime2">
              <a:rPr lang="en-IN" smtClean="0"/>
              <a:t>Monday, 13 May 2024</a:t>
            </a:fld>
            <a:endParaRPr lang="en-IN"/>
          </a:p>
        </p:txBody>
      </p:sp>
      <p:sp>
        <p:nvSpPr>
          <p:cNvPr id="6" name="Footer Placeholder 5">
            <a:extLst>
              <a:ext uri="{FF2B5EF4-FFF2-40B4-BE49-F238E27FC236}">
                <a16:creationId xmlns:a16="http://schemas.microsoft.com/office/drawing/2014/main" id="{F773B6DB-8236-41E6-B1C4-D5C84C8C402D}"/>
              </a:ext>
            </a:extLst>
          </p:cNvPr>
          <p:cNvSpPr>
            <a:spLocks noGrp="1"/>
          </p:cNvSpPr>
          <p:nvPr>
            <p:ph type="ftr" sz="quarter" idx="11"/>
          </p:nvPr>
        </p:nvSpPr>
        <p:spPr/>
        <p:txBody>
          <a:bodyPr/>
          <a:lstStyle/>
          <a:p>
            <a:r>
              <a:rPr lang="en-US"/>
              <a:t>TEERTHANKER MAHAVEER COLLEGE OF NURSING</a:t>
            </a:r>
            <a:endParaRPr lang="en-IN"/>
          </a:p>
        </p:txBody>
      </p:sp>
      <p:sp>
        <p:nvSpPr>
          <p:cNvPr id="7" name="Slide Number Placeholder 6">
            <a:extLst>
              <a:ext uri="{FF2B5EF4-FFF2-40B4-BE49-F238E27FC236}">
                <a16:creationId xmlns:a16="http://schemas.microsoft.com/office/drawing/2014/main" id="{643392E1-D838-4DE7-898C-CF5A084D8F9F}"/>
              </a:ext>
            </a:extLst>
          </p:cNvPr>
          <p:cNvSpPr>
            <a:spLocks noGrp="1"/>
          </p:cNvSpPr>
          <p:nvPr>
            <p:ph type="sldNum" sz="quarter" idx="12"/>
          </p:nvPr>
        </p:nvSpPr>
        <p:spPr/>
        <p:txBody>
          <a:bodyPr/>
          <a:lstStyle/>
          <a:p>
            <a:fld id="{5015426B-3645-4DCF-A741-EE963863FF66}" type="slidenum">
              <a:rPr lang="en-IN" smtClean="0"/>
              <a:t>1</a:t>
            </a:fld>
            <a:endParaRPr lang="en-IN"/>
          </a:p>
        </p:txBody>
      </p:sp>
    </p:spTree>
    <p:extLst>
      <p:ext uri="{BB962C8B-B14F-4D97-AF65-F5344CB8AC3E}">
        <p14:creationId xmlns:p14="http://schemas.microsoft.com/office/powerpoint/2010/main" val="2267741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E22EB3-A180-400C-A1CC-85CC6FDCC73C}"/>
              </a:ext>
            </a:extLst>
          </p:cNvPr>
          <p:cNvSpPr>
            <a:spLocks noGrp="1"/>
          </p:cNvSpPr>
          <p:nvPr>
            <p:ph idx="1"/>
          </p:nvPr>
        </p:nvSpPr>
        <p:spPr/>
        <p:txBody>
          <a:bodyPr>
            <a:normAutofit/>
          </a:bodyPr>
          <a:lstStyle/>
          <a:p>
            <a:pPr marL="0" indent="0" algn="ctr">
              <a:buNone/>
            </a:pPr>
            <a:r>
              <a:rPr lang="en-US" sz="9600" b="1" dirty="0">
                <a:solidFill>
                  <a:srgbClr val="00B050"/>
                </a:solidFill>
                <a:latin typeface="Times New Roman" panose="02020603050405020304" pitchFamily="18" charset="0"/>
                <a:cs typeface="Times New Roman" panose="02020603050405020304" pitchFamily="18" charset="0"/>
              </a:rPr>
              <a:t>NEPHROTIC </a:t>
            </a:r>
          </a:p>
          <a:p>
            <a:pPr marL="0" indent="0" algn="ctr">
              <a:buNone/>
            </a:pPr>
            <a:r>
              <a:rPr lang="en-US" sz="9600" b="1" dirty="0">
                <a:solidFill>
                  <a:srgbClr val="00B050"/>
                </a:solidFill>
                <a:latin typeface="Times New Roman" panose="02020603050405020304" pitchFamily="18" charset="0"/>
                <a:cs typeface="Times New Roman" panose="02020603050405020304" pitchFamily="18" charset="0"/>
              </a:rPr>
              <a:t>SYNDROME</a:t>
            </a:r>
            <a:endParaRPr lang="en-IN" sz="9600" b="1" dirty="0">
              <a:solidFill>
                <a:srgbClr val="00B050"/>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0411D5EF-344D-4230-9367-E80CA8B9FC85}"/>
              </a:ext>
            </a:extLst>
          </p:cNvPr>
          <p:cNvSpPr>
            <a:spLocks noGrp="1"/>
          </p:cNvSpPr>
          <p:nvPr>
            <p:ph type="dt" sz="half" idx="10"/>
          </p:nvPr>
        </p:nvSpPr>
        <p:spPr/>
        <p:txBody>
          <a:bodyPr/>
          <a:lstStyle/>
          <a:p>
            <a:fld id="{9E3D08A5-49D2-4D58-B44A-2CEB04AE171F}" type="datetime2">
              <a:rPr lang="en-IN" smtClean="0"/>
              <a:t>Monday, 13 May 2024</a:t>
            </a:fld>
            <a:endParaRPr lang="en-IN"/>
          </a:p>
        </p:txBody>
      </p:sp>
      <p:sp>
        <p:nvSpPr>
          <p:cNvPr id="5" name="Footer Placeholder 4">
            <a:extLst>
              <a:ext uri="{FF2B5EF4-FFF2-40B4-BE49-F238E27FC236}">
                <a16:creationId xmlns:a16="http://schemas.microsoft.com/office/drawing/2014/main" id="{21E676CE-5D8D-4982-A365-5EF0B81810EA}"/>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014D66D8-081B-45CC-A532-BD8F841DABBD}"/>
              </a:ext>
            </a:extLst>
          </p:cNvPr>
          <p:cNvSpPr>
            <a:spLocks noGrp="1"/>
          </p:cNvSpPr>
          <p:nvPr>
            <p:ph type="sldNum" sz="quarter" idx="12"/>
          </p:nvPr>
        </p:nvSpPr>
        <p:spPr/>
        <p:txBody>
          <a:bodyPr/>
          <a:lstStyle/>
          <a:p>
            <a:fld id="{AF5871B3-825B-4E33-BFCE-887F6A2181C4}" type="slidenum">
              <a:rPr lang="en-IN" smtClean="0"/>
              <a:t>2</a:t>
            </a:fld>
            <a:endParaRPr lang="en-IN"/>
          </a:p>
        </p:txBody>
      </p:sp>
    </p:spTree>
    <p:extLst>
      <p:ext uri="{BB962C8B-B14F-4D97-AF65-F5344CB8AC3E}">
        <p14:creationId xmlns:p14="http://schemas.microsoft.com/office/powerpoint/2010/main" val="410417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DE52-43B0-469D-A620-2613627279F2}"/>
              </a:ext>
            </a:extLst>
          </p:cNvPr>
          <p:cNvSpPr>
            <a:spLocks noGrp="1"/>
          </p:cNvSpPr>
          <p:nvPr>
            <p:ph type="title"/>
          </p:nvPr>
        </p:nvSpPr>
        <p:spPr>
          <a:xfrm>
            <a:off x="838200" y="136525"/>
            <a:ext cx="10515600" cy="798423"/>
          </a:xfrm>
        </p:spPr>
        <p:txBody>
          <a:bodyPr/>
          <a:lstStyle/>
          <a:p>
            <a:r>
              <a:rPr lang="en-US" b="1" dirty="0">
                <a:solidFill>
                  <a:srgbClr val="C00000"/>
                </a:solidFill>
                <a:latin typeface="Times New Roman" panose="02020603050405020304" pitchFamily="18" charset="0"/>
                <a:cs typeface="Times New Roman" panose="02020603050405020304" pitchFamily="18" charset="0"/>
              </a:rPr>
              <a:t>INTRODUCTION</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1AA65A8-24F8-4724-BCF3-1340DB0462C5}"/>
              </a:ext>
            </a:extLst>
          </p:cNvPr>
          <p:cNvSpPr>
            <a:spLocks noGrp="1"/>
          </p:cNvSpPr>
          <p:nvPr>
            <p:ph idx="1"/>
          </p:nvPr>
        </p:nvSpPr>
        <p:spPr>
          <a:xfrm>
            <a:off x="838200" y="934948"/>
            <a:ext cx="10515600" cy="5242015"/>
          </a:xfrm>
        </p:spPr>
        <p:txBody>
          <a:bodyPr>
            <a:normAutofit/>
          </a:bodyPr>
          <a:lstStyle/>
          <a:p>
            <a:pPr algn="just">
              <a:lnSpc>
                <a:spcPct val="200000"/>
              </a:lnSpc>
            </a:pPr>
            <a:r>
              <a:rPr lang="en-US" dirty="0">
                <a:latin typeface="Times New Roman" panose="02020603050405020304" pitchFamily="18" charset="0"/>
                <a:cs typeface="Times New Roman" panose="02020603050405020304" pitchFamily="18" charset="0"/>
              </a:rPr>
              <a:t>Nephrotic syndrome is a kidney disorder that causes the body to pass too much protein in the urine.</a:t>
            </a:r>
          </a:p>
          <a:p>
            <a:pPr algn="just">
              <a:lnSpc>
                <a:spcPct val="200000"/>
              </a:lnSpc>
            </a:pPr>
            <a:r>
              <a:rPr lang="en-US" dirty="0">
                <a:latin typeface="Times New Roman" panose="02020603050405020304" pitchFamily="18" charset="0"/>
                <a:cs typeface="Times New Roman" panose="02020603050405020304" pitchFamily="18" charset="0"/>
              </a:rPr>
              <a:t>Nephrotic syndrome is usually caused by damage to the clusters of small blood vessels in the kidneys that filter waste and excess water from the blood.</a:t>
            </a:r>
            <a:endParaRPr lang="en-IN"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FAF7A6C3-CFA1-4880-8012-8C5993FA9593}"/>
              </a:ext>
            </a:extLst>
          </p:cNvPr>
          <p:cNvSpPr>
            <a:spLocks noGrp="1"/>
          </p:cNvSpPr>
          <p:nvPr>
            <p:ph type="dt" sz="half" idx="10"/>
          </p:nvPr>
        </p:nvSpPr>
        <p:spPr/>
        <p:txBody>
          <a:bodyPr/>
          <a:lstStyle/>
          <a:p>
            <a:fld id="{DC0097CF-026F-4392-A357-D51DF4A39955}" type="datetime2">
              <a:rPr lang="en-IN" smtClean="0"/>
              <a:t>Monday, 13 May 2024</a:t>
            </a:fld>
            <a:endParaRPr lang="en-IN"/>
          </a:p>
        </p:txBody>
      </p:sp>
      <p:sp>
        <p:nvSpPr>
          <p:cNvPr id="5" name="Footer Placeholder 4">
            <a:extLst>
              <a:ext uri="{FF2B5EF4-FFF2-40B4-BE49-F238E27FC236}">
                <a16:creationId xmlns:a16="http://schemas.microsoft.com/office/drawing/2014/main" id="{70A2EDF0-6520-4C52-A0A5-B4FBA3A2DCAE}"/>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82527D17-BC21-4A61-B2F7-2A88029EBECD}"/>
              </a:ext>
            </a:extLst>
          </p:cNvPr>
          <p:cNvSpPr>
            <a:spLocks noGrp="1"/>
          </p:cNvSpPr>
          <p:nvPr>
            <p:ph type="sldNum" sz="quarter" idx="12"/>
          </p:nvPr>
        </p:nvSpPr>
        <p:spPr/>
        <p:txBody>
          <a:bodyPr/>
          <a:lstStyle/>
          <a:p>
            <a:fld id="{AF5871B3-825B-4E33-BFCE-887F6A2181C4}" type="slidenum">
              <a:rPr lang="en-IN" smtClean="0"/>
              <a:t>3</a:t>
            </a:fld>
            <a:endParaRPr lang="en-IN"/>
          </a:p>
        </p:txBody>
      </p:sp>
    </p:spTree>
    <p:extLst>
      <p:ext uri="{BB962C8B-B14F-4D97-AF65-F5344CB8AC3E}">
        <p14:creationId xmlns:p14="http://schemas.microsoft.com/office/powerpoint/2010/main" val="2574232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1E93-B415-418E-8038-E6E7D6970EB4}"/>
              </a:ext>
            </a:extLst>
          </p:cNvPr>
          <p:cNvSpPr>
            <a:spLocks noGrp="1"/>
          </p:cNvSpPr>
          <p:nvPr>
            <p:ph type="title"/>
          </p:nvPr>
        </p:nvSpPr>
        <p:spPr>
          <a:xfrm>
            <a:off x="838200" y="136526"/>
            <a:ext cx="10515600" cy="942262"/>
          </a:xfrm>
        </p:spPr>
        <p:txBody>
          <a:bodyPr/>
          <a:lstStyle/>
          <a:p>
            <a:r>
              <a:rPr lang="en-US" b="1" dirty="0">
                <a:solidFill>
                  <a:srgbClr val="C00000"/>
                </a:solidFill>
                <a:latin typeface="Times New Roman" panose="02020603050405020304" pitchFamily="18" charset="0"/>
                <a:cs typeface="Times New Roman" panose="02020603050405020304" pitchFamily="18" charset="0"/>
              </a:rPr>
              <a:t>DEFINITION</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6E50CF3-45C4-4B19-A91E-BE51690CBE4A}"/>
              </a:ext>
            </a:extLst>
          </p:cNvPr>
          <p:cNvSpPr>
            <a:spLocks noGrp="1"/>
          </p:cNvSpPr>
          <p:nvPr>
            <p:ph idx="1"/>
          </p:nvPr>
        </p:nvSpPr>
        <p:spPr>
          <a:xfrm>
            <a:off x="838200" y="1078788"/>
            <a:ext cx="10515600" cy="5098175"/>
          </a:xfrm>
        </p:spPr>
        <p:txBody>
          <a:bodyPr>
            <a:normAutofit lnSpcReduction="10000"/>
          </a:bodyPr>
          <a:lstStyle/>
          <a:p>
            <a:pPr algn="just">
              <a:lnSpc>
                <a:spcPct val="200000"/>
              </a:lnSpc>
            </a:pPr>
            <a:r>
              <a:rPr lang="en-US" dirty="0">
                <a:latin typeface="Times New Roman" panose="02020603050405020304" pitchFamily="18" charset="0"/>
                <a:cs typeface="Times New Roman" panose="02020603050405020304" pitchFamily="18" charset="0"/>
              </a:rPr>
              <a:t>Nephrotic syndrome is a clinical disorder characterized by marked increase of protein in the urine (proteinuria), decrease in albumin in the blood (hypoalbuminemia), edema and excess lipids in the blood (hyperlipidemia).</a:t>
            </a:r>
          </a:p>
          <a:p>
            <a:pPr algn="just">
              <a:lnSpc>
                <a:spcPct val="200000"/>
              </a:lnSpc>
            </a:pPr>
            <a:r>
              <a:rPr lang="en-US" dirty="0">
                <a:latin typeface="Times New Roman" panose="02020603050405020304" pitchFamily="18" charset="0"/>
                <a:cs typeface="Times New Roman" panose="02020603050405020304" pitchFamily="18" charset="0"/>
              </a:rPr>
              <a:t>Nephrotic syndrome is characterized by the loss of plasma protein, particularly albumin, in the urine.</a:t>
            </a:r>
            <a:endParaRPr lang="en-IN"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2B580FF-81CD-4D7B-A9D2-35E105CD41CA}"/>
              </a:ext>
            </a:extLst>
          </p:cNvPr>
          <p:cNvSpPr>
            <a:spLocks noGrp="1"/>
          </p:cNvSpPr>
          <p:nvPr>
            <p:ph type="dt" sz="half" idx="10"/>
          </p:nvPr>
        </p:nvSpPr>
        <p:spPr/>
        <p:txBody>
          <a:bodyPr/>
          <a:lstStyle/>
          <a:p>
            <a:fld id="{E8DBAAAD-EABA-40E1-A4E1-C56DBDBABDB3}" type="datetime2">
              <a:rPr lang="en-IN" smtClean="0"/>
              <a:t>Monday, 13 May 2024</a:t>
            </a:fld>
            <a:endParaRPr lang="en-IN"/>
          </a:p>
        </p:txBody>
      </p:sp>
      <p:sp>
        <p:nvSpPr>
          <p:cNvPr id="5" name="Footer Placeholder 4">
            <a:extLst>
              <a:ext uri="{FF2B5EF4-FFF2-40B4-BE49-F238E27FC236}">
                <a16:creationId xmlns:a16="http://schemas.microsoft.com/office/drawing/2014/main" id="{58B7A53F-5CD3-4518-9106-905311E5985A}"/>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0DDF543E-9296-4E66-BA7C-5177662488D7}"/>
              </a:ext>
            </a:extLst>
          </p:cNvPr>
          <p:cNvSpPr>
            <a:spLocks noGrp="1"/>
          </p:cNvSpPr>
          <p:nvPr>
            <p:ph type="sldNum" sz="quarter" idx="12"/>
          </p:nvPr>
        </p:nvSpPr>
        <p:spPr/>
        <p:txBody>
          <a:bodyPr/>
          <a:lstStyle/>
          <a:p>
            <a:fld id="{AF5871B3-825B-4E33-BFCE-887F6A2181C4}" type="slidenum">
              <a:rPr lang="en-IN" smtClean="0"/>
              <a:t>4</a:t>
            </a:fld>
            <a:endParaRPr lang="en-IN"/>
          </a:p>
        </p:txBody>
      </p:sp>
    </p:spTree>
    <p:extLst>
      <p:ext uri="{BB962C8B-B14F-4D97-AF65-F5344CB8AC3E}">
        <p14:creationId xmlns:p14="http://schemas.microsoft.com/office/powerpoint/2010/main" val="2319323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A4AD-3691-47BE-A212-2FB8D44DCCF9}"/>
              </a:ext>
            </a:extLst>
          </p:cNvPr>
          <p:cNvSpPr>
            <a:spLocks noGrp="1"/>
          </p:cNvSpPr>
          <p:nvPr>
            <p:ph type="title"/>
          </p:nvPr>
        </p:nvSpPr>
        <p:spPr/>
        <p:txBody>
          <a:bodyPr/>
          <a:lstStyle/>
          <a:p>
            <a:endParaRPr lang="en-IN"/>
          </a:p>
        </p:txBody>
      </p:sp>
      <p:pic>
        <p:nvPicPr>
          <p:cNvPr id="8" name="Content Placeholder 7">
            <a:extLst>
              <a:ext uri="{FF2B5EF4-FFF2-40B4-BE49-F238E27FC236}">
                <a16:creationId xmlns:a16="http://schemas.microsoft.com/office/drawing/2014/main" id="{2F3D6CC8-8D4C-44BD-95FF-0469AF53F6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26030"/>
            <a:ext cx="10515599" cy="6130319"/>
          </a:xfrm>
        </p:spPr>
      </p:pic>
      <p:sp>
        <p:nvSpPr>
          <p:cNvPr id="4" name="Date Placeholder 3">
            <a:extLst>
              <a:ext uri="{FF2B5EF4-FFF2-40B4-BE49-F238E27FC236}">
                <a16:creationId xmlns:a16="http://schemas.microsoft.com/office/drawing/2014/main" id="{FE629BA9-8269-483A-BEF8-9F18E8538D40}"/>
              </a:ext>
            </a:extLst>
          </p:cNvPr>
          <p:cNvSpPr>
            <a:spLocks noGrp="1"/>
          </p:cNvSpPr>
          <p:nvPr>
            <p:ph type="dt" sz="half" idx="10"/>
          </p:nvPr>
        </p:nvSpPr>
        <p:spPr/>
        <p:txBody>
          <a:bodyPr/>
          <a:lstStyle/>
          <a:p>
            <a:fld id="{EFA13CB2-C8E8-4CE3-B7C5-2C411842C84C}" type="datetime2">
              <a:rPr lang="en-IN" smtClean="0"/>
              <a:t>Monday, 13 May 2024</a:t>
            </a:fld>
            <a:endParaRPr lang="en-IN"/>
          </a:p>
        </p:txBody>
      </p:sp>
      <p:sp>
        <p:nvSpPr>
          <p:cNvPr id="5" name="Footer Placeholder 4">
            <a:extLst>
              <a:ext uri="{FF2B5EF4-FFF2-40B4-BE49-F238E27FC236}">
                <a16:creationId xmlns:a16="http://schemas.microsoft.com/office/drawing/2014/main" id="{C649CD5C-E454-4729-8908-0577D34C2393}"/>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5B883F7D-2C47-4291-A8E7-E204EDCD0F54}"/>
              </a:ext>
            </a:extLst>
          </p:cNvPr>
          <p:cNvSpPr>
            <a:spLocks noGrp="1"/>
          </p:cNvSpPr>
          <p:nvPr>
            <p:ph type="sldNum" sz="quarter" idx="12"/>
          </p:nvPr>
        </p:nvSpPr>
        <p:spPr/>
        <p:txBody>
          <a:bodyPr/>
          <a:lstStyle/>
          <a:p>
            <a:fld id="{AF5871B3-825B-4E33-BFCE-887F6A2181C4}" type="slidenum">
              <a:rPr lang="en-IN" smtClean="0"/>
              <a:t>5</a:t>
            </a:fld>
            <a:endParaRPr lang="en-IN"/>
          </a:p>
        </p:txBody>
      </p:sp>
    </p:spTree>
    <p:extLst>
      <p:ext uri="{BB962C8B-B14F-4D97-AF65-F5344CB8AC3E}">
        <p14:creationId xmlns:p14="http://schemas.microsoft.com/office/powerpoint/2010/main" val="26090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C53D-EA14-4FF4-A7B5-2AE12466E4B4}"/>
              </a:ext>
            </a:extLst>
          </p:cNvPr>
          <p:cNvSpPr>
            <a:spLocks noGrp="1"/>
          </p:cNvSpPr>
          <p:nvPr>
            <p:ph type="title"/>
          </p:nvPr>
        </p:nvSpPr>
        <p:spPr>
          <a:xfrm>
            <a:off x="838200" y="136525"/>
            <a:ext cx="10515600" cy="916754"/>
          </a:xfrm>
        </p:spPr>
        <p:txBody>
          <a:bodyPr/>
          <a:lstStyle/>
          <a:p>
            <a:r>
              <a:rPr lang="en-US" b="1" dirty="0">
                <a:solidFill>
                  <a:srgbClr val="C00000"/>
                </a:solidFill>
                <a:latin typeface="Times New Roman" panose="02020603050405020304" pitchFamily="18" charset="0"/>
                <a:cs typeface="Times New Roman" panose="02020603050405020304" pitchFamily="18" charset="0"/>
              </a:rPr>
              <a:t>CAUSES</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00377F-CCCE-4563-A939-725AE49560BD}"/>
              </a:ext>
            </a:extLst>
          </p:cNvPr>
          <p:cNvSpPr>
            <a:spLocks noGrp="1"/>
          </p:cNvSpPr>
          <p:nvPr>
            <p:ph idx="1"/>
          </p:nvPr>
        </p:nvSpPr>
        <p:spPr>
          <a:xfrm>
            <a:off x="838200" y="976046"/>
            <a:ext cx="10515600" cy="5200918"/>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Auto immune reaction due to antigen </a:t>
            </a:r>
          </a:p>
          <a:p>
            <a:pPr algn="just">
              <a:lnSpc>
                <a:spcPct val="150000"/>
              </a:lnSpc>
            </a:pPr>
            <a:r>
              <a:rPr lang="en-US" dirty="0">
                <a:latin typeface="Times New Roman" panose="02020603050405020304" pitchFamily="18" charset="0"/>
                <a:cs typeface="Times New Roman" panose="02020603050405020304" pitchFamily="18" charset="0"/>
              </a:rPr>
              <a:t>Antibody reaction</a:t>
            </a:r>
          </a:p>
          <a:p>
            <a:pPr algn="just">
              <a:lnSpc>
                <a:spcPct val="150000"/>
              </a:lnSpc>
            </a:pPr>
            <a:r>
              <a:rPr lang="en-US" dirty="0">
                <a:latin typeface="Times New Roman" panose="02020603050405020304" pitchFamily="18" charset="0"/>
                <a:cs typeface="Times New Roman" panose="02020603050405020304" pitchFamily="18" charset="0"/>
              </a:rPr>
              <a:t>Streptococcal infection</a:t>
            </a:r>
          </a:p>
          <a:p>
            <a:pPr algn="just">
              <a:lnSpc>
                <a:spcPct val="150000"/>
              </a:lnSpc>
            </a:pPr>
            <a:r>
              <a:rPr lang="en-US" dirty="0">
                <a:latin typeface="Times New Roman" panose="02020603050405020304" pitchFamily="18" charset="0"/>
                <a:cs typeface="Times New Roman" panose="02020603050405020304" pitchFamily="18" charset="0"/>
              </a:rPr>
              <a:t>Renal disorders</a:t>
            </a:r>
          </a:p>
          <a:p>
            <a:pPr algn="just">
              <a:lnSpc>
                <a:spcPct val="150000"/>
              </a:lnSpc>
            </a:pPr>
            <a:r>
              <a:rPr lang="en-US" dirty="0">
                <a:latin typeface="Times New Roman" panose="02020603050405020304" pitchFamily="18" charset="0"/>
                <a:cs typeface="Times New Roman" panose="02020603050405020304" pitchFamily="18" charset="0"/>
              </a:rPr>
              <a:t>Drugs/toxins, </a:t>
            </a:r>
            <a:r>
              <a:rPr lang="en-US" dirty="0" err="1">
                <a:latin typeface="Times New Roman" panose="02020603050405020304" pitchFamily="18" charset="0"/>
                <a:cs typeface="Times New Roman" panose="02020603050405020304" pitchFamily="18" charset="0"/>
              </a:rPr>
              <a:t>eg.</a:t>
            </a:r>
            <a:r>
              <a:rPr lang="en-US" dirty="0">
                <a:latin typeface="Times New Roman" panose="02020603050405020304" pitchFamily="18" charset="0"/>
                <a:cs typeface="Times New Roman" panose="02020603050405020304" pitchFamily="18" charset="0"/>
              </a:rPr>
              <a:t> D-penicillin or captopril.</a:t>
            </a:r>
            <a:endParaRPr lang="en-IN"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EEC5485-4C81-40C4-A2D8-0A956C848FFC}"/>
              </a:ext>
            </a:extLst>
          </p:cNvPr>
          <p:cNvSpPr>
            <a:spLocks noGrp="1"/>
          </p:cNvSpPr>
          <p:nvPr>
            <p:ph type="dt" sz="half" idx="10"/>
          </p:nvPr>
        </p:nvSpPr>
        <p:spPr/>
        <p:txBody>
          <a:bodyPr/>
          <a:lstStyle/>
          <a:p>
            <a:fld id="{889718FE-91A9-4CBB-A257-70C616AD5C8C}" type="datetime2">
              <a:rPr lang="en-IN" smtClean="0"/>
              <a:t>Monday, 13 May 2024</a:t>
            </a:fld>
            <a:endParaRPr lang="en-IN"/>
          </a:p>
        </p:txBody>
      </p:sp>
      <p:sp>
        <p:nvSpPr>
          <p:cNvPr id="5" name="Footer Placeholder 4">
            <a:extLst>
              <a:ext uri="{FF2B5EF4-FFF2-40B4-BE49-F238E27FC236}">
                <a16:creationId xmlns:a16="http://schemas.microsoft.com/office/drawing/2014/main" id="{C277B393-8022-4910-A0F5-4DB5CA3A1AC6}"/>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1B651BD8-1240-4C8D-AF75-87BE7E829495}"/>
              </a:ext>
            </a:extLst>
          </p:cNvPr>
          <p:cNvSpPr>
            <a:spLocks noGrp="1"/>
          </p:cNvSpPr>
          <p:nvPr>
            <p:ph type="sldNum" sz="quarter" idx="12"/>
          </p:nvPr>
        </p:nvSpPr>
        <p:spPr/>
        <p:txBody>
          <a:bodyPr/>
          <a:lstStyle/>
          <a:p>
            <a:fld id="{AF5871B3-825B-4E33-BFCE-887F6A2181C4}" type="slidenum">
              <a:rPr lang="en-IN" smtClean="0"/>
              <a:t>6</a:t>
            </a:fld>
            <a:endParaRPr lang="en-IN"/>
          </a:p>
        </p:txBody>
      </p:sp>
    </p:spTree>
    <p:extLst>
      <p:ext uri="{BB962C8B-B14F-4D97-AF65-F5344CB8AC3E}">
        <p14:creationId xmlns:p14="http://schemas.microsoft.com/office/powerpoint/2010/main" val="3066757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98AC-C72D-41A8-B5FA-56809EF68D4F}"/>
              </a:ext>
            </a:extLst>
          </p:cNvPr>
          <p:cNvSpPr>
            <a:spLocks noGrp="1"/>
          </p:cNvSpPr>
          <p:nvPr>
            <p:ph type="title"/>
          </p:nvPr>
        </p:nvSpPr>
        <p:spPr>
          <a:xfrm>
            <a:off x="838200" y="136526"/>
            <a:ext cx="10515600" cy="896746"/>
          </a:xfrm>
        </p:spPr>
        <p:txBody>
          <a:bodyPr/>
          <a:lstStyle/>
          <a:p>
            <a:r>
              <a:rPr lang="en-US" b="1" dirty="0">
                <a:solidFill>
                  <a:srgbClr val="C00000"/>
                </a:solidFill>
                <a:latin typeface="Times New Roman" panose="02020603050405020304" pitchFamily="18" charset="0"/>
                <a:cs typeface="Times New Roman" panose="02020603050405020304" pitchFamily="18" charset="0"/>
              </a:rPr>
              <a:t>PATHOPHYSIOLOGY</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9446E40-D18F-4E11-8592-2E4A3A052EC1}"/>
              </a:ext>
            </a:extLst>
          </p:cNvPr>
          <p:cNvSpPr>
            <a:spLocks noGrp="1"/>
          </p:cNvSpPr>
          <p:nvPr>
            <p:ph idx="1"/>
          </p:nvPr>
        </p:nvSpPr>
        <p:spPr>
          <a:xfrm>
            <a:off x="838200" y="1033272"/>
            <a:ext cx="10515600" cy="5143691"/>
          </a:xfrm>
        </p:spPr>
        <p:txBody>
          <a:bodyPr>
            <a:normAutofit/>
          </a:bodyPr>
          <a:lstStyle/>
          <a:p>
            <a:pPr marL="0" indent="0" algn="ctr">
              <a:buNone/>
            </a:pPr>
            <a:r>
              <a:rPr lang="en-US" dirty="0">
                <a:latin typeface="Times New Roman" panose="02020603050405020304" pitchFamily="18" charset="0"/>
                <a:cs typeface="Times New Roman" panose="02020603050405020304" pitchFamily="18" charset="0"/>
              </a:rPr>
              <a:t>Due to inflammation of glomerular capillaries</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Abnormal permeability of glomerular basal membrane</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Then protein (albumin) is filtrate in urine (proteinuria)</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Decrease serum albumin level (hypoalbuminemia)</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Liver synthesis more lipo-protein (triglycerides)</a:t>
            </a:r>
          </a:p>
          <a:p>
            <a:pPr marL="0" indent="0" algn="ctr">
              <a:buNone/>
            </a:pPr>
            <a:endParaRPr lang="en-US" dirty="0">
              <a:latin typeface="Times New Roman" panose="02020603050405020304" pitchFamily="18" charset="0"/>
              <a:cs typeface="Times New Roman" panose="02020603050405020304" pitchFamily="18" charset="0"/>
            </a:endParaRPr>
          </a:p>
        </p:txBody>
      </p:sp>
      <p:sp>
        <p:nvSpPr>
          <p:cNvPr id="4" name="Arrow: Down 3">
            <a:extLst>
              <a:ext uri="{FF2B5EF4-FFF2-40B4-BE49-F238E27FC236}">
                <a16:creationId xmlns:a16="http://schemas.microsoft.com/office/drawing/2014/main" id="{EFCA4E8C-DA24-406E-A669-DA71CF5EB86B}"/>
              </a:ext>
            </a:extLst>
          </p:cNvPr>
          <p:cNvSpPr/>
          <p:nvPr/>
        </p:nvSpPr>
        <p:spPr>
          <a:xfrm flipH="1">
            <a:off x="5826316" y="1527367"/>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a:extLst>
              <a:ext uri="{FF2B5EF4-FFF2-40B4-BE49-F238E27FC236}">
                <a16:creationId xmlns:a16="http://schemas.microsoft.com/office/drawing/2014/main" id="{554368EE-8572-43D6-8450-7CE6982BC292}"/>
              </a:ext>
            </a:extLst>
          </p:cNvPr>
          <p:cNvSpPr/>
          <p:nvPr/>
        </p:nvSpPr>
        <p:spPr>
          <a:xfrm flipH="1">
            <a:off x="5826315" y="2556268"/>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Arrow: Down 5">
            <a:extLst>
              <a:ext uri="{FF2B5EF4-FFF2-40B4-BE49-F238E27FC236}">
                <a16:creationId xmlns:a16="http://schemas.microsoft.com/office/drawing/2014/main" id="{16AAE68B-82D4-4592-93CB-8076F938853D}"/>
              </a:ext>
            </a:extLst>
          </p:cNvPr>
          <p:cNvSpPr/>
          <p:nvPr/>
        </p:nvSpPr>
        <p:spPr>
          <a:xfrm flipH="1">
            <a:off x="5826315" y="3564605"/>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Down 6">
            <a:extLst>
              <a:ext uri="{FF2B5EF4-FFF2-40B4-BE49-F238E27FC236}">
                <a16:creationId xmlns:a16="http://schemas.microsoft.com/office/drawing/2014/main" id="{6B1B604E-01F6-444A-91D1-0787872F5973}"/>
              </a:ext>
            </a:extLst>
          </p:cNvPr>
          <p:cNvSpPr/>
          <p:nvPr/>
        </p:nvSpPr>
        <p:spPr>
          <a:xfrm flipH="1">
            <a:off x="5826314" y="4531185"/>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ate Placeholder 7">
            <a:extLst>
              <a:ext uri="{FF2B5EF4-FFF2-40B4-BE49-F238E27FC236}">
                <a16:creationId xmlns:a16="http://schemas.microsoft.com/office/drawing/2014/main" id="{8DB88678-E48D-4607-BB65-EE723477B7EF}"/>
              </a:ext>
            </a:extLst>
          </p:cNvPr>
          <p:cNvSpPr>
            <a:spLocks noGrp="1"/>
          </p:cNvSpPr>
          <p:nvPr>
            <p:ph type="dt" sz="half" idx="10"/>
          </p:nvPr>
        </p:nvSpPr>
        <p:spPr/>
        <p:txBody>
          <a:bodyPr/>
          <a:lstStyle/>
          <a:p>
            <a:fld id="{1AD79F43-D054-4259-8676-F9ED9B7BE5F7}" type="datetime2">
              <a:rPr lang="en-IN" smtClean="0"/>
              <a:t>Monday, 13 May 2024</a:t>
            </a:fld>
            <a:endParaRPr lang="en-IN"/>
          </a:p>
        </p:txBody>
      </p:sp>
      <p:sp>
        <p:nvSpPr>
          <p:cNvPr id="9" name="Footer Placeholder 8">
            <a:extLst>
              <a:ext uri="{FF2B5EF4-FFF2-40B4-BE49-F238E27FC236}">
                <a16:creationId xmlns:a16="http://schemas.microsoft.com/office/drawing/2014/main" id="{AF3E4181-5FD7-4767-BB49-B5E9CA4F86D0}"/>
              </a:ext>
            </a:extLst>
          </p:cNvPr>
          <p:cNvSpPr>
            <a:spLocks noGrp="1"/>
          </p:cNvSpPr>
          <p:nvPr>
            <p:ph type="ftr" sz="quarter" idx="11"/>
          </p:nvPr>
        </p:nvSpPr>
        <p:spPr/>
        <p:txBody>
          <a:bodyPr/>
          <a:lstStyle/>
          <a:p>
            <a:r>
              <a:rPr lang="en-US"/>
              <a:t>TEERTHANKER MAHAVEER COLLEGE OF NURSING</a:t>
            </a:r>
            <a:endParaRPr lang="en-IN"/>
          </a:p>
        </p:txBody>
      </p:sp>
      <p:sp>
        <p:nvSpPr>
          <p:cNvPr id="10" name="Slide Number Placeholder 9">
            <a:extLst>
              <a:ext uri="{FF2B5EF4-FFF2-40B4-BE49-F238E27FC236}">
                <a16:creationId xmlns:a16="http://schemas.microsoft.com/office/drawing/2014/main" id="{79C6DBA8-56A9-4C45-BE9C-18DDA4EDB269}"/>
              </a:ext>
            </a:extLst>
          </p:cNvPr>
          <p:cNvSpPr>
            <a:spLocks noGrp="1"/>
          </p:cNvSpPr>
          <p:nvPr>
            <p:ph type="sldNum" sz="quarter" idx="12"/>
          </p:nvPr>
        </p:nvSpPr>
        <p:spPr/>
        <p:txBody>
          <a:bodyPr/>
          <a:lstStyle/>
          <a:p>
            <a:fld id="{AF5871B3-825B-4E33-BFCE-887F6A2181C4}" type="slidenum">
              <a:rPr lang="en-IN" smtClean="0"/>
              <a:t>7</a:t>
            </a:fld>
            <a:endParaRPr lang="en-IN"/>
          </a:p>
        </p:txBody>
      </p:sp>
    </p:spTree>
    <p:extLst>
      <p:ext uri="{BB962C8B-B14F-4D97-AF65-F5344CB8AC3E}">
        <p14:creationId xmlns:p14="http://schemas.microsoft.com/office/powerpoint/2010/main" val="938919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665B6C-53C8-4319-8121-1302B69A7655}"/>
              </a:ext>
            </a:extLst>
          </p:cNvPr>
          <p:cNvSpPr>
            <a:spLocks noGrp="1"/>
          </p:cNvSpPr>
          <p:nvPr>
            <p:ph idx="1"/>
          </p:nvPr>
        </p:nvSpPr>
        <p:spPr>
          <a:xfrm>
            <a:off x="838200" y="591343"/>
            <a:ext cx="10515600" cy="5585620"/>
          </a:xfrm>
        </p:spPr>
        <p:txBody>
          <a:bodyPr>
            <a:noAutofit/>
          </a:bodyPr>
          <a:lstStyle/>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Hyperlipidemia</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Due to albumin decrease in blood, oncotic pressure in blood vessels also decrease.</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So, fluid come out to extracellular space</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Oedema</a:t>
            </a:r>
            <a:endParaRPr lang="en-IN" dirty="0">
              <a:latin typeface="Times New Roman" panose="02020603050405020304" pitchFamily="18" charset="0"/>
              <a:cs typeface="Times New Roman" panose="02020603050405020304" pitchFamily="18" charset="0"/>
            </a:endParaRPr>
          </a:p>
        </p:txBody>
      </p:sp>
      <p:sp>
        <p:nvSpPr>
          <p:cNvPr id="4" name="Arrow: Down 3">
            <a:extLst>
              <a:ext uri="{FF2B5EF4-FFF2-40B4-BE49-F238E27FC236}">
                <a16:creationId xmlns:a16="http://schemas.microsoft.com/office/drawing/2014/main" id="{31608E89-CADF-4D41-B7B0-135485A57E2D}"/>
              </a:ext>
            </a:extLst>
          </p:cNvPr>
          <p:cNvSpPr/>
          <p:nvPr/>
        </p:nvSpPr>
        <p:spPr>
          <a:xfrm flipH="1">
            <a:off x="5833253" y="1090953"/>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a:extLst>
              <a:ext uri="{FF2B5EF4-FFF2-40B4-BE49-F238E27FC236}">
                <a16:creationId xmlns:a16="http://schemas.microsoft.com/office/drawing/2014/main" id="{48A578EA-DD76-4389-A233-985708F26C72}"/>
              </a:ext>
            </a:extLst>
          </p:cNvPr>
          <p:cNvSpPr/>
          <p:nvPr/>
        </p:nvSpPr>
        <p:spPr>
          <a:xfrm flipH="1">
            <a:off x="5833251" y="2147155"/>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Arrow: Down 5">
            <a:extLst>
              <a:ext uri="{FF2B5EF4-FFF2-40B4-BE49-F238E27FC236}">
                <a16:creationId xmlns:a16="http://schemas.microsoft.com/office/drawing/2014/main" id="{FF0FC23C-0B8E-4221-851A-1E9047FE34DC}"/>
              </a:ext>
            </a:extLst>
          </p:cNvPr>
          <p:cNvSpPr/>
          <p:nvPr/>
        </p:nvSpPr>
        <p:spPr>
          <a:xfrm flipH="1">
            <a:off x="5833250" y="3489176"/>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Down 6">
            <a:extLst>
              <a:ext uri="{FF2B5EF4-FFF2-40B4-BE49-F238E27FC236}">
                <a16:creationId xmlns:a16="http://schemas.microsoft.com/office/drawing/2014/main" id="{2E65D0EB-106C-48FF-BF16-F7E992DF04FC}"/>
              </a:ext>
            </a:extLst>
          </p:cNvPr>
          <p:cNvSpPr/>
          <p:nvPr/>
        </p:nvSpPr>
        <p:spPr>
          <a:xfrm flipH="1">
            <a:off x="5833250" y="4491163"/>
            <a:ext cx="407505" cy="556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ate Placeholder 7">
            <a:extLst>
              <a:ext uri="{FF2B5EF4-FFF2-40B4-BE49-F238E27FC236}">
                <a16:creationId xmlns:a16="http://schemas.microsoft.com/office/drawing/2014/main" id="{37A8946C-E764-4816-AA82-A5C4B7159F02}"/>
              </a:ext>
            </a:extLst>
          </p:cNvPr>
          <p:cNvSpPr>
            <a:spLocks noGrp="1"/>
          </p:cNvSpPr>
          <p:nvPr>
            <p:ph type="dt" sz="half" idx="10"/>
          </p:nvPr>
        </p:nvSpPr>
        <p:spPr/>
        <p:txBody>
          <a:bodyPr/>
          <a:lstStyle/>
          <a:p>
            <a:fld id="{B083D225-F726-4DD8-A069-A0CB8B506FAC}" type="datetime2">
              <a:rPr lang="en-IN" smtClean="0"/>
              <a:t>Monday, 13 May 2024</a:t>
            </a:fld>
            <a:endParaRPr lang="en-IN"/>
          </a:p>
        </p:txBody>
      </p:sp>
      <p:sp>
        <p:nvSpPr>
          <p:cNvPr id="9" name="Footer Placeholder 8">
            <a:extLst>
              <a:ext uri="{FF2B5EF4-FFF2-40B4-BE49-F238E27FC236}">
                <a16:creationId xmlns:a16="http://schemas.microsoft.com/office/drawing/2014/main" id="{ED0082D0-C8C8-43FB-9558-4B8C60542D8E}"/>
              </a:ext>
            </a:extLst>
          </p:cNvPr>
          <p:cNvSpPr>
            <a:spLocks noGrp="1"/>
          </p:cNvSpPr>
          <p:nvPr>
            <p:ph type="ftr" sz="quarter" idx="11"/>
          </p:nvPr>
        </p:nvSpPr>
        <p:spPr/>
        <p:txBody>
          <a:bodyPr/>
          <a:lstStyle/>
          <a:p>
            <a:r>
              <a:rPr lang="en-US"/>
              <a:t>TEERTHANKER MAHAVEER COLLEGE OF NURSING</a:t>
            </a:r>
            <a:endParaRPr lang="en-IN"/>
          </a:p>
        </p:txBody>
      </p:sp>
      <p:sp>
        <p:nvSpPr>
          <p:cNvPr id="10" name="Slide Number Placeholder 9">
            <a:extLst>
              <a:ext uri="{FF2B5EF4-FFF2-40B4-BE49-F238E27FC236}">
                <a16:creationId xmlns:a16="http://schemas.microsoft.com/office/drawing/2014/main" id="{294AE55D-02F8-42B3-891A-46789F868128}"/>
              </a:ext>
            </a:extLst>
          </p:cNvPr>
          <p:cNvSpPr>
            <a:spLocks noGrp="1"/>
          </p:cNvSpPr>
          <p:nvPr>
            <p:ph type="sldNum" sz="quarter" idx="12"/>
          </p:nvPr>
        </p:nvSpPr>
        <p:spPr/>
        <p:txBody>
          <a:bodyPr/>
          <a:lstStyle/>
          <a:p>
            <a:fld id="{AF5871B3-825B-4E33-BFCE-887F6A2181C4}" type="slidenum">
              <a:rPr lang="en-IN" smtClean="0"/>
              <a:t>8</a:t>
            </a:fld>
            <a:endParaRPr lang="en-IN"/>
          </a:p>
        </p:txBody>
      </p:sp>
    </p:spTree>
    <p:extLst>
      <p:ext uri="{BB962C8B-B14F-4D97-AF65-F5344CB8AC3E}">
        <p14:creationId xmlns:p14="http://schemas.microsoft.com/office/powerpoint/2010/main" val="301029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4855F-8281-44D2-BE94-DB69FE196AF9}"/>
              </a:ext>
            </a:extLst>
          </p:cNvPr>
          <p:cNvSpPr>
            <a:spLocks noGrp="1"/>
          </p:cNvSpPr>
          <p:nvPr>
            <p:ph type="title"/>
          </p:nvPr>
        </p:nvSpPr>
        <p:spPr>
          <a:xfrm>
            <a:off x="838200" y="136526"/>
            <a:ext cx="10515600" cy="849794"/>
          </a:xfrm>
        </p:spPr>
        <p:txBody>
          <a:bodyPr/>
          <a:lstStyle/>
          <a:p>
            <a:r>
              <a:rPr lang="en-US" b="1" dirty="0">
                <a:solidFill>
                  <a:srgbClr val="C00000"/>
                </a:solidFill>
                <a:latin typeface="Times New Roman" panose="02020603050405020304" pitchFamily="18" charset="0"/>
                <a:cs typeface="Times New Roman" panose="02020603050405020304" pitchFamily="18" charset="0"/>
              </a:rPr>
              <a:t>CLINICAL MANIFESTATION</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39324E3-3160-41DE-BACB-6FDEBD6FAD39}"/>
              </a:ext>
            </a:extLst>
          </p:cNvPr>
          <p:cNvSpPr>
            <a:spLocks noGrp="1"/>
          </p:cNvSpPr>
          <p:nvPr>
            <p:ph idx="1"/>
          </p:nvPr>
        </p:nvSpPr>
        <p:spPr>
          <a:xfrm>
            <a:off x="838200" y="986320"/>
            <a:ext cx="10515600" cy="5190643"/>
          </a:xfrm>
        </p:spPr>
        <p:txBody>
          <a:bodyPr>
            <a:normAutofit/>
          </a:bodyPr>
          <a:lstStyle/>
          <a:p>
            <a:pPr algn="just">
              <a:lnSpc>
                <a:spcPct val="150000"/>
              </a:lnSpc>
            </a:pPr>
            <a:r>
              <a:rPr lang="en-US" dirty="0">
                <a:latin typeface="Times New Roman" panose="02020603050405020304" pitchFamily="18" charset="0"/>
                <a:cs typeface="Times New Roman" panose="02020603050405020304" pitchFamily="18" charset="0"/>
              </a:rPr>
              <a:t>Four main symptoms of nephrotic syndrome</a:t>
            </a:r>
          </a:p>
          <a:p>
            <a:pPr marL="514350" indent="-514350" algn="just">
              <a:lnSpc>
                <a:spcPct val="150000"/>
              </a:lnSpc>
              <a:buFont typeface="+mj-lt"/>
              <a:buAutoNum type="arabicPeriod"/>
            </a:pPr>
            <a:r>
              <a:rPr lang="en-US" sz="2400" b="1" u="sng" dirty="0">
                <a:latin typeface="Times New Roman" panose="02020603050405020304" pitchFamily="18" charset="0"/>
                <a:cs typeface="Times New Roman" panose="02020603050405020304" pitchFamily="18" charset="0"/>
              </a:rPr>
              <a:t>Proteinuria</a:t>
            </a:r>
            <a:r>
              <a:rPr lang="en-US" sz="2400" dirty="0">
                <a:latin typeface="Times New Roman" panose="02020603050405020304" pitchFamily="18" charset="0"/>
                <a:cs typeface="Times New Roman" panose="02020603050405020304" pitchFamily="18" charset="0"/>
              </a:rPr>
              <a:t>:- the presence of abnormal quantities of protein in the urine.</a:t>
            </a:r>
          </a:p>
          <a:p>
            <a:pPr marL="514350" indent="-514350" algn="just">
              <a:lnSpc>
                <a:spcPct val="150000"/>
              </a:lnSpc>
              <a:buFont typeface="+mj-lt"/>
              <a:buAutoNum type="arabicPeriod"/>
            </a:pPr>
            <a:r>
              <a:rPr lang="en-US" sz="2400" b="1" u="sng" dirty="0">
                <a:latin typeface="Times New Roman" panose="02020603050405020304" pitchFamily="18" charset="0"/>
                <a:cs typeface="Times New Roman" panose="02020603050405020304" pitchFamily="18" charset="0"/>
              </a:rPr>
              <a:t>Hypoalbuminemia</a:t>
            </a:r>
            <a:r>
              <a:rPr lang="en-US" sz="2400" dirty="0">
                <a:latin typeface="Times New Roman" panose="02020603050405020304" pitchFamily="18" charset="0"/>
                <a:cs typeface="Times New Roman" panose="02020603050405020304" pitchFamily="18" charset="0"/>
              </a:rPr>
              <a:t>:- when you don't have enough  of the protein albumin in  the bloodstream.</a:t>
            </a:r>
          </a:p>
          <a:p>
            <a:pPr marL="514350" indent="-514350" algn="just">
              <a:lnSpc>
                <a:spcPct val="150000"/>
              </a:lnSpc>
              <a:buFont typeface="+mj-lt"/>
              <a:buAutoNum type="arabicPeriod"/>
            </a:pPr>
            <a:r>
              <a:rPr lang="en-US" sz="2400" b="1" u="sng" dirty="0">
                <a:latin typeface="Times New Roman" panose="02020603050405020304" pitchFamily="18" charset="0"/>
                <a:cs typeface="Times New Roman" panose="02020603050405020304" pitchFamily="18" charset="0"/>
              </a:rPr>
              <a:t>Hyperlipidemia</a:t>
            </a:r>
            <a:r>
              <a:rPr lang="en-US" sz="2400" dirty="0">
                <a:latin typeface="Times New Roman" panose="02020603050405020304" pitchFamily="18" charset="0"/>
                <a:cs typeface="Times New Roman" panose="02020603050405020304" pitchFamily="18" charset="0"/>
              </a:rPr>
              <a:t>:- increase amount of circulating fatty acids, triglycerides and cholesterol.</a:t>
            </a:r>
          </a:p>
          <a:p>
            <a:pPr marL="514350" indent="-514350" algn="just">
              <a:lnSpc>
                <a:spcPct val="150000"/>
              </a:lnSpc>
              <a:buFont typeface="+mj-lt"/>
              <a:buAutoNum type="arabicPeriod"/>
            </a:pPr>
            <a:r>
              <a:rPr lang="en-US" sz="2400" b="1" u="sng" dirty="0">
                <a:latin typeface="Times New Roman" panose="02020603050405020304" pitchFamily="18" charset="0"/>
                <a:cs typeface="Times New Roman" panose="02020603050405020304" pitchFamily="18" charset="0"/>
              </a:rPr>
              <a:t>Oedema</a:t>
            </a:r>
            <a:r>
              <a:rPr lang="en-US" sz="2400" dirty="0">
                <a:latin typeface="Times New Roman" panose="02020603050405020304" pitchFamily="18" charset="0"/>
                <a:cs typeface="Times New Roman" panose="02020603050405020304" pitchFamily="18" charset="0"/>
              </a:rPr>
              <a:t>:- accumulation of fluid in subcutaneous tissue.</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31C429D-8D97-4344-A605-9DF3920E43F7}"/>
              </a:ext>
            </a:extLst>
          </p:cNvPr>
          <p:cNvSpPr>
            <a:spLocks noGrp="1"/>
          </p:cNvSpPr>
          <p:nvPr>
            <p:ph type="dt" sz="half" idx="10"/>
          </p:nvPr>
        </p:nvSpPr>
        <p:spPr/>
        <p:txBody>
          <a:bodyPr/>
          <a:lstStyle/>
          <a:p>
            <a:fld id="{2701A064-13FF-49CE-A1F3-23CC2001A3B6}" type="datetime2">
              <a:rPr lang="en-IN" smtClean="0"/>
              <a:t>Monday, 13 May 2024</a:t>
            </a:fld>
            <a:endParaRPr lang="en-IN"/>
          </a:p>
        </p:txBody>
      </p:sp>
      <p:sp>
        <p:nvSpPr>
          <p:cNvPr id="5" name="Footer Placeholder 4">
            <a:extLst>
              <a:ext uri="{FF2B5EF4-FFF2-40B4-BE49-F238E27FC236}">
                <a16:creationId xmlns:a16="http://schemas.microsoft.com/office/drawing/2014/main" id="{257E8AAD-AF38-4B85-9CF4-B57E3EED7891}"/>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2A5A5A5C-6CAE-4699-B5A0-68F87B118EF9}"/>
              </a:ext>
            </a:extLst>
          </p:cNvPr>
          <p:cNvSpPr>
            <a:spLocks noGrp="1"/>
          </p:cNvSpPr>
          <p:nvPr>
            <p:ph type="sldNum" sz="quarter" idx="12"/>
          </p:nvPr>
        </p:nvSpPr>
        <p:spPr/>
        <p:txBody>
          <a:bodyPr/>
          <a:lstStyle/>
          <a:p>
            <a:fld id="{AF5871B3-825B-4E33-BFCE-887F6A2181C4}" type="slidenum">
              <a:rPr lang="en-IN" smtClean="0"/>
              <a:t>9</a:t>
            </a:fld>
            <a:endParaRPr lang="en-IN"/>
          </a:p>
        </p:txBody>
      </p:sp>
    </p:spTree>
    <p:extLst>
      <p:ext uri="{BB962C8B-B14F-4D97-AF65-F5344CB8AC3E}">
        <p14:creationId xmlns:p14="http://schemas.microsoft.com/office/powerpoint/2010/main" val="447129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19BD9-658E-445A-9F0B-7C61BD2644AB}"/>
              </a:ext>
            </a:extLst>
          </p:cNvPr>
          <p:cNvSpPr>
            <a:spLocks noGrp="1"/>
          </p:cNvSpPr>
          <p:nvPr>
            <p:ph type="title"/>
          </p:nvPr>
        </p:nvSpPr>
        <p:spPr>
          <a:xfrm>
            <a:off x="838200" y="136525"/>
            <a:ext cx="10515600" cy="777875"/>
          </a:xfrm>
        </p:spPr>
        <p:txBody>
          <a:bodyPr/>
          <a:lstStyle/>
          <a:p>
            <a:r>
              <a:rPr lang="en-US" b="1" dirty="0">
                <a:solidFill>
                  <a:srgbClr val="C00000"/>
                </a:solidFill>
                <a:latin typeface="Times New Roman" panose="02020603050405020304" pitchFamily="18" charset="0"/>
                <a:cs typeface="Times New Roman" panose="02020603050405020304" pitchFamily="18" charset="0"/>
              </a:rPr>
              <a:t>OTHER SYMPTOMS</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64F3C3E-3D6E-407B-83D8-31E95E05B61A}"/>
              </a:ext>
            </a:extLst>
          </p:cNvPr>
          <p:cNvSpPr>
            <a:spLocks noGrp="1"/>
          </p:cNvSpPr>
          <p:nvPr>
            <p:ph idx="1"/>
          </p:nvPr>
        </p:nvSpPr>
        <p:spPr>
          <a:xfrm>
            <a:off x="838200" y="914400"/>
            <a:ext cx="10515600" cy="5262563"/>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Shortness of breath</a:t>
            </a:r>
          </a:p>
          <a:p>
            <a:pPr algn="just">
              <a:lnSpc>
                <a:spcPct val="150000"/>
              </a:lnSpc>
            </a:pPr>
            <a:r>
              <a:rPr lang="en-US" sz="2400" dirty="0">
                <a:latin typeface="Times New Roman" panose="02020603050405020304" pitchFamily="18" charset="0"/>
                <a:cs typeface="Times New Roman" panose="02020603050405020304" pitchFamily="18" charset="0"/>
              </a:rPr>
              <a:t>Mild headache</a:t>
            </a:r>
          </a:p>
          <a:p>
            <a:pPr algn="just">
              <a:lnSpc>
                <a:spcPct val="150000"/>
              </a:lnSpc>
            </a:pPr>
            <a:r>
              <a:rPr lang="en-US" sz="2400" dirty="0">
                <a:latin typeface="Times New Roman" panose="02020603050405020304" pitchFamily="18" charset="0"/>
                <a:cs typeface="Times New Roman" panose="02020603050405020304" pitchFamily="18" charset="0"/>
              </a:rPr>
              <a:t>Weakness</a:t>
            </a:r>
          </a:p>
          <a:p>
            <a:pPr algn="just">
              <a:lnSpc>
                <a:spcPct val="150000"/>
              </a:lnSpc>
            </a:pPr>
            <a:r>
              <a:rPr lang="en-US" sz="2400" dirty="0">
                <a:latin typeface="Times New Roman" panose="02020603050405020304" pitchFamily="18" charset="0"/>
                <a:cs typeface="Times New Roman" panose="02020603050405020304" pitchFamily="18" charset="0"/>
              </a:rPr>
              <a:t>Anorexia (loss of appetite)</a:t>
            </a:r>
          </a:p>
          <a:p>
            <a:pPr algn="just">
              <a:lnSpc>
                <a:spcPct val="150000"/>
              </a:lnSpc>
            </a:pPr>
            <a:r>
              <a:rPr lang="en-US" sz="2400" dirty="0">
                <a:latin typeface="Times New Roman" panose="02020603050405020304" pitchFamily="18" charset="0"/>
                <a:cs typeface="Times New Roman" panose="02020603050405020304" pitchFamily="18" charset="0"/>
              </a:rPr>
              <a:t>Weight gain</a:t>
            </a:r>
          </a:p>
          <a:p>
            <a:pPr algn="just">
              <a:lnSpc>
                <a:spcPct val="150000"/>
              </a:lnSpc>
            </a:pPr>
            <a:r>
              <a:rPr lang="en-US" sz="2400" dirty="0">
                <a:latin typeface="Times New Roman" panose="02020603050405020304" pitchFamily="18" charset="0"/>
                <a:cs typeface="Times New Roman" panose="02020603050405020304" pitchFamily="18" charset="0"/>
              </a:rPr>
              <a:t>Irritability</a:t>
            </a:r>
          </a:p>
          <a:p>
            <a:pPr algn="just">
              <a:lnSpc>
                <a:spcPct val="150000"/>
              </a:lnSpc>
            </a:pPr>
            <a:r>
              <a:rPr lang="en-US" sz="2400" dirty="0">
                <a:latin typeface="Times New Roman" panose="02020603050405020304" pitchFamily="18" charset="0"/>
                <a:cs typeface="Times New Roman" panose="02020603050405020304" pitchFamily="18" charset="0"/>
              </a:rPr>
              <a:t>Hypertension</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73C7EECA-75D9-4695-A71C-5F6D9A29AE53}"/>
              </a:ext>
            </a:extLst>
          </p:cNvPr>
          <p:cNvSpPr>
            <a:spLocks noGrp="1"/>
          </p:cNvSpPr>
          <p:nvPr>
            <p:ph type="dt" sz="half" idx="10"/>
          </p:nvPr>
        </p:nvSpPr>
        <p:spPr/>
        <p:txBody>
          <a:bodyPr/>
          <a:lstStyle/>
          <a:p>
            <a:fld id="{7B6A65B6-58BC-4104-BD43-A8AFCF20FF6D}" type="datetime2">
              <a:rPr lang="en-IN" smtClean="0"/>
              <a:t>Monday, 13 May 2024</a:t>
            </a:fld>
            <a:endParaRPr lang="en-IN"/>
          </a:p>
        </p:txBody>
      </p:sp>
      <p:sp>
        <p:nvSpPr>
          <p:cNvPr id="5" name="Footer Placeholder 4">
            <a:extLst>
              <a:ext uri="{FF2B5EF4-FFF2-40B4-BE49-F238E27FC236}">
                <a16:creationId xmlns:a16="http://schemas.microsoft.com/office/drawing/2014/main" id="{041CBFE4-389C-47CB-B105-84FF5613F4BC}"/>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2DE49656-9BB7-4A44-B717-A07EFAFA857C}"/>
              </a:ext>
            </a:extLst>
          </p:cNvPr>
          <p:cNvSpPr>
            <a:spLocks noGrp="1"/>
          </p:cNvSpPr>
          <p:nvPr>
            <p:ph type="sldNum" sz="quarter" idx="12"/>
          </p:nvPr>
        </p:nvSpPr>
        <p:spPr/>
        <p:txBody>
          <a:bodyPr/>
          <a:lstStyle/>
          <a:p>
            <a:fld id="{AF5871B3-825B-4E33-BFCE-887F6A2181C4}" type="slidenum">
              <a:rPr lang="en-IN" smtClean="0"/>
              <a:t>10</a:t>
            </a:fld>
            <a:endParaRPr lang="en-IN"/>
          </a:p>
        </p:txBody>
      </p:sp>
    </p:spTree>
    <p:extLst>
      <p:ext uri="{BB962C8B-B14F-4D97-AF65-F5344CB8AC3E}">
        <p14:creationId xmlns:p14="http://schemas.microsoft.com/office/powerpoint/2010/main" val="3154816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4327-E9CE-400E-8DD9-1A98478596A8}"/>
              </a:ext>
            </a:extLst>
          </p:cNvPr>
          <p:cNvSpPr>
            <a:spLocks noGrp="1"/>
          </p:cNvSpPr>
          <p:nvPr>
            <p:ph type="title"/>
          </p:nvPr>
        </p:nvSpPr>
        <p:spPr>
          <a:xfrm>
            <a:off x="838200" y="136526"/>
            <a:ext cx="10515600" cy="716230"/>
          </a:xfrm>
        </p:spPr>
        <p:txBody>
          <a:bodyPr/>
          <a:lstStyle/>
          <a:p>
            <a:r>
              <a:rPr lang="en-US" b="1" dirty="0">
                <a:solidFill>
                  <a:srgbClr val="C00000"/>
                </a:solidFill>
                <a:latin typeface="Times New Roman" panose="02020603050405020304" pitchFamily="18" charset="0"/>
                <a:cs typeface="Times New Roman" panose="02020603050405020304" pitchFamily="18" charset="0"/>
              </a:rPr>
              <a:t>DIAGNOSTIC EVALUATION</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75C5F8-99F0-46DC-8900-21673405490A}"/>
              </a:ext>
            </a:extLst>
          </p:cNvPr>
          <p:cNvSpPr>
            <a:spLocks noGrp="1"/>
          </p:cNvSpPr>
          <p:nvPr>
            <p:ph idx="1"/>
          </p:nvPr>
        </p:nvSpPr>
        <p:spPr>
          <a:xfrm>
            <a:off x="838200" y="934948"/>
            <a:ext cx="10515600" cy="5242015"/>
          </a:xfrm>
        </p:spPr>
        <p:txBody>
          <a:bodyPr>
            <a:normAutofit/>
          </a:bodyPr>
          <a:lstStyle/>
          <a:p>
            <a:pPr marL="514350" indent="-51435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Urine test</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A urinalysis can reveal abnormalities in the urine, such as large amounts of proteins. You might be asked to collect urine samples over 24 hours.</a:t>
            </a:r>
          </a:p>
          <a:p>
            <a:pPr marL="514350" indent="-514350" algn="just">
              <a:lnSpc>
                <a:spcPct val="150000"/>
              </a:lnSpc>
              <a:buFont typeface="+mj-lt"/>
              <a:buAutoNum type="arabicPeriod" startAt="2"/>
            </a:pPr>
            <a:r>
              <a:rPr lang="en-US" sz="2400" b="1" dirty="0">
                <a:latin typeface="Times New Roman" panose="02020603050405020304" pitchFamily="18" charset="0"/>
                <a:cs typeface="Times New Roman" panose="02020603050405020304" pitchFamily="18" charset="0"/>
              </a:rPr>
              <a:t>Blood test</a:t>
            </a:r>
          </a:p>
          <a:p>
            <a:pPr marL="0" indent="0" algn="just">
              <a:lnSpc>
                <a:spcPct val="150000"/>
              </a:lnSpc>
              <a:buNone/>
            </a:pPr>
            <a:r>
              <a:rPr lang="en-IN" sz="2400" dirty="0">
                <a:latin typeface="Times New Roman" panose="02020603050405020304" pitchFamily="18" charset="0"/>
                <a:cs typeface="Times New Roman" panose="02020603050405020304" pitchFamily="18" charset="0"/>
              </a:rPr>
              <a:t>A blood test can show low levels of the protein albumin and often decreased levels of blood proteins overall. Loss of albumin is often associated with an increase in blood cholesterol and blood triglycerides. The creatinine and urea nitrogen levels in the blood also might be measured to assess the overall kidney function.</a:t>
            </a:r>
          </a:p>
        </p:txBody>
      </p:sp>
      <p:sp>
        <p:nvSpPr>
          <p:cNvPr id="4" name="Date Placeholder 3">
            <a:extLst>
              <a:ext uri="{FF2B5EF4-FFF2-40B4-BE49-F238E27FC236}">
                <a16:creationId xmlns:a16="http://schemas.microsoft.com/office/drawing/2014/main" id="{570EC1BB-8C14-4B73-B1BB-8282D4099204}"/>
              </a:ext>
            </a:extLst>
          </p:cNvPr>
          <p:cNvSpPr>
            <a:spLocks noGrp="1"/>
          </p:cNvSpPr>
          <p:nvPr>
            <p:ph type="dt" sz="half" idx="10"/>
          </p:nvPr>
        </p:nvSpPr>
        <p:spPr/>
        <p:txBody>
          <a:bodyPr/>
          <a:lstStyle/>
          <a:p>
            <a:fld id="{1F55F7C1-263B-4BC5-BB7F-E02559EEC5B2}" type="datetime2">
              <a:rPr lang="en-IN" smtClean="0"/>
              <a:t>Monday, 13 May 2024</a:t>
            </a:fld>
            <a:endParaRPr lang="en-IN"/>
          </a:p>
        </p:txBody>
      </p:sp>
      <p:sp>
        <p:nvSpPr>
          <p:cNvPr id="5" name="Footer Placeholder 4">
            <a:extLst>
              <a:ext uri="{FF2B5EF4-FFF2-40B4-BE49-F238E27FC236}">
                <a16:creationId xmlns:a16="http://schemas.microsoft.com/office/drawing/2014/main" id="{2540BC4A-46D1-483C-AABA-B4D5DEB7E9FE}"/>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60B8A603-17F9-4EF5-81F5-8F1E5EC2B108}"/>
              </a:ext>
            </a:extLst>
          </p:cNvPr>
          <p:cNvSpPr>
            <a:spLocks noGrp="1"/>
          </p:cNvSpPr>
          <p:nvPr>
            <p:ph type="sldNum" sz="quarter" idx="12"/>
          </p:nvPr>
        </p:nvSpPr>
        <p:spPr/>
        <p:txBody>
          <a:bodyPr/>
          <a:lstStyle/>
          <a:p>
            <a:fld id="{AF5871B3-825B-4E33-BFCE-887F6A2181C4}" type="slidenum">
              <a:rPr lang="en-IN" smtClean="0"/>
              <a:t>11</a:t>
            </a:fld>
            <a:endParaRPr lang="en-IN"/>
          </a:p>
        </p:txBody>
      </p:sp>
    </p:spTree>
    <p:extLst>
      <p:ext uri="{BB962C8B-B14F-4D97-AF65-F5344CB8AC3E}">
        <p14:creationId xmlns:p14="http://schemas.microsoft.com/office/powerpoint/2010/main" val="3958266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FB5D-84FC-4204-A4F1-4CF57EB3A8EC}"/>
              </a:ext>
            </a:extLst>
          </p:cNvPr>
          <p:cNvSpPr>
            <a:spLocks noGrp="1"/>
          </p:cNvSpPr>
          <p:nvPr>
            <p:ph type="title"/>
          </p:nvPr>
        </p:nvSpPr>
        <p:spPr>
          <a:xfrm>
            <a:off x="838200" y="136525"/>
            <a:ext cx="10515600" cy="890891"/>
          </a:xfrm>
        </p:spPr>
        <p:txBody>
          <a:bodyPr/>
          <a:lstStyle/>
          <a:p>
            <a:r>
              <a:rPr lang="en-IN" b="1" dirty="0">
                <a:solidFill>
                  <a:srgbClr val="C00000"/>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0E9C696C-F738-4B99-BF58-A309DBD26273}"/>
              </a:ext>
            </a:extLst>
          </p:cNvPr>
          <p:cNvSpPr>
            <a:spLocks noGrp="1"/>
          </p:cNvSpPr>
          <p:nvPr>
            <p:ph idx="1"/>
          </p:nvPr>
        </p:nvSpPr>
        <p:spPr>
          <a:xfrm>
            <a:off x="838200" y="1027416"/>
            <a:ext cx="10515600" cy="5149547"/>
          </a:xfrm>
        </p:spPr>
        <p:txBody>
          <a:bodyPr/>
          <a:lstStyle/>
          <a:p>
            <a:pPr marL="514350" indent="-514350">
              <a:lnSpc>
                <a:spcPct val="150000"/>
              </a:lnSpc>
              <a:buFont typeface="+mj-lt"/>
              <a:buAutoNum type="arabicPeriod" startAt="3"/>
            </a:pPr>
            <a:r>
              <a:rPr lang="en-US" b="1" dirty="0">
                <a:latin typeface="Times New Roman" panose="02020603050405020304" pitchFamily="18" charset="0"/>
                <a:cs typeface="Times New Roman" panose="02020603050405020304" pitchFamily="18" charset="0"/>
              </a:rPr>
              <a:t>Kidney biopsy</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Your doctor might recommend removing a small sample of kidney tissue for testing. During a kidney biopsy, a needle is inserted through the skin and into the kidney. Kidney tissue is collected and send a lab for testing.</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CEDCC109-771D-4403-8444-9F1A1A42630B}"/>
              </a:ext>
            </a:extLst>
          </p:cNvPr>
          <p:cNvSpPr>
            <a:spLocks noGrp="1"/>
          </p:cNvSpPr>
          <p:nvPr>
            <p:ph type="dt" sz="half" idx="10"/>
          </p:nvPr>
        </p:nvSpPr>
        <p:spPr/>
        <p:txBody>
          <a:bodyPr/>
          <a:lstStyle/>
          <a:p>
            <a:fld id="{E6CF2FFD-819C-47E0-8C82-DBE9B17F0D26}" type="datetime2">
              <a:rPr lang="en-IN" smtClean="0"/>
              <a:t>Monday, 13 May 2024</a:t>
            </a:fld>
            <a:endParaRPr lang="en-IN"/>
          </a:p>
        </p:txBody>
      </p:sp>
      <p:sp>
        <p:nvSpPr>
          <p:cNvPr id="5" name="Footer Placeholder 4">
            <a:extLst>
              <a:ext uri="{FF2B5EF4-FFF2-40B4-BE49-F238E27FC236}">
                <a16:creationId xmlns:a16="http://schemas.microsoft.com/office/drawing/2014/main" id="{C1BC816A-B82B-4217-A4D1-694182DF82E3}"/>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5D6E0253-9B2F-4118-94FB-C4F5949873C2}"/>
              </a:ext>
            </a:extLst>
          </p:cNvPr>
          <p:cNvSpPr>
            <a:spLocks noGrp="1"/>
          </p:cNvSpPr>
          <p:nvPr>
            <p:ph type="sldNum" sz="quarter" idx="12"/>
          </p:nvPr>
        </p:nvSpPr>
        <p:spPr/>
        <p:txBody>
          <a:bodyPr/>
          <a:lstStyle/>
          <a:p>
            <a:fld id="{AF5871B3-825B-4E33-BFCE-887F6A2181C4}" type="slidenum">
              <a:rPr lang="en-IN" smtClean="0"/>
              <a:t>12</a:t>
            </a:fld>
            <a:endParaRPr lang="en-IN"/>
          </a:p>
        </p:txBody>
      </p:sp>
    </p:spTree>
    <p:extLst>
      <p:ext uri="{BB962C8B-B14F-4D97-AF65-F5344CB8AC3E}">
        <p14:creationId xmlns:p14="http://schemas.microsoft.com/office/powerpoint/2010/main" val="4275949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9D53C-762B-48DD-9869-375486D742D9}"/>
              </a:ext>
            </a:extLst>
          </p:cNvPr>
          <p:cNvSpPr>
            <a:spLocks noGrp="1"/>
          </p:cNvSpPr>
          <p:nvPr>
            <p:ph type="title"/>
          </p:nvPr>
        </p:nvSpPr>
        <p:spPr/>
        <p:txBody>
          <a:bodyPr/>
          <a:lstStyle/>
          <a:p>
            <a:endParaRPr lang="en-IN" dirty="0"/>
          </a:p>
        </p:txBody>
      </p:sp>
      <p:pic>
        <p:nvPicPr>
          <p:cNvPr id="8" name="Content Placeholder 7">
            <a:extLst>
              <a:ext uri="{FF2B5EF4-FFF2-40B4-BE49-F238E27FC236}">
                <a16:creationId xmlns:a16="http://schemas.microsoft.com/office/drawing/2014/main" id="{AEB11E3D-F4BD-42E3-B867-60D8146771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8" y="1873333"/>
            <a:ext cx="10515601" cy="4351338"/>
          </a:xfrm>
        </p:spPr>
      </p:pic>
      <p:sp>
        <p:nvSpPr>
          <p:cNvPr id="4" name="Date Placeholder 3">
            <a:extLst>
              <a:ext uri="{FF2B5EF4-FFF2-40B4-BE49-F238E27FC236}">
                <a16:creationId xmlns:a16="http://schemas.microsoft.com/office/drawing/2014/main" id="{0F25DEF0-A3B3-4DE5-AC6B-54E1E732BED0}"/>
              </a:ext>
            </a:extLst>
          </p:cNvPr>
          <p:cNvSpPr>
            <a:spLocks noGrp="1"/>
          </p:cNvSpPr>
          <p:nvPr>
            <p:ph type="dt" sz="half" idx="10"/>
          </p:nvPr>
        </p:nvSpPr>
        <p:spPr/>
        <p:txBody>
          <a:bodyPr/>
          <a:lstStyle/>
          <a:p>
            <a:fld id="{7776DA64-316F-422F-B42F-E446BED7C3BD}" type="datetime2">
              <a:rPr lang="en-IN" smtClean="0"/>
              <a:t>Monday, 13 May 2024</a:t>
            </a:fld>
            <a:endParaRPr lang="en-IN"/>
          </a:p>
        </p:txBody>
      </p:sp>
      <p:sp>
        <p:nvSpPr>
          <p:cNvPr id="5" name="Footer Placeholder 4">
            <a:extLst>
              <a:ext uri="{FF2B5EF4-FFF2-40B4-BE49-F238E27FC236}">
                <a16:creationId xmlns:a16="http://schemas.microsoft.com/office/drawing/2014/main" id="{84C3559A-FBF5-4899-AA8F-623B4B2A5D78}"/>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6EE88B47-B24B-44EF-82D7-3770657C1E86}"/>
              </a:ext>
            </a:extLst>
          </p:cNvPr>
          <p:cNvSpPr>
            <a:spLocks noGrp="1"/>
          </p:cNvSpPr>
          <p:nvPr>
            <p:ph type="sldNum" sz="quarter" idx="12"/>
          </p:nvPr>
        </p:nvSpPr>
        <p:spPr/>
        <p:txBody>
          <a:bodyPr/>
          <a:lstStyle/>
          <a:p>
            <a:fld id="{AF5871B3-825B-4E33-BFCE-887F6A2181C4}" type="slidenum">
              <a:rPr lang="en-IN" smtClean="0"/>
              <a:t>13</a:t>
            </a:fld>
            <a:endParaRPr lang="en-IN"/>
          </a:p>
        </p:txBody>
      </p:sp>
    </p:spTree>
    <p:extLst>
      <p:ext uri="{BB962C8B-B14F-4D97-AF65-F5344CB8AC3E}">
        <p14:creationId xmlns:p14="http://schemas.microsoft.com/office/powerpoint/2010/main" val="2015170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E3FE3-CBED-4EF3-A581-922F90167AEF}"/>
              </a:ext>
            </a:extLst>
          </p:cNvPr>
          <p:cNvSpPr>
            <a:spLocks noGrp="1"/>
          </p:cNvSpPr>
          <p:nvPr>
            <p:ph type="title"/>
          </p:nvPr>
        </p:nvSpPr>
        <p:spPr>
          <a:xfrm>
            <a:off x="838200" y="136526"/>
            <a:ext cx="10515600" cy="716230"/>
          </a:xfrm>
        </p:spPr>
        <p:txBody>
          <a:bodyPr/>
          <a:lstStyle/>
          <a:p>
            <a:r>
              <a:rPr lang="en-US" b="1" dirty="0">
                <a:solidFill>
                  <a:srgbClr val="C00000"/>
                </a:solidFill>
                <a:latin typeface="Times New Roman" panose="02020603050405020304" pitchFamily="18" charset="0"/>
                <a:cs typeface="Times New Roman" panose="02020603050405020304" pitchFamily="18" charset="0"/>
              </a:rPr>
              <a:t>MEDICAL MANAGEMENT</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9F337B0-BD9F-4C13-A88E-12D7865DDC87}"/>
              </a:ext>
            </a:extLst>
          </p:cNvPr>
          <p:cNvSpPr>
            <a:spLocks noGrp="1"/>
          </p:cNvSpPr>
          <p:nvPr>
            <p:ph idx="1"/>
          </p:nvPr>
        </p:nvSpPr>
        <p:spPr>
          <a:xfrm>
            <a:off x="838200" y="852756"/>
            <a:ext cx="10515600" cy="5324207"/>
          </a:xfrm>
        </p:spPr>
        <p:txBody>
          <a:bodyPr/>
          <a:lstStyle/>
          <a:p>
            <a:pPr marL="514350" indent="-514350">
              <a:lnSpc>
                <a:spcPct val="150000"/>
              </a:lnSpc>
              <a:buFont typeface="+mj-lt"/>
              <a:buAutoNum type="arabicPeriod"/>
            </a:pPr>
            <a:r>
              <a:rPr lang="en-US" b="1" u="sng" dirty="0">
                <a:latin typeface="Times New Roman" panose="02020603050405020304" pitchFamily="18" charset="0"/>
                <a:cs typeface="Times New Roman" panose="02020603050405020304" pitchFamily="18" charset="0"/>
              </a:rPr>
              <a:t>Blood pressure medications</a:t>
            </a:r>
          </a:p>
          <a:p>
            <a:pPr marL="0" indent="0">
              <a:lnSpc>
                <a:spcPct val="200000"/>
              </a:lnSpc>
              <a:buNone/>
            </a:pPr>
            <a:r>
              <a:rPr lang="en-US" sz="2400" dirty="0">
                <a:latin typeface="Times New Roman" panose="02020603050405020304" pitchFamily="18" charset="0"/>
                <a:cs typeface="Times New Roman" panose="02020603050405020304" pitchFamily="18" charset="0"/>
              </a:rPr>
              <a:t>Drug called angiotensin-converting enzyme (ACE) inhibitors reduce blood pressure and the amount of protein released in urine. Medications in this category include </a:t>
            </a:r>
          </a:p>
          <a:p>
            <a:pPr>
              <a:lnSpc>
                <a:spcPct val="200000"/>
              </a:lnSpc>
            </a:pPr>
            <a:r>
              <a:rPr lang="en-US" sz="2400" dirty="0">
                <a:latin typeface="Times New Roman" panose="02020603050405020304" pitchFamily="18" charset="0"/>
                <a:cs typeface="Times New Roman" panose="02020603050405020304" pitchFamily="18" charset="0"/>
              </a:rPr>
              <a:t>Lisinopril (prinvil, qbrelis, Zestril)</a:t>
            </a:r>
          </a:p>
          <a:p>
            <a:pPr>
              <a:lnSpc>
                <a:spcPct val="200000"/>
              </a:lnSpc>
            </a:pPr>
            <a:r>
              <a:rPr lang="en-US" sz="2400" dirty="0">
                <a:latin typeface="Times New Roman" panose="02020603050405020304" pitchFamily="18" charset="0"/>
                <a:cs typeface="Times New Roman" panose="02020603050405020304" pitchFamily="18" charset="0"/>
              </a:rPr>
              <a:t>Benzepril (Lotensin)</a:t>
            </a:r>
          </a:p>
          <a:p>
            <a:pPr>
              <a:lnSpc>
                <a:spcPct val="200000"/>
              </a:lnSpc>
            </a:pPr>
            <a:r>
              <a:rPr lang="en-US" sz="2400" dirty="0">
                <a:latin typeface="Times New Roman" panose="02020603050405020304" pitchFamily="18" charset="0"/>
                <a:cs typeface="Times New Roman" panose="02020603050405020304" pitchFamily="18" charset="0"/>
              </a:rPr>
              <a:t>Captopril and enalapril (Vasotec)</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77D8206-B1A8-489F-A40D-8C3BB5AB17E6}"/>
              </a:ext>
            </a:extLst>
          </p:cNvPr>
          <p:cNvSpPr>
            <a:spLocks noGrp="1"/>
          </p:cNvSpPr>
          <p:nvPr>
            <p:ph type="dt" sz="half" idx="10"/>
          </p:nvPr>
        </p:nvSpPr>
        <p:spPr/>
        <p:txBody>
          <a:bodyPr/>
          <a:lstStyle/>
          <a:p>
            <a:fld id="{A6ADFDA8-6431-48C8-AFBB-7868E9EEF2BD}" type="datetime2">
              <a:rPr lang="en-IN" smtClean="0"/>
              <a:t>Monday, 13 May 2024</a:t>
            </a:fld>
            <a:endParaRPr lang="en-IN"/>
          </a:p>
        </p:txBody>
      </p:sp>
      <p:sp>
        <p:nvSpPr>
          <p:cNvPr id="5" name="Footer Placeholder 4">
            <a:extLst>
              <a:ext uri="{FF2B5EF4-FFF2-40B4-BE49-F238E27FC236}">
                <a16:creationId xmlns:a16="http://schemas.microsoft.com/office/drawing/2014/main" id="{B09DCC5D-2FD4-4470-A556-C4D069D2BD46}"/>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672EF2BE-B007-4BF4-8630-FE561E5E237B}"/>
              </a:ext>
            </a:extLst>
          </p:cNvPr>
          <p:cNvSpPr>
            <a:spLocks noGrp="1"/>
          </p:cNvSpPr>
          <p:nvPr>
            <p:ph type="sldNum" sz="quarter" idx="12"/>
          </p:nvPr>
        </p:nvSpPr>
        <p:spPr/>
        <p:txBody>
          <a:bodyPr/>
          <a:lstStyle/>
          <a:p>
            <a:fld id="{AF5871B3-825B-4E33-BFCE-887F6A2181C4}" type="slidenum">
              <a:rPr lang="en-IN" smtClean="0"/>
              <a:t>14</a:t>
            </a:fld>
            <a:endParaRPr lang="en-IN"/>
          </a:p>
        </p:txBody>
      </p:sp>
    </p:spTree>
    <p:extLst>
      <p:ext uri="{BB962C8B-B14F-4D97-AF65-F5344CB8AC3E}">
        <p14:creationId xmlns:p14="http://schemas.microsoft.com/office/powerpoint/2010/main" val="2026882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134C-C611-4D1E-BDC3-29EF94237A67}"/>
              </a:ext>
            </a:extLst>
          </p:cNvPr>
          <p:cNvSpPr>
            <a:spLocks noGrp="1"/>
          </p:cNvSpPr>
          <p:nvPr>
            <p:ph type="title"/>
          </p:nvPr>
        </p:nvSpPr>
        <p:spPr>
          <a:xfrm>
            <a:off x="838200" y="136525"/>
            <a:ext cx="10515600" cy="757327"/>
          </a:xfrm>
        </p:spPr>
        <p:txBody>
          <a:bodyPr/>
          <a:lstStyle/>
          <a:p>
            <a:r>
              <a:rPr lang="en-IN" b="1" dirty="0">
                <a:solidFill>
                  <a:srgbClr val="C00000"/>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60888DF5-BCD6-4C1A-BCFF-6F6454C17FCD}"/>
              </a:ext>
            </a:extLst>
          </p:cNvPr>
          <p:cNvSpPr>
            <a:spLocks noGrp="1"/>
          </p:cNvSpPr>
          <p:nvPr>
            <p:ph idx="1"/>
          </p:nvPr>
        </p:nvSpPr>
        <p:spPr>
          <a:xfrm>
            <a:off x="838200" y="1017142"/>
            <a:ext cx="10515600" cy="5159821"/>
          </a:xfrm>
        </p:spPr>
        <p:txBody>
          <a:bodyPr>
            <a:normAutofit/>
          </a:bodyPr>
          <a:lstStyle/>
          <a:p>
            <a:pPr marL="457200" indent="-457200">
              <a:lnSpc>
                <a:spcPct val="150000"/>
              </a:lnSpc>
              <a:buFont typeface="+mj-lt"/>
              <a:buAutoNum type="arabicPeriod" startAt="2"/>
            </a:pPr>
            <a:r>
              <a:rPr lang="en-US" sz="2400" b="1" dirty="0">
                <a:latin typeface="Times New Roman" panose="02020603050405020304" pitchFamily="18" charset="0"/>
                <a:cs typeface="Times New Roman" panose="02020603050405020304" pitchFamily="18" charset="0"/>
              </a:rPr>
              <a:t>Diuretics</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Control swelling by increasing your kidneys’ fluid output diuretic medications typically include furosemide (Lasix).</a:t>
            </a:r>
          </a:p>
          <a:p>
            <a:pPr marL="457200" indent="-457200" algn="just">
              <a:lnSpc>
                <a:spcPct val="150000"/>
              </a:lnSpc>
              <a:buFont typeface="+mj-lt"/>
              <a:buAutoNum type="arabicPeriod" startAt="3"/>
            </a:pPr>
            <a:r>
              <a:rPr lang="en-US" sz="2400" b="1" dirty="0">
                <a:latin typeface="Times New Roman" panose="02020603050405020304" pitchFamily="18" charset="0"/>
                <a:cs typeface="Times New Roman" panose="02020603050405020304" pitchFamily="18" charset="0"/>
              </a:rPr>
              <a:t>Cholesterol-reducing medications</a:t>
            </a:r>
          </a:p>
          <a:p>
            <a:pPr marL="0" indent="0" algn="just">
              <a:lnSpc>
                <a:spcPct val="150000"/>
              </a:lnSpc>
              <a:buNone/>
            </a:pPr>
            <a:r>
              <a:rPr lang="en-US" sz="2400" i="0" dirty="0">
                <a:solidFill>
                  <a:srgbClr val="212B32"/>
                </a:solidFill>
                <a:effectLst/>
                <a:latin typeface="Times New Roman" panose="02020603050405020304" pitchFamily="18" charset="0"/>
                <a:cs typeface="Times New Roman" panose="02020603050405020304" pitchFamily="18" charset="0"/>
              </a:rPr>
              <a:t>Statins are a group of medicines that can help lower the level of low-density lipoprotein (LDL) cholesterol in the blood. </a:t>
            </a:r>
            <a:r>
              <a:rPr lang="en-US" sz="2400" b="0" i="0" dirty="0">
                <a:solidFill>
                  <a:srgbClr val="212B32"/>
                </a:solidFill>
                <a:effectLst/>
                <a:latin typeface="Times New Roman" panose="02020603050405020304" pitchFamily="18" charset="0"/>
                <a:cs typeface="Times New Roman" panose="02020603050405020304" pitchFamily="18" charset="0"/>
              </a:rPr>
              <a:t>LDL cholesterol is often referred to as "bad cholesterol", and statins reduce the production of it inside the liver.</a:t>
            </a:r>
          </a:p>
          <a:p>
            <a:pPr marL="0" indent="0" algn="just">
              <a:lnSpc>
                <a:spcPct val="150000"/>
              </a:lnSpc>
              <a:buNone/>
            </a:pPr>
            <a:r>
              <a:rPr lang="en-IN" sz="2400" b="1" i="0" dirty="0" err="1">
                <a:solidFill>
                  <a:srgbClr val="080808"/>
                </a:solidFill>
                <a:effectLst/>
                <a:highlight>
                  <a:srgbClr val="FFFFFF"/>
                </a:highlight>
                <a:latin typeface="Times New Roman" panose="02020603050405020304" pitchFamily="18" charset="0"/>
                <a:cs typeface="Times New Roman" panose="02020603050405020304" pitchFamily="18" charset="0"/>
              </a:rPr>
              <a:t>Eg.</a:t>
            </a:r>
            <a:r>
              <a:rPr lang="en-IN" sz="2400" b="1" i="0" dirty="0">
                <a:solidFill>
                  <a:srgbClr val="080808"/>
                </a:solidFill>
                <a:effectLst/>
                <a:highlight>
                  <a:srgbClr val="FFFFFF"/>
                </a:highlight>
                <a:latin typeface="Times New Roman" panose="02020603050405020304" pitchFamily="18" charset="0"/>
                <a:cs typeface="Times New Roman" panose="02020603050405020304" pitchFamily="18" charset="0"/>
              </a:rPr>
              <a:t> </a:t>
            </a:r>
            <a:r>
              <a:rPr lang="en-IN" sz="2400" i="0" dirty="0">
                <a:solidFill>
                  <a:srgbClr val="080808"/>
                </a:solidFill>
                <a:effectLst/>
                <a:highlight>
                  <a:srgbClr val="FFFFFF"/>
                </a:highlight>
                <a:latin typeface="Times New Roman" panose="02020603050405020304" pitchFamily="18" charset="0"/>
                <a:cs typeface="Times New Roman" panose="02020603050405020304" pitchFamily="18" charset="0"/>
              </a:rPr>
              <a:t>Atorvastatin (Lipitor), </a:t>
            </a:r>
            <a:r>
              <a:rPr lang="en-IN" sz="2400" b="0" i="0" dirty="0">
                <a:solidFill>
                  <a:srgbClr val="080808"/>
                </a:solidFill>
                <a:effectLst/>
                <a:highlight>
                  <a:srgbClr val="FFFFFF"/>
                </a:highlight>
                <a:latin typeface="Times New Roman" panose="02020603050405020304" pitchFamily="18" charset="0"/>
                <a:cs typeface="Times New Roman" panose="02020603050405020304" pitchFamily="18" charset="0"/>
              </a:rPr>
              <a:t>Lovastatin (</a:t>
            </a:r>
            <a:r>
              <a:rPr lang="en-IN" sz="2400" b="0" i="0" dirty="0" err="1">
                <a:solidFill>
                  <a:srgbClr val="080808"/>
                </a:solidFill>
                <a:effectLst/>
                <a:highlight>
                  <a:srgbClr val="FFFFFF"/>
                </a:highlight>
                <a:latin typeface="Times New Roman" panose="02020603050405020304" pitchFamily="18" charset="0"/>
                <a:cs typeface="Times New Roman" panose="02020603050405020304" pitchFamily="18" charset="0"/>
              </a:rPr>
              <a:t>Altoprev</a:t>
            </a:r>
            <a:r>
              <a:rPr lang="en-IN" sz="2400" b="0" i="0" dirty="0">
                <a:solidFill>
                  <a:srgbClr val="080808"/>
                </a:solidFill>
                <a:effectLst/>
                <a:highlight>
                  <a:srgbClr val="FFFFFF"/>
                </a:highlight>
                <a:latin typeface="Times New Roman" panose="02020603050405020304" pitchFamily="18" charset="0"/>
                <a:cs typeface="Times New Roman" panose="02020603050405020304" pitchFamily="18" charset="0"/>
              </a:rPr>
              <a:t>).</a:t>
            </a:r>
          </a:p>
          <a:p>
            <a:pPr marL="0" indent="0" algn="just">
              <a:lnSpc>
                <a:spcPct val="150000"/>
              </a:lnSpc>
              <a:buNone/>
            </a:pPr>
            <a:endParaRPr lang="en-IN" sz="2400" i="0" dirty="0">
              <a:solidFill>
                <a:srgbClr val="080808"/>
              </a:solidFill>
              <a:effectLst/>
              <a:highlight>
                <a:srgbClr val="FFFFFF"/>
              </a:highlight>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D09A7FF-01C2-47F9-B60E-53246759B714}"/>
              </a:ext>
            </a:extLst>
          </p:cNvPr>
          <p:cNvSpPr>
            <a:spLocks noGrp="1"/>
          </p:cNvSpPr>
          <p:nvPr>
            <p:ph type="dt" sz="half" idx="10"/>
          </p:nvPr>
        </p:nvSpPr>
        <p:spPr/>
        <p:txBody>
          <a:bodyPr/>
          <a:lstStyle/>
          <a:p>
            <a:fld id="{3E2A8278-CF94-4F5A-BCAA-24EBEB50B231}" type="datetime2">
              <a:rPr lang="en-IN" smtClean="0"/>
              <a:t>Monday, 13 May 2024</a:t>
            </a:fld>
            <a:endParaRPr lang="en-IN"/>
          </a:p>
        </p:txBody>
      </p:sp>
      <p:sp>
        <p:nvSpPr>
          <p:cNvPr id="5" name="Footer Placeholder 4">
            <a:extLst>
              <a:ext uri="{FF2B5EF4-FFF2-40B4-BE49-F238E27FC236}">
                <a16:creationId xmlns:a16="http://schemas.microsoft.com/office/drawing/2014/main" id="{EFCBA78A-2829-4E41-9336-89C90464AF60}"/>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E0A51C67-B3E9-4057-B5C0-11DA71C3E45C}"/>
              </a:ext>
            </a:extLst>
          </p:cNvPr>
          <p:cNvSpPr>
            <a:spLocks noGrp="1"/>
          </p:cNvSpPr>
          <p:nvPr>
            <p:ph type="sldNum" sz="quarter" idx="12"/>
          </p:nvPr>
        </p:nvSpPr>
        <p:spPr/>
        <p:txBody>
          <a:bodyPr/>
          <a:lstStyle/>
          <a:p>
            <a:fld id="{AF5871B3-825B-4E33-BFCE-887F6A2181C4}" type="slidenum">
              <a:rPr lang="en-IN" smtClean="0"/>
              <a:t>15</a:t>
            </a:fld>
            <a:endParaRPr lang="en-IN"/>
          </a:p>
        </p:txBody>
      </p:sp>
    </p:spTree>
    <p:extLst>
      <p:ext uri="{BB962C8B-B14F-4D97-AF65-F5344CB8AC3E}">
        <p14:creationId xmlns:p14="http://schemas.microsoft.com/office/powerpoint/2010/main" val="2491172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1430-3C54-4B58-98C6-2BF05FD03B36}"/>
              </a:ext>
            </a:extLst>
          </p:cNvPr>
          <p:cNvSpPr>
            <a:spLocks noGrp="1"/>
          </p:cNvSpPr>
          <p:nvPr>
            <p:ph type="title"/>
          </p:nvPr>
        </p:nvSpPr>
        <p:spPr>
          <a:xfrm>
            <a:off x="838200" y="136526"/>
            <a:ext cx="10515600" cy="726504"/>
          </a:xfrm>
        </p:spPr>
        <p:txBody>
          <a:bodyPr/>
          <a:lstStyle/>
          <a:p>
            <a:r>
              <a:rPr lang="en-IN" b="1" dirty="0">
                <a:solidFill>
                  <a:srgbClr val="C00000"/>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A832D33-8A9A-40D5-814D-57A763D7FBAE}"/>
              </a:ext>
            </a:extLst>
          </p:cNvPr>
          <p:cNvSpPr>
            <a:spLocks noGrp="1"/>
          </p:cNvSpPr>
          <p:nvPr>
            <p:ph idx="1"/>
          </p:nvPr>
        </p:nvSpPr>
        <p:spPr>
          <a:xfrm>
            <a:off x="838200" y="863030"/>
            <a:ext cx="10515600" cy="5609689"/>
          </a:xfrm>
        </p:spPr>
        <p:txBody>
          <a:bodyPr>
            <a:noAutofit/>
          </a:bodyPr>
          <a:lstStyle/>
          <a:p>
            <a:pPr marL="457200" indent="-457200" algn="just">
              <a:lnSpc>
                <a:spcPct val="150000"/>
              </a:lnSpc>
              <a:buFont typeface="+mj-lt"/>
              <a:buAutoNum type="arabicPeriod" startAt="4"/>
            </a:pPr>
            <a:r>
              <a:rPr lang="en-US" sz="2400" b="1" dirty="0">
                <a:latin typeface="Times New Roman" panose="02020603050405020304" pitchFamily="18" charset="0"/>
                <a:cs typeface="Times New Roman" panose="02020603050405020304" pitchFamily="18" charset="0"/>
              </a:rPr>
              <a:t>Blood thinners (anticoagulants)</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These might be prescribed to decrease the blood’s ability to clot, especially if patient have a blood clot.</a:t>
            </a:r>
          </a:p>
          <a:p>
            <a:pPr marL="0" indent="0" algn="just">
              <a:lnSpc>
                <a:spcPct val="150000"/>
              </a:lnSpc>
              <a:buNone/>
            </a:pPr>
            <a:r>
              <a:rPr lang="en-US" sz="2400" b="1"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Anticoagulants includes Heparin, Warfarin, Dabigatran, Apixaban.</a:t>
            </a:r>
          </a:p>
          <a:p>
            <a:pPr marL="457200" indent="-457200" algn="just">
              <a:lnSpc>
                <a:spcPct val="150000"/>
              </a:lnSpc>
              <a:buFont typeface="+mj-lt"/>
              <a:buAutoNum type="arabicPeriod" startAt="5"/>
            </a:pPr>
            <a:r>
              <a:rPr lang="en-US" sz="2400" b="1" dirty="0">
                <a:latin typeface="Times New Roman" panose="02020603050405020304" pitchFamily="18" charset="0"/>
                <a:cs typeface="Times New Roman" panose="02020603050405020304" pitchFamily="18" charset="0"/>
              </a:rPr>
              <a:t>Immune system suppressing medications</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Medication to control the immune system, such as corticosteroids, can decrease the inflammation that accompanies some of the conditions that can cause nephrotic syndrome medications include rituximab (Rituxan) cyclosporine and cyclophosphamide.</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113CDC23-E657-440B-9DF7-B3DEB4EB9293}"/>
              </a:ext>
            </a:extLst>
          </p:cNvPr>
          <p:cNvSpPr>
            <a:spLocks noGrp="1"/>
          </p:cNvSpPr>
          <p:nvPr>
            <p:ph type="dt" sz="half" idx="10"/>
          </p:nvPr>
        </p:nvSpPr>
        <p:spPr/>
        <p:txBody>
          <a:bodyPr/>
          <a:lstStyle/>
          <a:p>
            <a:fld id="{FF8504E7-0655-4998-862C-6356187FCBDC}" type="datetime2">
              <a:rPr lang="en-IN" smtClean="0"/>
              <a:t>Monday, 13 May 2024</a:t>
            </a:fld>
            <a:endParaRPr lang="en-IN"/>
          </a:p>
        </p:txBody>
      </p:sp>
      <p:sp>
        <p:nvSpPr>
          <p:cNvPr id="5" name="Footer Placeholder 4">
            <a:extLst>
              <a:ext uri="{FF2B5EF4-FFF2-40B4-BE49-F238E27FC236}">
                <a16:creationId xmlns:a16="http://schemas.microsoft.com/office/drawing/2014/main" id="{01D24E76-1035-4DE9-948C-0769B478E210}"/>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F15908FE-FCAB-48F8-A5AD-7A45D9ECA764}"/>
              </a:ext>
            </a:extLst>
          </p:cNvPr>
          <p:cNvSpPr>
            <a:spLocks noGrp="1"/>
          </p:cNvSpPr>
          <p:nvPr>
            <p:ph type="sldNum" sz="quarter" idx="12"/>
          </p:nvPr>
        </p:nvSpPr>
        <p:spPr/>
        <p:txBody>
          <a:bodyPr/>
          <a:lstStyle/>
          <a:p>
            <a:fld id="{AF5871B3-825B-4E33-BFCE-887F6A2181C4}" type="slidenum">
              <a:rPr lang="en-IN" smtClean="0"/>
              <a:t>16</a:t>
            </a:fld>
            <a:endParaRPr lang="en-IN"/>
          </a:p>
        </p:txBody>
      </p:sp>
    </p:spTree>
    <p:extLst>
      <p:ext uri="{BB962C8B-B14F-4D97-AF65-F5344CB8AC3E}">
        <p14:creationId xmlns:p14="http://schemas.microsoft.com/office/powerpoint/2010/main" val="265797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01F4-212F-4B60-A3ED-560B0241BFB2}"/>
              </a:ext>
            </a:extLst>
          </p:cNvPr>
          <p:cNvSpPr>
            <a:spLocks noGrp="1"/>
          </p:cNvSpPr>
          <p:nvPr>
            <p:ph type="title"/>
          </p:nvPr>
        </p:nvSpPr>
        <p:spPr>
          <a:xfrm>
            <a:off x="838200" y="136525"/>
            <a:ext cx="10515600" cy="880617"/>
          </a:xfrm>
        </p:spPr>
        <p:txBody>
          <a:bodyPr/>
          <a:lstStyle/>
          <a:p>
            <a:r>
              <a:rPr lang="en-US" b="1" dirty="0">
                <a:solidFill>
                  <a:srgbClr val="C00000"/>
                </a:solidFill>
                <a:latin typeface="Times New Roman" panose="02020603050405020304" pitchFamily="18" charset="0"/>
                <a:cs typeface="Times New Roman" panose="02020603050405020304" pitchFamily="18" charset="0"/>
              </a:rPr>
              <a:t>DIETARY MANAGEMENT</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9F3A9C7-DD3D-4407-9E97-34ABBC487F8D}"/>
              </a:ext>
            </a:extLst>
          </p:cNvPr>
          <p:cNvSpPr>
            <a:spLocks noGrp="1"/>
          </p:cNvSpPr>
          <p:nvPr>
            <p:ph idx="1"/>
          </p:nvPr>
        </p:nvSpPr>
        <p:spPr>
          <a:xfrm>
            <a:off x="838200" y="1017142"/>
            <a:ext cx="10515600" cy="5159821"/>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Provide high protein and high carbohydrates diet to patient.</a:t>
            </a:r>
          </a:p>
          <a:p>
            <a:pPr>
              <a:lnSpc>
                <a:spcPct val="200000"/>
              </a:lnSpc>
            </a:pPr>
            <a:r>
              <a:rPr lang="en-US" sz="2400" dirty="0">
                <a:latin typeface="Times New Roman" panose="02020603050405020304" pitchFamily="18" charset="0"/>
                <a:cs typeface="Times New Roman" panose="02020603050405020304" pitchFamily="18" charset="0"/>
              </a:rPr>
              <a:t>In condition of oedema, no restriction of diet.</a:t>
            </a:r>
          </a:p>
          <a:p>
            <a:pPr>
              <a:lnSpc>
                <a:spcPct val="200000"/>
              </a:lnSpc>
            </a:pPr>
            <a:r>
              <a:rPr lang="en-US" sz="2400" dirty="0">
                <a:latin typeface="Times New Roman" panose="02020603050405020304" pitchFamily="18" charset="0"/>
                <a:cs typeface="Times New Roman" panose="02020603050405020304" pitchFamily="18" charset="0"/>
              </a:rPr>
              <a:t>If disease in advance stage then avoid protein intake because it is affected to kidney.</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B7B8228-8E14-4A8A-AED6-FEB2687B3E7A}"/>
              </a:ext>
            </a:extLst>
          </p:cNvPr>
          <p:cNvSpPr>
            <a:spLocks noGrp="1"/>
          </p:cNvSpPr>
          <p:nvPr>
            <p:ph type="dt" sz="half" idx="10"/>
          </p:nvPr>
        </p:nvSpPr>
        <p:spPr/>
        <p:txBody>
          <a:bodyPr/>
          <a:lstStyle/>
          <a:p>
            <a:fld id="{365F2C4D-23C9-4460-9B5F-12A7B1A0FD68}" type="datetime2">
              <a:rPr lang="en-IN" smtClean="0"/>
              <a:t>Monday, 13 May 2024</a:t>
            </a:fld>
            <a:endParaRPr lang="en-IN"/>
          </a:p>
        </p:txBody>
      </p:sp>
      <p:sp>
        <p:nvSpPr>
          <p:cNvPr id="5" name="Footer Placeholder 4">
            <a:extLst>
              <a:ext uri="{FF2B5EF4-FFF2-40B4-BE49-F238E27FC236}">
                <a16:creationId xmlns:a16="http://schemas.microsoft.com/office/drawing/2014/main" id="{3E78F534-1830-47CD-AF1A-6B3A5EC5DB3D}"/>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4EF4AEF7-6C1D-4164-A606-2FC7A53CB3AE}"/>
              </a:ext>
            </a:extLst>
          </p:cNvPr>
          <p:cNvSpPr>
            <a:spLocks noGrp="1"/>
          </p:cNvSpPr>
          <p:nvPr>
            <p:ph type="sldNum" sz="quarter" idx="12"/>
          </p:nvPr>
        </p:nvSpPr>
        <p:spPr/>
        <p:txBody>
          <a:bodyPr/>
          <a:lstStyle/>
          <a:p>
            <a:fld id="{AF5871B3-825B-4E33-BFCE-887F6A2181C4}" type="slidenum">
              <a:rPr lang="en-IN" smtClean="0"/>
              <a:t>17</a:t>
            </a:fld>
            <a:endParaRPr lang="en-IN"/>
          </a:p>
        </p:txBody>
      </p:sp>
    </p:spTree>
    <p:extLst>
      <p:ext uri="{BB962C8B-B14F-4D97-AF65-F5344CB8AC3E}">
        <p14:creationId xmlns:p14="http://schemas.microsoft.com/office/powerpoint/2010/main" val="420715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DC5C-53A6-4C19-B276-D9BC41F3B269}"/>
              </a:ext>
            </a:extLst>
          </p:cNvPr>
          <p:cNvSpPr>
            <a:spLocks noGrp="1"/>
          </p:cNvSpPr>
          <p:nvPr>
            <p:ph type="title"/>
          </p:nvPr>
        </p:nvSpPr>
        <p:spPr>
          <a:xfrm>
            <a:off x="838200" y="136526"/>
            <a:ext cx="10515600" cy="726504"/>
          </a:xfrm>
        </p:spPr>
        <p:txBody>
          <a:bodyPr/>
          <a:lstStyle/>
          <a:p>
            <a:r>
              <a:rPr lang="en-US" b="1" dirty="0">
                <a:solidFill>
                  <a:srgbClr val="C00000"/>
                </a:solidFill>
                <a:latin typeface="Times New Roman" panose="02020603050405020304" pitchFamily="18" charset="0"/>
                <a:cs typeface="Times New Roman" panose="02020603050405020304" pitchFamily="18" charset="0"/>
              </a:rPr>
              <a:t>NURSING MANAGEMENT</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147597F-E9D3-48F9-BE80-7DF7138B0BBB}"/>
              </a:ext>
            </a:extLst>
          </p:cNvPr>
          <p:cNvSpPr>
            <a:spLocks noGrp="1"/>
          </p:cNvSpPr>
          <p:nvPr>
            <p:ph idx="1"/>
          </p:nvPr>
        </p:nvSpPr>
        <p:spPr>
          <a:xfrm>
            <a:off x="838200" y="976045"/>
            <a:ext cx="10515600" cy="5200918"/>
          </a:xfrm>
        </p:spPr>
        <p:txBody>
          <a:bodyPr>
            <a:normAutofit/>
          </a:bodyPr>
          <a:lstStyle/>
          <a:p>
            <a:pPr marL="0" indent="0">
              <a:lnSpc>
                <a:spcPct val="200000"/>
              </a:lnSpc>
              <a:buNone/>
            </a:pPr>
            <a:r>
              <a:rPr lang="en-US" sz="2400" b="1" dirty="0">
                <a:latin typeface="Times New Roman" panose="02020603050405020304" pitchFamily="18" charset="0"/>
                <a:cs typeface="Times New Roman" panose="02020603050405020304" pitchFamily="18" charset="0"/>
              </a:rPr>
              <a:t>Assessment</a:t>
            </a:r>
          </a:p>
          <a:p>
            <a:pPr>
              <a:lnSpc>
                <a:spcPct val="200000"/>
              </a:lnSpc>
            </a:pPr>
            <a:r>
              <a:rPr lang="en-US" sz="2400" dirty="0">
                <a:latin typeface="Times New Roman" panose="02020603050405020304" pitchFamily="18" charset="0"/>
                <a:cs typeface="Times New Roman" panose="02020603050405020304" pitchFamily="18" charset="0"/>
              </a:rPr>
              <a:t>Find the cause of nephritis</a:t>
            </a:r>
          </a:p>
          <a:p>
            <a:pPr>
              <a:lnSpc>
                <a:spcPct val="200000"/>
              </a:lnSpc>
            </a:pPr>
            <a:r>
              <a:rPr lang="en-US" sz="2400" dirty="0">
                <a:latin typeface="Times New Roman" panose="02020603050405020304" pitchFamily="18" charset="0"/>
                <a:cs typeface="Times New Roman" panose="02020603050405020304" pitchFamily="18" charset="0"/>
              </a:rPr>
              <a:t>Assess skin integrity</a:t>
            </a:r>
          </a:p>
          <a:p>
            <a:pPr>
              <a:lnSpc>
                <a:spcPct val="200000"/>
              </a:lnSpc>
            </a:pPr>
            <a:r>
              <a:rPr lang="en-US" sz="2400" dirty="0">
                <a:latin typeface="Times New Roman" panose="02020603050405020304" pitchFamily="18" charset="0"/>
                <a:cs typeface="Times New Roman" panose="02020603050405020304" pitchFamily="18" charset="0"/>
              </a:rPr>
              <a:t>Assess fluid volume level</a:t>
            </a:r>
          </a:p>
          <a:p>
            <a:pPr>
              <a:lnSpc>
                <a:spcPct val="200000"/>
              </a:lnSpc>
            </a:pPr>
            <a:r>
              <a:rPr lang="en-US" sz="2400" dirty="0">
                <a:latin typeface="Times New Roman" panose="02020603050405020304" pitchFamily="18" charset="0"/>
                <a:cs typeface="Times New Roman" panose="02020603050405020304" pitchFamily="18" charset="0"/>
              </a:rPr>
              <a:t>Assess kidneys functions</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9E5B36B-8531-449F-B1C8-E8B6FF393602}"/>
              </a:ext>
            </a:extLst>
          </p:cNvPr>
          <p:cNvSpPr>
            <a:spLocks noGrp="1"/>
          </p:cNvSpPr>
          <p:nvPr>
            <p:ph type="dt" sz="half" idx="10"/>
          </p:nvPr>
        </p:nvSpPr>
        <p:spPr/>
        <p:txBody>
          <a:bodyPr/>
          <a:lstStyle/>
          <a:p>
            <a:fld id="{8673DFF3-7DB7-4C42-9EDA-C7A1DF6F2D58}" type="datetime2">
              <a:rPr lang="en-IN" smtClean="0"/>
              <a:t>Monday, 13 May 2024</a:t>
            </a:fld>
            <a:endParaRPr lang="en-IN"/>
          </a:p>
        </p:txBody>
      </p:sp>
      <p:sp>
        <p:nvSpPr>
          <p:cNvPr id="5" name="Footer Placeholder 4">
            <a:extLst>
              <a:ext uri="{FF2B5EF4-FFF2-40B4-BE49-F238E27FC236}">
                <a16:creationId xmlns:a16="http://schemas.microsoft.com/office/drawing/2014/main" id="{8D78426B-3DD0-488C-9F09-7CA5C54DC023}"/>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F3103437-37C4-4D70-BF0E-DAB569B21AD1}"/>
              </a:ext>
            </a:extLst>
          </p:cNvPr>
          <p:cNvSpPr>
            <a:spLocks noGrp="1"/>
          </p:cNvSpPr>
          <p:nvPr>
            <p:ph type="sldNum" sz="quarter" idx="12"/>
          </p:nvPr>
        </p:nvSpPr>
        <p:spPr/>
        <p:txBody>
          <a:bodyPr/>
          <a:lstStyle/>
          <a:p>
            <a:fld id="{AF5871B3-825B-4E33-BFCE-887F6A2181C4}" type="slidenum">
              <a:rPr lang="en-IN" smtClean="0"/>
              <a:t>18</a:t>
            </a:fld>
            <a:endParaRPr lang="en-IN"/>
          </a:p>
        </p:txBody>
      </p:sp>
    </p:spTree>
    <p:extLst>
      <p:ext uri="{BB962C8B-B14F-4D97-AF65-F5344CB8AC3E}">
        <p14:creationId xmlns:p14="http://schemas.microsoft.com/office/powerpoint/2010/main" val="1438053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BC2D-26C7-4AED-826C-4260C2691CAE}"/>
              </a:ext>
            </a:extLst>
          </p:cNvPr>
          <p:cNvSpPr>
            <a:spLocks noGrp="1"/>
          </p:cNvSpPr>
          <p:nvPr>
            <p:ph type="title"/>
          </p:nvPr>
        </p:nvSpPr>
        <p:spPr>
          <a:xfrm>
            <a:off x="838200" y="136525"/>
            <a:ext cx="10515600" cy="818973"/>
          </a:xfrm>
        </p:spPr>
        <p:txBody>
          <a:bodyPr>
            <a:normAutofit/>
          </a:bodyPr>
          <a:lstStyle/>
          <a:p>
            <a:r>
              <a:rPr lang="en-US" b="1" dirty="0">
                <a:solidFill>
                  <a:srgbClr val="C00000"/>
                </a:solidFill>
                <a:latin typeface="Times New Roman" panose="02020603050405020304" pitchFamily="18" charset="0"/>
                <a:cs typeface="Times New Roman" panose="02020603050405020304" pitchFamily="18" charset="0"/>
              </a:rPr>
              <a:t>NURSING DIAGNOSIS</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8D2BFF4-6D78-4FC0-8D13-C4EBF9363E47}"/>
              </a:ext>
            </a:extLst>
          </p:cNvPr>
          <p:cNvSpPr>
            <a:spLocks noGrp="1"/>
          </p:cNvSpPr>
          <p:nvPr>
            <p:ph idx="1"/>
          </p:nvPr>
        </p:nvSpPr>
        <p:spPr>
          <a:xfrm>
            <a:off x="838200" y="863029"/>
            <a:ext cx="10515600" cy="5313934"/>
          </a:xfrm>
        </p:spPr>
        <p:txBody>
          <a:bodyPr>
            <a:normAutofit/>
          </a:bodyPr>
          <a:lstStyle/>
          <a:p>
            <a:pPr marL="514350" indent="-51435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Risk for infection related to immunosuppressive drugs.</a:t>
            </a:r>
          </a:p>
          <a:p>
            <a:pPr marL="514350" indent="-51435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Fluid and electrolyte imbalanced related to oedema.</a:t>
            </a:r>
          </a:p>
          <a:p>
            <a:pPr marL="514350" indent="-51435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Impaired skin integrity related to disease process.</a:t>
            </a:r>
          </a:p>
          <a:p>
            <a:pPr marL="514350" indent="-51435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Altered nutrition related to anorexia.</a:t>
            </a:r>
          </a:p>
          <a:p>
            <a:pPr marL="514350" indent="-51435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Altered kidney function related to disease condition.</a:t>
            </a:r>
          </a:p>
          <a:p>
            <a:pPr marL="514350" indent="-51435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Knowledge deficit related to disease process.</a:t>
            </a:r>
            <a:endParaRPr lang="en-IN"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15CE78D0-D33B-42CD-AFE4-D7036672AB8D}"/>
              </a:ext>
            </a:extLst>
          </p:cNvPr>
          <p:cNvSpPr>
            <a:spLocks noGrp="1"/>
          </p:cNvSpPr>
          <p:nvPr>
            <p:ph type="dt" sz="half" idx="10"/>
          </p:nvPr>
        </p:nvSpPr>
        <p:spPr/>
        <p:txBody>
          <a:bodyPr/>
          <a:lstStyle/>
          <a:p>
            <a:fld id="{686E9F75-3FF8-43DB-A60C-73EE8A88B82E}" type="datetime2">
              <a:rPr lang="en-IN" smtClean="0"/>
              <a:t>Monday, 13 May 2024</a:t>
            </a:fld>
            <a:endParaRPr lang="en-IN"/>
          </a:p>
        </p:txBody>
      </p:sp>
      <p:sp>
        <p:nvSpPr>
          <p:cNvPr id="5" name="Footer Placeholder 4">
            <a:extLst>
              <a:ext uri="{FF2B5EF4-FFF2-40B4-BE49-F238E27FC236}">
                <a16:creationId xmlns:a16="http://schemas.microsoft.com/office/drawing/2014/main" id="{74C3C017-2DD3-4D06-89C6-A3ADB3415C3B}"/>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E042A6B7-4108-4845-B700-C1ECB3961D8F}"/>
              </a:ext>
            </a:extLst>
          </p:cNvPr>
          <p:cNvSpPr>
            <a:spLocks noGrp="1"/>
          </p:cNvSpPr>
          <p:nvPr>
            <p:ph type="sldNum" sz="quarter" idx="12"/>
          </p:nvPr>
        </p:nvSpPr>
        <p:spPr/>
        <p:txBody>
          <a:bodyPr/>
          <a:lstStyle/>
          <a:p>
            <a:fld id="{AF5871B3-825B-4E33-BFCE-887F6A2181C4}" type="slidenum">
              <a:rPr lang="en-IN" smtClean="0"/>
              <a:t>19</a:t>
            </a:fld>
            <a:endParaRPr lang="en-IN"/>
          </a:p>
        </p:txBody>
      </p:sp>
    </p:spTree>
    <p:extLst>
      <p:ext uri="{BB962C8B-B14F-4D97-AF65-F5344CB8AC3E}">
        <p14:creationId xmlns:p14="http://schemas.microsoft.com/office/powerpoint/2010/main" val="3072265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91DD-52FF-4FDC-8B06-D70DA084DD00}"/>
              </a:ext>
            </a:extLst>
          </p:cNvPr>
          <p:cNvSpPr>
            <a:spLocks noGrp="1"/>
          </p:cNvSpPr>
          <p:nvPr>
            <p:ph type="title"/>
          </p:nvPr>
        </p:nvSpPr>
        <p:spPr>
          <a:xfrm>
            <a:off x="838200" y="136525"/>
            <a:ext cx="10515600" cy="880617"/>
          </a:xfrm>
        </p:spPr>
        <p:txBody>
          <a:bodyPr/>
          <a:lstStyle/>
          <a:p>
            <a:r>
              <a:rPr lang="en-US" b="1" dirty="0">
                <a:solidFill>
                  <a:srgbClr val="C00000"/>
                </a:solidFill>
                <a:latin typeface="Times New Roman" panose="02020603050405020304" pitchFamily="18" charset="0"/>
                <a:cs typeface="Times New Roman" panose="02020603050405020304" pitchFamily="18" charset="0"/>
              </a:rPr>
              <a:t>REFERENCE</a:t>
            </a:r>
            <a:endParaRPr lang="en-IN"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8415FD-FA95-4E46-B489-25FBA1F49989}"/>
              </a:ext>
            </a:extLst>
          </p:cNvPr>
          <p:cNvSpPr>
            <a:spLocks noGrp="1"/>
          </p:cNvSpPr>
          <p:nvPr>
            <p:ph idx="1"/>
          </p:nvPr>
        </p:nvSpPr>
        <p:spPr>
          <a:xfrm>
            <a:off x="838200" y="914400"/>
            <a:ext cx="10515600" cy="5262563"/>
          </a:xfrm>
        </p:spPr>
        <p:txBody>
          <a:bodyPr/>
          <a:lstStyle/>
          <a:p>
            <a:pPr>
              <a:lnSpc>
                <a:spcPct val="150000"/>
              </a:lnSpc>
            </a:pPr>
            <a:r>
              <a:rPr lang="en-US" dirty="0" err="1">
                <a:latin typeface="Times New Roman" panose="02020603050405020304" pitchFamily="18" charset="0"/>
                <a:cs typeface="Times New Roman" panose="02020603050405020304" pitchFamily="18" charset="0"/>
              </a:rPr>
              <a:t>Lwis</a:t>
            </a:r>
            <a:r>
              <a:rPr lang="en-US" dirty="0">
                <a:latin typeface="Times New Roman" panose="02020603050405020304" pitchFamily="18" charset="0"/>
                <a:cs typeface="Times New Roman" panose="02020603050405020304" pitchFamily="18" charset="0"/>
              </a:rPr>
              <a:t>. Dirksen. Heitkemper. Textbook of medical surgical nursing, second south </a:t>
            </a:r>
            <a:r>
              <a:rPr lang="en-US" dirty="0" err="1">
                <a:latin typeface="Times New Roman" panose="02020603050405020304" pitchFamily="18" charset="0"/>
                <a:cs typeface="Times New Roman" panose="02020603050405020304" pitchFamily="18" charset="0"/>
              </a:rPr>
              <a:t>asia</a:t>
            </a:r>
            <a:r>
              <a:rPr lang="en-US" dirty="0">
                <a:latin typeface="Times New Roman" panose="02020603050405020304" pitchFamily="18" charset="0"/>
                <a:cs typeface="Times New Roman" panose="02020603050405020304" pitchFamily="18" charset="0"/>
              </a:rPr>
              <a:t> edition, volume1. page no.</a:t>
            </a:r>
          </a:p>
          <a:p>
            <a:pPr>
              <a:lnSpc>
                <a:spcPct val="150000"/>
              </a:lnSpc>
            </a:pPr>
            <a:r>
              <a:rPr lang="en-US" dirty="0">
                <a:latin typeface="Times New Roman" panose="02020603050405020304" pitchFamily="18" charset="0"/>
                <a:cs typeface="Times New Roman" panose="02020603050405020304" pitchFamily="18" charset="0"/>
              </a:rPr>
              <a:t>Brunner and </a:t>
            </a:r>
            <a:r>
              <a:rPr lang="en-US" dirty="0" err="1">
                <a:latin typeface="Times New Roman" panose="02020603050405020304" pitchFamily="18" charset="0"/>
                <a:cs typeface="Times New Roman" panose="02020603050405020304" pitchFamily="18" charset="0"/>
              </a:rPr>
              <a:t>suddarth’s</a:t>
            </a:r>
            <a:r>
              <a:rPr lang="en-US" dirty="0">
                <a:latin typeface="Times New Roman" panose="02020603050405020304" pitchFamily="18" charset="0"/>
                <a:cs typeface="Times New Roman" panose="02020603050405020304" pitchFamily="18" charset="0"/>
              </a:rPr>
              <a:t> textbook of medical surgical nursing 13</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south Asian edition, volume 2 page no. 1532 to 1533.</a:t>
            </a:r>
          </a:p>
        </p:txBody>
      </p:sp>
      <p:sp>
        <p:nvSpPr>
          <p:cNvPr id="4" name="Date Placeholder 3">
            <a:extLst>
              <a:ext uri="{FF2B5EF4-FFF2-40B4-BE49-F238E27FC236}">
                <a16:creationId xmlns:a16="http://schemas.microsoft.com/office/drawing/2014/main" id="{35032FCE-8872-49DE-B593-86352C34F9DC}"/>
              </a:ext>
            </a:extLst>
          </p:cNvPr>
          <p:cNvSpPr>
            <a:spLocks noGrp="1"/>
          </p:cNvSpPr>
          <p:nvPr>
            <p:ph type="dt" sz="half" idx="10"/>
          </p:nvPr>
        </p:nvSpPr>
        <p:spPr/>
        <p:txBody>
          <a:bodyPr/>
          <a:lstStyle/>
          <a:p>
            <a:fld id="{5EE2A3B7-1512-45C5-8DFD-FDDA67AA15E4}" type="datetime2">
              <a:rPr lang="en-IN" smtClean="0"/>
              <a:t>Monday, 13 May 2024</a:t>
            </a:fld>
            <a:endParaRPr lang="en-IN"/>
          </a:p>
        </p:txBody>
      </p:sp>
      <p:sp>
        <p:nvSpPr>
          <p:cNvPr id="5" name="Footer Placeholder 4">
            <a:extLst>
              <a:ext uri="{FF2B5EF4-FFF2-40B4-BE49-F238E27FC236}">
                <a16:creationId xmlns:a16="http://schemas.microsoft.com/office/drawing/2014/main" id="{98A31651-B827-4BE7-AB29-AEA4C33EE999}"/>
              </a:ext>
            </a:extLst>
          </p:cNvPr>
          <p:cNvSpPr>
            <a:spLocks noGrp="1"/>
          </p:cNvSpPr>
          <p:nvPr>
            <p:ph type="ftr" sz="quarter" idx="11"/>
          </p:nvPr>
        </p:nvSpPr>
        <p:spPr/>
        <p:txBody>
          <a:bodyPr/>
          <a:lstStyle/>
          <a:p>
            <a:r>
              <a:rPr lang="en-US"/>
              <a:t>TEERTHANKER MAHAVEER COLLEGE OF NURSING</a:t>
            </a:r>
            <a:endParaRPr lang="en-IN"/>
          </a:p>
        </p:txBody>
      </p:sp>
      <p:sp>
        <p:nvSpPr>
          <p:cNvPr id="6" name="Slide Number Placeholder 5">
            <a:extLst>
              <a:ext uri="{FF2B5EF4-FFF2-40B4-BE49-F238E27FC236}">
                <a16:creationId xmlns:a16="http://schemas.microsoft.com/office/drawing/2014/main" id="{0F106C75-D4DF-4C42-8AC8-57A99CA6A729}"/>
              </a:ext>
            </a:extLst>
          </p:cNvPr>
          <p:cNvSpPr>
            <a:spLocks noGrp="1"/>
          </p:cNvSpPr>
          <p:nvPr>
            <p:ph type="sldNum" sz="quarter" idx="12"/>
          </p:nvPr>
        </p:nvSpPr>
        <p:spPr/>
        <p:txBody>
          <a:bodyPr/>
          <a:lstStyle/>
          <a:p>
            <a:fld id="{AF5871B3-825B-4E33-BFCE-887F6A2181C4}" type="slidenum">
              <a:rPr lang="en-IN" smtClean="0"/>
              <a:t>20</a:t>
            </a:fld>
            <a:endParaRPr lang="en-IN"/>
          </a:p>
        </p:txBody>
      </p:sp>
    </p:spTree>
    <p:extLst>
      <p:ext uri="{BB962C8B-B14F-4D97-AF65-F5344CB8AC3E}">
        <p14:creationId xmlns:p14="http://schemas.microsoft.com/office/powerpoint/2010/main" val="2702675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E3E5-F651-4EB2-81FD-9462792A1D9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27BAD13-E026-46C0-B0C8-5E2A7CE277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
        <p:nvSpPr>
          <p:cNvPr id="6" name="Date Placeholder 5">
            <a:extLst>
              <a:ext uri="{FF2B5EF4-FFF2-40B4-BE49-F238E27FC236}">
                <a16:creationId xmlns:a16="http://schemas.microsoft.com/office/drawing/2014/main" id="{A80B3227-FEA7-44E8-9CCF-38E9E1D278E9}"/>
              </a:ext>
            </a:extLst>
          </p:cNvPr>
          <p:cNvSpPr>
            <a:spLocks noGrp="1"/>
          </p:cNvSpPr>
          <p:nvPr>
            <p:ph type="dt" sz="half" idx="10"/>
          </p:nvPr>
        </p:nvSpPr>
        <p:spPr/>
        <p:txBody>
          <a:bodyPr/>
          <a:lstStyle/>
          <a:p>
            <a:fld id="{4F877454-C721-4BAD-884D-AD98E981F179}" type="datetime2">
              <a:rPr lang="en-IN" smtClean="0"/>
              <a:t>Monday, 13 May 2024</a:t>
            </a:fld>
            <a:endParaRPr lang="en-IN"/>
          </a:p>
        </p:txBody>
      </p:sp>
      <p:sp>
        <p:nvSpPr>
          <p:cNvPr id="7" name="Footer Placeholder 6">
            <a:extLst>
              <a:ext uri="{FF2B5EF4-FFF2-40B4-BE49-F238E27FC236}">
                <a16:creationId xmlns:a16="http://schemas.microsoft.com/office/drawing/2014/main" id="{06D3331B-71FF-4020-A4E2-BBA88740281D}"/>
              </a:ext>
            </a:extLst>
          </p:cNvPr>
          <p:cNvSpPr>
            <a:spLocks noGrp="1"/>
          </p:cNvSpPr>
          <p:nvPr>
            <p:ph type="ftr" sz="quarter" idx="11"/>
          </p:nvPr>
        </p:nvSpPr>
        <p:spPr/>
        <p:txBody>
          <a:bodyPr/>
          <a:lstStyle/>
          <a:p>
            <a:r>
              <a:rPr lang="en-US"/>
              <a:t>TEERTHANKER MAHAVEER COLLEGE OF NURSING</a:t>
            </a:r>
            <a:endParaRPr lang="en-IN"/>
          </a:p>
        </p:txBody>
      </p:sp>
      <p:sp>
        <p:nvSpPr>
          <p:cNvPr id="8" name="Slide Number Placeholder 7">
            <a:extLst>
              <a:ext uri="{FF2B5EF4-FFF2-40B4-BE49-F238E27FC236}">
                <a16:creationId xmlns:a16="http://schemas.microsoft.com/office/drawing/2014/main" id="{FB86CFDA-22FB-43A9-82C7-B33F6DFC160F}"/>
              </a:ext>
            </a:extLst>
          </p:cNvPr>
          <p:cNvSpPr>
            <a:spLocks noGrp="1"/>
          </p:cNvSpPr>
          <p:nvPr>
            <p:ph type="sldNum" sz="quarter" idx="12"/>
          </p:nvPr>
        </p:nvSpPr>
        <p:spPr/>
        <p:txBody>
          <a:bodyPr/>
          <a:lstStyle/>
          <a:p>
            <a:fld id="{AF5871B3-825B-4E33-BFCE-887F6A2181C4}" type="slidenum">
              <a:rPr lang="en-IN" smtClean="0"/>
              <a:t>21</a:t>
            </a:fld>
            <a:endParaRPr lang="en-IN"/>
          </a:p>
        </p:txBody>
      </p:sp>
    </p:spTree>
    <p:extLst>
      <p:ext uri="{BB962C8B-B14F-4D97-AF65-F5344CB8AC3E}">
        <p14:creationId xmlns:p14="http://schemas.microsoft.com/office/powerpoint/2010/main" val="957179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TotalTime>
  <Words>927</Words>
  <Application>Microsoft Office PowerPoint</Application>
  <PresentationFormat>Widescreen</PresentationFormat>
  <Paragraphs>164</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TEERTHANKER MAHAVEER COLLEGE OF NURSING</vt:lpstr>
      <vt:lpstr>PowerPoint Presentation</vt:lpstr>
      <vt:lpstr>INTRODUCTION</vt:lpstr>
      <vt:lpstr>DEFINITION</vt:lpstr>
      <vt:lpstr>PowerPoint Presentation</vt:lpstr>
      <vt:lpstr>CAUSES</vt:lpstr>
      <vt:lpstr>PATHOPHYSIOLOGY</vt:lpstr>
      <vt:lpstr>PowerPoint Presentation</vt:lpstr>
      <vt:lpstr>CLINICAL MANIFESTATION</vt:lpstr>
      <vt:lpstr>OTHER SYMPTOMS</vt:lpstr>
      <vt:lpstr>DIAGNOSTIC EVALUATION</vt:lpstr>
      <vt:lpstr>CONTI…</vt:lpstr>
      <vt:lpstr>PowerPoint Presentation</vt:lpstr>
      <vt:lpstr>MEDICAL MANAGEMENT</vt:lpstr>
      <vt:lpstr>CONTI…</vt:lpstr>
      <vt:lpstr>CONTI…</vt:lpstr>
      <vt:lpstr>DIETARY MANAGEMENT</vt:lpstr>
      <vt:lpstr>NURSING MANAGEMENT</vt:lpstr>
      <vt:lpstr>NURSING DIAGNOSIS</vt:lpstr>
      <vt:lpstr>REFERENCE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dinesh singh</dc:creator>
  <cp:lastModifiedBy>DINESH SINGH</cp:lastModifiedBy>
  <cp:revision>67</cp:revision>
  <dcterms:created xsi:type="dcterms:W3CDTF">2021-02-12T11:31:31Z</dcterms:created>
  <dcterms:modified xsi:type="dcterms:W3CDTF">2024-05-13T05:14:55Z</dcterms:modified>
</cp:coreProperties>
</file>