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1" r:id="rId25"/>
    <p:sldId id="279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91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3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10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35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06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487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2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227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3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512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17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F2A16-9E9F-4E5A-B3CE-4E6B922CA81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372AF-65C2-475D-9C72-8D19203EC7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7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UMBLICAL CORD &amp; TWINNIG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4191000"/>
            <a:ext cx="3200400" cy="1066800"/>
          </a:xfrm>
        </p:spPr>
        <p:txBody>
          <a:bodyPr>
            <a:noAutofit/>
          </a:bodyPr>
          <a:lstStyle/>
          <a:p>
            <a:r>
              <a:rPr lang="en-US" sz="18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Sarangdhar </a:t>
            </a:r>
            <a:r>
              <a:rPr lang="en-US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kumar</a:t>
            </a:r>
          </a:p>
          <a:p>
            <a:r>
              <a:rPr lang="en-US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areilly</a:t>
            </a:r>
            <a:endParaRPr lang="en-US" sz="1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5407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4038600" cy="54864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TUBULAR CORD LIKE STRUCTURE    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FOETUS IS CONNECTED WITH THE PLACENTA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IT IS COVERED BY AN AMNIOTIC MEMBRABE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IT HAS TWO END :-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PLACENTAL END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FOETAL END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860973"/>
              </p:ext>
            </p:extLst>
          </p:nvPr>
        </p:nvGraphicFramePr>
        <p:xfrm>
          <a:off x="4191000" y="1371600"/>
          <a:ext cx="479202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Acrobat Document" r:id="rId3" imgW="6724571" imgH="5667195" progId="AcroExch.Document.2015">
                  <p:embed/>
                </p:oleObj>
              </mc:Choice>
              <mc:Fallback>
                <p:oleObj name="Acrobat Document" r:id="rId3" imgW="6724571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1000" y="1371600"/>
                        <a:ext cx="4792020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286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676400"/>
            <a:ext cx="7239000" cy="2971800"/>
          </a:xfrm>
        </p:spPr>
        <p:txBody>
          <a:bodyPr/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MEASURMENTS – </a:t>
            </a:r>
          </a:p>
          <a:p>
            <a:pPr lvl="1"/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LENGTH – 50-55 CM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THICKNESS – 2 CM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17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81000"/>
            <a:ext cx="4114800" cy="63246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FORMATION OF UMBLICAL CORD – </a:t>
            </a:r>
          </a:p>
          <a:p>
            <a:pPr lvl="1"/>
            <a:r>
              <a:rPr lang="en-US" dirty="0" smtClean="0"/>
              <a:t>As the formation of embryo fold, the yolk sac and connecting stalk come to lie on ventral surface of the foetus</a:t>
            </a:r>
          </a:p>
          <a:p>
            <a:pPr lvl="1"/>
            <a:r>
              <a:rPr lang="en-US" dirty="0" smtClean="0"/>
              <a:t>Amino- ectodermal junction comes to lie on ventral surface of the foetus and forms umbilical ring through which vitellointestinal duct and allantois protrude</a:t>
            </a:r>
          </a:p>
          <a:p>
            <a:pPr lvl="1"/>
            <a:r>
              <a:rPr lang="en-US" dirty="0" smtClean="0"/>
              <a:t>Extraembryonic mesodermal tissue of connecting stalk gets vascularised to form two umbilical arteries &amp; two umbilical veins (3</a:t>
            </a:r>
            <a:r>
              <a:rPr lang="en-US" baseline="30000" dirty="0" smtClean="0"/>
              <a:t>rd</a:t>
            </a:r>
            <a:r>
              <a:rPr lang="en-US" dirty="0" smtClean="0"/>
              <a:t> &amp; 4</a:t>
            </a:r>
            <a:r>
              <a:rPr lang="en-US" baseline="30000" dirty="0" smtClean="0"/>
              <a:t>th</a:t>
            </a:r>
            <a:r>
              <a:rPr lang="en-US" dirty="0" smtClean="0"/>
              <a:t> wk)</a:t>
            </a:r>
          </a:p>
          <a:p>
            <a:pPr lvl="1"/>
            <a:r>
              <a:rPr lang="en-US" dirty="0" smtClean="0"/>
              <a:t>During later part of pregnancy right umbilical vein gets obliterated</a:t>
            </a:r>
          </a:p>
          <a:p>
            <a:pPr lvl="1"/>
            <a:r>
              <a:rPr lang="en-US" dirty="0" smtClean="0"/>
              <a:t>Mesodermal connective tissue of connecting stalk forms mucoid tissue called wharton’s jelly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617590"/>
              </p:ext>
            </p:extLst>
          </p:nvPr>
        </p:nvGraphicFramePr>
        <p:xfrm>
          <a:off x="4162904" y="1066800"/>
          <a:ext cx="4763542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Acrobat Document" r:id="rId3" imgW="5905322" imgH="5667195" progId="AcroExch.Document.2015">
                  <p:embed/>
                </p:oleObj>
              </mc:Choice>
              <mc:Fallback>
                <p:oleObj name="Acrobat Document" r:id="rId3" imgW="5905322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62904" y="1066800"/>
                        <a:ext cx="4763542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06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038600" cy="64008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Contents of umbilical cord –</a:t>
            </a: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</a:rPr>
              <a:t>Umbilical vessels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</a:rPr>
              <a:t>Wharton’s jelly –</a:t>
            </a:r>
          </a:p>
          <a:p>
            <a:pPr lvl="1"/>
            <a:r>
              <a:rPr lang="en-US" dirty="0" smtClean="0"/>
              <a:t>mucoid connective tissue</a:t>
            </a:r>
          </a:p>
          <a:p>
            <a:pPr lvl="1"/>
            <a:r>
              <a:rPr lang="en-US" dirty="0" smtClean="0"/>
              <a:t>Twisting of umbilical vessels produces beaded appearance of umbilical cord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</a:rPr>
              <a:t>Parts of allantois – </a:t>
            </a:r>
          </a:p>
          <a:p>
            <a:pPr lvl="1"/>
            <a:r>
              <a:rPr lang="en-US" dirty="0" smtClean="0"/>
              <a:t>It  fibroses to form urachus</a:t>
            </a:r>
          </a:p>
          <a:p>
            <a:pPr lvl="1"/>
            <a:r>
              <a:rPr lang="en-US" dirty="0" smtClean="0"/>
              <a:t>Remaining part forms urinary bladder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</a:rPr>
              <a:t>Vitellointestinal duct &amp; umbilical vesicle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615344"/>
              </p:ext>
            </p:extLst>
          </p:nvPr>
        </p:nvGraphicFramePr>
        <p:xfrm>
          <a:off x="4419600" y="3505200"/>
          <a:ext cx="4635910" cy="3279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Acrobat Document" r:id="rId3" imgW="8010178" imgH="5667195" progId="AcroExch.Document.2015">
                  <p:embed/>
                </p:oleObj>
              </mc:Choice>
              <mc:Fallback>
                <p:oleObj name="Acrobat Document" r:id="rId3" imgW="8010178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9600" y="3505200"/>
                        <a:ext cx="4635910" cy="3279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795624"/>
              </p:ext>
            </p:extLst>
          </p:nvPr>
        </p:nvGraphicFramePr>
        <p:xfrm>
          <a:off x="4267200" y="457200"/>
          <a:ext cx="4772025" cy="3105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Acrobat Document" r:id="rId5" imgW="8020012" imgH="5219566" progId="AcroExch.Document.2015">
                  <p:embed/>
                </p:oleObj>
              </mc:Choice>
              <mc:Fallback>
                <p:oleObj name="Acrobat Document" r:id="rId5" imgW="8020012" imgH="5219566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7200" y="457200"/>
                        <a:ext cx="4772025" cy="3105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496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114800" cy="6400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Umbilical vessels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Two umbilical arteries &amp; one (left) umbilical vein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Right umbilical vein disappears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Umbilical arteries carry deoxygenated blood from internal iliac arteries of foetus to placenta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Left umbilical vein covey oxygenated blood from placenta to foetus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Left umbilical vein joins the left branch of portal vein  that convey the blood to inferior vena cava via ductus venosus 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0320186"/>
              </p:ext>
            </p:extLst>
          </p:nvPr>
        </p:nvGraphicFramePr>
        <p:xfrm>
          <a:off x="4416894" y="914400"/>
          <a:ext cx="4566518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Acrobat Document" r:id="rId3" imgW="5667037" imgH="6619687" progId="AcroExch.Document.2015">
                  <p:embed/>
                </p:oleObj>
              </mc:Choice>
              <mc:Fallback>
                <p:oleObj name="Acrobat Document" r:id="rId3" imgW="5667037" imgH="6619687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6894" y="914400"/>
                        <a:ext cx="4566518" cy="533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647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Some interesting facts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Umbilical cord contains two umbilical arteries &amp; one (Left) umbilical vein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Hyrtl’s anastomosis –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Left umbilical vein gets obliterated after birth &amp; forms ligamentum teres hepatis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After birth umbilical arteries undergo muscle spasm earlier than umbilical vein hence newborn receives blood from placenta &amp; does not give blood to placenta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1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MULTIPLE PREGNANCY(TWINNING)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As in human , usually only one ovum is released in one menstrual cycle (</a:t>
            </a:r>
            <a:r>
              <a:rPr lang="en-US" dirty="0">
                <a:solidFill>
                  <a:srgbClr val="002060"/>
                </a:solidFill>
              </a:rPr>
              <a:t>S</a:t>
            </a:r>
            <a:r>
              <a:rPr lang="en-US" dirty="0" smtClean="0">
                <a:solidFill>
                  <a:srgbClr val="002060"/>
                </a:solidFill>
              </a:rPr>
              <a:t>ingleton pregnancy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Multiple pregnancy  -  </a:t>
            </a:r>
            <a:r>
              <a:rPr lang="en-US" dirty="0" smtClean="0"/>
              <a:t>mother gives two or more offspring in single pregnancy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Twinning – </a:t>
            </a:r>
            <a:r>
              <a:rPr lang="en-US" dirty="0" smtClean="0"/>
              <a:t>mother gives two offspring in a single pregnancy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IVF enhances th</a:t>
            </a:r>
            <a:r>
              <a:rPr lang="en-US" dirty="0"/>
              <a:t>e</a:t>
            </a:r>
            <a:r>
              <a:rPr lang="en-US" dirty="0" smtClean="0"/>
              <a:t> chances of multiple pregnancy</a:t>
            </a:r>
          </a:p>
          <a:p>
            <a:pPr marL="0" indent="0">
              <a:buNone/>
            </a:pPr>
            <a:r>
              <a:rPr lang="en-US" dirty="0" smtClean="0"/>
              <a:t>		(</a:t>
            </a:r>
            <a:r>
              <a:rPr lang="en-US" dirty="0" smtClean="0">
                <a:solidFill>
                  <a:srgbClr val="C00000"/>
                </a:solidFill>
              </a:rPr>
              <a:t>21 twins per 1000 births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85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600201"/>
            <a:ext cx="6477000" cy="37338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prstClr val="black"/>
                </a:solidFill>
              </a:rPr>
              <a:t>In twin - birth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Most </a:t>
            </a:r>
            <a:r>
              <a:rPr lang="en-US" sz="2200" dirty="0">
                <a:solidFill>
                  <a:prstClr val="black"/>
                </a:solidFill>
              </a:rPr>
              <a:t>common – Boys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Next </a:t>
            </a:r>
            <a:r>
              <a:rPr lang="en-US" sz="2200" dirty="0">
                <a:solidFill>
                  <a:prstClr val="black"/>
                </a:solidFill>
              </a:rPr>
              <a:t>common – Boy &amp; Girl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Least </a:t>
            </a:r>
            <a:r>
              <a:rPr lang="en-US" sz="2200" dirty="0">
                <a:solidFill>
                  <a:prstClr val="black"/>
                </a:solidFill>
              </a:rPr>
              <a:t>common - Girls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17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Classification of twins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8686800" cy="5105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As per number of offspring born – </a:t>
            </a:r>
          </a:p>
          <a:p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Twins – 2 offspring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Triplets –  3 offspring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Quadruplets – 4 offspring	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Quintuplets – 5 offspring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Sextuplets -  6 offspring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279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8458200" cy="54403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According to genetic relationship of offspring – </a:t>
            </a:r>
          </a:p>
          <a:p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B050"/>
                </a:solidFill>
              </a:rPr>
              <a:t>Monozygotic twins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Fertilization of single ovum by one sperm</a:t>
            </a:r>
          </a:p>
          <a:p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B050"/>
                </a:solidFill>
              </a:rPr>
              <a:t>Dizygotic twins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Fertilization of two different ovum by two different sperm</a:t>
            </a:r>
          </a:p>
          <a:p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B050"/>
                </a:solidFill>
              </a:rPr>
              <a:t>Trizygotic  twins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Fertilization of multiple ova by different sperm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27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Dizygotic twins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572000" cy="5791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Produced by fertilization of two different ova by two different sperms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Two zygotes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Fraternal (unlike sex)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Incidence – 7-10 per 1000 births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( </a:t>
            </a:r>
            <a:r>
              <a:rPr lang="en-US" sz="2000" dirty="0"/>
              <a:t>I</a:t>
            </a:r>
            <a:r>
              <a:rPr lang="en-US" sz="2000" dirty="0" smtClean="0"/>
              <a:t>ncidence increases with age)</a:t>
            </a:r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712013"/>
              </p:ext>
            </p:extLst>
          </p:nvPr>
        </p:nvGraphicFramePr>
        <p:xfrm>
          <a:off x="6172200" y="482600"/>
          <a:ext cx="2743200" cy="6242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Acrobat Document" r:id="rId3" imgW="3133645" imgH="8019809" progId="AcroExch.Document.2015">
                  <p:embed/>
                </p:oleObj>
              </mc:Choice>
              <mc:Fallback>
                <p:oleObj name="Acrobat Document" r:id="rId3" imgW="3133645" imgH="801980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72200" y="482600"/>
                        <a:ext cx="2743200" cy="6242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333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191000" cy="64008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C00000"/>
                </a:solidFill>
              </a:rPr>
              <a:t>Features – </a:t>
            </a:r>
            <a:endParaRPr lang="en-US" dirty="0"/>
          </a:p>
          <a:p>
            <a:pPr lvl="1"/>
            <a:r>
              <a:rPr lang="en-US" sz="2200" dirty="0" smtClean="0"/>
              <a:t>Phenotypically  &amp; may have different gender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Genetically dissimilar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Do not share placenta , chorion &amp; amnion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They have two different gestational sacs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Occasionally fused placenta may be seen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2/3</a:t>
            </a:r>
            <a:r>
              <a:rPr lang="en-US" sz="2200" baseline="30000" dirty="0" smtClean="0"/>
              <a:t>rd</a:t>
            </a:r>
            <a:r>
              <a:rPr lang="en-US" sz="2200" dirty="0" smtClean="0"/>
              <a:t> of human twins are dizygotic</a:t>
            </a:r>
          </a:p>
          <a:p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"/>
            <a:ext cx="4118327" cy="640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09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Monozygotic twins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638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Produced by fertilization of one oocyte by one sperm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Single zygote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Zygote forms blastocyst with inner cell mass(embryoblast)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This inner cell mass divides into two parts &amp; produced monozygotic twins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Incidence – 3 in 1000 births</a:t>
            </a:r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610163"/>
              </p:ext>
            </p:extLst>
          </p:nvPr>
        </p:nvGraphicFramePr>
        <p:xfrm>
          <a:off x="6019800" y="1103759"/>
          <a:ext cx="2209800" cy="5274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Acrobat Document" r:id="rId3" imgW="2762222" imgH="8019809" progId="AcroExch.Document.2015">
                  <p:embed/>
                </p:oleObj>
              </mc:Choice>
              <mc:Fallback>
                <p:oleObj name="Acrobat Document" r:id="rId3" imgW="2762222" imgH="801980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19800" y="1103759"/>
                        <a:ext cx="2209800" cy="52743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966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Features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Phenotypically similar (same gender)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Genetically similar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They have share placenta , amniotic cavity  and chorionic sac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About 1/3</a:t>
            </a:r>
            <a:r>
              <a:rPr lang="en-US" baseline="30000" dirty="0" smtClean="0"/>
              <a:t>rd</a:t>
            </a:r>
            <a:r>
              <a:rPr lang="en-US" dirty="0" smtClean="0"/>
              <a:t> of human twins are monozygotic twins</a:t>
            </a: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33400"/>
            <a:ext cx="4462191" cy="5847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87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8839200" cy="6400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Classification of monozygotic twins according to degree of separation –</a:t>
            </a:r>
          </a:p>
          <a:p>
            <a:pPr lvl="1"/>
            <a:endParaRPr lang="en-US" dirty="0" smtClean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Diamniotic –dichorionic twins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00206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Diamniotic – monochorionic twins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00206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Monoamniotic – monochorionic twins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00206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Conjoined (</a:t>
            </a:r>
            <a:r>
              <a:rPr lang="en-US" dirty="0">
                <a:solidFill>
                  <a:srgbClr val="002060"/>
                </a:solidFill>
              </a:rPr>
              <a:t>S</a:t>
            </a:r>
            <a:r>
              <a:rPr lang="en-US" dirty="0" smtClean="0">
                <a:solidFill>
                  <a:srgbClr val="002060"/>
                </a:solidFill>
              </a:rPr>
              <a:t>iamese) twins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5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002060"/>
                </a:solidFill>
              </a:rPr>
              <a:t>Diamniotic – dichorionic  twins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Incidence – 25 – 30 %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At two cell stage of cleavage division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Blastomere cell develops two separate zygote within common zona pellucida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Separate placenta, chorionic sac &amp; amniotic sac</a:t>
            </a:r>
          </a:p>
          <a:p>
            <a:pPr lvl="1"/>
            <a:endParaRPr lang="en-US" sz="2000" dirty="0" smtClean="0">
              <a:solidFill>
                <a:prstClr val="black"/>
              </a:solidFill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</a:rPr>
              <a:t>Up-to </a:t>
            </a:r>
            <a:r>
              <a:rPr lang="en-US" sz="2000" dirty="0">
                <a:solidFill>
                  <a:prstClr val="black"/>
                </a:solidFill>
              </a:rPr>
              <a:t>3</a:t>
            </a:r>
            <a:r>
              <a:rPr lang="en-US" sz="2000" baseline="30000" dirty="0">
                <a:solidFill>
                  <a:prstClr val="black"/>
                </a:solidFill>
              </a:rPr>
              <a:t>rd</a:t>
            </a:r>
            <a:r>
              <a:rPr lang="en-US" sz="2000" dirty="0">
                <a:solidFill>
                  <a:prstClr val="black"/>
                </a:solidFill>
              </a:rPr>
              <a:t> day of fertilization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10251"/>
              </p:ext>
            </p:extLst>
          </p:nvPr>
        </p:nvGraphicFramePr>
        <p:xfrm>
          <a:off x="4535488" y="548640"/>
          <a:ext cx="4368800" cy="5775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Acrobat Document" r:id="rId3" imgW="5667037" imgH="6800483" progId="AcroExch.Document.2015">
                  <p:embed/>
                </p:oleObj>
              </mc:Choice>
              <mc:Fallback>
                <p:oleObj name="Acrobat Document" r:id="rId3" imgW="5667037" imgH="6800483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35488" y="548640"/>
                        <a:ext cx="4368800" cy="5775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417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04800"/>
            <a:ext cx="4419600" cy="6324600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002060"/>
                </a:solidFill>
              </a:rPr>
              <a:t>Diamniotic – monochorionic twins -  </a:t>
            </a:r>
            <a:endParaRPr lang="en-US" sz="2000" dirty="0" smtClean="0"/>
          </a:p>
          <a:p>
            <a:pPr lvl="1"/>
            <a:r>
              <a:rPr lang="en-US" sz="2000" dirty="0" smtClean="0"/>
              <a:t>At blastocyst stage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Incidence – 70- 75 %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Inner cell mass is completely separated in two equal parts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Each part develops into separate embryo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Single placenta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Two amniotic sac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Common chorionic sac</a:t>
            </a:r>
          </a:p>
          <a:p>
            <a:pPr lvl="1"/>
            <a:endParaRPr lang="en-US" sz="2000" dirty="0" smtClean="0">
              <a:solidFill>
                <a:prstClr val="black"/>
              </a:solidFill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</a:rPr>
              <a:t>Separation occurs 4 </a:t>
            </a:r>
            <a:r>
              <a:rPr lang="en-US" sz="2000" dirty="0">
                <a:solidFill>
                  <a:prstClr val="black"/>
                </a:solidFill>
              </a:rPr>
              <a:t>to 7 days after fertilization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49" y="1601369"/>
            <a:ext cx="4035902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273" y="762000"/>
            <a:ext cx="4448688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747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632460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002060"/>
                </a:solidFill>
              </a:rPr>
              <a:t>Monoamniotic- monochorionic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When bilaminar germ disc is formed within the blastocyst cavity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Sometimes two organizing centres appear in the disc &amp; differentiate into two embryos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Common placenta , chorionic cavity &amp; amniotic sac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pPr lvl="1"/>
            <a:r>
              <a:rPr lang="en-US" sz="1800" dirty="0" smtClean="0"/>
              <a:t>Separation occurs 9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day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Incidence –  1-2 %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85800"/>
            <a:ext cx="447384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52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04800"/>
            <a:ext cx="4114800" cy="64770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C00000"/>
                </a:solidFill>
              </a:rPr>
              <a:t>Twins defect - 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Conjoint (Siamese ) twins- </a:t>
            </a:r>
          </a:p>
          <a:p>
            <a:pPr lvl="1"/>
            <a:r>
              <a:rPr lang="en-US" dirty="0" smtClean="0"/>
              <a:t>Separation occurs 12</a:t>
            </a:r>
            <a:r>
              <a:rPr lang="en-US" baseline="30000" dirty="0" smtClean="0"/>
              <a:t>th </a:t>
            </a:r>
            <a:r>
              <a:rPr lang="en-US" dirty="0" smtClean="0"/>
              <a:t> after fertilization</a:t>
            </a:r>
          </a:p>
          <a:p>
            <a:pPr lvl="1"/>
            <a:r>
              <a:rPr lang="en-US" dirty="0" smtClean="0"/>
              <a:t>It is encountered in Monoamniotic – monochorionic twins</a:t>
            </a:r>
          </a:p>
          <a:p>
            <a:pPr lvl="1"/>
            <a:r>
              <a:rPr lang="en-US" dirty="0" smtClean="0"/>
              <a:t>Have joined bodies</a:t>
            </a:r>
          </a:p>
          <a:p>
            <a:pPr lvl="1"/>
            <a:r>
              <a:rPr lang="en-US" dirty="0" smtClean="0"/>
              <a:t>Twins are equal in size</a:t>
            </a:r>
          </a:p>
          <a:p>
            <a:pPr lvl="1"/>
            <a:r>
              <a:rPr lang="en-US" dirty="0" smtClean="0"/>
              <a:t>Most of conjoint twins do not survive due to complication at parturition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Parasitic twins – </a:t>
            </a:r>
          </a:p>
          <a:p>
            <a:pPr lvl="1"/>
            <a:r>
              <a:rPr lang="en-US" dirty="0" smtClean="0"/>
              <a:t>One partner may be rudimentary due to diminished  blood supply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787063"/>
              </p:ext>
            </p:extLst>
          </p:nvPr>
        </p:nvGraphicFramePr>
        <p:xfrm>
          <a:off x="4267200" y="685800"/>
          <a:ext cx="4780935" cy="3402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Acrobat Document" r:id="rId3" imgW="7962899" imgH="5667195" progId="AcroExch.Document.2015">
                  <p:embed/>
                </p:oleObj>
              </mc:Choice>
              <mc:Fallback>
                <p:oleObj name="Acrobat Document" r:id="rId3" imgW="7962899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67200" y="685800"/>
                        <a:ext cx="4780935" cy="34026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641806"/>
              </p:ext>
            </p:extLst>
          </p:nvPr>
        </p:nvGraphicFramePr>
        <p:xfrm>
          <a:off x="5334000" y="4243358"/>
          <a:ext cx="3429000" cy="2503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Acrobat Document" r:id="rId5" imgW="7762815" imgH="5667195" progId="AcroExch.Document.2015">
                  <p:embed/>
                </p:oleObj>
              </mc:Choice>
              <mc:Fallback>
                <p:oleObj name="Acrobat Document" r:id="rId5" imgW="7762815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34000" y="4243358"/>
                        <a:ext cx="3429000" cy="2503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495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8686800" cy="601980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060"/>
                </a:solidFill>
              </a:rPr>
              <a:t>Classification of conjoined twins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Based on site &amp; extent of fusion</a:t>
            </a:r>
          </a:p>
          <a:p>
            <a:pPr lvl="2"/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Craniopagus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Thoracopagus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Cephalo-thoracopagus 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Omphalopagus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Pyopagus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Ischiopagus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6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5627786"/>
              </p:ext>
            </p:extLst>
          </p:nvPr>
        </p:nvGraphicFramePr>
        <p:xfrm>
          <a:off x="4191000" y="1600200"/>
          <a:ext cx="4578615" cy="3132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Acrobat Document" r:id="rId3" imgW="8020012" imgH="5486400" progId="AcroExch.Document.2015">
                  <p:embed/>
                </p:oleObj>
              </mc:Choice>
              <mc:Fallback>
                <p:oleObj name="Acrobat Document" r:id="rId3" imgW="8020012" imgH="5486400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1000" y="1600200"/>
                        <a:ext cx="4578615" cy="31321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731310"/>
              </p:ext>
            </p:extLst>
          </p:nvPr>
        </p:nvGraphicFramePr>
        <p:xfrm>
          <a:off x="215662" y="466565"/>
          <a:ext cx="3276838" cy="5858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Acrobat Document" r:id="rId5" imgW="4486199" imgH="8019809" progId="AcroExch.Document.2015">
                  <p:embed/>
                </p:oleObj>
              </mc:Choice>
              <mc:Fallback>
                <p:oleObj name="Acrobat Document" r:id="rId5" imgW="4486199" imgH="801980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5662" y="466565"/>
                        <a:ext cx="3276838" cy="5858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130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072951"/>
              </p:ext>
            </p:extLst>
          </p:nvPr>
        </p:nvGraphicFramePr>
        <p:xfrm>
          <a:off x="1066801" y="152400"/>
          <a:ext cx="6934200" cy="6510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Acrobat Document" r:id="rId3" imgW="5124275" imgH="8019809" progId="AcroExch.Document.2015">
                  <p:embed/>
                </p:oleObj>
              </mc:Choice>
              <mc:Fallback>
                <p:oleObj name="Acrobat Document" r:id="rId3" imgW="5124275" imgH="801980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6801" y="152400"/>
                        <a:ext cx="6934200" cy="65108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65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85800"/>
            <a:ext cx="2971800" cy="539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679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708543"/>
              </p:ext>
            </p:extLst>
          </p:nvPr>
        </p:nvGraphicFramePr>
        <p:xfrm>
          <a:off x="2514600" y="685800"/>
          <a:ext cx="4155777" cy="5189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Acrobat Document" r:id="rId3" imgW="5667037" imgH="7076793" progId="AcroExch.Document.2015">
                  <p:embed/>
                </p:oleObj>
              </mc:Choice>
              <mc:Fallback>
                <p:oleObj name="Acrobat Document" r:id="rId3" imgW="5667037" imgH="7076793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4600" y="685800"/>
                        <a:ext cx="4155777" cy="51896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04800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5871753"/>
              </p:ext>
            </p:extLst>
          </p:nvPr>
        </p:nvGraphicFramePr>
        <p:xfrm>
          <a:off x="5791200" y="1066800"/>
          <a:ext cx="3098085" cy="467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Acrobat Document" r:id="rId3" imgW="5314903" imgH="8019809" progId="AcroExch.Document.2015">
                  <p:embed/>
                </p:oleObj>
              </mc:Choice>
              <mc:Fallback>
                <p:oleObj name="Acrobat Document" r:id="rId3" imgW="5314903" imgH="8019809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1200" y="1066800"/>
                        <a:ext cx="3098085" cy="467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18" y="914400"/>
            <a:ext cx="4069382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0029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791</Words>
  <Application>Microsoft Office PowerPoint</Application>
  <PresentationFormat>On-screen Show (4:3)</PresentationFormat>
  <Paragraphs>214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Acrobat Document</vt:lpstr>
      <vt:lpstr>UMBLICAL CORD &amp; TWINNIG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interesting facts</vt:lpstr>
      <vt:lpstr>MULTIPLE PREGNANCY(TWINNING)</vt:lpstr>
      <vt:lpstr>PowerPoint Presentation</vt:lpstr>
      <vt:lpstr>Classification of twins</vt:lpstr>
      <vt:lpstr>PowerPoint Presentation</vt:lpstr>
      <vt:lpstr>Dizygotic twins</vt:lpstr>
      <vt:lpstr>PowerPoint Presentation</vt:lpstr>
      <vt:lpstr>Monozygotic twins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UMBLICAL CORD &amp; TWINNIG</dc:title>
  <dc:creator>sarangdhar</dc:creator>
  <cp:lastModifiedBy>sarangdhar</cp:lastModifiedBy>
  <cp:revision>39</cp:revision>
  <dcterms:created xsi:type="dcterms:W3CDTF">2021-04-29T09:15:13Z</dcterms:created>
  <dcterms:modified xsi:type="dcterms:W3CDTF">2024-09-03T08:21:55Z</dcterms:modified>
</cp:coreProperties>
</file>