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9.xml" ContentType="application/vnd.openxmlformats-officedocument.presentationml.notesSlide+xml"/>
  <Override PartName="/ppt/ink/ink4.xml" ContentType="application/inkml+xml"/>
  <Override PartName="/ppt/ink/ink5.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306" r:id="rId3"/>
    <p:sldId id="311" r:id="rId4"/>
    <p:sldId id="312" r:id="rId5"/>
    <p:sldId id="259" r:id="rId6"/>
    <p:sldId id="272" r:id="rId7"/>
    <p:sldId id="271" r:id="rId8"/>
    <p:sldId id="273" r:id="rId9"/>
    <p:sldId id="307" r:id="rId10"/>
    <p:sldId id="308" r:id="rId11"/>
    <p:sldId id="318" r:id="rId12"/>
    <p:sldId id="317" r:id="rId13"/>
    <p:sldId id="276" r:id="rId14"/>
    <p:sldId id="277" r:id="rId15"/>
    <p:sldId id="278" r:id="rId16"/>
    <p:sldId id="280" r:id="rId17"/>
    <p:sldId id="283" r:id="rId18"/>
    <p:sldId id="284" r:id="rId19"/>
    <p:sldId id="285" r:id="rId20"/>
    <p:sldId id="286" r:id="rId21"/>
    <p:sldId id="287" r:id="rId22"/>
    <p:sldId id="288" r:id="rId23"/>
    <p:sldId id="309" r:id="rId24"/>
    <p:sldId id="310" r:id="rId25"/>
    <p:sldId id="313" r:id="rId26"/>
    <p:sldId id="289" r:id="rId27"/>
    <p:sldId id="290" r:id="rId28"/>
    <p:sldId id="291" r:id="rId29"/>
    <p:sldId id="293" r:id="rId30"/>
    <p:sldId id="294" r:id="rId31"/>
    <p:sldId id="314" r:id="rId32"/>
    <p:sldId id="315" r:id="rId33"/>
    <p:sldId id="296" r:id="rId34"/>
    <p:sldId id="300" r:id="rId35"/>
    <p:sldId id="316" r:id="rId36"/>
    <p:sldId id="297" r:id="rId37"/>
    <p:sldId id="304" r:id="rId38"/>
    <p:sldId id="305"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62" autoAdjust="0"/>
  </p:normalViewPr>
  <p:slideViewPr>
    <p:cSldViewPr>
      <p:cViewPr varScale="1">
        <p:scale>
          <a:sx n="66" d="100"/>
          <a:sy n="66" d="100"/>
        </p:scale>
        <p:origin x="-150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1-03-05T14:46:43.308"/>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96,'0'0,"24"0,-24 0,25 0,-25 0,25 0,-25 0,25 0,0 0,-25 0,25 0,-25 0,24 0,-24 0,49 0,1 0,-26 0,1 0,25 0,-1 0,-24 0,0 0,0 0,0 0,-1 0,-24 0,25 0,0 0,-25 0,0 0,0 0,25 0,-25 0,25 0,-25 0,23 0,-23 0,25 0,0 0,-25 0,0-24,0 24,0-23,0 23,0-25,0 1,0 24,0 0,0 0,0 0,25 0,-25 0,0 0,0 0,0 0,25 0,-25 0,0 0,0 0,24 0,-24 0,25 0,0 0,0 0,0 0,-25 0,49 0,-49 0,25 0,-25 0,50 0,-50 0,24 0,-24 0,0 0,25 0,-25 0,0 0,0 0,24 0,-24 0,25 0,-25 0,25 0,-25 0,25 0,-1 0,-24 0,25 0,-25 0,25 0,-25 0,25 0,-25 0,0 0,25 0</inkml:trace>
</inkml:ink>
</file>

<file path=ppt/ink/ink2.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1-03-05T14:46:48.136"/>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0,'0'0,"24"0,-24 0,25 0,-25 0,25 0,-25 0,50 0,-26 0,1 0,25 0,-25 0,0 0,-1 0,1 0,0 0,-25 0,25 0,-25 0,25 0,-25 0,0 0,24 0,-24 0,25 0,-25 0,25 0,0 0,0 0,24 0,-49 25,50-25,-25 0,24 0,-24 0,0 0,24 0,-24 0,0 0,0 0,-25 0,49 0,-24 0,0 0,25 0,-1 0,-24 0,25 0,-26 0,26 0,0 0,-1 0,-24 0,25 0,-50 0,25 0,-1 0,1 0,-25 0,0 0,0 0,25 0,-25 0,25 0,-25 0,25 0,-25 0,24 0,1 0,0 0,0 0,0 0,-1 0,1 0,-25 0,25 0</inkml:trace>
</inkml:ink>
</file>

<file path=ppt/ink/ink3.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1-03-05T14:46:52.167"/>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0,'25'0,"-25"0,25 0,-25 0,50 0,-26 0,1 0,25 0,-25 0,0 0,24 0,-24 0,0 0,0 0,-25 0,24 0,-24 0,25 0,0 0,-25 0,25 0,-25 0,25 0,-1 0,0 0,26 0,-25 0,-1 0,1 0,25 0,-50 0,49 0,-49 0,25 0,0 0,-25 0,25 0,-25 0,25 0,-25 0,24 0,-24 0,0 0,25 0,-25 0,25 0,-25 0,25 0,-25 0,49 0,-49 0,0 0,0 0,25 0,-25 0,25 0</inkml:trace>
</inkml:ink>
</file>

<file path=ppt/ink/ink4.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1-03-05T14:44:54.010"/>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0-9,'0'0,"25"0,-25 0,25 0,24 0,1 0,-25 0,0 0,24 0,1 0,-25 0,-1 0,1 0,0 0,-25 0,0 0,25 0,-25 0,25 0,-25 0,25 0,-25 0,24 0,1 0,25 0,-1 0,-24 0,0 0,25 0,-26 0,26 0,-25 0,49 0,-49 0,0 0,0 0,-1 0,1 0,-25 0,25 0,0 0,0 0,-1 0,-24 0,25 0,0 0,0 0,0 0,-25 0,49 0,-49 0,25 0,-25 0,25 0,-25 0,25 0,-25-8,0 8,24 0,-24 0,25 0,-25 0,25 0,0 0,0 0,-1 0,1 0,25 0,-25 0,0 0,-1 0,51 0,-75 0,25 0,24 0,-24 0,0 0,0 0,-25 0,24 0,-24 0,25 0,0 0,-25 0,0 0,25 0,-25 0,25 0,-25 0,24 0,1 0,0 0,-25 0,25 0,0 0,-1 0,1 0,-25 0,25 0,0 0,-25 0,25 0,-25 0,24 0</inkml:trace>
</inkml:ink>
</file>

<file path=ppt/ink/ink5.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1-03-05T14:44:57.370"/>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26,'0'0,"25"0,-25 0,0-14,0 14,25 0,-25 0,25 0,-25 0,49 0,-24 0,0 0,25 0,-1 0,1 0,-1 0,-24 0,25 0,-1 0,26 0,-26 0,-24 0,0 0,25 0,-1 0,-24 0,25 0,24 0,-49 0,25 0,-1 0,-24 0,49 0,-23 0,-26 0,24 0,1 0,0 0,-1 0,1 0,-1 0,1 0,24 0,-24 0,-25 0,25 0,-1 0,1 0,24 0,-24 0,-1 0,1 0,-25 0,24 0,-24 0,25 0,-25 0,-25 0,24 0</inkml:trace>
</inkml:ink>
</file>

<file path=ppt/ink/ink6.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35:04.884"/>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0,'0'0,"25"0,0 0,-25 0,49 0,-24 0,0 0,0 0,-25 0,24 23,1-23,0 0,-25 0,25 0,-25 0,25 0,-1 0,-24 0,24 0,-24 0,25 0,-25 0,25 0,0 0,-25 0,24 0,1 0,0 0,-25 0,25 0,0 0,-25 0,24 0,-24 0,0 0,25 0,0 0,-25 0,25 0,0 0,-25 0,24 0,-24 0,0 22,0-22,25 0,0 0,-25 0,50 0,-25 0,-1 0,-24 0,25 0,0 0,0 0,0 0,-1 0,1 0,0 0,-1 0,1 0,-1 0,1 0,0 0,-25 0,25 0,-25 0,49 0,-24 0,-25 0,25 0,0 0,0 0,-1 0,-24 0,25 0</inkml:trace>
</inkml:ink>
</file>

<file path=ppt/ink/ink7.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35:09.571"/>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0,'0'0,"25"0,0 0,-25 0,24 0,-24 0,25 0,-25 0,25 0,0 0,-25 0,25 0,-1 0,1 0,-25 0,25 0,-25 0,24 0,1 0,-1 0,-24 0,25 0,-25 0,25 0,-25 0,25 0,0 0,-1 0,-24 0,25 0,-25 0,25 0,0 0,-25 0,25 0,-25 0,0 0,0 0,24 0,-24 0,25 0,0 0,0 0,-25 0,25 0,-1 0,-24 0,25 0,0 0,-25 0,24 0,-24 0,0 0,0 0,25 0,-25 0,25 0,-25 0,0 0,24 0,-24 0,25 0,-25 0,25 0,-25 0,25 0,0 0,-25 0,24 0,-24 0,25 0,-25 0,0 0,25 0,0 0,-25 0,25 0,-1 0,-24 0,25 0,-25 0,0 0,0 0,25 0,-25 0,25 0,-25 0,25 0,-25 0,24 0,1 0,-25 0,0 0,24 0,-24 0,25 0,-25 0,25 0,-25 0,24 0,1 0,-25 0,25 0,-25 0,25 0,-25 0,-25 0,25 0,25 0,-25 0,25 0,-25 0,24 0,-24 0,25 0</inkml:trace>
</inkml:ink>
</file>

<file path=ppt/ink/ink8.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35:13.587"/>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0-1,'0'0,"25"0,0 23,-25-23,25 0,-25 0,25 0,-25 0,24 0,-24 23,25-23,0 0,0 0,-25 0,49 0,-49 0,25 0,0 0,0 0,0 0,0 0,0 0,0 0,0 0,0 0,-1 0,-24 0,25 0,0 0,-25 0,25 0,-25 0,25 0,-25 0,24 0,1 0,-25 0,25 0,-25 0,25 0,-25 0,25 0,-1 0,1 0,0 0,0 0,0 0,-25 0,25 0,-1 0,1 0,-25 0,25 0,0 0,0 0,-1 0,-24 0,50 0,-24 0,-1 0,-25 0,24 0,-24 0,25 0,0 0,0 0,-25 0,25 0,-25 0,24 0,-24 0,25 0,0 0,-25 0,25 0,-25 0,25 0,-25 0,24 0,1 0,-25 0,25 0,-25 0</inkml:trace>
</inkml:ink>
</file>

<file path=ppt/ink/ink9.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35:16.571"/>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-1 9,'0'0,"24"0,1 0,-25 0,50 0,-50 0,25 0,-1 0,1 0,-25 0,25 0,-25 0,25 0,-25 0,25 0,0 0,0 0,-25 0,50 0,-25 0,-25 0,49 0,-49 0,25 0,0 0,0 0,-1 0,1 0,0 0,0 0,-25 0,25 0,-1 0,-24 0,25 0,0 0,-25 0,25 0,0 0,-25 0,25 0,0 0,-25 0,25 0,0 0,0 0,-25 0,49 0,-49 0,25 0,-25 0,25 0,-25 0,25 0,0 0,-1 0,-24 0,25 19,0-19,-25 0,25 0,0 0,-25 0,0 0,0 19,24-19,26 0,-25 0,1 0,-2 0,1 0,0 20,25-20,-50 0,24 0,1 19,0-19,25 0,-50 0,24 0,1 0,0 0,0 0,-25 0,25 0,24 0,-49 0,25 0,-25 0,51 0,-51 0,24 0,1 0,0 0,0 0,-25 0,49 0,-49 0,25 0,-25 0,25 0,-25 0,25 0</inkml:trace>
</inkml:ink>
</file>

<file path=ppt/ink/ink10.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47:39.900"/>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15,'0'0,"25"0,-25 0,25 0,49-9,-49 9,0 0,0 0,-25 0,25 0,-1 0,1 0,25 0,-25 0,-25 0,24 0,1 0,-25 0,25 0,0 0,-25 0,48 0,-23 0,0 0,0 0,-25 0,25 0,-25 0,24 0,1 0,0 0,-25 0,25 0,-25 0,25 0,-1 0,1 0,0 0,-25 0,25 0,0 0,-1 0,1 0,0 0,0 0,-25 0,49 0,-49 0,25 0,0 0,0 0,0 0,-25 0,49 0,-49 0,25 0,0 0,-25 0,25 0,0 0,-1 0,-24 0,50 0,-50 9,50-9,-26 0,50 0,-49 0,-1 0,26 0,-25 0,-25 0,49 0,-49 0,25 0,-25 0,25 0,-25 0,25 0,0 0,-1 0,-24 0,25 0,0 0,-25 0,0 0,0 0,25 0,-25 0,0 0,25 0,-25 0,0 0,24 0,-24 0,0 0,0 0,0 0,25 0,-25 0,0 0,0 0,0 0</inkml:trace>
</inkml:ink>
</file>

<file path=ppt/ink/ink11.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47:43.306"/>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3,'0'0,"25"0,-25 0,25 0,0 0,0 0,-1 0,1 0,0 0,49 0,-49 0,25 22,-1-1,51-21,24 22,-75-22,75 21,-49 1,24-22,-25 0,1 22,-26-22,1 0,-24 21,23-21,-24 0,-25 0,25 0,0 0,-25 0,25 0,-25 0,24 0,-24 0,50 0,0 0,-26 0,-24 0,0 0,25 0,25 0,-50 0,49 0,-24 0,25 0,-1 0,-49 0,25 0,0 0,25 0,-26 0,1 0,0 0,0 0,0 0,-1 0,26 0,-25 0,24 0,-24 0,25 0,-25 0,0 0,-1 0,-24 0,25 0,-25 0,0 0,25 0,-25 0,25 0,-25 0,25 0,-25 0,24 0</inkml:trace>
</inkml:ink>
</file>

<file path=ppt/ink/ink12.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47:47.446"/>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7,'25'0,"-25"0,25 0,0 0,-1 0,1 0,25 0,-25 0,24 0,1 0,24 0,1 0,-1 0,-24 0,24 0,1 0,-26 0,-24 0,25 0,-1 0,-24 0,-25 23,25-23,0 0,-25 0,24 0,-24 0,26 0,-1 0,0 0,24 0,-24 0,0 0,25 0,-1 0,-49 0,25 0,-25 24,50-24,-26 0,1 0,25 0,-25 0,-1 23,-24-23,25 0,25 0,-50 0,49 0,-49 0,25 0,-25 0,25 0,0 0,0 0,0 0,-1 0,1 0,-25 0,25 0,-25 0,0 23,25-23,-25 0,25 0,-25 0,24 0,1 0,0 0,0 23,0-23,-25 0,24 0</inkml:trace>
</inkml:ink>
</file>

<file path=ppt/ink/ink13.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47:49.602"/>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6,'0'0,"25"0,-25 0,25 0,-25 0,49 0,1 0,-25 0,24 0,-24 0,49 0,1 0,-50 0,-1 0,26 0,0 0,-1 0,0 0,-24 0,0 0,24 0,-24 0,0 0,24 0,-49 0,25 0,0 0,0 0,-25 0,25 0,-25 0,24 0,1 0,0 0,0 0,0 0,-1 0,26 0,-50 0,25 0,-25 0,49 0,-24 0,0 0,25 0,24 0,-49 0,0 0,24 0,1 0,24 0,-49 12,25-12,-25 0,49 0,-74 0,49 0,-25 0,1 0,-25 0,25 0,0 0,-25 0,25 0,-1 0,-24 0,25 0,0 0,0 0,0 0,-25 0,24 0,-24 0,25 0,0 0,25 0,-50 0,24 0,26 0,-50 0,0 0,0 0,25 0,-25 0,25 0,-25 0,24 0,-24 0,0 0,25 0,-25 0,25 0,-25 0,0 0,25 0</inkml:trace>
</inkml:ink>
</file>

<file path=ppt/ink/ink14.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47:54.493"/>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0,'0'0,"25"0,-25 0,25 0,0 0,0 9,49-9,-49 0,24 0,26 0,-2 0,-23 0,-1 0,1 0,0 0,24 0,0 0,-24 0,0 0,-1 0,1 0,24 0,-49 0,49 0,-25 0,1 0,-25 0,-1 0,1 0,0 0,0 0,24 0,-49 0,50 0,-25 0,24 0,1 0,-25 0,24 0,1 0,0 0,-26 0,26 0,-25 0,23 0,2 0,-25 0,0 0,-1 0,1 0,0 0,-25 0,25 0,-25 0,25 0,0 0,-25 0,24 0,-24 0,25 0,25 0,-50 0</inkml:trace>
</inkml:ink>
</file>

<file path=ppt/ink/ink15.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47:56.040"/>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0,'0'0,"25"0,25 0,-26 0,1 0,25 24,24-1,-24-23,24 0,1 0,-1 0,0 0,-24 0,24 0,27 0,-27 0,0 0,1 0,24 0,-24 0,-26 0,26 0,-26 0,26 0,-26 0,-24 0,0 0</inkml:trace>
</inkml:ink>
</file>

<file path=ppt/ink/ink16.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48:00.540"/>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0-62,'25'0,"-25"0,25 0,0 0,24 0,-24 0,25 0,-1 0,-24 0,0 0,24 0,-24 0,0 0,0 0,-25 0,25 0,-1 0,1 0,25 0,-50 0,25 0,-1 0,-24 0,24 0,1 0,0 0,-25 0,25 0,-1 0,-24 0,25 0,-25 0,25 0,0 0,0 0,-1 0,1 0,0 0,0 0,-25 0,49 0,-24 0,-25 0,25 0,0 0,0 0,-25 0,25 0,-1 0,1 0,0 0,0 0,0 0,-25 0,49 0,1 0,-25 0,-1 0,26 0,0 0,-1 0,-24 0,0 0,0 0,-1 0,26 0,0 0,-26 0,1 0,0 0,24 0,-25 0,1 0,25 0,-25 0,24 0,-24 0,25 0,-26 0,1 0,0 0,25 0,-25 0,-1 0,26 0,-50 0,25 0,-25 0,25 0,-1 0,1 0,-25 0,25 0,-25 0,50 0,-26 0,-24 0,50 0,-50 0,25 0,0-9,-1 9,1 0,0 0,-25 0,25 0,0 0,-1 0,-24 0,25 0,0 0,-25 0,25 0,-25 0,25 0,-25 0,24 0,1 0,0 0,-25 0,25 0,0 0,-1 0,-24 0,0 0,24 0,-24 0,25 0,-25 0,50 0,-50 0,24 0,-24 0,25 0,-25 0,25 0,0 0,0 0,-25 0,25 0,-1 0,1 0,0 0,0 0,0 0,-1 0,1 0,0 0,0 0,0 0,24 0,-49 0,0 0,0 0,25 0,-25 0,25 0,-25 0,25 0</inkml:trace>
</inkml:ink>
</file>

<file path=ppt/ink/ink17.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50:00.972"/>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4,'25'0,"-25"0,24 0,1 0,0 0,-25 0,25 0,0 0,-25 0,24 0,-24 0,25 0,-25 0,0 0,25 0,-25 0,25 0,0 0,-1 0,-24 0,25 0,-25 0,25 0,-25 0,25 0,0 0,-25 0,25 0,-25 0,0 0,0 0,24 0,-24 0,25 0,-25 0,25 0,-25 0,50 0,-50 0,24 0,1 0,0 0,0 0,-25 0,25 0,-1 0,1 0,0 0,0 0,0 0,-25 0,24 20,1-20,0 0,-25 0,25 0,-25 0,25 0,-1 0,26 0,-24 0,-26 0,49 0,-24 0,25 0,-25 0,-25 0,49 0,-24 0,49 0,-49 0,0 0,0 0,24 0,-24 0,0 0,0 17,25-17,-50 0,49 0,-24 0,0 0,0 0,-1 0,1 0,0 0,-25 0,25 0,-25 0,25 0,-1 0,-24 0,0 0,0 0,25 0,-25 0,25 0,0 0,0 0,-25 0,0 0,0 0,24 0,-24 0,25 0,-25 0,25 0,-25 0,0 0,0 0,0 0,0 0</inkml:trace>
</inkml:ink>
</file>

<file path=ppt/ink/ink18.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50:03.879"/>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0-1,'0'0,"25"0,-25 0,25 0,-1 0,1 0,-25 0,25 0,25 0,-50 0,24 0,26 0,-25 0,24 0,1 0,0 0,-2 0,2 0,0 0,24 0,-24 0,-1 0,26 0,-26 0,1 0,-25 0,-1 0,1 0,-25 0,50 0,-50 0,25 0,-25 0,24 0,-24 0,50 0,-25 0,0 0,-1 0,50 0,-49 0,-1 0,26 0,0 0,24 0,-49 0,25 0,-1 0,-24 0,0 0,0 0,-25 0</inkml:trace>
</inkml:ink>
</file>

<file path=ppt/ink/ink19.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50:08.785"/>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0-1,'0'0,"25"0,0 0,-1 0,1 0,50 0,-26 0,-24 10,49-10,1 0,-26 0,1 0,24 0,1 0,-26 0,1 0,0 0,-1 0,-24 0,49 0,-24 0,-25 0,0 0,24 0,-24 0,25 0,-25 0,24 0,-49 0,25 0,0 0,0 0,-1 0,1 0,0 0,-25 0,25 0,0 0,-1 0,1 0,25 0,-1 0,-24 0,25 0,-25 0,24 0,1 0,-25 0,-1 0,1 0</inkml:trace>
</inkml:ink>
</file>

<file path=ppt/ink/ink20.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50:10.113"/>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0,'0'0,"24"0,1 0,0 0,0 0,49 0,1 0,-26 0,26 0,24 0,-25 0,26 0,24 0,-25 0,50 0,-50 0,-1 0,-23 0,-1 0,-24 0,-26 0,26 0,0 0,-50 0,49 0,-24 0,-25 0,25 0,0 0,-1 0,-24 0,50 0,-25 0,0 0,24 0,-24 0,49 0,-24 0,-25 0,0 0,-1 0,1 0,-25 0,25 0,0 0,0 0,-1 0,1 0,0 0,0 0,0 0,0 0,-1 0,1 0,-25 0,25 0,-25 0,0 0,0 0</inkml:trace>
</inkml:ink>
</file>

<file path=ppt/ink/ink21.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50:13.253"/>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-1 7,'0'0,"24"0,-24 0,25 0,-25 0,50 0,-25 0,-1 0,1 0,25 0,-1 0,-24 0,25 0,-1 0,1 0,24 0,1 0,-25 0,-1 0,26 0,-26 0,0 0,0 0,-24 0,0 0,0 0,-25 0,25 0,-1 0,1 0,-25 0,25 0,-25 0,50 0,-50 0,0 0,24 0,1 0,0 0,0 10,24-10,-24 0,0 0,0 0,0 0,24 0,-49 0,25 0,25 0,-50 0,24 0,-24 0,25 0,0 0,-25 0,25 0,0 0,-25 0,24 0,1 0,-25 0,25 0,-25 0,0 0</inkml:trace>
</inkml:ink>
</file>

<file path=ppt/ink/ink22.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50:15.081"/>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0,'0'0,"25"0,-25 0,24 0,1 0,0 0,0 0,0 0,24 0,1 0,-1 0,1 0,0 0,-26 0,26 0,0 0,24 0,1 0,-26 0,50 0,-24 0,24 0,-25 0,26 0,-27 0,1 0,1 0,-26 0,51 0,-51 0,1 0,-1 0,26 0,-25 0,-1 0,-24 0,25 0,-26 0,1 0,25 0,-50 0,49 0,-49 0,25 0,0 0,-25 0,25 0,0 0,-1 0,1 0,0 0,-25 0,25 0,-25 0,25 0,-1 0,1 0,-25 0,25 0,-25 0</inkml:trace>
</inkml:ink>
</file>

<file path=ppt/ink/ink23.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50:20.597"/>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0-1,'0'0,"25"0,0 0,24 0,-49 0,25 0,0 0,0 0,24 0,1 0,-25 0,0 0,-1 0,26 0,0 0,-50 0,49 0,1 22,-1-22,-24 0,0 0,49 0,-49 0,-25 0,50 0,-50 0,25 0,-25 0,24 0,-24 0,25 0,1 0,-26 0,25 0,-25 0,49 0,-24 0,0 0,25 0,-25 0,-1 0,1 0,0 0,-25 0,25 0,0 0,-1 0,-24 0,25 0,-25 22,25-22,0 0,24 0,-24 0,0 22,0-22,24 0,-49 0,25 0,0 0,0 0,24 0,-49 0,25 0,-25 0,50 0,-1 0,-49 0,50 0,0 0,-1 0,26 0,-26 0,-24 0,25 45,-25-45,-1 0,26 0,24 0,-24 0,0 0,-26 0,26 22,0-22,-26 0,26 0,24 0,-23 0,23 0,-24 0,-25 0,0 0,24 0,1 0,-25 0,24 0,-24 0,-25 0,25 0,25 0,-26 0,1 0,-25 0,25 0,-25 0,25 0,-25 0,25 0,-1 0,1 0,-25 0,25 0,-25 0,25 0,0 0,-25 0,24-22,51 22,-75 0,25 0,-1 0,1 0,-25 0</inkml:trace>
</inkml:ink>
</file>

<file path=ppt/ink/ink24.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3-03-10T13:50:27.018"/>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14,'0'0,"49"0,1 0,-25 0,49 0,-49 0,0 0,24 0,1 0,0 0,-50 0,49 0,-24 0,0 0,0 0,-1 0,1 0,25 0,24 0,-24 0,-1 0,-24 0,50 0,-26 0,26 0,-26 0,1 0,0 0,-26 0,51 0,-26 0,-24 0,0 0,0 0,0 0,-1 0,1 0,0 0,0 0,0 0,-1 0,1 0,0 0,25 0,-26 0,1 0,-25 14,50-14,-25 0,-1 0,1 0,25 0,-25 0,-25 0,49 0,-24 0,0 0,25 0,-26 0,1 0,50 0,-51 0,26 0,-50 0,50 15,-1-15,-49 0,25 0,0 0,0 0,-1 0,-24 0,25 0,0 0,-25 0,25 0,-25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AE0BA7-8AFE-44AF-9884-7A0134CA9B0C}" type="datetimeFigureOut">
              <a:rPr lang="en-US" smtClean="0"/>
              <a:pPr/>
              <a:t>9/3/2024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5F7BE1-45EA-487D-B0BE-5105F8C3F4EC}" type="slidenum">
              <a:rPr lang="en-US" smtClean="0"/>
              <a:pPr/>
              <a:t>‹#›</a:t>
            </a:fld>
            <a:endParaRPr lang="en-US" dirty="0"/>
          </a:p>
        </p:txBody>
      </p:sp>
    </p:spTree>
    <p:extLst>
      <p:ext uri="{BB962C8B-B14F-4D97-AF65-F5344CB8AC3E}">
        <p14:creationId xmlns:p14="http://schemas.microsoft.com/office/powerpoint/2010/main" val="313837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en.wikipedia.org/wiki/Median_aperture" TargetMode="External"/><Relationship Id="rId3" Type="http://schemas.openxmlformats.org/officeDocument/2006/relationships/hyperlink" Target="http://en.wikipedia.org/wiki/Cerebellum" TargetMode="External"/><Relationship Id="rId7" Type="http://schemas.openxmlformats.org/officeDocument/2006/relationships/hyperlink" Target="http://en.wikipedia.org/wiki/Lateral_apertures"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en.wikipedia.org/wiki/Fourth_ventricle" TargetMode="External"/><Relationship Id="rId5" Type="http://schemas.openxmlformats.org/officeDocument/2006/relationships/hyperlink" Target="http://en.wikipedia.org/wiki/Cerebrospinal_fluid" TargetMode="External"/><Relationship Id="rId4" Type="http://schemas.openxmlformats.org/officeDocument/2006/relationships/hyperlink" Target="http://en.wikipedia.org/wiki/Medulla_oblongata"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Clavicular head</a:t>
            </a:r>
            <a:r>
              <a:rPr lang="en-US" baseline="0" dirty="0" smtClean="0"/>
              <a:t> and sternal heads </a:t>
            </a:r>
            <a:r>
              <a:rPr lang="en-US" dirty="0" smtClean="0"/>
              <a:t>are separated from one another at their origins by a triangular interval (</a:t>
            </a:r>
            <a:r>
              <a:rPr lang="en-US" i="1" dirty="0" smtClean="0"/>
              <a:t>supraclavicular fossa</a:t>
            </a:r>
            <a:r>
              <a:rPr lang="en-US" dirty="0" smtClean="0"/>
              <a:t>)</a:t>
            </a:r>
            <a:endParaRPr lang="en-US" dirty="0"/>
          </a:p>
        </p:txBody>
      </p:sp>
      <p:sp>
        <p:nvSpPr>
          <p:cNvPr id="4" name="Slide Number Placeholder 3"/>
          <p:cNvSpPr>
            <a:spLocks noGrp="1"/>
          </p:cNvSpPr>
          <p:nvPr>
            <p:ph type="sldNum" sz="quarter" idx="10"/>
          </p:nvPr>
        </p:nvSpPr>
        <p:spPr/>
        <p:txBody>
          <a:bodyPr/>
          <a:lstStyle/>
          <a:p>
            <a:fld id="{015F7BE1-45EA-487D-B0BE-5105F8C3F4EC}" type="slidenum">
              <a:rPr lang="en-US" smtClean="0"/>
              <a:pPr/>
              <a:t>5</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rgbClr val="FFFF00"/>
                </a:solidFill>
              </a:rPr>
              <a:t>Bilateral contraction of the SCMs (</a:t>
            </a:r>
            <a:r>
              <a:rPr lang="en-US" b="1" u="sng" dirty="0" smtClean="0">
                <a:solidFill>
                  <a:srgbClr val="FFFF00"/>
                </a:solidFill>
              </a:rPr>
              <a:t>especially their more posterior fibers</a:t>
            </a:r>
            <a:r>
              <a:rPr lang="en-US" b="1" dirty="0" smtClean="0">
                <a:solidFill>
                  <a:srgbClr val="FFFF00"/>
                </a:solidFill>
              </a:rPr>
              <a:t>) will cause extension of the head at the Atlanto-occipital (AO) joints, elevating the chin.</a:t>
            </a:r>
          </a:p>
          <a:p>
            <a:pPr lvl="0" algn="l"/>
            <a:r>
              <a:rPr lang="en-US" b="1" u="sng" dirty="0" smtClean="0">
                <a:solidFill>
                  <a:srgbClr val="FFFF00"/>
                </a:solidFill>
              </a:rPr>
              <a:t>Head is flexed anteriorly at the AO joints </a:t>
            </a:r>
            <a:r>
              <a:rPr lang="en-US" dirty="0" smtClean="0"/>
              <a:t>by the </a:t>
            </a:r>
            <a:r>
              <a:rPr lang="en-US" b="1" u="sng" dirty="0" smtClean="0">
                <a:solidFill>
                  <a:srgbClr val="FFFF00"/>
                </a:solidFill>
              </a:rPr>
              <a:t>prevertebral muscles </a:t>
            </a:r>
            <a:r>
              <a:rPr lang="en-US" dirty="0" smtClean="0"/>
              <a:t>(and/or the </a:t>
            </a:r>
            <a:r>
              <a:rPr lang="en-US" b="1" u="sng" dirty="0" smtClean="0">
                <a:solidFill>
                  <a:srgbClr val="FFFF00"/>
                </a:solidFill>
              </a:rPr>
              <a:t>suprahyoid</a:t>
            </a:r>
            <a:r>
              <a:rPr lang="en-US" b="1" dirty="0" smtClean="0"/>
              <a:t> and </a:t>
            </a:r>
            <a:r>
              <a:rPr lang="en-US" b="1" u="sng" dirty="0" smtClean="0">
                <a:solidFill>
                  <a:srgbClr val="FFFF00"/>
                </a:solidFill>
              </a:rPr>
              <a:t>infrahyoid</a:t>
            </a:r>
            <a:r>
              <a:rPr lang="en-US" b="1" dirty="0" smtClean="0"/>
              <a:t> muscles</a:t>
            </a:r>
            <a:r>
              <a:rPr lang="en-US" dirty="0" smtClean="0"/>
              <a:t>) against resistance, the </a:t>
            </a:r>
            <a:r>
              <a:rPr lang="en-US" b="1" u="sng" dirty="0" smtClean="0">
                <a:solidFill>
                  <a:srgbClr val="FFFF00"/>
                </a:solidFill>
              </a:rPr>
              <a:t>SCMs (especially the anterior fibers) flex the entire cervical vertebral column </a:t>
            </a:r>
            <a:r>
              <a:rPr lang="en-US" dirty="0" smtClean="0"/>
              <a:t>so that the chin approaches the manubrium, However, gravity is usually the prime mover for this movement when standing erect</a:t>
            </a:r>
          </a:p>
          <a:p>
            <a:r>
              <a:rPr lang="en-US" b="1" dirty="0" smtClean="0">
                <a:solidFill>
                  <a:srgbClr val="FFFF00"/>
                </a:solidFill>
              </a:rPr>
              <a:t> </a:t>
            </a:r>
            <a:endParaRPr lang="en-US" dirty="0"/>
          </a:p>
        </p:txBody>
      </p:sp>
      <p:sp>
        <p:nvSpPr>
          <p:cNvPr id="4" name="Slide Number Placeholder 3"/>
          <p:cNvSpPr>
            <a:spLocks noGrp="1"/>
          </p:cNvSpPr>
          <p:nvPr>
            <p:ph type="sldNum" sz="quarter" idx="10"/>
          </p:nvPr>
        </p:nvSpPr>
        <p:spPr/>
        <p:txBody>
          <a:bodyPr/>
          <a:lstStyle/>
          <a:p>
            <a:fld id="{015F7BE1-45EA-487D-B0BE-5105F8C3F4EC}" type="slidenum">
              <a:rPr lang="en-US" smtClean="0"/>
              <a:pPr/>
              <a:t>6</a:t>
            </a:fld>
            <a:endParaRPr lang="en-US" dirty="0"/>
          </a:p>
        </p:txBody>
      </p:sp>
    </p:spTree>
    <p:extLst>
      <p:ext uri="{BB962C8B-B14F-4D97-AF65-F5344CB8AC3E}">
        <p14:creationId xmlns:p14="http://schemas.microsoft.com/office/powerpoint/2010/main" val="801814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twisted neck in which the head is tipped to one side, while the chin is turned to the other.</a:t>
            </a:r>
            <a:endParaRPr lang="en-US" dirty="0"/>
          </a:p>
        </p:txBody>
      </p:sp>
      <p:sp>
        <p:nvSpPr>
          <p:cNvPr id="4" name="Slide Number Placeholder 3"/>
          <p:cNvSpPr>
            <a:spLocks noGrp="1"/>
          </p:cNvSpPr>
          <p:nvPr>
            <p:ph type="sldNum" sz="quarter" idx="10"/>
          </p:nvPr>
        </p:nvSpPr>
        <p:spPr/>
        <p:txBody>
          <a:bodyPr/>
          <a:lstStyle/>
          <a:p>
            <a:fld id="{015F7BE1-45EA-487D-B0BE-5105F8C3F4EC}" type="slidenum">
              <a:rPr lang="en-US" smtClean="0"/>
              <a:pPr/>
              <a:t>7</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5F7BE1-45EA-487D-B0BE-5105F8C3F4EC}" type="slidenum">
              <a:rPr lang="en-US" smtClean="0"/>
              <a:pPr/>
              <a:t>9</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5F7BE1-45EA-487D-B0BE-5105F8C3F4EC}" type="slidenum">
              <a:rPr lang="en-US" smtClean="0"/>
              <a:pPr/>
              <a:t>10</a:t>
            </a:fld>
            <a:endParaRPr lang="en-US" dirty="0"/>
          </a:p>
        </p:txBody>
      </p:sp>
    </p:spTree>
    <p:extLst>
      <p:ext uri="{BB962C8B-B14F-4D97-AF65-F5344CB8AC3E}">
        <p14:creationId xmlns:p14="http://schemas.microsoft.com/office/powerpoint/2010/main" val="3819133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transverse cervical nerve (transverse cutaneous nerve of neck)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Nerve to serratus anterior – Long thoracic nerve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itchFamily="18" charset="0"/>
              <a:cs typeface="Times New Roman" pitchFamily="18" charset="0"/>
            </a:endParaRPr>
          </a:p>
          <a:p>
            <a:pPr eaLnBrk="1" hangingPunct="1"/>
            <a:endParaRPr lang="en-US" dirty="0" smtClean="0"/>
          </a:p>
        </p:txBody>
      </p:sp>
      <p:sp>
        <p:nvSpPr>
          <p:cNvPr id="86020" name="Slide Number Placeholder 3"/>
          <p:cNvSpPr>
            <a:spLocks noGrp="1"/>
          </p:cNvSpPr>
          <p:nvPr>
            <p:ph type="sldNum" sz="quarter" idx="5"/>
          </p:nvPr>
        </p:nvSpPr>
        <p:spPr>
          <a:noFill/>
        </p:spPr>
        <p:txBody>
          <a:bodyPr/>
          <a:lstStyle/>
          <a:p>
            <a:fld id="{10EC3F10-2B6B-4214-A786-825EADACB1CD}" type="slidenum">
              <a:rPr lang="en-US" smtClean="0"/>
              <a:pPr/>
              <a:t>13</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D9E7E9-B8E2-4D49-8439-F6C9CB7F80D1}" type="slidenum">
              <a:rPr lang="en-US" smtClean="0"/>
              <a:pPr/>
              <a:t>14</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D9E7E9-B8E2-4D49-8439-F6C9CB7F80D1}" type="slidenum">
              <a:rPr lang="en-US" smtClean="0"/>
              <a:pPr/>
              <a:t>15</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D9E7E9-B8E2-4D49-8439-F6C9CB7F80D1}" type="slidenum">
              <a:rPr lang="en-US" smtClean="0"/>
              <a:pPr/>
              <a:t>16</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D9E7E9-B8E2-4D49-8439-F6C9CB7F80D1}" type="slidenum">
              <a:rPr lang="en-US" smtClean="0"/>
              <a:pPr/>
              <a:t>17</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D9E7E9-B8E2-4D49-8439-F6C9CB7F80D1}" type="slidenum">
              <a:rPr lang="en-US" smtClean="0"/>
              <a:pPr/>
              <a:t>18</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0138478-1086-4902-9512-E4F95F1A60F0}" type="slidenum">
              <a:rPr lang="en-US" smtClean="0"/>
              <a:pPr/>
              <a:t>19</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bwMode="auto">
          <a:noFill/>
          <a:ln>
            <a:solidFill>
              <a:srgbClr val="000000"/>
            </a:solidFill>
            <a:miter lim="800000"/>
            <a:headEnd/>
            <a:tailEnd/>
          </a:ln>
        </p:spPr>
      </p:sp>
      <p:sp>
        <p:nvSpPr>
          <p:cNvPr id="2580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dirty="0" smtClean="0"/>
              <a:t>Central vein catheterization – SUBCLAVIAN VEIN, IJV</a:t>
            </a:r>
            <a:r>
              <a:rPr lang="en-US" baseline="0" dirty="0" smtClean="0"/>
              <a:t> are used to administer medicine, fluid, obtain blood, measure central venous pressure</a:t>
            </a:r>
          </a:p>
          <a:p>
            <a:pPr eaLnBrk="1" hangingPunct="1">
              <a:spcBef>
                <a:spcPct val="0"/>
              </a:spcBef>
              <a:buFontTx/>
              <a:buChar char="•"/>
            </a:pPr>
            <a:r>
              <a:rPr lang="en-US" dirty="0" smtClean="0"/>
              <a:t>The </a:t>
            </a:r>
            <a:r>
              <a:rPr lang="en-US" b="1" dirty="0" smtClean="0"/>
              <a:t>thumb of one hand on the middle part of the clavicle </a:t>
            </a:r>
            <a:r>
              <a:rPr lang="en-US" dirty="0" smtClean="0"/>
              <a:t>and the </a:t>
            </a:r>
            <a:r>
              <a:rPr lang="en-US" b="1" dirty="0" smtClean="0"/>
              <a:t>index finger on the jugular notch in the manubrium</a:t>
            </a:r>
            <a:r>
              <a:rPr lang="en-US" dirty="0" smtClean="0"/>
              <a:t>.</a:t>
            </a:r>
          </a:p>
          <a:p>
            <a:pPr eaLnBrk="1" hangingPunct="1">
              <a:spcBef>
                <a:spcPct val="0"/>
              </a:spcBef>
              <a:buFontTx/>
              <a:buChar char="•"/>
            </a:pPr>
            <a:r>
              <a:rPr lang="en-US" dirty="0" smtClean="0"/>
              <a:t>The </a:t>
            </a:r>
            <a:r>
              <a:rPr lang="en-US" b="1" dirty="0" smtClean="0"/>
              <a:t>needle punctures the skin inferior to the thumb (middle of the clavicle) and is advanced medially toward the tip of the index finger </a:t>
            </a:r>
            <a:r>
              <a:rPr lang="en-US" dirty="0" smtClean="0"/>
              <a:t>(jugular notch) until the tip enters the right venous angle, posterior to the sternoclavicular joint. </a:t>
            </a:r>
          </a:p>
          <a:p>
            <a:pPr eaLnBrk="1" hangingPunct="1">
              <a:spcBef>
                <a:spcPct val="0"/>
              </a:spcBef>
              <a:buFontTx/>
              <a:buChar char="•"/>
            </a:pPr>
            <a:r>
              <a:rPr lang="en-US" dirty="0" smtClean="0"/>
              <a:t>Here the internal jugular and subclavian veins merge to form the brachiocephalic vein. </a:t>
            </a:r>
          </a:p>
          <a:p>
            <a:pPr eaLnBrk="1" hangingPunct="1">
              <a:spcBef>
                <a:spcPct val="0"/>
              </a:spcBef>
              <a:buFontTx/>
              <a:buChar char="•"/>
            </a:pPr>
            <a:r>
              <a:rPr lang="en-US" dirty="0" smtClean="0"/>
              <a:t>If the needle is not inserted carefully, it may puncture the pleura and lung, resulting in </a:t>
            </a:r>
            <a:r>
              <a:rPr lang="en-US" b="1" dirty="0" smtClean="0"/>
              <a:t>pneumothorax</a:t>
            </a:r>
            <a:r>
              <a:rPr lang="en-US" dirty="0" smtClean="0"/>
              <a:t>. </a:t>
            </a:r>
          </a:p>
          <a:p>
            <a:pPr eaLnBrk="1" hangingPunct="1">
              <a:spcBef>
                <a:spcPct val="0"/>
              </a:spcBef>
              <a:buFontTx/>
              <a:buChar char="•"/>
            </a:pPr>
            <a:r>
              <a:rPr lang="en-US" dirty="0" smtClean="0"/>
              <a:t>Furthermore, if the needle is inserted too far posteriorly, it may enter the subclavian artery. </a:t>
            </a:r>
          </a:p>
          <a:p>
            <a:pPr eaLnBrk="1" hangingPunct="1">
              <a:spcBef>
                <a:spcPct val="0"/>
              </a:spcBef>
              <a:buFontTx/>
              <a:buChar char="•"/>
            </a:pPr>
            <a:r>
              <a:rPr lang="en-US" dirty="0" smtClean="0"/>
              <a:t>When the needle has been inserted correctly, a soft, flexible catheter is inserted into the subclavian vein, using the needle as a guide.</a:t>
            </a:r>
          </a:p>
        </p:txBody>
      </p:sp>
      <p:sp>
        <p:nvSpPr>
          <p:cNvPr id="2549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DD10BFF-BA8A-4982-A5A5-6A646434C735}" type="slidenum">
              <a:rPr lang="en-US" smtClean="0"/>
              <a:pPr fontAlgn="base">
                <a:spcBef>
                  <a:spcPct val="0"/>
                </a:spcBef>
                <a:spcAft>
                  <a:spcPct val="0"/>
                </a:spcAft>
                <a:defRPr/>
              </a:pPr>
              <a:t>20</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p:cNvSpPr>
            <a:spLocks noGrp="1" noRot="1" noChangeAspect="1" noTextEdit="1"/>
          </p:cNvSpPr>
          <p:nvPr>
            <p:ph type="sldImg"/>
          </p:nvPr>
        </p:nvSpPr>
        <p:spPr bwMode="auto">
          <a:noFill/>
          <a:ln>
            <a:solidFill>
              <a:srgbClr val="000000"/>
            </a:solidFill>
            <a:miter lim="800000"/>
            <a:headEnd/>
            <a:tailEnd/>
          </a:ln>
        </p:spPr>
      </p:sp>
      <p:sp>
        <p:nvSpPr>
          <p:cNvPr id="2590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dirty="0" smtClean="0"/>
              <a:t>A needle and catheter may be inserted into the IJV for diagnostic or therapeutic purposes.</a:t>
            </a:r>
          </a:p>
          <a:p>
            <a:pPr eaLnBrk="1" hangingPunct="1">
              <a:spcBef>
                <a:spcPct val="0"/>
              </a:spcBef>
              <a:buFontTx/>
              <a:buChar char="•"/>
            </a:pPr>
            <a:r>
              <a:rPr lang="en-US" dirty="0" smtClean="0"/>
              <a:t>The right internal jugular is preferable because it is usually larger and straighter. </a:t>
            </a:r>
          </a:p>
          <a:p>
            <a:pPr eaLnBrk="1" hangingPunct="1">
              <a:spcBef>
                <a:spcPct val="0"/>
              </a:spcBef>
              <a:buFontTx/>
              <a:buChar char="•"/>
            </a:pPr>
            <a:r>
              <a:rPr lang="en-US" dirty="0" smtClean="0"/>
              <a:t>During this procedure, the clinician </a:t>
            </a:r>
            <a:r>
              <a:rPr lang="en-US" b="1" dirty="0" smtClean="0"/>
              <a:t>palpates the common carotid artery </a:t>
            </a:r>
            <a:r>
              <a:rPr lang="en-US" dirty="0" smtClean="0"/>
              <a:t>and </a:t>
            </a:r>
            <a:r>
              <a:rPr lang="en-US" b="1" dirty="0" smtClean="0"/>
              <a:t>inserts the needle into the IJV just lateral to it at a 30° angle</a:t>
            </a:r>
            <a:r>
              <a:rPr lang="en-US" dirty="0" smtClean="0"/>
              <a:t>, </a:t>
            </a:r>
            <a:r>
              <a:rPr lang="en-US" b="1" dirty="0" smtClean="0"/>
              <a:t>aiming at the apex of the triangle between the sternal and the clavicular heads of the SCM, the lesser supraclavicular fossa</a:t>
            </a:r>
          </a:p>
          <a:p>
            <a:pPr eaLnBrk="1" hangingPunct="1">
              <a:spcBef>
                <a:spcPct val="0"/>
              </a:spcBef>
              <a:buFontTx/>
              <a:buChar char="•"/>
            </a:pPr>
            <a:r>
              <a:rPr lang="en-US" dirty="0" smtClean="0"/>
              <a:t>The needle is then directed inferolaterally toward the ipsilateral nipple.</a:t>
            </a:r>
          </a:p>
          <a:p>
            <a:pPr eaLnBrk="1" hangingPunct="1">
              <a:spcBef>
                <a:spcPct val="0"/>
              </a:spcBef>
            </a:pPr>
            <a:endParaRPr lang="en-US" dirty="0" smtClean="0"/>
          </a:p>
        </p:txBody>
      </p:sp>
      <p:sp>
        <p:nvSpPr>
          <p:cNvPr id="2560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85EA23-44FF-4FE2-9152-9FC486453930}" type="slidenum">
              <a:rPr lang="en-US" smtClean="0"/>
              <a:pPr fontAlgn="base">
                <a:spcBef>
                  <a:spcPct val="0"/>
                </a:spcBef>
                <a:spcAft>
                  <a:spcPct val="0"/>
                </a:spcAft>
                <a:defRPr/>
              </a:pPr>
              <a:t>21</a:t>
            </a:fld>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0138478-1086-4902-9512-E4F95F1A60F0}" type="slidenum">
              <a:rPr lang="en-US" smtClean="0"/>
              <a:pPr/>
              <a:t>22</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Facial artery deeply grooves the posterior border of the submandibular gland and later lies between the gland and mandible before it winds around the lower border of the body of the mandible. Facial vein lies superficial to the submandibular gland</a:t>
            </a:r>
          </a:p>
          <a:p>
            <a:endParaRPr lang="en-US" dirty="0"/>
          </a:p>
        </p:txBody>
      </p:sp>
      <p:sp>
        <p:nvSpPr>
          <p:cNvPr id="4" name="Slide Number Placeholder 3"/>
          <p:cNvSpPr>
            <a:spLocks noGrp="1"/>
          </p:cNvSpPr>
          <p:nvPr>
            <p:ph type="sldNum" sz="quarter" idx="10"/>
          </p:nvPr>
        </p:nvSpPr>
        <p:spPr/>
        <p:txBody>
          <a:bodyPr/>
          <a:lstStyle/>
          <a:p>
            <a:fld id="{C0D9E7E9-B8E2-4D49-8439-F6C9CB7F80D1}" type="slidenum">
              <a:rPr lang="en-US" smtClean="0"/>
              <a:pPr/>
              <a:t>26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Muscles on hyoid bone - Sternohyoid, omohyoid, thyrohyoid </a:t>
            </a:r>
            <a:endParaRPr lang="en-US" dirty="0"/>
          </a:p>
        </p:txBody>
      </p:sp>
      <p:sp>
        <p:nvSpPr>
          <p:cNvPr id="4" name="Slide Number Placeholder 3"/>
          <p:cNvSpPr>
            <a:spLocks noGrp="1"/>
          </p:cNvSpPr>
          <p:nvPr>
            <p:ph type="sldNum" sz="quarter" idx="10"/>
          </p:nvPr>
        </p:nvSpPr>
        <p:spPr/>
        <p:txBody>
          <a:bodyPr/>
          <a:lstStyle/>
          <a:p>
            <a:fld id="{C0D9E7E9-B8E2-4D49-8439-F6C9CB7F80D1}" type="slidenum">
              <a:rPr lang="en-US" smtClean="0"/>
              <a:pPr/>
              <a:t>27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Common carotid artery divides at the level of the upper border of the thyroid cartilage (disc between C</a:t>
            </a:r>
            <a:r>
              <a:rPr lang="en-US" baseline="-25000" dirty="0" smtClean="0"/>
              <a:t>3 </a:t>
            </a:r>
            <a:r>
              <a:rPr lang="en-US" dirty="0" smtClean="0"/>
              <a:t>&amp; C</a:t>
            </a:r>
            <a:r>
              <a:rPr lang="en-US" baseline="-25000" dirty="0" smtClean="0"/>
              <a:t>4</a:t>
            </a:r>
            <a:r>
              <a:rPr lang="en-US" dirty="0" smtClean="0"/>
              <a:t> vertebrae) into external and internal carotid arteries</a:t>
            </a:r>
          </a:p>
          <a:p>
            <a:endParaRPr lang="en-US" dirty="0"/>
          </a:p>
        </p:txBody>
      </p:sp>
      <p:sp>
        <p:nvSpPr>
          <p:cNvPr id="4" name="Slide Number Placeholder 3"/>
          <p:cNvSpPr>
            <a:spLocks noGrp="1"/>
          </p:cNvSpPr>
          <p:nvPr>
            <p:ph type="sldNum" sz="quarter" idx="10"/>
          </p:nvPr>
        </p:nvSpPr>
        <p:spPr/>
        <p:txBody>
          <a:bodyPr/>
          <a:lstStyle/>
          <a:p>
            <a:fld id="{C0D9E7E9-B8E2-4D49-8439-F6C9CB7F80D1}" type="slidenum">
              <a:rPr lang="en-US" smtClean="0"/>
              <a:pPr/>
              <a:t>28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D9E7E9-B8E2-4D49-8439-F6C9CB7F80D1}" type="slidenum">
              <a:rPr lang="en-US" smtClean="0"/>
              <a:pPr/>
              <a:t>29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0138478-1086-4902-9512-E4F95F1A60F0}" type="slidenum">
              <a:rPr lang="en-US" smtClean="0"/>
              <a:pPr/>
              <a:t>30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Lie posterior</a:t>
            </a:r>
            <a:r>
              <a:rPr lang="en-US" baseline="0" dirty="0" smtClean="0"/>
              <a:t> to </a:t>
            </a:r>
            <a:r>
              <a:rPr lang="en-US" dirty="0" smtClean="0"/>
              <a:t>C1 and C2 vertebra</a:t>
            </a:r>
            <a:endParaRPr lang="en-US" dirty="0"/>
          </a:p>
        </p:txBody>
      </p:sp>
      <p:sp>
        <p:nvSpPr>
          <p:cNvPr id="4" name="Slide Number Placeholder 3"/>
          <p:cNvSpPr>
            <a:spLocks noGrp="1"/>
          </p:cNvSpPr>
          <p:nvPr>
            <p:ph type="sldNum" sz="quarter" idx="10"/>
          </p:nvPr>
        </p:nvSpPr>
        <p:spPr/>
        <p:txBody>
          <a:bodyPr/>
          <a:lstStyle/>
          <a:p>
            <a:fld id="{B0138478-1086-4902-9512-E4F95F1A60F0}" type="slidenum">
              <a:rPr lang="en-US" smtClean="0"/>
              <a:pPr/>
              <a:t>33</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B0138478-1086-4902-9512-E4F95F1A60F0}" type="slidenum">
              <a:rPr lang="en-US" smtClean="0"/>
              <a:pPr/>
              <a:t>34</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D9E7E9-B8E2-4D49-8439-F6C9CB7F80D1}" type="slidenum">
              <a:rPr lang="en-US" smtClean="0"/>
              <a:pPr/>
              <a:t>36</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5BDC6518-04B3-450C-B5E2-BBAA05E790A2}" type="slidenum">
              <a:rPr lang="en-US" smtClean="0">
                <a:latin typeface="Arial" pitchFamily="34" charset="0"/>
              </a:rPr>
              <a:pPr/>
              <a:t>37</a:t>
            </a:fld>
            <a:endParaRPr lang="en-US" dirty="0" smtClean="0">
              <a:latin typeface="Arial" pitchFamily="34"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cisterna magna is located between the </a:t>
            </a:r>
            <a:r>
              <a:rPr lang="en-US" dirty="0" smtClean="0">
                <a:hlinkClick r:id="rId3" action="ppaction://hlinkfile"/>
              </a:rPr>
              <a:t>cerebellum</a:t>
            </a:r>
            <a:r>
              <a:rPr lang="en-US" dirty="0" smtClean="0"/>
              <a:t> and the dorsal surface of the </a:t>
            </a:r>
            <a:r>
              <a:rPr lang="en-US" dirty="0" smtClean="0">
                <a:hlinkClick r:id="rId4" action="ppaction://hlinkfile"/>
              </a:rPr>
              <a:t>medulla oblongata</a:t>
            </a:r>
            <a:r>
              <a:rPr lang="en-US" dirty="0" smtClean="0"/>
              <a:t>. </a:t>
            </a:r>
            <a:r>
              <a:rPr lang="en-US" dirty="0" smtClean="0">
                <a:hlinkClick r:id="rId5" action="ppaction://hlinkfile"/>
              </a:rPr>
              <a:t>Cerebrospinal fluid</a:t>
            </a:r>
            <a:r>
              <a:rPr lang="en-US" dirty="0" smtClean="0"/>
              <a:t> produced in the </a:t>
            </a:r>
            <a:r>
              <a:rPr lang="en-US" dirty="0" smtClean="0">
                <a:hlinkClick r:id="rId6" action="ppaction://hlinkfile"/>
              </a:rPr>
              <a:t>fourth ventricle</a:t>
            </a:r>
            <a:r>
              <a:rPr lang="en-US" dirty="0" smtClean="0"/>
              <a:t> drains into the cisterna magna via the </a:t>
            </a:r>
            <a:r>
              <a:rPr lang="en-US" dirty="0" smtClean="0">
                <a:hlinkClick r:id="rId7" action="ppaction://hlinkfile" tooltip="Lateral apertures"/>
              </a:rPr>
              <a:t>lateral apertures</a:t>
            </a:r>
            <a:r>
              <a:rPr lang="en-US" dirty="0" smtClean="0"/>
              <a:t> and </a:t>
            </a:r>
            <a:r>
              <a:rPr lang="en-US" dirty="0" smtClean="0">
                <a:hlinkClick r:id="rId8" action="ppaction://hlinkfile"/>
              </a:rPr>
              <a:t>median aperture</a:t>
            </a:r>
            <a:r>
              <a:rPr lang="en-US" dirty="0" smtClean="0"/>
              <a:t>.</a:t>
            </a:r>
          </a:p>
          <a:p>
            <a:endParaRPr lang="en-US" dirty="0"/>
          </a:p>
        </p:txBody>
      </p:sp>
      <p:sp>
        <p:nvSpPr>
          <p:cNvPr id="4" name="Slide Number Placeholder 3"/>
          <p:cNvSpPr>
            <a:spLocks noGrp="1"/>
          </p:cNvSpPr>
          <p:nvPr>
            <p:ph type="sldNum" sz="quarter" idx="10"/>
          </p:nvPr>
        </p:nvSpPr>
        <p:spPr/>
        <p:txBody>
          <a:bodyPr/>
          <a:lstStyle/>
          <a:p>
            <a:fld id="{C0D9E7E9-B8E2-4D49-8439-F6C9CB7F80D1}" type="slidenum">
              <a:rPr lang="en-US" smtClean="0"/>
              <a:pPr/>
              <a:t>38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244A55EB-9EDC-429B-9B19-793CD05C15B8}" type="datetime1">
              <a:rPr lang="en-US" smtClean="0"/>
              <a:pPr/>
              <a:t>9/3/2024</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F812F46-2A5E-49FF-A040-83A22F1A8BA2}" type="datetime1">
              <a:rPr lang="en-US" smtClean="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ED23DCB-997B-4E07-8B8C-EFADCA10C453}" type="datetime1">
              <a:rPr lang="en-US" smtClean="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BB0A3E-62F7-42A5-8788-D16B5C608B8E}" type="datetime1">
              <a:rPr lang="en-US" smtClean="0"/>
              <a:pPr/>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05D921B-61DE-4819-A9E7-3A0F33EDE39B}" type="datetime1">
              <a:rPr lang="en-US" smtClean="0"/>
              <a:pPr/>
              <a:t>9/3/2024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A933B73-E0BF-4F2B-8A2D-CF6B8A76CD74}" type="datetime1">
              <a:rPr lang="en-US" smtClean="0"/>
              <a:pPr/>
              <a:t>9/3/2024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EB9305-9AEE-4D9B-B696-CE24EF8D61FF}" type="datetime1">
              <a:rPr lang="en-US" smtClean="0"/>
              <a:pPr/>
              <a:t>9/3/2024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A059A56-F9F0-4585-9D92-20F9A9081BED}" type="datetime1">
              <a:rPr lang="en-US" smtClean="0"/>
              <a:pPr/>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16AA8BC-D36A-42FC-9216-CEA22CEE1F92}" type="datetime1">
              <a:rPr lang="en-US" smtClean="0"/>
              <a:pPr/>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C696EF9-04CA-4C31-B211-E71B5711C9F9}" type="datetime1">
              <a:rPr lang="en-US" smtClean="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C5F4365-05FE-403A-82C3-1E8F0FE2D720}" type="datetime1">
              <a:rPr lang="en-US" smtClean="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ECB1F48-DD84-47AF-9A03-170C094571DF}" type="datetime1">
              <a:rPr lang="en-US" smtClean="0"/>
              <a:pPr/>
              <a:t>9/3/2024</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4.png"/><Relationship Id="rId7" Type="http://schemas.openxmlformats.org/officeDocument/2006/relationships/image" Target="../media/image15.emf"/><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customXml" Target="../ink/ink2.xml"/><Relationship Id="rId5" Type="http://schemas.openxmlformats.org/officeDocument/2006/relationships/image" Target="../media/image14.emf"/><Relationship Id="rId4" Type="http://schemas.openxmlformats.org/officeDocument/2006/relationships/customXml" Target="../ink/ink1.xml"/><Relationship Id="rId9"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8.emf"/><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customXml" Target="../ink/ink5.xml"/><Relationship Id="rId5" Type="http://schemas.openxmlformats.org/officeDocument/2006/relationships/image" Target="../media/image17.emf"/><Relationship Id="rId4" Type="http://schemas.openxmlformats.org/officeDocument/2006/relationships/customXml" Target="../ink/ink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customXml" Target="../ink/ink6.xml"/><Relationship Id="rId7" Type="http://schemas.openxmlformats.org/officeDocument/2006/relationships/customXml" Target="../ink/ink8.xml"/><Relationship Id="rId2" Type="http://schemas.openxmlformats.org/officeDocument/2006/relationships/image" Target="../media/image29.jpeg"/><Relationship Id="rId1" Type="http://schemas.openxmlformats.org/officeDocument/2006/relationships/slideLayout" Target="../slideLayouts/slideLayout6.xml"/><Relationship Id="rId6" Type="http://schemas.openxmlformats.org/officeDocument/2006/relationships/image" Target="../media/image35.emf"/><Relationship Id="rId5" Type="http://schemas.openxmlformats.org/officeDocument/2006/relationships/customXml" Target="../ink/ink7.xml"/><Relationship Id="rId10" Type="http://schemas.openxmlformats.org/officeDocument/2006/relationships/image" Target="../media/image37.emf"/><Relationship Id="rId4" Type="http://schemas.openxmlformats.org/officeDocument/2006/relationships/image" Target="../media/image34.emf"/><Relationship Id="rId9" Type="http://schemas.openxmlformats.org/officeDocument/2006/relationships/customXml" Target="../ink/ink9.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42.emf"/><Relationship Id="rId13" Type="http://schemas.openxmlformats.org/officeDocument/2006/relationships/customXml" Target="../ink/ink15.xml"/><Relationship Id="rId3" Type="http://schemas.openxmlformats.org/officeDocument/2006/relationships/customXml" Target="../ink/ink10.xml"/><Relationship Id="rId7" Type="http://schemas.openxmlformats.org/officeDocument/2006/relationships/customXml" Target="../ink/ink12.xml"/><Relationship Id="rId12" Type="http://schemas.openxmlformats.org/officeDocument/2006/relationships/image" Target="../media/image44.emf"/><Relationship Id="rId2" Type="http://schemas.openxmlformats.org/officeDocument/2006/relationships/image" Target="../media/image31.png"/><Relationship Id="rId16" Type="http://schemas.openxmlformats.org/officeDocument/2006/relationships/image" Target="../media/image46.emf"/><Relationship Id="rId1" Type="http://schemas.openxmlformats.org/officeDocument/2006/relationships/slideLayout" Target="../slideLayouts/slideLayout6.xml"/><Relationship Id="rId6" Type="http://schemas.openxmlformats.org/officeDocument/2006/relationships/image" Target="../media/image41.emf"/><Relationship Id="rId11" Type="http://schemas.openxmlformats.org/officeDocument/2006/relationships/customXml" Target="../ink/ink14.xml"/><Relationship Id="rId5" Type="http://schemas.openxmlformats.org/officeDocument/2006/relationships/customXml" Target="../ink/ink11.xml"/><Relationship Id="rId15" Type="http://schemas.openxmlformats.org/officeDocument/2006/relationships/customXml" Target="../ink/ink16.xml"/><Relationship Id="rId10" Type="http://schemas.openxmlformats.org/officeDocument/2006/relationships/image" Target="../media/image43.emf"/><Relationship Id="rId4" Type="http://schemas.openxmlformats.org/officeDocument/2006/relationships/image" Target="../media/image40.emf"/><Relationship Id="rId9" Type="http://schemas.openxmlformats.org/officeDocument/2006/relationships/customXml" Target="../ink/ink13.xml"/><Relationship Id="rId14" Type="http://schemas.openxmlformats.org/officeDocument/2006/relationships/image" Target="../media/image45.emf"/></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8" Type="http://schemas.openxmlformats.org/officeDocument/2006/relationships/customXml" Target="../ink/ink19.xml"/><Relationship Id="rId13" Type="http://schemas.openxmlformats.org/officeDocument/2006/relationships/image" Target="../media/image51.emf"/><Relationship Id="rId18" Type="http://schemas.openxmlformats.org/officeDocument/2006/relationships/customXml" Target="../ink/ink24.xml"/><Relationship Id="rId3" Type="http://schemas.openxmlformats.org/officeDocument/2006/relationships/image" Target="../media/image31.png"/><Relationship Id="rId7" Type="http://schemas.openxmlformats.org/officeDocument/2006/relationships/image" Target="../media/image48.emf"/><Relationship Id="rId12" Type="http://schemas.openxmlformats.org/officeDocument/2006/relationships/customXml" Target="../ink/ink21.xml"/><Relationship Id="rId17" Type="http://schemas.openxmlformats.org/officeDocument/2006/relationships/image" Target="../media/image53.emf"/><Relationship Id="rId2" Type="http://schemas.openxmlformats.org/officeDocument/2006/relationships/notesSlide" Target="../notesSlides/notesSlide24.xml"/><Relationship Id="rId16" Type="http://schemas.openxmlformats.org/officeDocument/2006/relationships/customXml" Target="../ink/ink23.xml"/><Relationship Id="rId1" Type="http://schemas.openxmlformats.org/officeDocument/2006/relationships/slideLayout" Target="../slideLayouts/slideLayout4.xml"/><Relationship Id="rId6" Type="http://schemas.openxmlformats.org/officeDocument/2006/relationships/customXml" Target="../ink/ink18.xml"/><Relationship Id="rId11" Type="http://schemas.openxmlformats.org/officeDocument/2006/relationships/image" Target="../media/image50.emf"/><Relationship Id="rId5" Type="http://schemas.openxmlformats.org/officeDocument/2006/relationships/image" Target="../media/image47.emf"/><Relationship Id="rId15" Type="http://schemas.openxmlformats.org/officeDocument/2006/relationships/image" Target="../media/image52.emf"/><Relationship Id="rId10" Type="http://schemas.openxmlformats.org/officeDocument/2006/relationships/customXml" Target="../ink/ink20.xml"/><Relationship Id="rId19" Type="http://schemas.openxmlformats.org/officeDocument/2006/relationships/image" Target="../media/image54.emf"/><Relationship Id="rId4" Type="http://schemas.openxmlformats.org/officeDocument/2006/relationships/customXml" Target="../ink/ink17.xml"/><Relationship Id="rId9" Type="http://schemas.openxmlformats.org/officeDocument/2006/relationships/image" Target="../media/image49.emf"/><Relationship Id="rId14" Type="http://schemas.openxmlformats.org/officeDocument/2006/relationships/customXml" Target="../ink/ink2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371600"/>
            <a:ext cx="8229600" cy="2057400"/>
          </a:xfrm>
        </p:spPr>
        <p:txBody>
          <a:bodyPr>
            <a:normAutofit/>
          </a:bodyPr>
          <a:lstStyle/>
          <a:p>
            <a:r>
              <a:rPr lang="en-US" cap="none" dirty="0" smtClean="0">
                <a:solidFill>
                  <a:srgbClr val="C00000"/>
                </a:solidFill>
              </a:rPr>
              <a:t>Triangles of neck  </a:t>
            </a:r>
            <a:br>
              <a:rPr lang="en-US" cap="none" dirty="0" smtClean="0">
                <a:solidFill>
                  <a:srgbClr val="C00000"/>
                </a:solidFill>
              </a:rPr>
            </a:br>
            <a:r>
              <a:rPr lang="en-US" cap="none" dirty="0">
                <a:solidFill>
                  <a:srgbClr val="C00000"/>
                </a:solidFill>
              </a:rPr>
              <a:t>	</a:t>
            </a:r>
            <a:r>
              <a:rPr lang="en-US" cap="none" dirty="0" smtClean="0">
                <a:solidFill>
                  <a:srgbClr val="C00000"/>
                </a:solidFill>
              </a:rPr>
              <a:t>				</a:t>
            </a:r>
            <a:r>
              <a:rPr lang="en-US" sz="1800" cap="none" dirty="0" smtClean="0">
                <a:solidFill>
                  <a:srgbClr val="0070C0"/>
                </a:solidFill>
              </a:rPr>
              <a:t>Dr. SARANGDHAR </a:t>
            </a:r>
            <a:r>
              <a:rPr lang="en-US" sz="1800" cap="none" dirty="0" smtClean="0">
                <a:solidFill>
                  <a:srgbClr val="0070C0"/>
                </a:solidFill>
              </a:rPr>
              <a:t>KUMAR</a:t>
            </a:r>
            <a:br>
              <a:rPr lang="en-US" sz="1800" cap="none" dirty="0" smtClean="0">
                <a:solidFill>
                  <a:srgbClr val="0070C0"/>
                </a:solidFill>
              </a:rPr>
            </a:br>
            <a:r>
              <a:rPr lang="en-US" sz="1800" cap="none" dirty="0" smtClean="0">
                <a:solidFill>
                  <a:srgbClr val="0070C0"/>
                </a:solidFill>
              </a:rPr>
              <a:t>					DEPARTMENT OF ANATOMY</a:t>
            </a:r>
            <a:br>
              <a:rPr lang="en-US" sz="1800" cap="none" dirty="0" smtClean="0">
                <a:solidFill>
                  <a:srgbClr val="0070C0"/>
                </a:solidFill>
              </a:rPr>
            </a:br>
            <a:r>
              <a:rPr lang="en-US" sz="1800" cap="none" dirty="0" smtClean="0">
                <a:solidFill>
                  <a:srgbClr val="0070C0"/>
                </a:solidFill>
              </a:rPr>
              <a:t>					RMCH, BAREILLY</a:t>
            </a:r>
            <a:endParaRPr lang="en-US" cap="none" dirty="0">
              <a:solidFill>
                <a:srgbClr val="0070C0"/>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Neck</a:t>
            </a:r>
            <a:r>
              <a:rPr lang="en-US" dirty="0" smtClean="0"/>
              <a:t> </a:t>
            </a:r>
            <a:endParaRPr lang="en-US" dirty="0"/>
          </a:p>
        </p:txBody>
      </p:sp>
      <p:sp>
        <p:nvSpPr>
          <p:cNvPr id="3" name="Content Placeholder 2"/>
          <p:cNvSpPr>
            <a:spLocks noGrp="1"/>
          </p:cNvSpPr>
          <p:nvPr>
            <p:ph sz="half" idx="1"/>
          </p:nvPr>
        </p:nvSpPr>
        <p:spPr>
          <a:xfrm>
            <a:off x="609600" y="1066800"/>
            <a:ext cx="3886200" cy="5059363"/>
          </a:xfrm>
        </p:spPr>
        <p:txBody>
          <a:bodyPr>
            <a:normAutofit fontScale="70000" lnSpcReduction="20000"/>
          </a:bodyPr>
          <a:lstStyle/>
          <a:p>
            <a:pPr algn="just"/>
            <a:r>
              <a:rPr lang="en-US" dirty="0" smtClean="0">
                <a:solidFill>
                  <a:srgbClr val="0070C0"/>
                </a:solidFill>
                <a:latin typeface="Times New Roman" pitchFamily="18" charset="0"/>
                <a:cs typeface="Times New Roman" pitchFamily="18" charset="0"/>
              </a:rPr>
              <a:t>More or less cylindrical region</a:t>
            </a:r>
          </a:p>
          <a:p>
            <a:pPr algn="just"/>
            <a:r>
              <a:rPr lang="en-US" dirty="0" smtClean="0">
                <a:solidFill>
                  <a:srgbClr val="0070C0"/>
                </a:solidFill>
                <a:latin typeface="Times New Roman" pitchFamily="18" charset="0"/>
                <a:cs typeface="Times New Roman" pitchFamily="18" charset="0"/>
              </a:rPr>
              <a:t>Joins head to trunk &amp; limbs</a:t>
            </a:r>
          </a:p>
          <a:p>
            <a:pPr algn="just"/>
            <a:endParaRPr lang="en-US" dirty="0" smtClean="0">
              <a:solidFill>
                <a:srgbClr val="0070C0"/>
              </a:solidFill>
              <a:latin typeface="Times New Roman" pitchFamily="18" charset="0"/>
              <a:cs typeface="Times New Roman" pitchFamily="18" charset="0"/>
            </a:endParaRPr>
          </a:p>
          <a:p>
            <a:pPr algn="just"/>
            <a:r>
              <a:rPr lang="en-US" dirty="0" smtClean="0">
                <a:solidFill>
                  <a:srgbClr val="0070C0"/>
                </a:solidFill>
                <a:latin typeface="Times New Roman" pitchFamily="18" charset="0"/>
                <a:cs typeface="Times New Roman" pitchFamily="18" charset="0"/>
              </a:rPr>
              <a:t>Serves as a major conduit for structures passing between them</a:t>
            </a:r>
          </a:p>
          <a:p>
            <a:pPr algn="just"/>
            <a:endParaRPr lang="en-US" dirty="0" smtClean="0">
              <a:solidFill>
                <a:srgbClr val="0070C0"/>
              </a:solidFill>
              <a:latin typeface="Times New Roman" pitchFamily="18" charset="0"/>
              <a:cs typeface="Times New Roman" pitchFamily="18" charset="0"/>
            </a:endParaRPr>
          </a:p>
          <a:p>
            <a:pPr algn="just"/>
            <a:r>
              <a:rPr lang="en-US" dirty="0" smtClean="0">
                <a:solidFill>
                  <a:srgbClr val="0070C0"/>
                </a:solidFill>
                <a:latin typeface="Times New Roman" pitchFamily="18" charset="0"/>
                <a:cs typeface="Times New Roman" pitchFamily="18" charset="0"/>
              </a:rPr>
              <a:t>Bounded </a:t>
            </a:r>
          </a:p>
          <a:p>
            <a:pPr algn="just"/>
            <a:endParaRPr lang="en-US" dirty="0" smtClean="0">
              <a:solidFill>
                <a:srgbClr val="0070C0"/>
              </a:solidFill>
              <a:latin typeface="Times New Roman" pitchFamily="18" charset="0"/>
              <a:cs typeface="Times New Roman" pitchFamily="18" charset="0"/>
            </a:endParaRPr>
          </a:p>
          <a:p>
            <a:pPr lvl="1" algn="just"/>
            <a:r>
              <a:rPr lang="en-US" dirty="0" smtClean="0">
                <a:solidFill>
                  <a:srgbClr val="0070C0"/>
                </a:solidFill>
                <a:latin typeface="Times New Roman" pitchFamily="18" charset="0"/>
                <a:cs typeface="Times New Roman" pitchFamily="18" charset="0"/>
              </a:rPr>
              <a:t>Superiorly </a:t>
            </a:r>
          </a:p>
          <a:p>
            <a:pPr lvl="2" algn="just"/>
            <a:r>
              <a:rPr lang="en-US" dirty="0" smtClean="0">
                <a:latin typeface="Times New Roman" pitchFamily="18" charset="0"/>
                <a:cs typeface="Times New Roman" pitchFamily="18" charset="0"/>
              </a:rPr>
              <a:t>Base of mandible, mastoid process, superior nuchal line, external occipital protuberance</a:t>
            </a:r>
          </a:p>
          <a:p>
            <a:pPr lvl="2" algn="just"/>
            <a:endParaRPr lang="en-US" dirty="0" smtClean="0">
              <a:latin typeface="Times New Roman" pitchFamily="18" charset="0"/>
              <a:cs typeface="Times New Roman" pitchFamily="18" charset="0"/>
            </a:endParaRPr>
          </a:p>
          <a:p>
            <a:pPr lvl="1" algn="just"/>
            <a:r>
              <a:rPr lang="en-US" dirty="0" smtClean="0">
                <a:solidFill>
                  <a:srgbClr val="0070C0"/>
                </a:solidFill>
                <a:latin typeface="Times New Roman" pitchFamily="18" charset="0"/>
                <a:cs typeface="Times New Roman" pitchFamily="18" charset="0"/>
              </a:rPr>
              <a:t>Inferiorly </a:t>
            </a:r>
          </a:p>
          <a:p>
            <a:pPr lvl="2" algn="just"/>
            <a:r>
              <a:rPr lang="en-US" dirty="0" smtClean="0">
                <a:latin typeface="Times New Roman" pitchFamily="18" charset="0"/>
                <a:cs typeface="Times New Roman" pitchFamily="18" charset="0"/>
              </a:rPr>
              <a:t>Manubrium, clavicle, acromian process, spine of scapula </a:t>
            </a:r>
          </a:p>
          <a:p>
            <a:pPr marL="905256" lvl="2" indent="0" algn="just">
              <a:buNone/>
            </a:pP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Median line divides neck into right and left half</a:t>
            </a:r>
            <a:endParaRPr lang="en-US" dirty="0">
              <a:latin typeface="Times New Roman" pitchFamily="18" charset="0"/>
              <a:cs typeface="Times New Roman" pitchFamily="18" charset="0"/>
            </a:endParaRPr>
          </a:p>
        </p:txBody>
      </p:sp>
      <p:pic>
        <p:nvPicPr>
          <p:cNvPr id="104450" name="Picture 2" descr="http://assets0.scripps.org/encyclopedia/graphics/images/en/19090.jpg"/>
          <p:cNvPicPr>
            <a:picLocks noChangeAspect="1" noChangeArrowheads="1"/>
          </p:cNvPicPr>
          <p:nvPr/>
        </p:nvPicPr>
        <p:blipFill>
          <a:blip r:embed="rId2" cstate="print"/>
          <a:srcRect l="66143" t="1786" r="2429" b="51786"/>
          <a:stretch>
            <a:fillRect/>
          </a:stretch>
        </p:blipFill>
        <p:spPr bwMode="auto">
          <a:xfrm>
            <a:off x="5029200" y="1676400"/>
            <a:ext cx="3559126" cy="4206240"/>
          </a:xfrm>
          <a:prstGeom prst="rect">
            <a:avLst/>
          </a:prstGeom>
          <a:noFill/>
        </p:spPr>
      </p:pic>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dirty="0"/>
          </a:p>
        </p:txBody>
      </p:sp>
      <p:cxnSp>
        <p:nvCxnSpPr>
          <p:cNvPr id="6" name="Straight Connector 5"/>
          <p:cNvCxnSpPr/>
          <p:nvPr/>
        </p:nvCxnSpPr>
        <p:spPr>
          <a:xfrm flipH="1">
            <a:off x="6757181" y="4114800"/>
            <a:ext cx="51583" cy="1447800"/>
          </a:xfrm>
          <a:prstGeom prst="line">
            <a:avLst/>
          </a:prstGeom>
          <a:ln>
            <a:solidFill>
              <a:srgbClr val="C00000"/>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762000"/>
            <a:ext cx="4419600" cy="5364163"/>
          </a:xfrm>
        </p:spPr>
        <p:txBody>
          <a:bodyPr>
            <a:normAutofit fontScale="92500" lnSpcReduction="10000"/>
          </a:bodyPr>
          <a:lstStyle/>
          <a:p>
            <a:r>
              <a:rPr lang="en-US" dirty="0" smtClean="0">
                <a:solidFill>
                  <a:srgbClr val="0070C0"/>
                </a:solidFill>
              </a:rPr>
              <a:t>Skin </a:t>
            </a:r>
          </a:p>
          <a:p>
            <a:r>
              <a:rPr lang="en-US" dirty="0" smtClean="0"/>
              <a:t>Supplied by </a:t>
            </a:r>
          </a:p>
          <a:p>
            <a:pPr lvl="1"/>
            <a:r>
              <a:rPr lang="en-US" dirty="0" smtClean="0"/>
              <a:t>Great occipital nerve</a:t>
            </a:r>
          </a:p>
          <a:p>
            <a:pPr lvl="1"/>
            <a:r>
              <a:rPr lang="en-US" dirty="0" smtClean="0"/>
              <a:t>Lesser occipital nerve</a:t>
            </a:r>
          </a:p>
          <a:p>
            <a:pPr lvl="1"/>
            <a:r>
              <a:rPr lang="en-US" dirty="0" smtClean="0"/>
              <a:t>Great auricular nerve</a:t>
            </a:r>
          </a:p>
          <a:p>
            <a:pPr lvl="1"/>
            <a:r>
              <a:rPr lang="en-US" dirty="0" smtClean="0"/>
              <a:t>Transverse cervical nerve</a:t>
            </a:r>
          </a:p>
          <a:p>
            <a:pPr lvl="1"/>
            <a:r>
              <a:rPr lang="en-US" dirty="0" smtClean="0"/>
              <a:t>Supraclavicular nerve</a:t>
            </a:r>
          </a:p>
          <a:p>
            <a:pPr lvl="1"/>
            <a:endParaRPr lang="en-US" dirty="0" smtClean="0"/>
          </a:p>
          <a:p>
            <a:r>
              <a:rPr lang="en-US" dirty="0" smtClean="0">
                <a:solidFill>
                  <a:srgbClr val="0070C0"/>
                </a:solidFill>
              </a:rPr>
              <a:t>Superficial fascia </a:t>
            </a:r>
          </a:p>
          <a:p>
            <a:pPr lvl="1"/>
            <a:r>
              <a:rPr lang="en-US" dirty="0" smtClean="0"/>
              <a:t>Platysma muscle</a:t>
            </a:r>
          </a:p>
          <a:p>
            <a:pPr lvl="1"/>
            <a:endParaRPr lang="en-US" dirty="0" smtClean="0"/>
          </a:p>
          <a:p>
            <a:r>
              <a:rPr lang="en-US" dirty="0" smtClean="0">
                <a:solidFill>
                  <a:srgbClr val="0070C0"/>
                </a:solidFill>
              </a:rPr>
              <a:t>Deep fascia</a:t>
            </a:r>
          </a:p>
          <a:p>
            <a:pPr lvl="1"/>
            <a:r>
              <a:rPr lang="en-US" dirty="0" smtClean="0"/>
              <a:t>Sternocleidomastoid muscle</a:t>
            </a:r>
            <a:endParaRPr lang="en-US" dirty="0"/>
          </a:p>
        </p:txBody>
      </p:sp>
      <p:grpSp>
        <p:nvGrpSpPr>
          <p:cNvPr id="6" name="Group 5"/>
          <p:cNvGrpSpPr/>
          <p:nvPr/>
        </p:nvGrpSpPr>
        <p:grpSpPr>
          <a:xfrm>
            <a:off x="5334000" y="381000"/>
            <a:ext cx="3200400" cy="2468880"/>
            <a:chOff x="4114800" y="2209800"/>
            <a:chExt cx="4814086" cy="3352800"/>
          </a:xfrm>
        </p:grpSpPr>
        <p:pic>
          <p:nvPicPr>
            <p:cNvPr id="7" name="Picture 6" descr="http://d3cgb598vs7bfg.cloudfront.net/images/upload-flashcards/front/4/6/48764566_m.jpg"/>
            <p:cNvPicPr>
              <a:picLocks noChangeAspect="1" noChangeArrowheads="1"/>
            </p:cNvPicPr>
            <p:nvPr/>
          </p:nvPicPr>
          <p:blipFill>
            <a:blip r:embed="rId2" cstate="print"/>
            <a:srcRect l="3779" t="11905" r="13076" b="13265"/>
            <a:stretch>
              <a:fillRect/>
            </a:stretch>
          </p:blipFill>
          <p:spPr bwMode="auto">
            <a:xfrm>
              <a:off x="4114800" y="2209800"/>
              <a:ext cx="3352800" cy="3352800"/>
            </a:xfrm>
            <a:prstGeom prst="rect">
              <a:avLst/>
            </a:prstGeom>
            <a:noFill/>
          </p:spPr>
        </p:pic>
        <p:sp>
          <p:nvSpPr>
            <p:cNvPr id="8" name="TextBox 7"/>
            <p:cNvSpPr txBox="1"/>
            <p:nvPr/>
          </p:nvSpPr>
          <p:spPr>
            <a:xfrm>
              <a:off x="7162800" y="3886200"/>
              <a:ext cx="1348446" cy="261610"/>
            </a:xfrm>
            <a:prstGeom prst="rect">
              <a:avLst/>
            </a:prstGeom>
            <a:noFill/>
          </p:spPr>
          <p:txBody>
            <a:bodyPr wrap="none" rtlCol="0">
              <a:spAutoFit/>
            </a:bodyPr>
            <a:lstStyle/>
            <a:p>
              <a:r>
                <a:rPr lang="en-US" sz="1100" b="1" dirty="0" smtClean="0"/>
                <a:t>Great auricular n</a:t>
              </a:r>
              <a:r>
                <a:rPr lang="en-US" sz="1100" dirty="0" smtClean="0"/>
                <a:t>.</a:t>
              </a:r>
              <a:endParaRPr lang="en-US" sz="1100" dirty="0"/>
            </a:p>
          </p:txBody>
        </p:sp>
        <p:cxnSp>
          <p:nvCxnSpPr>
            <p:cNvPr id="9" name="Straight Connector 8"/>
            <p:cNvCxnSpPr/>
            <p:nvPr/>
          </p:nvCxnSpPr>
          <p:spPr>
            <a:xfrm>
              <a:off x="6629400" y="3810000"/>
              <a:ext cx="6096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162800" y="3581400"/>
              <a:ext cx="1438214" cy="369332"/>
            </a:xfrm>
            <a:prstGeom prst="rect">
              <a:avLst/>
            </a:prstGeom>
            <a:noFill/>
          </p:spPr>
          <p:txBody>
            <a:bodyPr wrap="none" rtlCol="0">
              <a:spAutoFit/>
            </a:bodyPr>
            <a:lstStyle/>
            <a:p>
              <a:r>
                <a:rPr lang="en-US" sz="1100" b="1" dirty="0" smtClean="0"/>
                <a:t>Lesser occipital n</a:t>
              </a:r>
              <a:r>
                <a:rPr lang="en-US" dirty="0" smtClean="0"/>
                <a:t>.</a:t>
              </a:r>
              <a:endParaRPr lang="en-US" dirty="0"/>
            </a:p>
          </p:txBody>
        </p:sp>
        <p:cxnSp>
          <p:nvCxnSpPr>
            <p:cNvPr id="11" name="Straight Connector 10"/>
            <p:cNvCxnSpPr/>
            <p:nvPr/>
          </p:nvCxnSpPr>
          <p:spPr>
            <a:xfrm>
              <a:off x="7010400" y="3276600"/>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391400" y="3124200"/>
              <a:ext cx="1324402" cy="261610"/>
            </a:xfrm>
            <a:prstGeom prst="rect">
              <a:avLst/>
            </a:prstGeom>
            <a:noFill/>
          </p:spPr>
          <p:txBody>
            <a:bodyPr wrap="none" rtlCol="0">
              <a:spAutoFit/>
            </a:bodyPr>
            <a:lstStyle/>
            <a:p>
              <a:r>
                <a:rPr lang="en-US" sz="1100" b="1" dirty="0" smtClean="0"/>
                <a:t>Great occipital n.</a:t>
              </a:r>
              <a:endParaRPr lang="en-US" sz="1100" b="1" dirty="0"/>
            </a:p>
          </p:txBody>
        </p:sp>
        <p:cxnSp>
          <p:nvCxnSpPr>
            <p:cNvPr id="13" name="Straight Connector 12"/>
            <p:cNvCxnSpPr/>
            <p:nvPr/>
          </p:nvCxnSpPr>
          <p:spPr>
            <a:xfrm flipV="1">
              <a:off x="6248400" y="4495800"/>
              <a:ext cx="10668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239000" y="4267200"/>
              <a:ext cx="1689886" cy="369332"/>
            </a:xfrm>
            <a:prstGeom prst="rect">
              <a:avLst/>
            </a:prstGeom>
            <a:noFill/>
          </p:spPr>
          <p:txBody>
            <a:bodyPr wrap="none" rtlCol="0">
              <a:spAutoFit/>
            </a:bodyPr>
            <a:lstStyle/>
            <a:p>
              <a:r>
                <a:rPr lang="en-US" sz="1100" b="1" dirty="0" smtClean="0"/>
                <a:t>Transverse cervical n</a:t>
              </a:r>
              <a:r>
                <a:rPr lang="en-US" dirty="0" smtClean="0"/>
                <a:t>.</a:t>
              </a:r>
              <a:endParaRPr lang="en-US" dirty="0"/>
            </a:p>
          </p:txBody>
        </p:sp>
        <p:cxnSp>
          <p:nvCxnSpPr>
            <p:cNvPr id="15" name="Straight Connector 14"/>
            <p:cNvCxnSpPr/>
            <p:nvPr/>
          </p:nvCxnSpPr>
          <p:spPr>
            <a:xfrm flipV="1">
              <a:off x="6324600" y="4953000"/>
              <a:ext cx="1066800" cy="762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315200" y="4800600"/>
              <a:ext cx="1398140" cy="261610"/>
            </a:xfrm>
            <a:prstGeom prst="rect">
              <a:avLst/>
            </a:prstGeom>
            <a:noFill/>
          </p:spPr>
          <p:txBody>
            <a:bodyPr wrap="none" rtlCol="0">
              <a:spAutoFit/>
            </a:bodyPr>
            <a:lstStyle/>
            <a:p>
              <a:r>
                <a:rPr lang="en-US" sz="1100" b="1" dirty="0" smtClean="0"/>
                <a:t>Supraclavicular n.</a:t>
              </a:r>
              <a:endParaRPr lang="en-US" sz="1100" b="1" dirty="0"/>
            </a:p>
          </p:txBody>
        </p:sp>
      </p:grpSp>
      <p:pic>
        <p:nvPicPr>
          <p:cNvPr id="18" name="Picture 7"/>
          <p:cNvPicPr>
            <a:picLocks noChangeAspect="1" noChangeArrowheads="1"/>
          </p:cNvPicPr>
          <p:nvPr/>
        </p:nvPicPr>
        <p:blipFill>
          <a:blip r:embed="rId3" cstate="print"/>
          <a:srcRect r="55047" b="21485"/>
          <a:stretch>
            <a:fillRect/>
          </a:stretch>
        </p:blipFill>
        <p:spPr bwMode="auto">
          <a:xfrm>
            <a:off x="6975036" y="3962400"/>
            <a:ext cx="2168964" cy="2011680"/>
          </a:xfrm>
          <a:prstGeom prst="rect">
            <a:avLst/>
          </a:prstGeom>
          <a:noFill/>
          <a:ln w="9525">
            <a:noFill/>
            <a:miter lim="800000"/>
            <a:headEnd/>
            <a:tailEnd/>
          </a:ln>
          <a:effectLst/>
        </p:spPr>
      </p:pic>
      <p:grpSp>
        <p:nvGrpSpPr>
          <p:cNvPr id="20" name="Group 19"/>
          <p:cNvGrpSpPr/>
          <p:nvPr/>
        </p:nvGrpSpPr>
        <p:grpSpPr>
          <a:xfrm>
            <a:off x="4191000" y="3657600"/>
            <a:ext cx="2705100" cy="2286001"/>
            <a:chOff x="4191000" y="3657600"/>
            <a:chExt cx="2705100" cy="2286001"/>
          </a:xfrm>
        </p:grpSpPr>
        <p:pic>
          <p:nvPicPr>
            <p:cNvPr id="99330" name="Picture 2" descr="http://d3cgb598vs7bfg.cloudfront.net/images/upload-flashcards/front/4/6/48764650_m.jpg"/>
            <p:cNvPicPr>
              <a:picLocks noChangeAspect="1" noChangeArrowheads="1"/>
            </p:cNvPicPr>
            <p:nvPr/>
          </p:nvPicPr>
          <p:blipFill>
            <a:blip r:embed="rId4" cstate="print"/>
            <a:srcRect/>
            <a:stretch>
              <a:fillRect/>
            </a:stretch>
          </p:blipFill>
          <p:spPr bwMode="auto">
            <a:xfrm>
              <a:off x="5105400" y="3657600"/>
              <a:ext cx="1790700" cy="2286001"/>
            </a:xfrm>
            <a:prstGeom prst="rect">
              <a:avLst/>
            </a:prstGeom>
            <a:noFill/>
          </p:spPr>
        </p:pic>
        <p:sp>
          <p:nvSpPr>
            <p:cNvPr id="19" name="TextBox 18"/>
            <p:cNvSpPr txBox="1"/>
            <p:nvPr/>
          </p:nvSpPr>
          <p:spPr>
            <a:xfrm>
              <a:off x="4191000" y="5029200"/>
              <a:ext cx="1133644" cy="369332"/>
            </a:xfrm>
            <a:prstGeom prst="rect">
              <a:avLst/>
            </a:prstGeom>
            <a:noFill/>
          </p:spPr>
          <p:txBody>
            <a:bodyPr wrap="square" rtlCol="0">
              <a:spAutoFit/>
            </a:bodyPr>
            <a:lstStyle/>
            <a:p>
              <a:r>
                <a:rPr lang="en-US" dirty="0" smtClean="0"/>
                <a:t>Platysma</a:t>
              </a:r>
              <a:endParaRPr lang="en-US" dirty="0"/>
            </a:p>
          </p:txBody>
        </p:sp>
      </p:grpSp>
      <p:sp>
        <p:nvSpPr>
          <p:cNvPr id="21" name="Slide Number Placeholder 20"/>
          <p:cNvSpPr>
            <a:spLocks noGrp="1"/>
          </p:cNvSpPr>
          <p:nvPr>
            <p:ph type="sldNum" sz="quarter" idx="12"/>
          </p:nvPr>
        </p:nvSpPr>
        <p:spPr/>
        <p:txBody>
          <a:bodyPr/>
          <a:lstStyle/>
          <a:p>
            <a:fld id="{B6F15528-21DE-4FAA-801E-634DDDAF4B2B}"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Platysma </a:t>
            </a:r>
            <a:endParaRPr lang="en-US" dirty="0">
              <a:solidFill>
                <a:srgbClr val="C00000"/>
              </a:solidFill>
            </a:endParaRPr>
          </a:p>
        </p:txBody>
      </p:sp>
      <p:sp>
        <p:nvSpPr>
          <p:cNvPr id="3" name="Content Placeholder 2"/>
          <p:cNvSpPr>
            <a:spLocks noGrp="1"/>
          </p:cNvSpPr>
          <p:nvPr>
            <p:ph sz="half" idx="1"/>
          </p:nvPr>
        </p:nvSpPr>
        <p:spPr>
          <a:xfrm>
            <a:off x="457200" y="1219200"/>
            <a:ext cx="4038600" cy="5410200"/>
          </a:xfrm>
        </p:spPr>
        <p:txBody>
          <a:bodyPr>
            <a:normAutofit fontScale="92500" lnSpcReduction="20000"/>
          </a:bodyPr>
          <a:lstStyle/>
          <a:p>
            <a:r>
              <a:rPr lang="en-US" dirty="0" smtClean="0">
                <a:solidFill>
                  <a:srgbClr val="0070C0"/>
                </a:solidFill>
              </a:rPr>
              <a:t>Origin</a:t>
            </a:r>
            <a:r>
              <a:rPr lang="en-US" dirty="0" smtClean="0"/>
              <a:t> </a:t>
            </a:r>
          </a:p>
          <a:p>
            <a:pPr lvl="1"/>
            <a:r>
              <a:rPr lang="en-US" dirty="0" smtClean="0"/>
              <a:t>Deltoid and pectoral fascia (upto the 2</a:t>
            </a:r>
            <a:r>
              <a:rPr lang="en-US" baseline="30000" dirty="0" smtClean="0"/>
              <a:t>nd</a:t>
            </a:r>
            <a:r>
              <a:rPr lang="en-US" dirty="0" smtClean="0"/>
              <a:t> rib)</a:t>
            </a:r>
          </a:p>
          <a:p>
            <a:pPr lvl="1"/>
            <a:endParaRPr lang="en-US" dirty="0" smtClean="0"/>
          </a:p>
          <a:p>
            <a:r>
              <a:rPr lang="en-US" dirty="0" smtClean="0">
                <a:solidFill>
                  <a:srgbClr val="0070C0"/>
                </a:solidFill>
              </a:rPr>
              <a:t>Insertion</a:t>
            </a:r>
            <a:r>
              <a:rPr lang="en-US" dirty="0" smtClean="0"/>
              <a:t> </a:t>
            </a:r>
          </a:p>
          <a:p>
            <a:pPr lvl="1"/>
            <a:r>
              <a:rPr lang="en-US" dirty="0" smtClean="0"/>
              <a:t>Base of mandible, angle of mouth</a:t>
            </a:r>
          </a:p>
          <a:p>
            <a:pPr lvl="1"/>
            <a:endParaRPr lang="en-US" dirty="0" smtClean="0"/>
          </a:p>
          <a:p>
            <a:r>
              <a:rPr lang="en-US" dirty="0" smtClean="0">
                <a:solidFill>
                  <a:srgbClr val="0070C0"/>
                </a:solidFill>
              </a:rPr>
              <a:t>Nerve supply</a:t>
            </a:r>
          </a:p>
          <a:p>
            <a:pPr lvl="1"/>
            <a:r>
              <a:rPr lang="en-US" dirty="0" smtClean="0"/>
              <a:t>Cervical branch of facial nerve</a:t>
            </a:r>
          </a:p>
          <a:p>
            <a:pPr lvl="1"/>
            <a:endParaRPr lang="en-US" dirty="0" smtClean="0"/>
          </a:p>
          <a:p>
            <a:r>
              <a:rPr lang="en-US" dirty="0" smtClean="0">
                <a:solidFill>
                  <a:srgbClr val="0070C0"/>
                </a:solidFill>
              </a:rPr>
              <a:t>Action </a:t>
            </a:r>
          </a:p>
          <a:p>
            <a:pPr lvl="1"/>
            <a:r>
              <a:rPr lang="en-US" dirty="0" smtClean="0"/>
              <a:t>Depresses mandible and angle of mouth</a:t>
            </a:r>
          </a:p>
          <a:p>
            <a:pPr lvl="1"/>
            <a:endParaRPr lang="en-US" dirty="0" smtClean="0"/>
          </a:p>
          <a:p>
            <a:pPr lvl="1"/>
            <a:endParaRPr lang="en-US" dirty="0"/>
          </a:p>
        </p:txBody>
      </p:sp>
      <p:grpSp>
        <p:nvGrpSpPr>
          <p:cNvPr id="5" name="Group 4"/>
          <p:cNvGrpSpPr/>
          <p:nvPr/>
        </p:nvGrpSpPr>
        <p:grpSpPr>
          <a:xfrm>
            <a:off x="5257797" y="1767843"/>
            <a:ext cx="3276599" cy="3337557"/>
            <a:chOff x="4472781" y="3657600"/>
            <a:chExt cx="2423319" cy="2286001"/>
          </a:xfrm>
        </p:grpSpPr>
        <p:pic>
          <p:nvPicPr>
            <p:cNvPr id="6" name="Picture 2" descr="http://d3cgb598vs7bfg.cloudfront.net/images/upload-flashcards/front/4/6/48764650_m.jpg"/>
            <p:cNvPicPr>
              <a:picLocks noChangeAspect="1" noChangeArrowheads="1"/>
            </p:cNvPicPr>
            <p:nvPr/>
          </p:nvPicPr>
          <p:blipFill>
            <a:blip r:embed="rId2" cstate="print"/>
            <a:srcRect/>
            <a:stretch>
              <a:fillRect/>
            </a:stretch>
          </p:blipFill>
          <p:spPr bwMode="auto">
            <a:xfrm>
              <a:off x="5105400" y="3657600"/>
              <a:ext cx="1790700" cy="2286001"/>
            </a:xfrm>
            <a:prstGeom prst="rect">
              <a:avLst/>
            </a:prstGeom>
            <a:noFill/>
          </p:spPr>
        </p:pic>
        <p:sp>
          <p:nvSpPr>
            <p:cNvPr id="7" name="TextBox 6"/>
            <p:cNvSpPr txBox="1"/>
            <p:nvPr/>
          </p:nvSpPr>
          <p:spPr>
            <a:xfrm>
              <a:off x="4472781" y="5114365"/>
              <a:ext cx="1133644" cy="369332"/>
            </a:xfrm>
            <a:prstGeom prst="rect">
              <a:avLst/>
            </a:prstGeom>
            <a:noFill/>
          </p:spPr>
          <p:txBody>
            <a:bodyPr wrap="square" rtlCol="0">
              <a:spAutoFit/>
            </a:bodyPr>
            <a:lstStyle/>
            <a:p>
              <a:r>
                <a:rPr lang="en-US" dirty="0" smtClean="0"/>
                <a:t>Platysma</a:t>
              </a:r>
              <a:endParaRPr lang="en-US" dirty="0"/>
            </a:p>
          </p:txBody>
        </p:sp>
      </p:grpSp>
      <p:sp>
        <p:nvSpPr>
          <p:cNvPr id="8" name="Slide Number Placeholder 7"/>
          <p:cNvSpPr>
            <a:spLocks noGrp="1"/>
          </p:cNvSpPr>
          <p:nvPr>
            <p:ph type="sldNum" sz="quarter" idx="12"/>
          </p:nvPr>
        </p:nvSpPr>
        <p:spPr/>
        <p:txBody>
          <a:bodyPr/>
          <a:lstStyle/>
          <a:p>
            <a:fld id="{B6F15528-21DE-4FAA-801E-634DDDAF4B2B}"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solidFill>
                  <a:srgbClr val="C00000"/>
                </a:solidFill>
                <a:latin typeface="+mn-lt"/>
                <a:cs typeface="Times New Roman" pitchFamily="18" charset="0"/>
              </a:rPr>
              <a:t>Sternocleidomastoid</a:t>
            </a:r>
            <a:endParaRPr lang="en-US" dirty="0">
              <a:solidFill>
                <a:srgbClr val="C00000"/>
              </a:solidFill>
              <a:latin typeface="+mn-lt"/>
            </a:endParaRPr>
          </a:p>
        </p:txBody>
      </p:sp>
      <p:sp>
        <p:nvSpPr>
          <p:cNvPr id="4" name="Content Placeholder 3"/>
          <p:cNvSpPr>
            <a:spLocks noGrp="1"/>
          </p:cNvSpPr>
          <p:nvPr>
            <p:ph sz="half" idx="1"/>
          </p:nvPr>
        </p:nvSpPr>
        <p:spPr/>
        <p:txBody>
          <a:bodyPr>
            <a:normAutofit fontScale="77500" lnSpcReduction="20000"/>
          </a:bodyPr>
          <a:lstStyle/>
          <a:p>
            <a:pPr algn="just">
              <a:buFont typeface="Wingdings" pitchFamily="2" charset="2"/>
              <a:buChar char="q"/>
            </a:pPr>
            <a:r>
              <a:rPr lang="en-US" sz="2000" b="1" dirty="0" smtClean="0">
                <a:solidFill>
                  <a:srgbClr val="0070C0"/>
                </a:solidFill>
                <a:latin typeface="Times New Roman" pitchFamily="18" charset="0"/>
                <a:cs typeface="Times New Roman" pitchFamily="18" charset="0"/>
              </a:rPr>
              <a:t>Key muscle of neck</a:t>
            </a:r>
          </a:p>
          <a:p>
            <a:pPr algn="just">
              <a:buFont typeface="Wingdings" pitchFamily="2" charset="2"/>
              <a:buChar char="q"/>
            </a:pPr>
            <a:endParaRPr lang="en-US" sz="2000" b="1" dirty="0" smtClean="0">
              <a:solidFill>
                <a:srgbClr val="0070C0"/>
              </a:solidFill>
              <a:latin typeface="Times New Roman" pitchFamily="18" charset="0"/>
              <a:cs typeface="Times New Roman" pitchFamily="18" charset="0"/>
            </a:endParaRPr>
          </a:p>
          <a:p>
            <a:pPr algn="just">
              <a:buFont typeface="Wingdings" pitchFamily="2" charset="2"/>
              <a:buChar char="q"/>
            </a:pPr>
            <a:r>
              <a:rPr lang="en-US" sz="2000" b="1" dirty="0" smtClean="0">
                <a:solidFill>
                  <a:srgbClr val="0070C0"/>
                </a:solidFill>
                <a:latin typeface="Times New Roman" pitchFamily="18" charset="0"/>
                <a:cs typeface="Times New Roman" pitchFamily="18" charset="0"/>
              </a:rPr>
              <a:t>Origin</a:t>
            </a:r>
          </a:p>
          <a:p>
            <a:pPr lvl="1" algn="just" fontAlgn="t">
              <a:buFont typeface="Wingdings" pitchFamily="2" charset="2"/>
              <a:buChar char="q"/>
            </a:pPr>
            <a:r>
              <a:rPr lang="en-US" sz="2000" dirty="0" smtClean="0">
                <a:latin typeface="Times New Roman" pitchFamily="18" charset="0"/>
                <a:cs typeface="Times New Roman" pitchFamily="18" charset="0"/>
              </a:rPr>
              <a:t>Manubrium sterni and medial third of clavicle</a:t>
            </a:r>
          </a:p>
          <a:p>
            <a:pPr algn="just">
              <a:buFont typeface="Wingdings" pitchFamily="2" charset="2"/>
              <a:buChar char="q"/>
            </a:pPr>
            <a:endParaRPr lang="en-US" sz="2000" b="1" dirty="0" smtClean="0">
              <a:latin typeface="Times New Roman" pitchFamily="18" charset="0"/>
              <a:cs typeface="Times New Roman" pitchFamily="18" charset="0"/>
            </a:endParaRPr>
          </a:p>
          <a:p>
            <a:pPr algn="just">
              <a:buFont typeface="Wingdings" pitchFamily="2" charset="2"/>
              <a:buChar char="q"/>
            </a:pPr>
            <a:r>
              <a:rPr lang="en-US" sz="2000" b="1" dirty="0" smtClean="0">
                <a:solidFill>
                  <a:srgbClr val="0070C0"/>
                </a:solidFill>
                <a:latin typeface="Times New Roman" pitchFamily="18" charset="0"/>
                <a:cs typeface="Times New Roman" pitchFamily="18" charset="0"/>
              </a:rPr>
              <a:t>Insertion</a:t>
            </a:r>
          </a:p>
          <a:p>
            <a:pPr lvl="1" algn="just" fontAlgn="t">
              <a:buFont typeface="Wingdings" pitchFamily="2" charset="2"/>
              <a:buChar char="q"/>
            </a:pPr>
            <a:r>
              <a:rPr lang="en-US" sz="2000" dirty="0" smtClean="0">
                <a:latin typeface="Times New Roman" pitchFamily="18" charset="0"/>
                <a:cs typeface="Times New Roman" pitchFamily="18" charset="0"/>
              </a:rPr>
              <a:t>Mastoid process of temporal bone and lateral half of superior nuchal line of occipital bone</a:t>
            </a:r>
          </a:p>
          <a:p>
            <a:pPr algn="just">
              <a:buFont typeface="Wingdings" pitchFamily="2" charset="2"/>
              <a:buChar char="q"/>
            </a:pPr>
            <a:endParaRPr lang="en-US" sz="2000" b="1" dirty="0" smtClean="0">
              <a:latin typeface="Times New Roman" pitchFamily="18" charset="0"/>
              <a:cs typeface="Times New Roman" pitchFamily="18" charset="0"/>
            </a:endParaRPr>
          </a:p>
          <a:p>
            <a:pPr algn="just">
              <a:buFont typeface="Wingdings" pitchFamily="2" charset="2"/>
              <a:buChar char="q"/>
            </a:pPr>
            <a:r>
              <a:rPr lang="en-US" sz="2000" b="1" dirty="0" smtClean="0">
                <a:solidFill>
                  <a:srgbClr val="0070C0"/>
                </a:solidFill>
                <a:latin typeface="Times New Roman" pitchFamily="18" charset="0"/>
                <a:cs typeface="Times New Roman" pitchFamily="18" charset="0"/>
              </a:rPr>
              <a:t>Nerve supply</a:t>
            </a:r>
          </a:p>
          <a:p>
            <a:pPr lvl="1" algn="just" fontAlgn="t">
              <a:buFont typeface="Wingdings" pitchFamily="2" charset="2"/>
              <a:buChar char="q"/>
            </a:pPr>
            <a:r>
              <a:rPr lang="en-US" sz="1800" dirty="0" smtClean="0">
                <a:latin typeface="Times New Roman" pitchFamily="18" charset="0"/>
                <a:cs typeface="Times New Roman" pitchFamily="18" charset="0"/>
              </a:rPr>
              <a:t>Spinal part of accessory nerve and C2 and C3</a:t>
            </a:r>
          </a:p>
          <a:p>
            <a:pPr algn="just">
              <a:buFont typeface="Wingdings" pitchFamily="2" charset="2"/>
              <a:buChar char="q"/>
            </a:pPr>
            <a:endParaRPr lang="en-US" sz="2400" b="1" dirty="0" smtClean="0">
              <a:latin typeface="Times New Roman" pitchFamily="18" charset="0"/>
              <a:cs typeface="Times New Roman" pitchFamily="18" charset="0"/>
            </a:endParaRPr>
          </a:p>
          <a:p>
            <a:pPr algn="just">
              <a:buFont typeface="Wingdings" pitchFamily="2" charset="2"/>
              <a:buChar char="q"/>
            </a:pPr>
            <a:r>
              <a:rPr lang="en-US" sz="2400" b="1" dirty="0" smtClean="0">
                <a:solidFill>
                  <a:srgbClr val="0070C0"/>
                </a:solidFill>
                <a:latin typeface="Times New Roman" pitchFamily="18" charset="0"/>
                <a:cs typeface="Times New Roman" pitchFamily="18" charset="0"/>
              </a:rPr>
              <a:t>Action</a:t>
            </a:r>
          </a:p>
          <a:p>
            <a:pPr lvl="1" algn="just" fontAlgn="t">
              <a:buFont typeface="Wingdings" pitchFamily="2" charset="2"/>
              <a:buChar char="q"/>
            </a:pPr>
            <a:r>
              <a:rPr lang="en-US" sz="1900" dirty="0" smtClean="0">
                <a:latin typeface="Times New Roman" pitchFamily="18" charset="0"/>
                <a:cs typeface="Times New Roman" pitchFamily="18" charset="0"/>
              </a:rPr>
              <a:t>Two muscles acting together extend head and flex neck; one muscle rotates head to opposite side</a:t>
            </a:r>
          </a:p>
          <a:p>
            <a:pPr lvl="1" algn="just" fontAlgn="t">
              <a:buFont typeface="Wingdings" pitchFamily="2" charset="2"/>
              <a:buChar char="q"/>
            </a:pPr>
            <a:endParaRPr lang="en-US" sz="1900" dirty="0" smtClean="0">
              <a:latin typeface="Times New Roman" pitchFamily="18" charset="0"/>
              <a:cs typeface="Times New Roman" pitchFamily="18" charset="0"/>
            </a:endParaRPr>
          </a:p>
          <a:p>
            <a:pPr fontAlgn="t">
              <a:buFont typeface="Wingdings" pitchFamily="2" charset="2"/>
              <a:buChar char="q"/>
            </a:pPr>
            <a:endParaRPr lang="en-US" dirty="0"/>
          </a:p>
        </p:txBody>
      </p:sp>
      <p:pic>
        <p:nvPicPr>
          <p:cNvPr id="8199" name="Picture 7"/>
          <p:cNvPicPr>
            <a:picLocks noChangeAspect="1" noChangeArrowheads="1"/>
          </p:cNvPicPr>
          <p:nvPr/>
        </p:nvPicPr>
        <p:blipFill>
          <a:blip r:embed="rId3" cstate="print"/>
          <a:srcRect r="55047" b="21485"/>
          <a:stretch>
            <a:fillRect/>
          </a:stretch>
        </p:blipFill>
        <p:spPr bwMode="auto">
          <a:xfrm>
            <a:off x="4876800" y="1828800"/>
            <a:ext cx="4071937" cy="3776662"/>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3" cstate="email"/>
          <a:srcRect l="12772" r="44353" b="58269"/>
          <a:stretch>
            <a:fillRect/>
          </a:stretch>
        </p:blipFill>
        <p:spPr bwMode="auto">
          <a:xfrm>
            <a:off x="2895600" y="2133600"/>
            <a:ext cx="2749871" cy="2286000"/>
          </a:xfrm>
          <a:prstGeom prst="rect">
            <a:avLst/>
          </a:prstGeom>
          <a:noFill/>
          <a:ln w="9525">
            <a:noFill/>
            <a:miter lim="800000"/>
            <a:headEnd/>
            <a:tailEnd/>
          </a:ln>
          <a:effectLst/>
        </p:spPr>
      </p:pic>
      <p:pic>
        <p:nvPicPr>
          <p:cNvPr id="4" name="Picture 3"/>
          <p:cNvPicPr>
            <a:picLocks noChangeAspect="1" noChangeArrowheads="1"/>
          </p:cNvPicPr>
          <p:nvPr/>
        </p:nvPicPr>
        <p:blipFill>
          <a:blip r:embed="rId3" cstate="email"/>
          <a:srcRect l="72045" t="51584" b="12206"/>
          <a:stretch>
            <a:fillRect/>
          </a:stretch>
        </p:blipFill>
        <p:spPr bwMode="auto">
          <a:xfrm>
            <a:off x="0" y="1905000"/>
            <a:ext cx="2356655" cy="2468880"/>
          </a:xfrm>
          <a:prstGeom prst="rect">
            <a:avLst/>
          </a:prstGeom>
          <a:noFill/>
          <a:ln w="9525">
            <a:noFill/>
            <a:miter lim="800000"/>
            <a:headEnd/>
            <a:tailEnd/>
          </a:ln>
          <a:effectLst/>
        </p:spPr>
      </p:pic>
      <p:pic>
        <p:nvPicPr>
          <p:cNvPr id="5" name="Picture 4" descr="http://meded.ucsd.edu/clinicalmed/neuro_exam9.jpg"/>
          <p:cNvPicPr>
            <a:picLocks noChangeAspect="1" noChangeArrowheads="1"/>
          </p:cNvPicPr>
          <p:nvPr/>
        </p:nvPicPr>
        <p:blipFill>
          <a:blip r:embed="rId4" cstate="print">
            <a:lum bright="20000"/>
          </a:blip>
          <a:srcRect/>
          <a:stretch>
            <a:fillRect/>
          </a:stretch>
        </p:blipFill>
        <p:spPr bwMode="auto">
          <a:xfrm>
            <a:off x="5867400" y="2209800"/>
            <a:ext cx="3054528" cy="210312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2175561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Applied</a:t>
            </a:r>
            <a:r>
              <a:rPr lang="en-US" dirty="0" smtClean="0"/>
              <a:t> </a:t>
            </a:r>
            <a:endParaRPr lang="en-US" dirty="0"/>
          </a:p>
        </p:txBody>
      </p:sp>
      <p:sp>
        <p:nvSpPr>
          <p:cNvPr id="3" name="Content Placeholder 2"/>
          <p:cNvSpPr>
            <a:spLocks noGrp="1"/>
          </p:cNvSpPr>
          <p:nvPr>
            <p:ph sz="half" idx="1"/>
          </p:nvPr>
        </p:nvSpPr>
        <p:spPr/>
        <p:txBody>
          <a:bodyPr>
            <a:normAutofit fontScale="85000" lnSpcReduction="10000"/>
          </a:bodyPr>
          <a:lstStyle/>
          <a:p>
            <a:pPr algn="just">
              <a:buFont typeface="Wingdings" pitchFamily="2" charset="2"/>
              <a:buChar char="q"/>
            </a:pPr>
            <a:r>
              <a:rPr lang="en-US" sz="2400" dirty="0" smtClean="0">
                <a:solidFill>
                  <a:srgbClr val="0070C0"/>
                </a:solidFill>
                <a:latin typeface="Times New Roman" pitchFamily="18" charset="0"/>
                <a:cs typeface="Times New Roman" pitchFamily="18" charset="0"/>
              </a:rPr>
              <a:t>Torticolis</a:t>
            </a:r>
          </a:p>
          <a:p>
            <a:pPr lvl="1" algn="just">
              <a:buFont typeface="Wingdings" pitchFamily="2" charset="2"/>
              <a:buChar char="q"/>
            </a:pPr>
            <a:r>
              <a:rPr lang="en-US" sz="2100" dirty="0" smtClean="0">
                <a:latin typeface="Times New Roman" pitchFamily="18" charset="0"/>
                <a:cs typeface="Times New Roman" pitchFamily="18" charset="0"/>
              </a:rPr>
              <a:t>A twisted neck in which the head is tipped to one side, while the chin is turned to the other</a:t>
            </a:r>
          </a:p>
          <a:p>
            <a:pPr algn="just">
              <a:buNone/>
            </a:pPr>
            <a:endParaRPr lang="en-US" sz="2400" dirty="0" smtClean="0"/>
          </a:p>
          <a:p>
            <a:pPr algn="just">
              <a:buFont typeface="Wingdings" pitchFamily="2" charset="2"/>
              <a:buChar char="q"/>
            </a:pPr>
            <a:r>
              <a:rPr lang="en-US" sz="2400" dirty="0" smtClean="0">
                <a:solidFill>
                  <a:srgbClr val="0070C0"/>
                </a:solidFill>
                <a:latin typeface="Times New Roman" pitchFamily="18" charset="0"/>
                <a:cs typeface="Times New Roman" pitchFamily="18" charset="0"/>
              </a:rPr>
              <a:t>Congenital torticolis</a:t>
            </a:r>
          </a:p>
          <a:p>
            <a:pPr lvl="1" algn="just">
              <a:buFont typeface="Wingdings" pitchFamily="2" charset="2"/>
              <a:buChar char="q"/>
            </a:pPr>
            <a:r>
              <a:rPr lang="en-US" sz="2000" dirty="0" smtClean="0">
                <a:latin typeface="Times New Roman" pitchFamily="18" charset="0"/>
                <a:cs typeface="Times New Roman" pitchFamily="18" charset="0"/>
              </a:rPr>
              <a:t>Most cases are due to </a:t>
            </a:r>
            <a:r>
              <a:rPr lang="en-US" sz="2000" dirty="0" smtClean="0">
                <a:solidFill>
                  <a:srgbClr val="0070C0"/>
                </a:solidFill>
                <a:latin typeface="Times New Roman" pitchFamily="18" charset="0"/>
                <a:cs typeface="Times New Roman" pitchFamily="18" charset="0"/>
              </a:rPr>
              <a:t>excessive stretching </a:t>
            </a:r>
            <a:r>
              <a:rPr lang="en-US" sz="2000" dirty="0" smtClean="0">
                <a:latin typeface="Times New Roman" pitchFamily="18" charset="0"/>
                <a:cs typeface="Times New Roman" pitchFamily="18" charset="0"/>
              </a:rPr>
              <a:t>during difficult labor</a:t>
            </a:r>
          </a:p>
          <a:p>
            <a:pPr lvl="1" algn="just">
              <a:buFont typeface="Wingdings" pitchFamily="2" charset="2"/>
              <a:buChar char="q"/>
            </a:pPr>
            <a:r>
              <a:rPr lang="en-US" sz="2000" dirty="0" smtClean="0">
                <a:latin typeface="Times New Roman" pitchFamily="18" charset="0"/>
                <a:cs typeface="Times New Roman" pitchFamily="18" charset="0"/>
              </a:rPr>
              <a:t>Hemorrhage followed by  fibrosis occur in muscle, which result in shortening of  muscle</a:t>
            </a:r>
          </a:p>
          <a:p>
            <a:pPr algn="just">
              <a:buFont typeface="Wingdings" pitchFamily="2" charset="2"/>
              <a:buChar char="q"/>
            </a:pPr>
            <a:endParaRPr lang="en-US" sz="2200" dirty="0" smtClean="0">
              <a:latin typeface="Times New Roman" pitchFamily="18" charset="0"/>
              <a:cs typeface="Times New Roman" pitchFamily="18" charset="0"/>
            </a:endParaRPr>
          </a:p>
          <a:p>
            <a:pPr algn="just">
              <a:buFont typeface="Wingdings" pitchFamily="2" charset="2"/>
              <a:buChar char="q"/>
            </a:pPr>
            <a:r>
              <a:rPr lang="en-US" sz="2200" dirty="0" smtClean="0">
                <a:solidFill>
                  <a:srgbClr val="0070C0"/>
                </a:solidFill>
                <a:latin typeface="Times New Roman" pitchFamily="18" charset="0"/>
                <a:cs typeface="Times New Roman" pitchFamily="18" charset="0"/>
              </a:rPr>
              <a:t>Spasmodic </a:t>
            </a:r>
            <a:r>
              <a:rPr lang="en-US" sz="2000" dirty="0" smtClean="0">
                <a:solidFill>
                  <a:srgbClr val="0070C0"/>
                </a:solidFill>
                <a:latin typeface="Times New Roman" pitchFamily="18" charset="0"/>
                <a:cs typeface="Times New Roman" pitchFamily="18" charset="0"/>
              </a:rPr>
              <a:t>torticolis</a:t>
            </a:r>
          </a:p>
          <a:p>
            <a:pPr lvl="1" algn="just">
              <a:buFont typeface="Wingdings" pitchFamily="2" charset="2"/>
              <a:buChar char="q"/>
            </a:pPr>
            <a:r>
              <a:rPr lang="en-US" sz="1800" dirty="0" smtClean="0">
                <a:latin typeface="Times New Roman" pitchFamily="18" charset="0"/>
                <a:cs typeface="Times New Roman" pitchFamily="18" charset="0"/>
              </a:rPr>
              <a:t>Due to repeated tonic contractions of muscle</a:t>
            </a:r>
            <a:endParaRPr lang="en-US" sz="2000"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3" cstate="email"/>
          <a:srcRect/>
          <a:stretch>
            <a:fillRect/>
          </a:stretch>
        </p:blipFill>
        <p:spPr bwMode="auto">
          <a:xfrm>
            <a:off x="4724400" y="1600200"/>
            <a:ext cx="4185219" cy="4297680"/>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Relations </a:t>
            </a:r>
            <a:endParaRPr lang="en-US" dirty="0">
              <a:solidFill>
                <a:srgbClr val="C00000"/>
              </a:solidFill>
            </a:endParaRPr>
          </a:p>
        </p:txBody>
      </p:sp>
      <p:sp>
        <p:nvSpPr>
          <p:cNvPr id="3" name="Content Placeholder 2"/>
          <p:cNvSpPr>
            <a:spLocks noGrp="1"/>
          </p:cNvSpPr>
          <p:nvPr>
            <p:ph sz="half" idx="1"/>
          </p:nvPr>
        </p:nvSpPr>
        <p:spPr/>
        <p:txBody>
          <a:bodyPr>
            <a:normAutofit/>
          </a:bodyPr>
          <a:lstStyle/>
          <a:p>
            <a:pPr algn="just">
              <a:buFont typeface="Wingdings" pitchFamily="2" charset="2"/>
              <a:buChar char="q"/>
            </a:pPr>
            <a:r>
              <a:rPr lang="en-US" sz="2000" dirty="0" smtClean="0">
                <a:latin typeface="Times New Roman" pitchFamily="18" charset="0"/>
                <a:cs typeface="Times New Roman" pitchFamily="18" charset="0"/>
              </a:rPr>
              <a:t>Muscle is covered superficially by skin, fascia, platysma</a:t>
            </a:r>
            <a:r>
              <a:rPr lang="en-US" sz="2000" dirty="0" smtClean="0">
                <a:solidFill>
                  <a:srgbClr val="0070C0"/>
                </a:solidFill>
                <a:latin typeface="Times New Roman" pitchFamily="18" charset="0"/>
                <a:cs typeface="Times New Roman" pitchFamily="18" charset="0"/>
              </a:rPr>
              <a:t>, external jugular vein, cutaneous nerves </a:t>
            </a:r>
          </a:p>
          <a:p>
            <a:pPr marL="137160" indent="0" algn="just">
              <a:buNone/>
            </a:pPr>
            <a:endParaRPr lang="en-US" sz="2000" dirty="0" smtClean="0">
              <a:solidFill>
                <a:srgbClr val="0070C0"/>
              </a:solidFill>
              <a:latin typeface="Times New Roman" pitchFamily="18" charset="0"/>
              <a:cs typeface="Times New Roman" pitchFamily="18" charset="0"/>
            </a:endParaRPr>
          </a:p>
          <a:p>
            <a:pPr algn="just">
              <a:buFont typeface="Wingdings" pitchFamily="2" charset="2"/>
              <a:buChar char="q"/>
            </a:pPr>
            <a:endParaRPr lang="en-US" sz="2000" dirty="0" smtClean="0">
              <a:latin typeface="Times New Roman" pitchFamily="18" charset="0"/>
              <a:cs typeface="Times New Roman" pitchFamily="18" charset="0"/>
            </a:endParaRPr>
          </a:p>
          <a:p>
            <a:pPr algn="just">
              <a:buFont typeface="Wingdings" pitchFamily="2" charset="2"/>
              <a:buChar char="q"/>
            </a:pPr>
            <a:r>
              <a:rPr lang="en-US" sz="2000" dirty="0" smtClean="0">
                <a:solidFill>
                  <a:srgbClr val="0070C0"/>
                </a:solidFill>
                <a:latin typeface="Times New Roman" pitchFamily="18" charset="0"/>
                <a:cs typeface="Times New Roman" pitchFamily="18" charset="0"/>
              </a:rPr>
              <a:t>Anterior border </a:t>
            </a:r>
            <a:r>
              <a:rPr lang="en-US" sz="2000" dirty="0" smtClean="0">
                <a:latin typeface="Times New Roman" pitchFamily="18" charset="0"/>
                <a:cs typeface="Times New Roman" pitchFamily="18" charset="0"/>
              </a:rPr>
              <a:t>covers the carotid sheath, thyroid gland</a:t>
            </a:r>
          </a:p>
          <a:p>
            <a:pPr marL="137160" indent="0" algn="just">
              <a:buNone/>
            </a:pPr>
            <a:endParaRPr lang="en-US" sz="2000" dirty="0" smtClean="0">
              <a:latin typeface="Times New Roman" pitchFamily="18" charset="0"/>
              <a:cs typeface="Times New Roman" pitchFamily="18" charset="0"/>
            </a:endParaRPr>
          </a:p>
          <a:p>
            <a:pPr marL="137160" indent="0" algn="just">
              <a:buNone/>
            </a:pPr>
            <a:endParaRPr lang="en-US" sz="2000" dirty="0" smtClean="0">
              <a:latin typeface="Times New Roman" pitchFamily="18" charset="0"/>
              <a:cs typeface="Times New Roman" pitchFamily="18" charset="0"/>
            </a:endParaRPr>
          </a:p>
          <a:p>
            <a:pPr algn="just">
              <a:buFont typeface="Wingdings" pitchFamily="2" charset="2"/>
              <a:buChar char="q"/>
            </a:pPr>
            <a:r>
              <a:rPr lang="en-US" sz="2000" dirty="0" smtClean="0">
                <a:solidFill>
                  <a:srgbClr val="0070C0"/>
                </a:solidFill>
                <a:latin typeface="Times New Roman" pitchFamily="18" charset="0"/>
                <a:cs typeface="Times New Roman" pitchFamily="18" charset="0"/>
              </a:rPr>
              <a:t>Posterior border </a:t>
            </a:r>
            <a:r>
              <a:rPr lang="en-US" sz="2000" dirty="0" smtClean="0">
                <a:latin typeface="Times New Roman" pitchFamily="18" charset="0"/>
                <a:cs typeface="Times New Roman" pitchFamily="18" charset="0"/>
              </a:rPr>
              <a:t>is related to cervical plexus, phrenic nerve, upper part of brachial plexus</a:t>
            </a:r>
            <a:endParaRPr lang="en-US" sz="2000" dirty="0">
              <a:latin typeface="Times New Roman" pitchFamily="18" charset="0"/>
              <a:cs typeface="Times New Roman" pitchFamily="18" charset="0"/>
            </a:endParaRPr>
          </a:p>
        </p:txBody>
      </p:sp>
      <p:grpSp>
        <p:nvGrpSpPr>
          <p:cNvPr id="6" name="Group 5"/>
          <p:cNvGrpSpPr/>
          <p:nvPr/>
        </p:nvGrpSpPr>
        <p:grpSpPr>
          <a:xfrm>
            <a:off x="5181600" y="762000"/>
            <a:ext cx="3200400" cy="2468880"/>
            <a:chOff x="4114800" y="2209800"/>
            <a:chExt cx="4814086" cy="3352800"/>
          </a:xfrm>
        </p:grpSpPr>
        <p:pic>
          <p:nvPicPr>
            <p:cNvPr id="7" name="Picture 6" descr="http://d3cgb598vs7bfg.cloudfront.net/images/upload-flashcards/front/4/6/48764566_m.jpg"/>
            <p:cNvPicPr>
              <a:picLocks noChangeAspect="1" noChangeArrowheads="1"/>
            </p:cNvPicPr>
            <p:nvPr/>
          </p:nvPicPr>
          <p:blipFill>
            <a:blip r:embed="rId2" cstate="print"/>
            <a:srcRect l="3779" t="11905" r="13076" b="13265"/>
            <a:stretch>
              <a:fillRect/>
            </a:stretch>
          </p:blipFill>
          <p:spPr bwMode="auto">
            <a:xfrm>
              <a:off x="4114800" y="2209800"/>
              <a:ext cx="3352800" cy="3352800"/>
            </a:xfrm>
            <a:prstGeom prst="rect">
              <a:avLst/>
            </a:prstGeom>
            <a:noFill/>
          </p:spPr>
        </p:pic>
        <p:sp>
          <p:nvSpPr>
            <p:cNvPr id="8" name="TextBox 7"/>
            <p:cNvSpPr txBox="1"/>
            <p:nvPr/>
          </p:nvSpPr>
          <p:spPr>
            <a:xfrm>
              <a:off x="7162800" y="3886200"/>
              <a:ext cx="1348446" cy="261610"/>
            </a:xfrm>
            <a:prstGeom prst="rect">
              <a:avLst/>
            </a:prstGeom>
            <a:noFill/>
          </p:spPr>
          <p:txBody>
            <a:bodyPr wrap="none" rtlCol="0">
              <a:spAutoFit/>
            </a:bodyPr>
            <a:lstStyle/>
            <a:p>
              <a:r>
                <a:rPr lang="en-US" sz="1100" b="1" dirty="0" smtClean="0"/>
                <a:t>Great auricular n</a:t>
              </a:r>
              <a:r>
                <a:rPr lang="en-US" sz="1100" dirty="0" smtClean="0"/>
                <a:t>.</a:t>
              </a:r>
              <a:endParaRPr lang="en-US" sz="1100" dirty="0"/>
            </a:p>
          </p:txBody>
        </p:sp>
        <p:cxnSp>
          <p:nvCxnSpPr>
            <p:cNvPr id="9" name="Straight Connector 8"/>
            <p:cNvCxnSpPr/>
            <p:nvPr/>
          </p:nvCxnSpPr>
          <p:spPr>
            <a:xfrm>
              <a:off x="6629400" y="3810000"/>
              <a:ext cx="6096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209570" y="3555059"/>
              <a:ext cx="1438213" cy="369332"/>
            </a:xfrm>
            <a:prstGeom prst="rect">
              <a:avLst/>
            </a:prstGeom>
            <a:noFill/>
          </p:spPr>
          <p:txBody>
            <a:bodyPr wrap="none" rtlCol="0">
              <a:spAutoFit/>
            </a:bodyPr>
            <a:lstStyle/>
            <a:p>
              <a:r>
                <a:rPr lang="en-US" sz="1100" b="1" dirty="0" smtClean="0"/>
                <a:t>Lesser occipital n</a:t>
              </a:r>
              <a:r>
                <a:rPr lang="en-US" dirty="0" smtClean="0"/>
                <a:t>.</a:t>
              </a:r>
              <a:endParaRPr lang="en-US" dirty="0"/>
            </a:p>
          </p:txBody>
        </p:sp>
        <p:cxnSp>
          <p:nvCxnSpPr>
            <p:cNvPr id="11" name="Straight Connector 10"/>
            <p:cNvCxnSpPr/>
            <p:nvPr/>
          </p:nvCxnSpPr>
          <p:spPr>
            <a:xfrm>
              <a:off x="7010400" y="3276600"/>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391400" y="3124200"/>
              <a:ext cx="1324402" cy="261610"/>
            </a:xfrm>
            <a:prstGeom prst="rect">
              <a:avLst/>
            </a:prstGeom>
            <a:noFill/>
          </p:spPr>
          <p:txBody>
            <a:bodyPr wrap="none" rtlCol="0">
              <a:spAutoFit/>
            </a:bodyPr>
            <a:lstStyle/>
            <a:p>
              <a:r>
                <a:rPr lang="en-US" sz="1100" b="1" dirty="0" smtClean="0"/>
                <a:t>Great occipital n.</a:t>
              </a:r>
              <a:endParaRPr lang="en-US" sz="1100" b="1" dirty="0"/>
            </a:p>
          </p:txBody>
        </p:sp>
        <p:cxnSp>
          <p:nvCxnSpPr>
            <p:cNvPr id="13" name="Straight Connector 12"/>
            <p:cNvCxnSpPr/>
            <p:nvPr/>
          </p:nvCxnSpPr>
          <p:spPr>
            <a:xfrm flipV="1">
              <a:off x="6248400" y="4495800"/>
              <a:ext cx="10668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239000" y="4267200"/>
              <a:ext cx="1689886" cy="369332"/>
            </a:xfrm>
            <a:prstGeom prst="rect">
              <a:avLst/>
            </a:prstGeom>
            <a:noFill/>
          </p:spPr>
          <p:txBody>
            <a:bodyPr wrap="none" rtlCol="0">
              <a:spAutoFit/>
            </a:bodyPr>
            <a:lstStyle/>
            <a:p>
              <a:r>
                <a:rPr lang="en-US" sz="1100" b="1" dirty="0" smtClean="0"/>
                <a:t>Transverse cervical n</a:t>
              </a:r>
              <a:r>
                <a:rPr lang="en-US" dirty="0" smtClean="0"/>
                <a:t>.</a:t>
              </a:r>
              <a:endParaRPr lang="en-US" dirty="0"/>
            </a:p>
          </p:txBody>
        </p:sp>
        <p:cxnSp>
          <p:nvCxnSpPr>
            <p:cNvPr id="15" name="Straight Connector 14"/>
            <p:cNvCxnSpPr/>
            <p:nvPr/>
          </p:nvCxnSpPr>
          <p:spPr>
            <a:xfrm flipV="1">
              <a:off x="6324600" y="4953000"/>
              <a:ext cx="1066800" cy="762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315200" y="4800600"/>
              <a:ext cx="1398140" cy="261610"/>
            </a:xfrm>
            <a:prstGeom prst="rect">
              <a:avLst/>
            </a:prstGeom>
            <a:noFill/>
          </p:spPr>
          <p:txBody>
            <a:bodyPr wrap="none" rtlCol="0">
              <a:spAutoFit/>
            </a:bodyPr>
            <a:lstStyle/>
            <a:p>
              <a:r>
                <a:rPr lang="en-US" sz="1100" b="1" dirty="0" smtClean="0"/>
                <a:t>Supraclavicular n.</a:t>
              </a:r>
              <a:endParaRPr lang="en-US" sz="1100" b="1" dirty="0"/>
            </a:p>
          </p:txBody>
        </p:sp>
      </p:grpSp>
      <p:pic>
        <p:nvPicPr>
          <p:cNvPr id="7171" name="Picture 3"/>
          <p:cNvPicPr>
            <a:picLocks noChangeAspect="1" noChangeArrowheads="1"/>
          </p:cNvPicPr>
          <p:nvPr/>
        </p:nvPicPr>
        <p:blipFill>
          <a:blip r:embed="rId3" cstate="print"/>
          <a:srcRect l="28128" t="21485" r="44953" b="40495"/>
          <a:stretch>
            <a:fillRect/>
          </a:stretch>
        </p:blipFill>
        <p:spPr bwMode="auto">
          <a:xfrm>
            <a:off x="5029200" y="3581400"/>
            <a:ext cx="3535680" cy="2651760"/>
          </a:xfrm>
          <a:prstGeom prst="rect">
            <a:avLst/>
          </a:prstGeom>
          <a:noFill/>
          <a:ln w="9525">
            <a:noFill/>
            <a:miter lim="800000"/>
            <a:headEnd/>
            <a:tailEnd/>
          </a:ln>
          <a:effectLst/>
        </p:spPr>
      </p:pic>
      <p:sp>
        <p:nvSpPr>
          <p:cNvPr id="17" name="Slide Number Placeholder 16"/>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6582395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Divisions of neck</a:t>
            </a:r>
            <a:endParaRPr lang="en-US" dirty="0">
              <a:solidFill>
                <a:srgbClr val="C00000"/>
              </a:solidFill>
            </a:endParaRPr>
          </a:p>
        </p:txBody>
      </p:sp>
      <p:sp>
        <p:nvSpPr>
          <p:cNvPr id="3" name="Content Placeholder 2"/>
          <p:cNvSpPr>
            <a:spLocks noGrp="1"/>
          </p:cNvSpPr>
          <p:nvPr>
            <p:ph sz="half" idx="1"/>
          </p:nvPr>
        </p:nvSpPr>
        <p:spPr>
          <a:xfrm>
            <a:off x="152400" y="1905000"/>
            <a:ext cx="4648200" cy="4221163"/>
          </a:xfrm>
        </p:spPr>
        <p:txBody>
          <a:bodyPr/>
          <a:lstStyle/>
          <a:p>
            <a:pPr marL="452628" indent="-342900" algn="just">
              <a:lnSpc>
                <a:spcPct val="90000"/>
              </a:lnSpc>
              <a:buFont typeface="Wingdings" charset="2"/>
              <a:buChar char="q"/>
              <a:defRPr/>
            </a:pPr>
            <a:r>
              <a:rPr lang="en-US" sz="2400" dirty="0" smtClean="0">
                <a:solidFill>
                  <a:srgbClr val="0070C0"/>
                </a:solidFill>
                <a:cs typeface="Times New Roman" pitchFamily="18" charset="0"/>
              </a:rPr>
              <a:t>Sternocleidomastoid muscle is</a:t>
            </a:r>
            <a:r>
              <a:rPr lang="en-US" sz="2400" i="1" u="sng" dirty="0" smtClean="0">
                <a:solidFill>
                  <a:srgbClr val="0070C0"/>
                </a:solidFill>
                <a:cs typeface="Times New Roman" pitchFamily="18" charset="0"/>
              </a:rPr>
              <a:t> key</a:t>
            </a:r>
            <a:r>
              <a:rPr lang="en-US" sz="2400" dirty="0" smtClean="0">
                <a:solidFill>
                  <a:srgbClr val="0070C0"/>
                </a:solidFill>
                <a:cs typeface="Times New Roman" pitchFamily="18" charset="0"/>
              </a:rPr>
              <a:t> superficial muscle of neck</a:t>
            </a:r>
          </a:p>
          <a:p>
            <a:pPr marL="452628" indent="-342900" algn="just">
              <a:lnSpc>
                <a:spcPct val="90000"/>
              </a:lnSpc>
              <a:buFont typeface="Wingdings" charset="2"/>
              <a:buChar char="q"/>
              <a:defRPr/>
            </a:pPr>
            <a:endParaRPr lang="en-US" sz="2400" dirty="0" smtClean="0">
              <a:solidFill>
                <a:srgbClr val="0070C0"/>
              </a:solidFill>
              <a:cs typeface="Times New Roman" pitchFamily="18" charset="0"/>
            </a:endParaRPr>
          </a:p>
          <a:p>
            <a:pPr marL="452628" indent="-342900" algn="just">
              <a:lnSpc>
                <a:spcPct val="90000"/>
              </a:lnSpc>
              <a:buFont typeface="Wingdings" charset="2"/>
              <a:buChar char="q"/>
              <a:defRPr/>
            </a:pPr>
            <a:r>
              <a:rPr lang="en-US" sz="2400" dirty="0" smtClean="0">
                <a:solidFill>
                  <a:srgbClr val="0070C0"/>
                </a:solidFill>
                <a:cs typeface="Times New Roman" pitchFamily="18" charset="0"/>
              </a:rPr>
              <a:t>Divides neck into</a:t>
            </a:r>
          </a:p>
          <a:p>
            <a:pPr marL="452628" indent="-342900" algn="just">
              <a:lnSpc>
                <a:spcPct val="90000"/>
              </a:lnSpc>
              <a:buFont typeface="Wingdings" charset="2"/>
              <a:buChar char="q"/>
              <a:defRPr/>
            </a:pPr>
            <a:endParaRPr lang="en-US" sz="2400" dirty="0" smtClean="0">
              <a:cs typeface="Times New Roman" pitchFamily="18" charset="0"/>
            </a:endParaRPr>
          </a:p>
          <a:p>
            <a:pPr lvl="1"/>
            <a:r>
              <a:rPr lang="en-US" sz="2200" dirty="0" smtClean="0">
                <a:solidFill>
                  <a:srgbClr val="0070C0"/>
                </a:solidFill>
                <a:latin typeface="Times New Roman" pitchFamily="18" charset="0"/>
                <a:cs typeface="Times New Roman" pitchFamily="18" charset="0"/>
              </a:rPr>
              <a:t>Posterior triangle (PT)</a:t>
            </a:r>
          </a:p>
          <a:p>
            <a:pPr lvl="1"/>
            <a:endParaRPr lang="en-US" sz="2200" dirty="0" smtClean="0">
              <a:solidFill>
                <a:srgbClr val="0070C0"/>
              </a:solidFill>
              <a:latin typeface="Times New Roman" pitchFamily="18" charset="0"/>
              <a:cs typeface="Times New Roman" pitchFamily="18" charset="0"/>
            </a:endParaRPr>
          </a:p>
          <a:p>
            <a:pPr lvl="1"/>
            <a:r>
              <a:rPr lang="en-US" sz="2200" dirty="0" smtClean="0">
                <a:solidFill>
                  <a:srgbClr val="0070C0"/>
                </a:solidFill>
                <a:latin typeface="Times New Roman" pitchFamily="18" charset="0"/>
                <a:cs typeface="Times New Roman" pitchFamily="18" charset="0"/>
              </a:rPr>
              <a:t>Anterior triangle (AT)</a:t>
            </a:r>
          </a:p>
          <a:p>
            <a:endParaRPr lang="en-US" dirty="0"/>
          </a:p>
        </p:txBody>
      </p:sp>
      <p:grpSp>
        <p:nvGrpSpPr>
          <p:cNvPr id="12" name="Group 11"/>
          <p:cNvGrpSpPr/>
          <p:nvPr/>
        </p:nvGrpSpPr>
        <p:grpSpPr>
          <a:xfrm>
            <a:off x="4842419" y="1705080"/>
            <a:ext cx="3931920" cy="3657600"/>
            <a:chOff x="4572000" y="1600200"/>
            <a:chExt cx="4312446" cy="4114800"/>
          </a:xfrm>
        </p:grpSpPr>
        <p:pic>
          <p:nvPicPr>
            <p:cNvPr id="6" name="Picture 2" descr="http://d3cgb598vs7bfg.cloudfront.net/images/upload-flashcards/front/4/6/48764523_m.jpg"/>
            <p:cNvPicPr>
              <a:picLocks noChangeAspect="1" noChangeArrowheads="1"/>
            </p:cNvPicPr>
            <p:nvPr/>
          </p:nvPicPr>
          <p:blipFill>
            <a:blip r:embed="rId3" cstate="print"/>
            <a:srcRect/>
            <a:stretch>
              <a:fillRect/>
            </a:stretch>
          </p:blipFill>
          <p:spPr bwMode="auto">
            <a:xfrm>
              <a:off x="4572000" y="1600200"/>
              <a:ext cx="4312446" cy="4114800"/>
            </a:xfrm>
            <a:prstGeom prst="rect">
              <a:avLst/>
            </a:prstGeom>
            <a:noFill/>
          </p:spPr>
        </p:pic>
        <p:cxnSp>
          <p:nvCxnSpPr>
            <p:cNvPr id="8" name="Straight Connector 7"/>
            <p:cNvCxnSpPr/>
            <p:nvPr/>
          </p:nvCxnSpPr>
          <p:spPr>
            <a:xfrm>
              <a:off x="7162800" y="3657600"/>
              <a:ext cx="100584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153400" y="3505200"/>
              <a:ext cx="462499" cy="369332"/>
            </a:xfrm>
            <a:prstGeom prst="rect">
              <a:avLst/>
            </a:prstGeom>
            <a:noFill/>
          </p:spPr>
          <p:txBody>
            <a:bodyPr wrap="none" rtlCol="0">
              <a:spAutoFit/>
            </a:bodyPr>
            <a:lstStyle/>
            <a:p>
              <a:r>
                <a:rPr lang="en-US" dirty="0" smtClean="0"/>
                <a:t>AT</a:t>
              </a:r>
              <a:endParaRPr lang="en-US" dirty="0"/>
            </a:p>
          </p:txBody>
        </p:sp>
        <p:sp>
          <p:nvSpPr>
            <p:cNvPr id="11" name="TextBox 10"/>
            <p:cNvSpPr txBox="1"/>
            <p:nvPr/>
          </p:nvSpPr>
          <p:spPr>
            <a:xfrm>
              <a:off x="4648200" y="3657600"/>
              <a:ext cx="479618" cy="369332"/>
            </a:xfrm>
            <a:prstGeom prst="rect">
              <a:avLst/>
            </a:prstGeom>
            <a:noFill/>
          </p:spPr>
          <p:txBody>
            <a:bodyPr wrap="none" rtlCol="0">
              <a:spAutoFit/>
            </a:bodyPr>
            <a:lstStyle/>
            <a:p>
              <a:r>
                <a:rPr lang="en-US" dirty="0" smtClean="0"/>
                <a:t>PT</a:t>
              </a:r>
              <a:endParaRPr lang="en-US" dirty="0"/>
            </a:p>
          </p:txBody>
        </p:sp>
      </p:grpSp>
      <p:sp>
        <p:nvSpPr>
          <p:cNvPr id="9" name="Slide Number Placeholder 8"/>
          <p:cNvSpPr>
            <a:spLocks noGrp="1"/>
          </p:cNvSpPr>
          <p:nvPr>
            <p:ph type="sldNum" sz="quarter" idx="12"/>
          </p:nvPr>
        </p:nvSpPr>
        <p:spPr/>
        <p:txBody>
          <a:bodyPr/>
          <a:lstStyle/>
          <a:p>
            <a:fld id="{B6F15528-21DE-4FAA-801E-634DDDAF4B2B}" type="slidenum">
              <a:rPr lang="en-US" smtClean="0"/>
              <a:pPr/>
              <a:t>9</a:t>
            </a:fld>
            <a:endParaRPr lang="en-US" dirty="0"/>
          </a:p>
        </p:txBody>
      </p:sp>
      <p:sp>
        <p:nvSpPr>
          <p:cNvPr id="4" name="TextBox 3"/>
          <p:cNvSpPr txBox="1"/>
          <p:nvPr/>
        </p:nvSpPr>
        <p:spPr>
          <a:xfrm rot="3073917">
            <a:off x="5589051" y="3550288"/>
            <a:ext cx="2438657" cy="369332"/>
          </a:xfrm>
          <a:prstGeom prst="rect">
            <a:avLst/>
          </a:prstGeom>
          <a:noFill/>
        </p:spPr>
        <p:txBody>
          <a:bodyPr wrap="square" rtlCol="0">
            <a:spAutoFit/>
          </a:bodyPr>
          <a:lstStyle/>
          <a:p>
            <a:r>
              <a:rPr lang="en-US" dirty="0" smtClean="0"/>
              <a:t>sternocleidomastoid</a:t>
            </a:r>
            <a:endParaRPr lang="en-US" dirty="0"/>
          </a:p>
        </p:txBody>
      </p:sp>
      <p:sp>
        <p:nvSpPr>
          <p:cNvPr id="5" name="TextBox 4"/>
          <p:cNvSpPr txBox="1"/>
          <p:nvPr/>
        </p:nvSpPr>
        <p:spPr>
          <a:xfrm>
            <a:off x="6096000" y="4572000"/>
            <a:ext cx="1295399" cy="369332"/>
          </a:xfrm>
          <a:prstGeom prst="rect">
            <a:avLst/>
          </a:prstGeom>
          <a:noFill/>
        </p:spPr>
        <p:txBody>
          <a:bodyPr wrap="square" rtlCol="0">
            <a:spAutoFit/>
          </a:bodyPr>
          <a:lstStyle/>
          <a:p>
            <a:r>
              <a:rPr lang="en-US" dirty="0" smtClean="0"/>
              <a:t>clavicle</a:t>
            </a:r>
            <a:endParaRPr lang="en-US" dirty="0"/>
          </a:p>
        </p:txBody>
      </p:sp>
      <p:sp>
        <p:nvSpPr>
          <p:cNvPr id="7" name="TextBox 6"/>
          <p:cNvSpPr txBox="1"/>
          <p:nvPr/>
        </p:nvSpPr>
        <p:spPr>
          <a:xfrm rot="4683554" flipV="1">
            <a:off x="5276226" y="3708106"/>
            <a:ext cx="1382289" cy="369332"/>
          </a:xfrm>
          <a:prstGeom prst="rect">
            <a:avLst/>
          </a:prstGeom>
          <a:noFill/>
        </p:spPr>
        <p:txBody>
          <a:bodyPr wrap="square" rtlCol="0">
            <a:spAutoFit/>
          </a:bodyPr>
          <a:lstStyle/>
          <a:p>
            <a:r>
              <a:rPr lang="en-US" dirty="0"/>
              <a:t>T</a:t>
            </a:r>
            <a:r>
              <a:rPr lang="en-US" dirty="0" smtClean="0"/>
              <a:t>rapezius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Posterior triangle</a:t>
            </a:r>
            <a:endParaRPr lang="en-US" dirty="0">
              <a:solidFill>
                <a:srgbClr val="C00000"/>
              </a:solidFill>
            </a:endParaRPr>
          </a:p>
        </p:txBody>
      </p:sp>
      <p:sp>
        <p:nvSpPr>
          <p:cNvPr id="3" name="Content Placeholder 2"/>
          <p:cNvSpPr>
            <a:spLocks noGrp="1"/>
          </p:cNvSpPr>
          <p:nvPr>
            <p:ph sz="half" idx="1"/>
          </p:nvPr>
        </p:nvSpPr>
        <p:spPr>
          <a:xfrm>
            <a:off x="228600" y="1143000"/>
            <a:ext cx="4419600" cy="5562600"/>
          </a:xfrm>
        </p:spPr>
        <p:txBody>
          <a:bodyPr>
            <a:normAutofit fontScale="92500" lnSpcReduction="10000"/>
          </a:bodyPr>
          <a:lstStyle/>
          <a:p>
            <a:pPr marL="361188" indent="-342900" algn="just">
              <a:lnSpc>
                <a:spcPct val="90000"/>
              </a:lnSpc>
              <a:spcBef>
                <a:spcPts val="324"/>
              </a:spcBef>
              <a:buFont typeface="Wingdings" charset="2"/>
              <a:buChar char="q"/>
              <a:defRPr/>
            </a:pPr>
            <a:r>
              <a:rPr lang="en-US" sz="2200" dirty="0" smtClean="0">
                <a:solidFill>
                  <a:srgbClr val="0070C0"/>
                </a:solidFill>
                <a:latin typeface="Times New Roman" pitchFamily="18" charset="0"/>
                <a:cs typeface="Times New Roman" pitchFamily="18" charset="0"/>
              </a:rPr>
              <a:t>Boundaries</a:t>
            </a:r>
          </a:p>
          <a:p>
            <a:pPr marL="681228" lvl="1" indent="-342900" algn="just">
              <a:lnSpc>
                <a:spcPct val="90000"/>
              </a:lnSpc>
              <a:spcBef>
                <a:spcPts val="324"/>
              </a:spcBef>
              <a:buFont typeface="Wingdings" charset="2"/>
              <a:buChar char="q"/>
              <a:defRPr/>
            </a:pPr>
            <a:r>
              <a:rPr lang="en-US" sz="2000" dirty="0" smtClean="0">
                <a:solidFill>
                  <a:srgbClr val="0070C0"/>
                </a:solidFill>
                <a:latin typeface="Times New Roman" pitchFamily="18" charset="0"/>
                <a:cs typeface="Times New Roman" pitchFamily="18" charset="0"/>
              </a:rPr>
              <a:t>Anteriorly</a:t>
            </a:r>
          </a:p>
          <a:p>
            <a:pPr marL="916686" lvl="2" indent="-285750" algn="just">
              <a:lnSpc>
                <a:spcPct val="90000"/>
              </a:lnSpc>
              <a:buFont typeface="Wingdings" charset="2"/>
              <a:buChar char="q"/>
              <a:defRPr/>
            </a:pPr>
            <a:r>
              <a:rPr lang="en-US" sz="1800" dirty="0" smtClean="0">
                <a:latin typeface="Times New Roman" pitchFamily="18" charset="0"/>
                <a:cs typeface="Times New Roman" pitchFamily="18" charset="0"/>
              </a:rPr>
              <a:t>Sternocleidomastoid muscle (posterior border)</a:t>
            </a:r>
          </a:p>
          <a:p>
            <a:pPr marL="681228" lvl="1" indent="-342900" algn="just">
              <a:lnSpc>
                <a:spcPct val="90000"/>
              </a:lnSpc>
              <a:spcBef>
                <a:spcPts val="324"/>
              </a:spcBef>
              <a:buFont typeface="Wingdings" charset="2"/>
              <a:buChar char="q"/>
              <a:defRPr/>
            </a:pPr>
            <a:r>
              <a:rPr lang="en-US" sz="2000" dirty="0" smtClean="0">
                <a:solidFill>
                  <a:srgbClr val="0070C0"/>
                </a:solidFill>
                <a:latin typeface="Times New Roman" pitchFamily="18" charset="0"/>
                <a:cs typeface="Times New Roman" pitchFamily="18" charset="0"/>
              </a:rPr>
              <a:t>Posteriorly</a:t>
            </a:r>
          </a:p>
          <a:p>
            <a:pPr marL="916686" lvl="2" indent="-285750" algn="just">
              <a:lnSpc>
                <a:spcPct val="90000"/>
              </a:lnSpc>
              <a:buFont typeface="Wingdings" charset="2"/>
              <a:buChar char="q"/>
              <a:defRPr/>
            </a:pPr>
            <a:r>
              <a:rPr lang="en-US" sz="1800" dirty="0" smtClean="0">
                <a:latin typeface="Times New Roman" pitchFamily="18" charset="0"/>
                <a:cs typeface="Times New Roman" pitchFamily="18" charset="0"/>
              </a:rPr>
              <a:t>Trapezius muscle (anterior border)</a:t>
            </a:r>
          </a:p>
          <a:p>
            <a:pPr marL="681228" lvl="1" indent="-342900" algn="just">
              <a:lnSpc>
                <a:spcPct val="90000"/>
              </a:lnSpc>
              <a:spcBef>
                <a:spcPts val="324"/>
              </a:spcBef>
              <a:buFont typeface="Wingdings" charset="2"/>
              <a:buChar char="q"/>
              <a:defRPr/>
            </a:pPr>
            <a:r>
              <a:rPr lang="en-US" sz="2000" dirty="0" smtClean="0">
                <a:solidFill>
                  <a:srgbClr val="0070C0"/>
                </a:solidFill>
                <a:latin typeface="Times New Roman" pitchFamily="18" charset="0"/>
                <a:cs typeface="Times New Roman" pitchFamily="18" charset="0"/>
              </a:rPr>
              <a:t>Inferiorly</a:t>
            </a:r>
          </a:p>
          <a:p>
            <a:pPr marL="916686" lvl="2" indent="-285750" algn="just">
              <a:lnSpc>
                <a:spcPct val="90000"/>
              </a:lnSpc>
              <a:buFont typeface="Wingdings" charset="2"/>
              <a:buChar char="q"/>
              <a:defRPr/>
            </a:pPr>
            <a:r>
              <a:rPr lang="en-US" sz="1800" dirty="0" smtClean="0">
                <a:latin typeface="Times New Roman" pitchFamily="18" charset="0"/>
                <a:cs typeface="Times New Roman" pitchFamily="18" charset="0"/>
              </a:rPr>
              <a:t>Clavicle (middle 1/3</a:t>
            </a:r>
            <a:r>
              <a:rPr lang="en-US" sz="1800" baseline="30000" dirty="0" smtClean="0">
                <a:latin typeface="Times New Roman" pitchFamily="18" charset="0"/>
                <a:cs typeface="Times New Roman" pitchFamily="18" charset="0"/>
              </a:rPr>
              <a:t>rd</a:t>
            </a:r>
            <a:r>
              <a:rPr lang="en-US" sz="1800" dirty="0" smtClean="0">
                <a:latin typeface="Times New Roman" pitchFamily="18" charset="0"/>
                <a:cs typeface="Times New Roman" pitchFamily="18" charset="0"/>
              </a:rPr>
              <a:t> )</a:t>
            </a:r>
          </a:p>
          <a:p>
            <a:pPr marL="681228" lvl="1" indent="-342900" algn="just">
              <a:lnSpc>
                <a:spcPct val="90000"/>
              </a:lnSpc>
              <a:spcBef>
                <a:spcPts val="324"/>
              </a:spcBef>
              <a:buFont typeface="Wingdings" charset="2"/>
              <a:buChar char="q"/>
              <a:defRPr/>
            </a:pPr>
            <a:r>
              <a:rPr lang="en-US" sz="2000" dirty="0" smtClean="0">
                <a:solidFill>
                  <a:srgbClr val="0070C0"/>
                </a:solidFill>
                <a:latin typeface="Times New Roman" pitchFamily="18" charset="0"/>
                <a:cs typeface="Times New Roman" pitchFamily="18" charset="0"/>
              </a:rPr>
              <a:t>Roof</a:t>
            </a:r>
            <a:endParaRPr lang="en-US" sz="1000" dirty="0" smtClean="0">
              <a:solidFill>
                <a:srgbClr val="0070C0"/>
              </a:solidFill>
              <a:latin typeface="Times New Roman" pitchFamily="18" charset="0"/>
              <a:cs typeface="Times New Roman" pitchFamily="18" charset="0"/>
            </a:endParaRPr>
          </a:p>
          <a:p>
            <a:pPr marL="916686" lvl="2" indent="-285750" algn="just">
              <a:lnSpc>
                <a:spcPct val="90000"/>
              </a:lnSpc>
              <a:buFont typeface="Wingdings" charset="2"/>
              <a:buChar char="q"/>
              <a:defRPr/>
            </a:pPr>
            <a:r>
              <a:rPr lang="en-US" sz="1800" dirty="0" smtClean="0">
                <a:latin typeface="Times New Roman" pitchFamily="18" charset="0"/>
                <a:cs typeface="Times New Roman" pitchFamily="18" charset="0"/>
              </a:rPr>
              <a:t>Skin , </a:t>
            </a:r>
            <a:r>
              <a:rPr lang="en-US" sz="1800" dirty="0">
                <a:latin typeface="Times New Roman" pitchFamily="18" charset="0"/>
                <a:cs typeface="Times New Roman" pitchFamily="18" charset="0"/>
              </a:rPr>
              <a:t>S</a:t>
            </a:r>
            <a:r>
              <a:rPr lang="en-US" sz="1800" dirty="0" smtClean="0">
                <a:latin typeface="Times New Roman" pitchFamily="18" charset="0"/>
                <a:cs typeface="Times New Roman" pitchFamily="18" charset="0"/>
              </a:rPr>
              <a:t>uperficial fascia</a:t>
            </a:r>
          </a:p>
          <a:p>
            <a:pPr marL="916686" lvl="2" indent="-285750" algn="just">
              <a:lnSpc>
                <a:spcPct val="90000"/>
              </a:lnSpc>
              <a:buFont typeface="Wingdings" charset="2"/>
              <a:buChar char="q"/>
              <a:defRPr/>
            </a:pPr>
            <a:r>
              <a:rPr lang="en-US" sz="1800" dirty="0" smtClean="0">
                <a:latin typeface="Times New Roman" pitchFamily="18" charset="0"/>
                <a:cs typeface="Times New Roman" pitchFamily="18" charset="0"/>
              </a:rPr>
              <a:t>Investing layer of deep cervical fascia &amp; platysma muscle</a:t>
            </a:r>
          </a:p>
          <a:p>
            <a:pPr marL="681228" lvl="1" indent="-342900" algn="just">
              <a:lnSpc>
                <a:spcPct val="90000"/>
              </a:lnSpc>
              <a:spcBef>
                <a:spcPts val="324"/>
              </a:spcBef>
              <a:buFont typeface="Wingdings" charset="2"/>
              <a:buChar char="q"/>
              <a:defRPr/>
            </a:pPr>
            <a:r>
              <a:rPr lang="en-US" sz="2000" dirty="0" smtClean="0">
                <a:solidFill>
                  <a:srgbClr val="0070C0"/>
                </a:solidFill>
                <a:latin typeface="Times New Roman" pitchFamily="18" charset="0"/>
                <a:cs typeface="Times New Roman" pitchFamily="18" charset="0"/>
              </a:rPr>
              <a:t>Floor</a:t>
            </a:r>
          </a:p>
          <a:p>
            <a:pPr marL="916686" lvl="2" indent="-285750" algn="just">
              <a:lnSpc>
                <a:spcPct val="90000"/>
              </a:lnSpc>
              <a:buFont typeface="Wingdings" charset="2"/>
              <a:buChar char="q"/>
              <a:defRPr/>
            </a:pPr>
            <a:r>
              <a:rPr lang="en-US" sz="1800" dirty="0" smtClean="0">
                <a:latin typeface="Times New Roman" pitchFamily="18" charset="0"/>
                <a:cs typeface="Times New Roman" pitchFamily="18" charset="0"/>
              </a:rPr>
              <a:t>Muscles of neck covered by prevertebral fascia</a:t>
            </a:r>
          </a:p>
          <a:p>
            <a:pPr marL="916686" lvl="2" indent="-285750" algn="just">
              <a:lnSpc>
                <a:spcPct val="90000"/>
              </a:lnSpc>
              <a:buFont typeface="Wingdings" charset="2"/>
              <a:buChar char="q"/>
              <a:defRPr/>
            </a:pPr>
            <a:r>
              <a:rPr lang="en-US" sz="1800" dirty="0" smtClean="0">
                <a:latin typeface="Times New Roman" pitchFamily="18" charset="0"/>
                <a:cs typeface="Times New Roman" pitchFamily="18" charset="0"/>
              </a:rPr>
              <a:t>The following muscles formed floor (above downward)</a:t>
            </a:r>
          </a:p>
          <a:p>
            <a:pPr marL="850392" lvl="3" indent="0" algn="just">
              <a:lnSpc>
                <a:spcPct val="90000"/>
              </a:lnSpc>
              <a:buNone/>
              <a:defRPr/>
            </a:pPr>
            <a:r>
              <a:rPr lang="en-US" sz="1600" dirty="0" smtClean="0">
                <a:latin typeface="Times New Roman" pitchFamily="18" charset="0"/>
                <a:cs typeface="Times New Roman" pitchFamily="18" charset="0"/>
              </a:rPr>
              <a:t>- </a:t>
            </a:r>
            <a:r>
              <a:rPr lang="en-US" sz="1600" i="1" dirty="0" smtClean="0">
                <a:solidFill>
                  <a:srgbClr val="FF0000"/>
                </a:solidFill>
                <a:latin typeface="Times New Roman" pitchFamily="18" charset="0"/>
                <a:cs typeface="Times New Roman" pitchFamily="18" charset="0"/>
              </a:rPr>
              <a:t>Parts of semispinalis capitis (occasional)</a:t>
            </a:r>
          </a:p>
          <a:p>
            <a:pPr marL="850392" lvl="3" indent="0" algn="just">
              <a:lnSpc>
                <a:spcPct val="90000"/>
              </a:lnSpc>
              <a:buNone/>
              <a:defRPr/>
            </a:pPr>
            <a:r>
              <a:rPr lang="en-US" sz="1600" i="1" dirty="0" smtClean="0">
                <a:solidFill>
                  <a:srgbClr val="FF0000"/>
                </a:solidFill>
                <a:latin typeface="Times New Roman" pitchFamily="18" charset="0"/>
                <a:cs typeface="Times New Roman" pitchFamily="18" charset="0"/>
              </a:rPr>
              <a:t>-    Splenius capitis</a:t>
            </a:r>
          </a:p>
          <a:p>
            <a:pPr marL="1136142" lvl="3" indent="-285750" algn="just">
              <a:lnSpc>
                <a:spcPct val="90000"/>
              </a:lnSpc>
              <a:buFontTx/>
              <a:buChar char="-"/>
              <a:defRPr/>
            </a:pPr>
            <a:r>
              <a:rPr lang="en-US" sz="1600" i="1" dirty="0" smtClean="0">
                <a:solidFill>
                  <a:srgbClr val="FF0000"/>
                </a:solidFill>
                <a:latin typeface="Times New Roman" pitchFamily="18" charset="0"/>
                <a:cs typeface="Times New Roman" pitchFamily="18" charset="0"/>
              </a:rPr>
              <a:t>Levator scapulae</a:t>
            </a:r>
          </a:p>
          <a:p>
            <a:pPr marL="1136142" lvl="3" indent="-285750" algn="just">
              <a:lnSpc>
                <a:spcPct val="90000"/>
              </a:lnSpc>
              <a:buFontTx/>
              <a:buChar char="-"/>
              <a:defRPr/>
            </a:pPr>
            <a:r>
              <a:rPr lang="en-US" sz="1600" i="1" dirty="0" smtClean="0">
                <a:solidFill>
                  <a:srgbClr val="FF0000"/>
                </a:solidFill>
                <a:latin typeface="Times New Roman" pitchFamily="18" charset="0"/>
                <a:cs typeface="Times New Roman" pitchFamily="18" charset="0"/>
              </a:rPr>
              <a:t>Scalenus muscle (medius</a:t>
            </a:r>
            <a:r>
              <a:rPr lang="en-US" sz="1600" i="1" dirty="0">
                <a:solidFill>
                  <a:srgbClr val="FF0000"/>
                </a:solidFill>
                <a:latin typeface="Times New Roman" pitchFamily="18" charset="0"/>
                <a:cs typeface="Times New Roman" pitchFamily="18" charset="0"/>
              </a:rPr>
              <a:t> </a:t>
            </a:r>
            <a:r>
              <a:rPr lang="en-US" sz="1600" i="1" dirty="0" smtClean="0">
                <a:solidFill>
                  <a:srgbClr val="FF0000"/>
                </a:solidFill>
                <a:latin typeface="Times New Roman" pitchFamily="18" charset="0"/>
                <a:cs typeface="Times New Roman" pitchFamily="18" charset="0"/>
              </a:rPr>
              <a:t>&amp; posterior )</a:t>
            </a:r>
          </a:p>
          <a:p>
            <a:pPr marL="916686" lvl="2" indent="-285750" algn="just">
              <a:lnSpc>
                <a:spcPct val="90000"/>
              </a:lnSpc>
              <a:buFont typeface="Wingdings" charset="2"/>
              <a:buChar char="q"/>
              <a:defRPr/>
            </a:pPr>
            <a:endParaRPr lang="en-US" sz="1800" dirty="0" smtClean="0">
              <a:latin typeface="Times New Roman" pitchFamily="18" charset="0"/>
              <a:cs typeface="Times New Roman" pitchFamily="18" charset="0"/>
            </a:endParaRPr>
          </a:p>
          <a:p>
            <a:pPr marL="916686" lvl="2" indent="-285750" algn="just">
              <a:lnSpc>
                <a:spcPct val="90000"/>
              </a:lnSpc>
              <a:buFont typeface="Wingdings" charset="2"/>
              <a:buChar char="q"/>
              <a:defRPr/>
            </a:pPr>
            <a:endParaRPr lang="en-US" sz="1800" dirty="0" smtClean="0">
              <a:latin typeface="Times New Roman" pitchFamily="18" charset="0"/>
              <a:cs typeface="Times New Roman" pitchFamily="18" charset="0"/>
            </a:endParaRPr>
          </a:p>
          <a:p>
            <a:pPr marL="916686" lvl="2" indent="-285750" algn="just">
              <a:lnSpc>
                <a:spcPct val="90000"/>
              </a:lnSpc>
              <a:buNone/>
              <a:defRPr/>
            </a:pPr>
            <a:endParaRPr lang="en-US" sz="1800" dirty="0" smtClean="0">
              <a:latin typeface="Times New Roman" pitchFamily="18" charset="0"/>
              <a:cs typeface="Times New Roman" pitchFamily="18" charset="0"/>
            </a:endParaRPr>
          </a:p>
          <a:p>
            <a:pPr marL="452628" indent="-342900" algn="just">
              <a:lnSpc>
                <a:spcPct val="90000"/>
              </a:lnSpc>
              <a:buFont typeface="Wingdings" charset="2"/>
              <a:buChar char="q"/>
              <a:defRPr/>
            </a:pPr>
            <a:endParaRPr lang="en-US" sz="2000" dirty="0" smtClean="0">
              <a:latin typeface="Times New Roman" pitchFamily="18" charset="0"/>
              <a:cs typeface="Times New Roman" pitchFamily="18" charset="0"/>
            </a:endParaRPr>
          </a:p>
          <a:p>
            <a:endParaRPr lang="en-US" dirty="0"/>
          </a:p>
        </p:txBody>
      </p:sp>
      <p:pic>
        <p:nvPicPr>
          <p:cNvPr id="5121" name="Picture 1"/>
          <p:cNvPicPr>
            <a:picLocks noChangeAspect="1" noChangeArrowheads="1"/>
          </p:cNvPicPr>
          <p:nvPr/>
        </p:nvPicPr>
        <p:blipFill>
          <a:blip r:embed="rId3" cstate="print"/>
          <a:srcRect l="18875" t="2475" r="29810" b="15149"/>
          <a:stretch>
            <a:fillRect/>
          </a:stretch>
        </p:blipFill>
        <p:spPr bwMode="auto">
          <a:xfrm>
            <a:off x="4702134" y="1941732"/>
            <a:ext cx="3861583" cy="329184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dirty="0"/>
          </a:p>
        </p:txBody>
      </p:sp>
      <p:sp>
        <p:nvSpPr>
          <p:cNvPr id="4" name="TextBox 3"/>
          <p:cNvSpPr txBox="1"/>
          <p:nvPr/>
        </p:nvSpPr>
        <p:spPr>
          <a:xfrm rot="3327322">
            <a:off x="5494061" y="3691757"/>
            <a:ext cx="2692831" cy="369332"/>
          </a:xfrm>
          <a:prstGeom prst="rect">
            <a:avLst/>
          </a:prstGeom>
          <a:noFill/>
        </p:spPr>
        <p:txBody>
          <a:bodyPr wrap="square" rtlCol="0">
            <a:spAutoFit/>
          </a:bodyPr>
          <a:lstStyle/>
          <a:p>
            <a:r>
              <a:rPr lang="en-US" dirty="0" smtClean="0"/>
              <a:t>sternocleidomastoid</a:t>
            </a:r>
            <a:endParaRPr lang="en-US" dirty="0"/>
          </a:p>
        </p:txBody>
      </p:sp>
      <p:sp>
        <p:nvSpPr>
          <p:cNvPr id="6" name="TextBox 5"/>
          <p:cNvSpPr txBox="1"/>
          <p:nvPr/>
        </p:nvSpPr>
        <p:spPr>
          <a:xfrm rot="884360">
            <a:off x="6107727" y="4591686"/>
            <a:ext cx="1054623" cy="370409"/>
          </a:xfrm>
          <a:prstGeom prst="rect">
            <a:avLst/>
          </a:prstGeom>
          <a:noFill/>
        </p:spPr>
        <p:txBody>
          <a:bodyPr wrap="square" rtlCol="0">
            <a:spAutoFit/>
          </a:bodyPr>
          <a:lstStyle/>
          <a:p>
            <a:r>
              <a:rPr lang="en-US" dirty="0" smtClean="0"/>
              <a:t>clavicle</a:t>
            </a:r>
            <a:endParaRPr lang="en-US" dirty="0"/>
          </a:p>
        </p:txBody>
      </p:sp>
      <p:sp>
        <p:nvSpPr>
          <p:cNvPr id="7" name="TextBox 6"/>
          <p:cNvSpPr txBox="1"/>
          <p:nvPr/>
        </p:nvSpPr>
        <p:spPr>
          <a:xfrm>
            <a:off x="5181600" y="4267200"/>
            <a:ext cx="1219200" cy="369332"/>
          </a:xfrm>
          <a:prstGeom prst="rect">
            <a:avLst/>
          </a:prstGeom>
          <a:noFill/>
        </p:spPr>
        <p:txBody>
          <a:bodyPr wrap="square" rtlCol="0">
            <a:spAutoFit/>
          </a:bodyPr>
          <a:lstStyle/>
          <a:p>
            <a:r>
              <a:rPr lang="en-US" dirty="0"/>
              <a:t>T</a:t>
            </a:r>
            <a:r>
              <a:rPr lang="en-US" dirty="0" smtClean="0"/>
              <a:t>rapezius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C00000"/>
                </a:solidFill>
              </a:rPr>
              <a:t>Subdivision of posterior triangle</a:t>
            </a:r>
            <a:endParaRPr lang="en-US" dirty="0">
              <a:solidFill>
                <a:srgbClr val="C00000"/>
              </a:solidFill>
            </a:endParaRPr>
          </a:p>
        </p:txBody>
      </p:sp>
      <p:sp>
        <p:nvSpPr>
          <p:cNvPr id="3" name="Content Placeholder 2"/>
          <p:cNvSpPr>
            <a:spLocks noGrp="1"/>
          </p:cNvSpPr>
          <p:nvPr>
            <p:ph sz="half" idx="1"/>
          </p:nvPr>
        </p:nvSpPr>
        <p:spPr>
          <a:xfrm>
            <a:off x="228600" y="1143000"/>
            <a:ext cx="4572000" cy="5334000"/>
          </a:xfrm>
        </p:spPr>
        <p:txBody>
          <a:bodyPr>
            <a:normAutofit/>
          </a:bodyPr>
          <a:lstStyle/>
          <a:p>
            <a:pPr>
              <a:buFont typeface="Wingdings" panose="05000000000000000000" pitchFamily="2" charset="2"/>
              <a:buChar char="q"/>
            </a:pPr>
            <a:r>
              <a:rPr lang="en-US" sz="1800" dirty="0" smtClean="0">
                <a:latin typeface="Times New Roman" panose="02020603050405020304" pitchFamily="18" charset="0"/>
                <a:cs typeface="Times New Roman" panose="02020603050405020304" pitchFamily="18" charset="0"/>
              </a:rPr>
              <a:t>About </a:t>
            </a:r>
            <a:r>
              <a:rPr lang="en-US" sz="1800" dirty="0" smtClean="0">
                <a:solidFill>
                  <a:srgbClr val="0070C0"/>
                </a:solidFill>
                <a:latin typeface="Times New Roman" panose="02020603050405020304" pitchFamily="18" charset="0"/>
                <a:cs typeface="Times New Roman" panose="02020603050405020304" pitchFamily="18" charset="0"/>
              </a:rPr>
              <a:t>2.5</a:t>
            </a:r>
            <a:r>
              <a:rPr lang="en-US" sz="1800" dirty="0" smtClean="0">
                <a:latin typeface="Times New Roman" panose="02020603050405020304" pitchFamily="18" charset="0"/>
                <a:cs typeface="Times New Roman" panose="02020603050405020304" pitchFamily="18" charset="0"/>
              </a:rPr>
              <a:t> </a:t>
            </a:r>
            <a:r>
              <a:rPr lang="en-US" sz="1800" dirty="0" smtClean="0">
                <a:solidFill>
                  <a:srgbClr val="0070C0"/>
                </a:solidFill>
                <a:latin typeface="Times New Roman" panose="02020603050405020304" pitchFamily="18" charset="0"/>
                <a:cs typeface="Times New Roman" panose="02020603050405020304" pitchFamily="18" charset="0"/>
              </a:rPr>
              <a:t>cm</a:t>
            </a:r>
            <a:r>
              <a:rPr lang="en-US" sz="1800" dirty="0" smtClean="0">
                <a:latin typeface="Times New Roman" panose="02020603050405020304" pitchFamily="18" charset="0"/>
                <a:cs typeface="Times New Roman" panose="02020603050405020304" pitchFamily="18" charset="0"/>
              </a:rPr>
              <a:t> above the clavicle</a:t>
            </a:r>
          </a:p>
          <a:p>
            <a:pPr>
              <a:buFont typeface="Wingdings" panose="05000000000000000000" pitchFamily="2" charset="2"/>
              <a:buChar char="q"/>
            </a:pPr>
            <a:r>
              <a:rPr lang="en-US" sz="1800" dirty="0" smtClean="0">
                <a:solidFill>
                  <a:srgbClr val="0070C0"/>
                </a:solidFill>
                <a:latin typeface="Times New Roman" panose="02020603050405020304" pitchFamily="18" charset="0"/>
                <a:cs typeface="Times New Roman" panose="02020603050405020304" pitchFamily="18" charset="0"/>
              </a:rPr>
              <a:t>Inferior belly of omohyoid </a:t>
            </a:r>
            <a:r>
              <a:rPr lang="en-US" sz="1800" dirty="0" smtClean="0">
                <a:latin typeface="Times New Roman" panose="02020603050405020304" pitchFamily="18" charset="0"/>
                <a:cs typeface="Times New Roman" panose="02020603050405020304" pitchFamily="18" charset="0"/>
              </a:rPr>
              <a:t>divides it into upper large </a:t>
            </a:r>
            <a:r>
              <a:rPr lang="en-US" sz="1800" dirty="0" smtClean="0">
                <a:solidFill>
                  <a:srgbClr val="0070C0"/>
                </a:solidFill>
                <a:latin typeface="Times New Roman" panose="02020603050405020304" pitchFamily="18" charset="0"/>
                <a:cs typeface="Times New Roman" panose="02020603050405020304" pitchFamily="18" charset="0"/>
              </a:rPr>
              <a:t>occipital triangle </a:t>
            </a:r>
            <a:r>
              <a:rPr lang="en-US" sz="1800" dirty="0" smtClean="0">
                <a:latin typeface="Times New Roman" panose="02020603050405020304" pitchFamily="18" charset="0"/>
                <a:cs typeface="Times New Roman" panose="02020603050405020304" pitchFamily="18" charset="0"/>
              </a:rPr>
              <a:t>&amp; lower small </a:t>
            </a:r>
            <a:r>
              <a:rPr lang="en-US" sz="1800" dirty="0" smtClean="0">
                <a:solidFill>
                  <a:srgbClr val="0070C0"/>
                </a:solidFill>
                <a:latin typeface="Times New Roman" panose="02020603050405020304" pitchFamily="18" charset="0"/>
                <a:cs typeface="Times New Roman" panose="02020603050405020304" pitchFamily="18" charset="0"/>
              </a:rPr>
              <a:t>supraclavicular</a:t>
            </a:r>
            <a:r>
              <a:rPr lang="en-US" sz="1800" dirty="0" smtClean="0">
                <a:latin typeface="Times New Roman" panose="02020603050405020304" pitchFamily="18" charset="0"/>
                <a:cs typeface="Times New Roman" panose="02020603050405020304" pitchFamily="18" charset="0"/>
              </a:rPr>
              <a:t>/</a:t>
            </a:r>
            <a:r>
              <a:rPr lang="en-US" sz="1800" dirty="0" smtClean="0">
                <a:solidFill>
                  <a:srgbClr val="0070C0"/>
                </a:solidFill>
                <a:latin typeface="Times New Roman" panose="02020603050405020304" pitchFamily="18" charset="0"/>
                <a:cs typeface="Times New Roman" panose="02020603050405020304" pitchFamily="18" charset="0"/>
              </a:rPr>
              <a:t> subclavian triangle</a:t>
            </a:r>
          </a:p>
          <a:p>
            <a:pPr>
              <a:buFont typeface="Wingdings" panose="05000000000000000000" pitchFamily="2" charset="2"/>
              <a:buChar char="q"/>
            </a:pPr>
            <a:r>
              <a:rPr lang="en-US" sz="1800" dirty="0" smtClean="0">
                <a:solidFill>
                  <a:srgbClr val="0070C0"/>
                </a:solidFill>
                <a:latin typeface="Times New Roman" panose="02020603050405020304" pitchFamily="18" charset="0"/>
                <a:cs typeface="Times New Roman" panose="02020603050405020304" pitchFamily="18" charset="0"/>
              </a:rPr>
              <a:t>Occipital triangle-</a:t>
            </a:r>
          </a:p>
          <a:p>
            <a:pPr>
              <a:buFont typeface="Wingdings" panose="05000000000000000000" pitchFamily="2" charset="2"/>
              <a:buChar char="q"/>
            </a:pPr>
            <a:r>
              <a:rPr lang="en-US" sz="1800" dirty="0" smtClean="0">
                <a:solidFill>
                  <a:srgbClr val="C00000"/>
                </a:solidFill>
                <a:latin typeface="Times New Roman" panose="02020603050405020304" pitchFamily="18" charset="0"/>
                <a:cs typeface="Times New Roman" panose="02020603050405020304" pitchFamily="18" charset="0"/>
              </a:rPr>
              <a:t>Boundaries</a:t>
            </a:r>
            <a:r>
              <a:rPr lang="en-US" sz="1800" dirty="0" smtClean="0">
                <a:latin typeface="Times New Roman" panose="02020603050405020304" pitchFamily="18" charset="0"/>
                <a:cs typeface="Times New Roman" panose="02020603050405020304" pitchFamily="18" charset="0"/>
              </a:rPr>
              <a:t> </a:t>
            </a:r>
          </a:p>
          <a:p>
            <a:pPr lvl="1">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I</a:t>
            </a:r>
            <a:r>
              <a:rPr lang="en-US" sz="1800" dirty="0" smtClean="0">
                <a:latin typeface="Times New Roman" panose="02020603050405020304" pitchFamily="18" charset="0"/>
                <a:cs typeface="Times New Roman" panose="02020603050405020304" pitchFamily="18" charset="0"/>
              </a:rPr>
              <a:t>n front by- </a:t>
            </a:r>
            <a:r>
              <a:rPr lang="en-US" sz="1800" dirty="0">
                <a:latin typeface="Times New Roman" panose="02020603050405020304" pitchFamily="18" charset="0"/>
                <a:cs typeface="Times New Roman" panose="02020603050405020304" pitchFamily="18" charset="0"/>
              </a:rPr>
              <a:t>S</a:t>
            </a:r>
            <a:r>
              <a:rPr lang="en-US" sz="1800" dirty="0" smtClean="0">
                <a:latin typeface="Times New Roman" panose="02020603050405020304" pitchFamily="18" charset="0"/>
                <a:cs typeface="Times New Roman" panose="02020603050405020304" pitchFamily="18" charset="0"/>
              </a:rPr>
              <a:t>ternocleidomastiod muscle</a:t>
            </a:r>
          </a:p>
          <a:p>
            <a:pPr lvl="1">
              <a:buFont typeface="Wingdings" panose="05000000000000000000" pitchFamily="2" charset="2"/>
              <a:buChar char="q"/>
            </a:pPr>
            <a:r>
              <a:rPr lang="en-US" sz="1800" dirty="0" smtClean="0">
                <a:latin typeface="Times New Roman" panose="02020603050405020304" pitchFamily="18" charset="0"/>
                <a:cs typeface="Times New Roman" panose="02020603050405020304" pitchFamily="18" charset="0"/>
              </a:rPr>
              <a:t>Behind by – Trapezius muscle</a:t>
            </a:r>
          </a:p>
          <a:p>
            <a:pPr lvl="1">
              <a:buFont typeface="Wingdings" panose="05000000000000000000" pitchFamily="2" charset="2"/>
              <a:buChar char="q"/>
            </a:pPr>
            <a:r>
              <a:rPr lang="en-US" sz="1800" dirty="0" smtClean="0">
                <a:latin typeface="Times New Roman" panose="02020603050405020304" pitchFamily="18" charset="0"/>
                <a:cs typeface="Times New Roman" panose="02020603050405020304" pitchFamily="18" charset="0"/>
              </a:rPr>
              <a:t>Below by – Inferior belly of Omohyoid</a:t>
            </a:r>
          </a:p>
          <a:p>
            <a:pPr lvl="1">
              <a:buFont typeface="Wingdings" panose="05000000000000000000" pitchFamily="2" charset="2"/>
              <a:buChar char="q"/>
            </a:pPr>
            <a:r>
              <a:rPr lang="en-US" sz="1800" dirty="0" smtClean="0">
                <a:latin typeface="Times New Roman" panose="02020603050405020304" pitchFamily="18" charset="0"/>
                <a:cs typeface="Times New Roman" panose="02020603050405020304" pitchFamily="18" charset="0"/>
              </a:rPr>
              <a:t>Floor – formed by part of semispinalis capitis, splenius capitis, levator scapulae,scalenus medius and posterior</a:t>
            </a:r>
          </a:p>
          <a:p>
            <a:pPr lvl="1">
              <a:buFont typeface="Wingdings" panose="05000000000000000000" pitchFamily="2" charset="2"/>
              <a:buChar char="q"/>
            </a:pP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76800" y="1524000"/>
            <a:ext cx="4052254"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83085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Contents of posterior triangle</a:t>
            </a:r>
            <a:endParaRPr lang="en-US" dirty="0">
              <a:solidFill>
                <a:srgbClr val="C00000"/>
              </a:solidFill>
            </a:endParaRPr>
          </a:p>
        </p:txBody>
      </p:sp>
      <p:sp>
        <p:nvSpPr>
          <p:cNvPr id="3" name="Content Placeholder 2"/>
          <p:cNvSpPr>
            <a:spLocks noGrp="1"/>
          </p:cNvSpPr>
          <p:nvPr>
            <p:ph idx="1"/>
          </p:nvPr>
        </p:nvSpPr>
        <p:spPr/>
        <p:txBody>
          <a:bodyPr/>
          <a:lstStyle/>
          <a:p>
            <a:r>
              <a:rPr lang="en-US" dirty="0" smtClean="0"/>
              <a:t>Nerves </a:t>
            </a:r>
          </a:p>
          <a:p>
            <a:endParaRPr lang="en-US" dirty="0" smtClean="0"/>
          </a:p>
          <a:p>
            <a:r>
              <a:rPr lang="en-US" dirty="0" smtClean="0"/>
              <a:t>Arteries</a:t>
            </a:r>
          </a:p>
          <a:p>
            <a:endParaRPr lang="en-US" dirty="0" smtClean="0"/>
          </a:p>
          <a:p>
            <a:r>
              <a:rPr lang="en-US" dirty="0" smtClean="0"/>
              <a:t>Veins </a:t>
            </a:r>
          </a:p>
          <a:p>
            <a:endParaRPr lang="en-US" dirty="0" smtClean="0"/>
          </a:p>
          <a:p>
            <a:r>
              <a:rPr lang="en-US" dirty="0" smtClean="0"/>
              <a:t>Lymph nodes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sz="4400" dirty="0" smtClean="0">
                <a:solidFill>
                  <a:srgbClr val="C00000"/>
                </a:solidFill>
                <a:latin typeface="+mn-lt"/>
                <a:cs typeface="Times New Roman" pitchFamily="18" charset="0"/>
              </a:rPr>
              <a:t>Nerves present in posterior triangle </a:t>
            </a:r>
            <a:endParaRPr lang="en-US" dirty="0">
              <a:latin typeface="+mn-lt"/>
            </a:endParaRPr>
          </a:p>
        </p:txBody>
      </p:sp>
      <p:sp>
        <p:nvSpPr>
          <p:cNvPr id="150531" name="Rectangle 3"/>
          <p:cNvSpPr>
            <a:spLocks noGrp="1" noChangeArrowheads="1"/>
          </p:cNvSpPr>
          <p:nvPr>
            <p:ph sz="half" idx="1"/>
          </p:nvPr>
        </p:nvSpPr>
        <p:spPr>
          <a:xfrm>
            <a:off x="228600" y="1676400"/>
            <a:ext cx="4648200" cy="4876800"/>
          </a:xfrm>
        </p:spPr>
        <p:txBody>
          <a:bodyPr>
            <a:normAutofit/>
          </a:bodyPr>
          <a:lstStyle/>
          <a:p>
            <a:pPr lvl="0" algn="just">
              <a:buFont typeface="Wingdings" pitchFamily="2" charset="2"/>
              <a:buChar char="q"/>
            </a:pPr>
            <a:r>
              <a:rPr lang="en-US" sz="1800" dirty="0" smtClean="0">
                <a:solidFill>
                  <a:srgbClr val="0070C0"/>
                </a:solidFill>
                <a:latin typeface="Times New Roman" pitchFamily="18" charset="0"/>
                <a:cs typeface="Times New Roman" pitchFamily="18" charset="0"/>
              </a:rPr>
              <a:t>Spinal accessory nerve</a:t>
            </a:r>
            <a:endParaRPr lang="en-US" sz="1800" dirty="0" smtClean="0">
              <a:latin typeface="Times New Roman" pitchFamily="18" charset="0"/>
              <a:cs typeface="Times New Roman" pitchFamily="18" charset="0"/>
            </a:endParaRPr>
          </a:p>
          <a:p>
            <a:pPr lvl="0" algn="just">
              <a:buFont typeface="Wingdings" pitchFamily="2" charset="2"/>
              <a:buChar char="q"/>
            </a:pPr>
            <a:r>
              <a:rPr lang="en-US" sz="1800" dirty="0" smtClean="0">
                <a:solidFill>
                  <a:srgbClr val="0070C0"/>
                </a:solidFill>
                <a:latin typeface="Times New Roman" pitchFamily="18" charset="0"/>
                <a:cs typeface="Times New Roman" pitchFamily="18" charset="0"/>
              </a:rPr>
              <a:t>Cutaneous branches of cervical plexus </a:t>
            </a:r>
          </a:p>
          <a:p>
            <a:pPr lvl="1" algn="just">
              <a:buFont typeface="Wingdings" pitchFamily="2" charset="2"/>
              <a:buChar char="q"/>
            </a:pPr>
            <a:r>
              <a:rPr lang="en-US" sz="1800" dirty="0" smtClean="0">
                <a:latin typeface="Times New Roman" pitchFamily="18" charset="0"/>
                <a:cs typeface="Times New Roman" pitchFamily="18" charset="0"/>
              </a:rPr>
              <a:t>Great auricular nerve (C2,C3)</a:t>
            </a:r>
          </a:p>
          <a:p>
            <a:pPr lvl="1" algn="just">
              <a:buFont typeface="Wingdings" pitchFamily="2" charset="2"/>
              <a:buChar char="q"/>
            </a:pPr>
            <a:r>
              <a:rPr lang="en-US" sz="1800" dirty="0" smtClean="0">
                <a:latin typeface="Times New Roman" pitchFamily="18" charset="0"/>
                <a:cs typeface="Times New Roman" pitchFamily="18" charset="0"/>
              </a:rPr>
              <a:t>Lesser occipital nerve (C2)</a:t>
            </a:r>
          </a:p>
          <a:p>
            <a:pPr lvl="1" algn="just">
              <a:buFont typeface="Wingdings" pitchFamily="2" charset="2"/>
              <a:buChar char="q"/>
            </a:pPr>
            <a:r>
              <a:rPr lang="en-US" sz="1800" dirty="0" smtClean="0">
                <a:latin typeface="Times New Roman" pitchFamily="18" charset="0"/>
                <a:cs typeface="Times New Roman" pitchFamily="18" charset="0"/>
              </a:rPr>
              <a:t>Transverse cervical nerve (C2,C3)</a:t>
            </a:r>
          </a:p>
          <a:p>
            <a:pPr lvl="1" algn="just">
              <a:buFont typeface="Wingdings" pitchFamily="2" charset="2"/>
              <a:buChar char="q"/>
            </a:pPr>
            <a:r>
              <a:rPr lang="en-US" sz="1800" dirty="0" smtClean="0">
                <a:latin typeface="Times New Roman" pitchFamily="18" charset="0"/>
                <a:cs typeface="Times New Roman" pitchFamily="18" charset="0"/>
              </a:rPr>
              <a:t>Supraclavicular nerves (C3,C4)</a:t>
            </a:r>
          </a:p>
          <a:p>
            <a:pPr lvl="0" algn="just">
              <a:buFont typeface="Wingdings" pitchFamily="2" charset="2"/>
              <a:buChar char="q"/>
            </a:pPr>
            <a:endParaRPr lang="en-US" sz="1800" dirty="0" smtClean="0">
              <a:latin typeface="Times New Roman" pitchFamily="18" charset="0"/>
              <a:cs typeface="Times New Roman" pitchFamily="18" charset="0"/>
            </a:endParaRPr>
          </a:p>
          <a:p>
            <a:pPr lvl="0" algn="just">
              <a:buFont typeface="Wingdings" pitchFamily="2" charset="2"/>
              <a:buChar char="q"/>
            </a:pPr>
            <a:r>
              <a:rPr lang="en-US" sz="1800" dirty="0" smtClean="0">
                <a:solidFill>
                  <a:srgbClr val="0070C0"/>
                </a:solidFill>
                <a:latin typeface="Times New Roman" pitchFamily="18" charset="0"/>
                <a:cs typeface="Times New Roman" pitchFamily="18" charset="0"/>
              </a:rPr>
              <a:t>Roots and trunks</a:t>
            </a:r>
            <a:r>
              <a:rPr lang="en-US" sz="1800" dirty="0" smtClean="0">
                <a:latin typeface="Times New Roman" pitchFamily="18" charset="0"/>
                <a:cs typeface="Times New Roman" pitchFamily="18" charset="0"/>
              </a:rPr>
              <a:t> of the brachial plexus with </a:t>
            </a:r>
            <a:r>
              <a:rPr lang="en-US" sz="1800" dirty="0" smtClean="0">
                <a:solidFill>
                  <a:srgbClr val="0070C0"/>
                </a:solidFill>
                <a:latin typeface="Times New Roman" pitchFamily="18" charset="0"/>
                <a:cs typeface="Times New Roman" pitchFamily="18" charset="0"/>
              </a:rPr>
              <a:t>their branches </a:t>
            </a:r>
            <a:r>
              <a:rPr lang="en-US" sz="1800" dirty="0" smtClean="0">
                <a:latin typeface="Times New Roman" pitchFamily="18" charset="0"/>
                <a:cs typeface="Times New Roman" pitchFamily="18" charset="0"/>
              </a:rPr>
              <a:t>(</a:t>
            </a:r>
            <a:r>
              <a:rPr lang="en-US" sz="1800" i="1" dirty="0" smtClean="0">
                <a:latin typeface="Times New Roman" pitchFamily="18" charset="0"/>
                <a:cs typeface="Times New Roman" pitchFamily="18" charset="0"/>
              </a:rPr>
              <a:t>long thoracic nerve, dorsal scapular nerve; suprascapular nerve, nerve to subclavius</a:t>
            </a:r>
            <a:r>
              <a:rPr lang="en-US" sz="1800" dirty="0" smtClean="0">
                <a:latin typeface="Times New Roman" pitchFamily="18" charset="0"/>
                <a:cs typeface="Times New Roman" pitchFamily="18" charset="0"/>
              </a:rPr>
              <a:t>)</a:t>
            </a:r>
          </a:p>
          <a:p>
            <a:pPr marL="365760" indent="-256032" algn="just" eaLnBrk="1" fontAlgn="auto" hangingPunct="1">
              <a:spcAft>
                <a:spcPts val="0"/>
              </a:spcAft>
              <a:buClr>
                <a:schemeClr val="tx1">
                  <a:shade val="95000"/>
                </a:schemeClr>
              </a:buClr>
              <a:buFont typeface="Wingdings 3"/>
              <a:buChar char=""/>
              <a:defRPr/>
            </a:pPr>
            <a:endParaRPr lang="en-US" sz="1800" dirty="0" smtClean="0">
              <a:cs typeface="Times New Roman" pitchFamily="18" charset="0"/>
            </a:endParaRPr>
          </a:p>
          <a:p>
            <a:pPr marL="365760" indent="-256032" algn="just" eaLnBrk="1" fontAlgn="auto" hangingPunct="1">
              <a:spcAft>
                <a:spcPts val="0"/>
              </a:spcAft>
              <a:buClr>
                <a:schemeClr val="tx1">
                  <a:shade val="95000"/>
                </a:schemeClr>
              </a:buClr>
              <a:buFont typeface="Wingdings 3"/>
              <a:buChar char=""/>
              <a:defRPr/>
            </a:pPr>
            <a:endParaRPr lang="en-US" sz="1800" dirty="0" smtClean="0">
              <a:effectLst>
                <a:outerShdw blurRad="38100" dist="38100" dir="2700000" algn="tl">
                  <a:srgbClr val="C0C0C0"/>
                </a:outerShdw>
              </a:effectLst>
              <a:cs typeface="Times New Roman" pitchFamily="18" charset="0"/>
            </a:endParaRPr>
          </a:p>
        </p:txBody>
      </p:sp>
      <p:pic>
        <p:nvPicPr>
          <p:cNvPr id="19" name="Picture 6" descr="auto2"/>
          <p:cNvPicPr>
            <a:picLocks noGrp="1" noChangeAspect="1" noChangeArrowheads="1"/>
          </p:cNvPicPr>
          <p:nvPr>
            <p:ph sz="half" idx="2"/>
          </p:nvPr>
        </p:nvPicPr>
        <p:blipFill>
          <a:blip r:embed="rId3" cstate="print"/>
          <a:srcRect l="3345" t="59628" r="53380" b="4034"/>
          <a:stretch>
            <a:fillRect/>
          </a:stretch>
        </p:blipFill>
        <p:spPr>
          <a:xfrm>
            <a:off x="5257800" y="1905000"/>
            <a:ext cx="3352804" cy="3733800"/>
          </a:xfrm>
          <a:noFill/>
        </p:spPr>
      </p:pic>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26199769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Nerve point of the neck</a:t>
            </a:r>
            <a:endParaRPr lang="en-US" dirty="0">
              <a:solidFill>
                <a:srgbClr val="C00000"/>
              </a:solidFill>
            </a:endParaRPr>
          </a:p>
        </p:txBody>
      </p:sp>
      <p:sp>
        <p:nvSpPr>
          <p:cNvPr id="3" name="Content Placeholder 2"/>
          <p:cNvSpPr>
            <a:spLocks noGrp="1"/>
          </p:cNvSpPr>
          <p:nvPr>
            <p:ph sz="half" idx="1"/>
          </p:nvPr>
        </p:nvSpPr>
        <p:spPr/>
        <p:txBody>
          <a:bodyPr>
            <a:normAutofit/>
          </a:bodyPr>
          <a:lstStyle/>
          <a:p>
            <a:pPr lvl="0" algn="just">
              <a:buFont typeface="Wingdings" pitchFamily="2" charset="2"/>
              <a:buChar char="q"/>
            </a:pPr>
            <a:r>
              <a:rPr lang="en-US" sz="2000" dirty="0" smtClean="0">
                <a:solidFill>
                  <a:srgbClr val="0070C0"/>
                </a:solidFill>
                <a:latin typeface="Times New Roman" pitchFamily="18" charset="0"/>
                <a:cs typeface="Times New Roman" pitchFamily="18" charset="0"/>
              </a:rPr>
              <a:t>Mid point </a:t>
            </a:r>
            <a:r>
              <a:rPr lang="en-US" sz="2000" dirty="0" smtClean="0">
                <a:latin typeface="Times New Roman" pitchFamily="18" charset="0"/>
                <a:cs typeface="Times New Roman" pitchFamily="18" charset="0"/>
              </a:rPr>
              <a:t>on posterior border of SCM</a:t>
            </a:r>
          </a:p>
          <a:p>
            <a:pPr algn="just">
              <a:buFont typeface="Wingdings" pitchFamily="2" charset="2"/>
              <a:buChar char="q"/>
            </a:pPr>
            <a:endParaRPr lang="en-US" sz="2000" dirty="0" smtClean="0">
              <a:latin typeface="Times New Roman" pitchFamily="18" charset="0"/>
              <a:cs typeface="Times New Roman" pitchFamily="18" charset="0"/>
            </a:endParaRPr>
          </a:p>
          <a:p>
            <a:pPr algn="just">
              <a:buFont typeface="Wingdings" pitchFamily="2" charset="2"/>
              <a:buChar char="q"/>
            </a:pPr>
            <a:r>
              <a:rPr lang="en-US" sz="2000" dirty="0" smtClean="0">
                <a:solidFill>
                  <a:srgbClr val="0070C0"/>
                </a:solidFill>
                <a:latin typeface="Times New Roman" pitchFamily="18" charset="0"/>
                <a:cs typeface="Times New Roman" pitchFamily="18" charset="0"/>
              </a:rPr>
              <a:t>Following nerves emerge at this point</a:t>
            </a:r>
            <a:r>
              <a:rPr lang="en-US" sz="2000" dirty="0" smtClean="0">
                <a:latin typeface="Times New Roman" pitchFamily="18" charset="0"/>
                <a:cs typeface="Times New Roman" pitchFamily="18" charset="0"/>
              </a:rPr>
              <a:t>:</a:t>
            </a:r>
          </a:p>
          <a:p>
            <a:pPr lvl="1" algn="just">
              <a:buFont typeface="Wingdings" pitchFamily="2" charset="2"/>
              <a:buChar char="q"/>
            </a:pPr>
            <a:r>
              <a:rPr lang="en-US" sz="1800" dirty="0" smtClean="0">
                <a:latin typeface="Times New Roman" pitchFamily="18" charset="0"/>
                <a:cs typeface="Times New Roman" pitchFamily="18" charset="0"/>
              </a:rPr>
              <a:t>Spinal Accessory nerve</a:t>
            </a:r>
          </a:p>
          <a:p>
            <a:pPr lvl="1" algn="just">
              <a:buFont typeface="Wingdings" pitchFamily="2" charset="2"/>
              <a:buChar char="q"/>
            </a:pPr>
            <a:r>
              <a:rPr lang="en-US" sz="1800" dirty="0" smtClean="0">
                <a:latin typeface="Times New Roman" pitchFamily="18" charset="0"/>
                <a:cs typeface="Times New Roman" pitchFamily="18" charset="0"/>
              </a:rPr>
              <a:t>Lesser occipital nerve (C2)</a:t>
            </a:r>
          </a:p>
          <a:p>
            <a:pPr lvl="1" algn="just">
              <a:buFont typeface="Wingdings" pitchFamily="2" charset="2"/>
              <a:buChar char="q"/>
            </a:pPr>
            <a:r>
              <a:rPr lang="en-US" sz="1800" dirty="0" smtClean="0">
                <a:latin typeface="Times New Roman" pitchFamily="18" charset="0"/>
                <a:cs typeface="Times New Roman" pitchFamily="18" charset="0"/>
              </a:rPr>
              <a:t>Great auricular nerve (C2,C3)</a:t>
            </a:r>
          </a:p>
          <a:p>
            <a:pPr lvl="1" algn="just">
              <a:buFont typeface="Wingdings" pitchFamily="2" charset="2"/>
              <a:buChar char="q"/>
            </a:pPr>
            <a:r>
              <a:rPr lang="en-US" sz="1800" dirty="0" smtClean="0">
                <a:latin typeface="Times New Roman" pitchFamily="18" charset="0"/>
                <a:cs typeface="Times New Roman" pitchFamily="18" charset="0"/>
              </a:rPr>
              <a:t>Transverse cervical nerve (C2,C3) </a:t>
            </a:r>
          </a:p>
          <a:p>
            <a:pPr lvl="1" algn="just">
              <a:buFont typeface="Wingdings" pitchFamily="2" charset="2"/>
              <a:buChar char="q"/>
            </a:pPr>
            <a:r>
              <a:rPr lang="en-US" sz="1800" dirty="0" smtClean="0">
                <a:latin typeface="Times New Roman" pitchFamily="18" charset="0"/>
                <a:cs typeface="Times New Roman" pitchFamily="18" charset="0"/>
              </a:rPr>
              <a:t>Supraclavicular nerves (C3,C4)</a:t>
            </a:r>
            <a:endParaRPr lang="en-US" sz="1800" dirty="0">
              <a:latin typeface="Times New Roman" pitchFamily="18" charset="0"/>
              <a:cs typeface="Times New Roman" pitchFamily="18" charset="0"/>
            </a:endParaRPr>
          </a:p>
        </p:txBody>
      </p:sp>
      <p:pic>
        <p:nvPicPr>
          <p:cNvPr id="5" name="Picture 6" descr="auto2"/>
          <p:cNvPicPr>
            <a:picLocks noGrp="1" noChangeAspect="1" noChangeArrowheads="1"/>
          </p:cNvPicPr>
          <p:nvPr>
            <p:ph sz="half" idx="2"/>
          </p:nvPr>
        </p:nvPicPr>
        <p:blipFill>
          <a:blip r:embed="rId3" cstate="print"/>
          <a:srcRect l="3345" t="59628" r="53380" b="4034"/>
          <a:stretch>
            <a:fillRect/>
          </a:stretch>
        </p:blipFill>
        <p:spPr>
          <a:xfrm>
            <a:off x="4724400" y="1752600"/>
            <a:ext cx="3352804" cy="3947160"/>
          </a:xfrm>
          <a:noFill/>
        </p:spPr>
      </p:pic>
      <p:sp>
        <p:nvSpPr>
          <p:cNvPr id="6" name="Oval 5"/>
          <p:cNvSpPr/>
          <p:nvPr/>
        </p:nvSpPr>
        <p:spPr>
          <a:xfrm>
            <a:off x="6096000" y="3810000"/>
            <a:ext cx="274320" cy="27432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solidFill>
                  <a:srgbClr val="C00000"/>
                </a:solidFill>
              </a:rPr>
              <a:t>Arteries present in posterior triangle</a:t>
            </a:r>
            <a:r>
              <a:rPr lang="en-US" dirty="0" smtClean="0"/>
              <a:t/>
            </a:r>
            <a:br>
              <a:rPr lang="en-US" dirty="0" smtClean="0"/>
            </a:br>
            <a:endParaRPr lang="en-US" dirty="0"/>
          </a:p>
        </p:txBody>
      </p:sp>
      <p:sp>
        <p:nvSpPr>
          <p:cNvPr id="3" name="Content Placeholder 2"/>
          <p:cNvSpPr>
            <a:spLocks noGrp="1"/>
          </p:cNvSpPr>
          <p:nvPr>
            <p:ph sz="half" idx="1"/>
          </p:nvPr>
        </p:nvSpPr>
        <p:spPr/>
        <p:txBody>
          <a:bodyPr>
            <a:normAutofit/>
          </a:bodyPr>
          <a:lstStyle/>
          <a:p>
            <a:pPr lvl="0" algn="just">
              <a:buFont typeface="Wingdings" pitchFamily="2" charset="2"/>
              <a:buChar char="q"/>
            </a:pPr>
            <a:r>
              <a:rPr lang="en-US" sz="2400" dirty="0" smtClean="0">
                <a:solidFill>
                  <a:srgbClr val="0070C0"/>
                </a:solidFill>
                <a:latin typeface="Times New Roman" pitchFamily="18" charset="0"/>
                <a:cs typeface="Times New Roman" pitchFamily="18" charset="0"/>
              </a:rPr>
              <a:t>Subclavian artery (3</a:t>
            </a:r>
            <a:r>
              <a:rPr lang="en-US" sz="2400" baseline="30000" dirty="0" smtClean="0">
                <a:solidFill>
                  <a:srgbClr val="0070C0"/>
                </a:solidFill>
                <a:latin typeface="Times New Roman" pitchFamily="18" charset="0"/>
                <a:cs typeface="Times New Roman" pitchFamily="18" charset="0"/>
              </a:rPr>
              <a:t>rd</a:t>
            </a:r>
            <a:r>
              <a:rPr lang="en-US" sz="2400" dirty="0" smtClean="0">
                <a:solidFill>
                  <a:srgbClr val="0070C0"/>
                </a:solidFill>
                <a:latin typeface="Times New Roman" pitchFamily="18" charset="0"/>
                <a:cs typeface="Times New Roman" pitchFamily="18" charset="0"/>
              </a:rPr>
              <a:t> part)</a:t>
            </a:r>
          </a:p>
          <a:p>
            <a:pPr lvl="0" algn="just">
              <a:buFont typeface="Wingdings" pitchFamily="2" charset="2"/>
              <a:buChar char="q"/>
            </a:pPr>
            <a:endParaRPr lang="en-US" sz="2400" dirty="0" smtClean="0">
              <a:solidFill>
                <a:srgbClr val="0070C0"/>
              </a:solidFill>
              <a:latin typeface="Times New Roman" pitchFamily="18" charset="0"/>
              <a:cs typeface="Times New Roman" pitchFamily="18" charset="0"/>
            </a:endParaRPr>
          </a:p>
          <a:p>
            <a:pPr lvl="0" algn="just">
              <a:buFont typeface="Wingdings" pitchFamily="2" charset="2"/>
              <a:buChar char="q"/>
            </a:pPr>
            <a:r>
              <a:rPr lang="en-US" sz="2400" dirty="0" smtClean="0">
                <a:solidFill>
                  <a:srgbClr val="0070C0"/>
                </a:solidFill>
                <a:latin typeface="Times New Roman" pitchFamily="18" charset="0"/>
                <a:cs typeface="Times New Roman" pitchFamily="18" charset="0"/>
              </a:rPr>
              <a:t>Suprascapular artery</a:t>
            </a:r>
          </a:p>
          <a:p>
            <a:pPr lvl="0" algn="just">
              <a:buFont typeface="Wingdings" pitchFamily="2" charset="2"/>
              <a:buChar char="q"/>
            </a:pPr>
            <a:endParaRPr lang="en-US" sz="2400" dirty="0" smtClean="0">
              <a:solidFill>
                <a:srgbClr val="0070C0"/>
              </a:solidFill>
              <a:latin typeface="Times New Roman" pitchFamily="18" charset="0"/>
              <a:cs typeface="Times New Roman" pitchFamily="18" charset="0"/>
            </a:endParaRPr>
          </a:p>
          <a:p>
            <a:pPr lvl="0" algn="just">
              <a:buFont typeface="Wingdings" pitchFamily="2" charset="2"/>
              <a:buChar char="q"/>
            </a:pPr>
            <a:r>
              <a:rPr lang="en-US" sz="2400" dirty="0" smtClean="0">
                <a:solidFill>
                  <a:srgbClr val="0070C0"/>
                </a:solidFill>
                <a:latin typeface="Times New Roman" pitchFamily="18" charset="0"/>
                <a:cs typeface="Times New Roman" pitchFamily="18" charset="0"/>
              </a:rPr>
              <a:t>Transverse cervical artery</a:t>
            </a:r>
          </a:p>
          <a:p>
            <a:pPr lvl="0" algn="just">
              <a:buFont typeface="Wingdings" pitchFamily="2" charset="2"/>
              <a:buChar char="q"/>
            </a:pPr>
            <a:endParaRPr lang="en-US" sz="2400" dirty="0" smtClean="0">
              <a:solidFill>
                <a:srgbClr val="0070C0"/>
              </a:solidFill>
              <a:latin typeface="Times New Roman" pitchFamily="18" charset="0"/>
              <a:cs typeface="Times New Roman" pitchFamily="18" charset="0"/>
            </a:endParaRPr>
          </a:p>
          <a:p>
            <a:pPr lvl="0" algn="just">
              <a:buFont typeface="Wingdings" pitchFamily="2" charset="2"/>
              <a:buChar char="q"/>
            </a:pPr>
            <a:r>
              <a:rPr lang="en-US" sz="2400" dirty="0" smtClean="0">
                <a:solidFill>
                  <a:srgbClr val="0070C0"/>
                </a:solidFill>
                <a:latin typeface="Times New Roman" pitchFamily="18" charset="0"/>
                <a:cs typeface="Times New Roman" pitchFamily="18" charset="0"/>
              </a:rPr>
              <a:t>Occipital artery</a:t>
            </a:r>
          </a:p>
          <a:p>
            <a:pPr>
              <a:buFont typeface="Wingdings" pitchFamily="2" charset="2"/>
              <a:buChar char="q"/>
            </a:pPr>
            <a:endParaRPr lang="en-US" dirty="0"/>
          </a:p>
        </p:txBody>
      </p:sp>
      <p:pic>
        <p:nvPicPr>
          <p:cNvPr id="3074" name="Picture 2"/>
          <p:cNvPicPr>
            <a:picLocks noChangeAspect="1" noChangeArrowheads="1"/>
          </p:cNvPicPr>
          <p:nvPr/>
        </p:nvPicPr>
        <p:blipFill>
          <a:blip r:embed="rId3" cstate="print"/>
          <a:srcRect l="15351" t="10234" r="41886" b="16667"/>
          <a:stretch>
            <a:fillRect/>
          </a:stretch>
        </p:blipFill>
        <p:spPr bwMode="auto">
          <a:xfrm>
            <a:off x="4953000" y="1447800"/>
            <a:ext cx="3200400" cy="3810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dirty="0"/>
          </a:p>
        </p:txBody>
      </p:sp>
      <mc:AlternateContent xmlns:mc="http://schemas.openxmlformats.org/markup-compatibility/2006" xmlns:p14="http://schemas.microsoft.com/office/powerpoint/2010/main">
        <mc:Choice Requires="p14">
          <p:contentPart p14:bwMode="auto" r:id="rId4">
            <p14:nvContentPartPr>
              <p14:cNvPr id="3075" name="Ink 3"/>
              <p14:cNvContentPartPr>
                <a14:cpLocks xmlns:a14="http://schemas.microsoft.com/office/drawing/2010/main" noRot="1" noChangeAspect="1" noEditPoints="1" noChangeArrowheads="1" noChangeShapeType="1"/>
              </p14:cNvContentPartPr>
              <p14:nvPr/>
            </p14:nvContentPartPr>
            <p14:xfrm>
              <a:off x="5867400" y="4983163"/>
              <a:ext cx="463550" cy="34925"/>
            </p14:xfrm>
          </p:contentPart>
        </mc:Choice>
        <mc:Fallback xmlns="">
          <p:pic>
            <p:nvPicPr>
              <p:cNvPr id="3075" name="Ink 3"/>
              <p:cNvPicPr>
                <a:picLocks noRot="1" noChangeAspect="1" noEditPoints="1" noChangeArrowheads="1" noChangeShapeType="1"/>
              </p:cNvPicPr>
              <p:nvPr/>
            </p:nvPicPr>
            <p:blipFill>
              <a:blip r:embed="rId5"/>
              <a:stretch>
                <a:fillRect/>
              </a:stretch>
            </p:blipFill>
            <p:spPr>
              <a:xfrm>
                <a:off x="5851601" y="4921074"/>
                <a:ext cx="495148" cy="15945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076" name="Ink 4"/>
              <p14:cNvContentPartPr>
                <a14:cpLocks xmlns:a14="http://schemas.microsoft.com/office/drawing/2010/main" noRot="1" noChangeAspect="1" noEditPoints="1" noChangeArrowheads="1" noChangeShapeType="1"/>
              </p14:cNvContentPartPr>
              <p14:nvPr/>
            </p14:nvContentPartPr>
            <p14:xfrm>
              <a:off x="6232525" y="5205413"/>
              <a:ext cx="625475" cy="9525"/>
            </p14:xfrm>
          </p:contentPart>
        </mc:Choice>
        <mc:Fallback xmlns="">
          <p:pic>
            <p:nvPicPr>
              <p:cNvPr id="3076" name="Ink 4"/>
              <p:cNvPicPr>
                <a:picLocks noRot="1" noChangeAspect="1" noEditPoints="1" noChangeArrowheads="1" noChangeShapeType="1"/>
              </p:cNvPicPr>
              <p:nvPr/>
            </p:nvPicPr>
            <p:blipFill>
              <a:blip r:embed="rId7"/>
              <a:stretch>
                <a:fillRect/>
              </a:stretch>
            </p:blipFill>
            <p:spPr>
              <a:xfrm>
                <a:off x="6216681" y="5140936"/>
                <a:ext cx="657163" cy="13847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077" name="Ink 5"/>
              <p14:cNvContentPartPr>
                <a14:cpLocks xmlns:a14="http://schemas.microsoft.com/office/drawing/2010/main" noRot="1" noChangeAspect="1" noEditPoints="1" noChangeArrowheads="1" noChangeShapeType="1"/>
              </p14:cNvContentPartPr>
              <p14:nvPr/>
            </p14:nvContentPartPr>
            <p14:xfrm>
              <a:off x="5099050" y="3187700"/>
              <a:ext cx="384175" cy="1588"/>
            </p14:xfrm>
          </p:contentPart>
        </mc:Choice>
        <mc:Fallback xmlns="">
          <p:pic>
            <p:nvPicPr>
              <p:cNvPr id="3077" name="Ink 5"/>
              <p:cNvPicPr>
                <a:picLocks noRot="1" noChangeAspect="1" noEditPoints="1" noChangeArrowheads="1" noChangeShapeType="1"/>
              </p:cNvPicPr>
              <p:nvPr/>
            </p:nvPicPr>
            <p:blipFill>
              <a:blip r:embed="rId9"/>
              <a:stretch>
                <a:fillRect/>
              </a:stretch>
            </p:blipFill>
            <p:spPr>
              <a:xfrm>
                <a:off x="0" y="0"/>
                <a:ext cx="384480" cy="0"/>
              </a:xfrm>
              <a:prstGeom prst="rect">
                <a:avLst/>
              </a:prstGeom>
            </p:spPr>
          </p:pic>
        </mc:Fallback>
      </mc:AlternateContent>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Veins present in posterior triangle</a:t>
            </a:r>
            <a:br>
              <a:rPr lang="en-US" dirty="0" smtClean="0">
                <a:solidFill>
                  <a:srgbClr val="C00000"/>
                </a:solidFill>
              </a:rPr>
            </a:br>
            <a:endParaRPr lang="en-US" dirty="0">
              <a:solidFill>
                <a:srgbClr val="C00000"/>
              </a:solidFill>
            </a:endParaRPr>
          </a:p>
        </p:txBody>
      </p:sp>
      <p:sp>
        <p:nvSpPr>
          <p:cNvPr id="3" name="Content Placeholder 2"/>
          <p:cNvSpPr>
            <a:spLocks noGrp="1"/>
          </p:cNvSpPr>
          <p:nvPr>
            <p:ph sz="half" idx="1"/>
          </p:nvPr>
        </p:nvSpPr>
        <p:spPr/>
        <p:txBody>
          <a:bodyPr>
            <a:normAutofit/>
          </a:bodyPr>
          <a:lstStyle/>
          <a:p>
            <a:pPr lvl="0" algn="just">
              <a:buFont typeface="Wingdings" pitchFamily="2" charset="2"/>
              <a:buChar char="q"/>
            </a:pPr>
            <a:r>
              <a:rPr lang="en-US" dirty="0" smtClean="0">
                <a:solidFill>
                  <a:srgbClr val="0070C0"/>
                </a:solidFill>
                <a:latin typeface="Times New Roman" pitchFamily="18" charset="0"/>
                <a:cs typeface="Times New Roman" pitchFamily="18" charset="0"/>
              </a:rPr>
              <a:t>External jugular vein </a:t>
            </a:r>
            <a:r>
              <a:rPr lang="en-US" dirty="0" smtClean="0">
                <a:latin typeface="Times New Roman" pitchFamily="18" charset="0"/>
                <a:cs typeface="Times New Roman" pitchFamily="18" charset="0"/>
              </a:rPr>
              <a:t>and its tributaries</a:t>
            </a:r>
          </a:p>
          <a:p>
            <a:pPr lvl="1" algn="just">
              <a:buFont typeface="Wingdings" pitchFamily="2" charset="2"/>
              <a:buChar char="q"/>
            </a:pPr>
            <a:r>
              <a:rPr lang="en-US" dirty="0" smtClean="0">
                <a:latin typeface="Times New Roman" pitchFamily="18" charset="0"/>
                <a:cs typeface="Times New Roman" pitchFamily="18" charset="0"/>
              </a:rPr>
              <a:t>Suprascapular vein</a:t>
            </a:r>
          </a:p>
          <a:p>
            <a:pPr lvl="1" algn="just">
              <a:buFont typeface="Wingdings" pitchFamily="2" charset="2"/>
              <a:buChar char="q"/>
            </a:pPr>
            <a:r>
              <a:rPr lang="en-US" dirty="0" smtClean="0">
                <a:latin typeface="Times New Roman" pitchFamily="18" charset="0"/>
                <a:cs typeface="Times New Roman" pitchFamily="18" charset="0"/>
              </a:rPr>
              <a:t>Anterior jugular vein</a:t>
            </a:r>
          </a:p>
          <a:p>
            <a:pPr lvl="1" algn="just">
              <a:buFont typeface="Wingdings" pitchFamily="2" charset="2"/>
              <a:buChar char="q"/>
            </a:pPr>
            <a:r>
              <a:rPr lang="en-US" dirty="0" smtClean="0">
                <a:latin typeface="Times New Roman" pitchFamily="18" charset="0"/>
                <a:cs typeface="Times New Roman" pitchFamily="18" charset="0"/>
              </a:rPr>
              <a:t>Transverse cervical vein </a:t>
            </a:r>
          </a:p>
          <a:p>
            <a:pPr algn="just">
              <a:buFont typeface="Wingdings" pitchFamily="2" charset="2"/>
              <a:buChar char="q"/>
            </a:pPr>
            <a:endParaRPr lang="en-US" dirty="0" smtClean="0">
              <a:latin typeface="Times New Roman" pitchFamily="18" charset="0"/>
              <a:cs typeface="Times New Roman" pitchFamily="18" charset="0"/>
            </a:endParaRPr>
          </a:p>
          <a:p>
            <a:pPr algn="just">
              <a:buFont typeface="Wingdings" pitchFamily="2" charset="2"/>
              <a:buChar char="q"/>
            </a:pPr>
            <a:r>
              <a:rPr lang="en-US" dirty="0" smtClean="0">
                <a:solidFill>
                  <a:srgbClr val="0070C0"/>
                </a:solidFill>
                <a:latin typeface="Times New Roman" pitchFamily="18" charset="0"/>
                <a:cs typeface="Times New Roman" pitchFamily="18" charset="0"/>
              </a:rPr>
              <a:t>Subclavian vein</a:t>
            </a:r>
          </a:p>
          <a:p>
            <a:pPr lvl="0"/>
            <a:endParaRPr lang="en-US" dirty="0" smtClean="0"/>
          </a:p>
          <a:p>
            <a:endParaRPr lang="en-US" dirty="0"/>
          </a:p>
        </p:txBody>
      </p:sp>
      <p:pic>
        <p:nvPicPr>
          <p:cNvPr id="6" name="Picture 6" descr="auto2"/>
          <p:cNvPicPr>
            <a:picLocks noGrp="1" noChangeAspect="1" noChangeArrowheads="1"/>
          </p:cNvPicPr>
          <p:nvPr>
            <p:ph sz="half" idx="2"/>
          </p:nvPr>
        </p:nvPicPr>
        <p:blipFill>
          <a:blip r:embed="rId3" cstate="print"/>
          <a:srcRect l="3345" t="59628" r="53380" b="4034"/>
          <a:stretch>
            <a:fillRect/>
          </a:stretch>
        </p:blipFill>
        <p:spPr>
          <a:xfrm>
            <a:off x="4876800" y="1219200"/>
            <a:ext cx="3352804" cy="3947160"/>
          </a:xfrm>
          <a:noFill/>
        </p:spPr>
      </p:pic>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dirty="0"/>
          </a:p>
        </p:txBody>
      </p:sp>
      <mc:AlternateContent xmlns:mc="http://schemas.openxmlformats.org/markup-compatibility/2006" xmlns:p14="http://schemas.microsoft.com/office/powerpoint/2010/main">
        <mc:Choice Requires="p14">
          <p:contentPart p14:bwMode="auto" r:id="rId4">
            <p14:nvContentPartPr>
              <p14:cNvPr id="4098" name="Ink 2"/>
              <p14:cNvContentPartPr>
                <a14:cpLocks xmlns:a14="http://schemas.microsoft.com/office/drawing/2010/main" noRot="1" noChangeAspect="1" noEditPoints="1" noChangeArrowheads="1" noChangeShapeType="1"/>
              </p14:cNvContentPartPr>
              <p14:nvPr/>
            </p14:nvContentPartPr>
            <p14:xfrm>
              <a:off x="7259638" y="3714750"/>
              <a:ext cx="812800" cy="9525"/>
            </p14:xfrm>
          </p:contentPart>
        </mc:Choice>
        <mc:Fallback xmlns="">
          <p:pic>
            <p:nvPicPr>
              <p:cNvPr id="4098" name="Ink 2"/>
              <p:cNvPicPr>
                <a:picLocks noRot="1" noChangeAspect="1" noEditPoints="1" noChangeArrowheads="1" noChangeShapeType="1"/>
              </p:cNvPicPr>
              <p:nvPr/>
            </p:nvPicPr>
            <p:blipFill>
              <a:blip r:embed="rId5"/>
              <a:stretch>
                <a:fillRect/>
              </a:stretch>
            </p:blipFill>
            <p:spPr>
              <a:xfrm>
                <a:off x="7243793" y="3663661"/>
                <a:ext cx="844851" cy="11141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099" name="Ink 3"/>
              <p14:cNvContentPartPr>
                <a14:cpLocks xmlns:a14="http://schemas.microsoft.com/office/drawing/2010/main" noRot="1" noChangeAspect="1" noEditPoints="1" noChangeArrowheads="1" noChangeShapeType="1"/>
              </p14:cNvContentPartPr>
              <p14:nvPr/>
            </p14:nvContentPartPr>
            <p14:xfrm>
              <a:off x="7205663" y="3929063"/>
              <a:ext cx="822325" cy="9525"/>
            </p14:xfrm>
          </p:contentPart>
        </mc:Choice>
        <mc:Fallback xmlns="">
          <p:pic>
            <p:nvPicPr>
              <p:cNvPr id="4099" name="Ink 3"/>
              <p:cNvPicPr>
                <a:picLocks noRot="1" noChangeAspect="1" noEditPoints="1" noChangeArrowheads="1" noChangeShapeType="1"/>
              </p:cNvPicPr>
              <p:nvPr/>
            </p:nvPicPr>
            <p:blipFill>
              <a:blip r:embed="rId7"/>
              <a:stretch>
                <a:fillRect/>
              </a:stretch>
            </p:blipFill>
            <p:spPr>
              <a:xfrm>
                <a:off x="7189807" y="3892620"/>
                <a:ext cx="854396" cy="82412"/>
              </a:xfrm>
              <a:prstGeom prst="rect">
                <a:avLst/>
              </a:prstGeom>
            </p:spPr>
          </p:pic>
        </mc:Fallback>
      </mc:AlternateContent>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solidFill>
                  <a:srgbClr val="C00000"/>
                </a:solidFill>
              </a:rPr>
              <a:t>Lymph nodes present in posterior triangle</a:t>
            </a:r>
            <a:r>
              <a:rPr lang="en-US" dirty="0" smtClean="0"/>
              <a:t/>
            </a:r>
            <a:br>
              <a:rPr lang="en-US" dirty="0" smtClean="0"/>
            </a:br>
            <a:endParaRPr lang="en-US" dirty="0"/>
          </a:p>
        </p:txBody>
      </p:sp>
      <p:sp>
        <p:nvSpPr>
          <p:cNvPr id="3" name="Content Placeholder 2"/>
          <p:cNvSpPr>
            <a:spLocks noGrp="1"/>
          </p:cNvSpPr>
          <p:nvPr>
            <p:ph sz="half" idx="1"/>
          </p:nvPr>
        </p:nvSpPr>
        <p:spPr/>
        <p:txBody>
          <a:bodyPr>
            <a:normAutofit fontScale="85000" lnSpcReduction="20000"/>
          </a:bodyPr>
          <a:lstStyle/>
          <a:p>
            <a:pPr algn="just">
              <a:buFont typeface="Wingdings" pitchFamily="2" charset="2"/>
              <a:buChar char="q"/>
            </a:pPr>
            <a:r>
              <a:rPr lang="en-US" sz="2400" dirty="0" smtClean="0">
                <a:latin typeface="Times New Roman" pitchFamily="18" charset="0"/>
                <a:cs typeface="Times New Roman" pitchFamily="18" charset="0"/>
              </a:rPr>
              <a:t>Lymph nodes are situated along the external jugular vein - </a:t>
            </a:r>
            <a:r>
              <a:rPr lang="en-US" sz="2400" dirty="0" smtClean="0">
                <a:solidFill>
                  <a:srgbClr val="0070C0"/>
                </a:solidFill>
                <a:latin typeface="Times New Roman" pitchFamily="18" charset="0"/>
                <a:cs typeface="Times New Roman" pitchFamily="18" charset="0"/>
              </a:rPr>
              <a:t>superficial cervical lymph nodes</a:t>
            </a:r>
          </a:p>
          <a:p>
            <a:pPr algn="just">
              <a:buFont typeface="Wingdings" pitchFamily="2" charset="2"/>
              <a:buChar char="q"/>
            </a:pPr>
            <a:endParaRPr lang="en-US" sz="2400" dirty="0" smtClean="0">
              <a:latin typeface="Times New Roman" pitchFamily="18" charset="0"/>
              <a:cs typeface="Times New Roman" pitchFamily="18" charset="0"/>
            </a:endParaRPr>
          </a:p>
          <a:p>
            <a:pPr algn="just">
              <a:buFont typeface="Wingdings" pitchFamily="2" charset="2"/>
              <a:buChar char="q"/>
            </a:pPr>
            <a:r>
              <a:rPr lang="en-US" sz="2400" dirty="0" smtClean="0">
                <a:latin typeface="Times New Roman" pitchFamily="18" charset="0"/>
                <a:cs typeface="Times New Roman" pitchFamily="18" charset="0"/>
              </a:rPr>
              <a:t>These </a:t>
            </a:r>
            <a:r>
              <a:rPr lang="en-US" sz="2400" b="1" u="sng" dirty="0" smtClean="0">
                <a:solidFill>
                  <a:srgbClr val="0070C0"/>
                </a:solidFill>
                <a:latin typeface="Times New Roman" pitchFamily="18" charset="0"/>
                <a:cs typeface="Times New Roman" pitchFamily="18" charset="0"/>
              </a:rPr>
              <a:t>nodes extend laterally along</a:t>
            </a:r>
            <a:r>
              <a:rPr lang="en-US" sz="2400" dirty="0" smtClean="0">
                <a:solidFill>
                  <a:srgbClr val="0070C0"/>
                </a:solidFill>
                <a:latin typeface="Times New Roman" pitchFamily="18" charset="0"/>
                <a:cs typeface="Times New Roman" pitchFamily="18" charset="0"/>
              </a:rPr>
              <a:t> </a:t>
            </a:r>
            <a:r>
              <a:rPr lang="en-US" sz="2400" b="1" u="sng" dirty="0" smtClean="0">
                <a:solidFill>
                  <a:srgbClr val="0070C0"/>
                </a:solidFill>
                <a:latin typeface="Times New Roman" pitchFamily="18" charset="0"/>
                <a:cs typeface="Times New Roman" pitchFamily="18" charset="0"/>
              </a:rPr>
              <a:t>the spinal part of the accessory nerve</a:t>
            </a:r>
          </a:p>
          <a:p>
            <a:pPr algn="just">
              <a:buFont typeface="Wingdings" pitchFamily="2" charset="2"/>
              <a:buChar char="q"/>
            </a:pPr>
            <a:endParaRPr lang="en-US" sz="2400" b="1" u="sng" dirty="0" smtClean="0">
              <a:latin typeface="Times New Roman" pitchFamily="18" charset="0"/>
              <a:cs typeface="Times New Roman" pitchFamily="18" charset="0"/>
            </a:endParaRPr>
          </a:p>
          <a:p>
            <a:pPr algn="just">
              <a:buFont typeface="Wingdings" pitchFamily="2" charset="2"/>
              <a:buChar char="q"/>
            </a:pPr>
            <a:r>
              <a:rPr lang="en-US" sz="2400" dirty="0" smtClean="0">
                <a:latin typeface="Times New Roman" pitchFamily="18" charset="0"/>
                <a:cs typeface="Times New Roman" pitchFamily="18" charset="0"/>
              </a:rPr>
              <a:t>These nodes might get matted in tuberculosis or enlarged and malignant in cancer</a:t>
            </a:r>
          </a:p>
          <a:p>
            <a:pPr algn="just">
              <a:buFont typeface="Wingdings" pitchFamily="2" charset="2"/>
              <a:buChar char="q"/>
            </a:pPr>
            <a:endParaRPr lang="en-US" sz="2400" dirty="0" smtClean="0">
              <a:latin typeface="Times New Roman" pitchFamily="18" charset="0"/>
              <a:cs typeface="Times New Roman" pitchFamily="18" charset="0"/>
            </a:endParaRPr>
          </a:p>
          <a:p>
            <a:pPr algn="just">
              <a:buFont typeface="Wingdings" pitchFamily="2" charset="2"/>
              <a:buChar char="q"/>
            </a:pPr>
            <a:r>
              <a:rPr lang="en-US" sz="2400" dirty="0" smtClean="0">
                <a:latin typeface="Times New Roman" pitchFamily="18" charset="0"/>
                <a:cs typeface="Times New Roman" pitchFamily="18" charset="0"/>
              </a:rPr>
              <a:t>In such case when nodes are being removed, a great care has to be exercised to retain the accessory nerve</a:t>
            </a:r>
          </a:p>
          <a:p>
            <a:pPr algn="just"/>
            <a:endParaRPr lang="en-US" sz="2400" dirty="0" smtClean="0">
              <a:latin typeface="Times New Roman" pitchFamily="18" charset="0"/>
              <a:cs typeface="Times New Roman" pitchFamily="18" charset="0"/>
            </a:endParaRPr>
          </a:p>
          <a:p>
            <a:endParaRPr lang="en-US" dirty="0"/>
          </a:p>
        </p:txBody>
      </p:sp>
      <p:pic>
        <p:nvPicPr>
          <p:cNvPr id="6" name="Content Placeholder 5" descr="C8FF19"/>
          <p:cNvPicPr>
            <a:picLocks noGrp="1" noChangeAspect="1" noChangeArrowheads="1"/>
          </p:cNvPicPr>
          <p:nvPr>
            <p:ph sz="half" idx="2"/>
          </p:nvPr>
        </p:nvPicPr>
        <p:blipFill>
          <a:blip r:embed="rId3" cstate="print"/>
          <a:srcRect l="5660" r="9434" b="38940"/>
          <a:stretch>
            <a:fillRect/>
          </a:stretch>
        </p:blipFill>
        <p:spPr>
          <a:xfrm>
            <a:off x="4648200" y="1981200"/>
            <a:ext cx="4217306" cy="2743200"/>
          </a:xfrm>
          <a:noFill/>
        </p:spPr>
      </p:pic>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Applied anatomy</a:t>
            </a:r>
            <a:endParaRPr lang="en-US" dirty="0">
              <a:solidFill>
                <a:srgbClr val="C00000"/>
              </a:solidFill>
            </a:endParaRPr>
          </a:p>
        </p:txBody>
      </p:sp>
      <p:sp>
        <p:nvSpPr>
          <p:cNvPr id="3" name="Content Placeholder 2"/>
          <p:cNvSpPr>
            <a:spLocks noGrp="1"/>
          </p:cNvSpPr>
          <p:nvPr>
            <p:ph idx="1"/>
          </p:nvPr>
        </p:nvSpPr>
        <p:spPr/>
        <p:txBody>
          <a:bodyPr>
            <a:normAutofit fontScale="70000" lnSpcReduction="20000"/>
          </a:bodyPr>
          <a:lstStyle/>
          <a:p>
            <a:pPr algn="just">
              <a:buFont typeface="Wingdings" pitchFamily="2" charset="2"/>
              <a:buChar char="q"/>
            </a:pPr>
            <a:r>
              <a:rPr lang="en-US" dirty="0" smtClean="0">
                <a:latin typeface="Times New Roman" pitchFamily="18" charset="0"/>
                <a:cs typeface="Times New Roman" pitchFamily="18" charset="0"/>
              </a:rPr>
              <a:t>The third part of the </a:t>
            </a:r>
            <a:r>
              <a:rPr lang="en-US" b="1" dirty="0" smtClean="0">
                <a:solidFill>
                  <a:srgbClr val="0070C0"/>
                </a:solidFill>
                <a:latin typeface="Times New Roman" pitchFamily="18" charset="0"/>
                <a:cs typeface="Times New Roman" pitchFamily="18" charset="0"/>
              </a:rPr>
              <a:t>subclavian artery can be compressed against the first rib in the supraclavicular fossa</a:t>
            </a:r>
            <a:r>
              <a:rPr lang="en-US" dirty="0" smtClean="0">
                <a:latin typeface="Times New Roman" pitchFamily="18" charset="0"/>
                <a:cs typeface="Times New Roman" pitchFamily="18" charset="0"/>
              </a:rPr>
              <a:t>. This is the way the bleeding is controlled when a major vessel bleeds in the upper limb</a:t>
            </a:r>
          </a:p>
          <a:p>
            <a:pPr algn="just">
              <a:buFont typeface="Wingdings" pitchFamily="2" charset="2"/>
              <a:buChar char="q"/>
            </a:pPr>
            <a:endParaRPr lang="en-US" dirty="0" smtClean="0">
              <a:latin typeface="Times New Roman" pitchFamily="18" charset="0"/>
              <a:cs typeface="Times New Roman" pitchFamily="18" charset="0"/>
            </a:endParaRPr>
          </a:p>
          <a:p>
            <a:pPr algn="just">
              <a:buFont typeface="Wingdings" pitchFamily="2" charset="2"/>
              <a:buChar char="q"/>
            </a:pPr>
            <a:r>
              <a:rPr lang="en-US" b="1" dirty="0" smtClean="0">
                <a:solidFill>
                  <a:srgbClr val="0070C0"/>
                </a:solidFill>
                <a:latin typeface="Times New Roman" pitchFamily="18" charset="0"/>
                <a:cs typeface="Times New Roman" pitchFamily="18" charset="0"/>
              </a:rPr>
              <a:t>Cervical plexus block</a:t>
            </a:r>
            <a:r>
              <a:rPr lang="en-US" dirty="0" smtClean="0">
                <a:latin typeface="Times New Roman" pitchFamily="18" charset="0"/>
                <a:cs typeface="Times New Roman" pitchFamily="18" charset="0"/>
              </a:rPr>
              <a:t>: For regional anesthesia along the </a:t>
            </a:r>
            <a:r>
              <a:rPr lang="en-US" b="1" dirty="0" smtClean="0">
                <a:latin typeface="Times New Roman" pitchFamily="18" charset="0"/>
                <a:cs typeface="Times New Roman" pitchFamily="18" charset="0"/>
              </a:rPr>
              <a:t>midpoint posterior border of sternocleidomastoid</a:t>
            </a:r>
            <a:endParaRPr lang="en-US" dirty="0" smtClean="0">
              <a:latin typeface="Times New Roman" pitchFamily="18" charset="0"/>
              <a:cs typeface="Times New Roman" pitchFamily="18" charset="0"/>
            </a:endParaRPr>
          </a:p>
          <a:p>
            <a:pPr algn="just">
              <a:buFont typeface="Wingdings" pitchFamily="2" charset="2"/>
              <a:buChar char="q"/>
            </a:pPr>
            <a:endParaRPr lang="en-US" dirty="0" smtClean="0">
              <a:latin typeface="Times New Roman" pitchFamily="18" charset="0"/>
              <a:cs typeface="Times New Roman" pitchFamily="18" charset="0"/>
            </a:endParaRPr>
          </a:p>
          <a:p>
            <a:pPr algn="just">
              <a:buFont typeface="Wingdings" pitchFamily="2" charset="2"/>
              <a:buChar char="q"/>
            </a:pPr>
            <a:r>
              <a:rPr lang="en-US" b="1" dirty="0" smtClean="0">
                <a:solidFill>
                  <a:srgbClr val="0070C0"/>
                </a:solidFill>
                <a:latin typeface="Times New Roman" pitchFamily="18" charset="0"/>
                <a:cs typeface="Times New Roman" pitchFamily="18" charset="0"/>
              </a:rPr>
              <a:t>Supraclavicular brachial plexus </a:t>
            </a:r>
            <a:r>
              <a:rPr lang="en-US" dirty="0" smtClean="0">
                <a:solidFill>
                  <a:srgbClr val="0070C0"/>
                </a:solidFill>
                <a:latin typeface="Times New Roman" pitchFamily="18" charset="0"/>
                <a:cs typeface="Times New Roman" pitchFamily="18" charset="0"/>
              </a:rPr>
              <a:t>block</a:t>
            </a:r>
            <a:r>
              <a:rPr lang="en-US" dirty="0" smtClean="0">
                <a:latin typeface="Times New Roman" pitchFamily="18" charset="0"/>
                <a:cs typeface="Times New Roman" pitchFamily="18" charset="0"/>
              </a:rPr>
              <a:t>: superior to the midpoint of the clavicle</a:t>
            </a:r>
          </a:p>
          <a:p>
            <a:pPr algn="just">
              <a:buFont typeface="Wingdings" pitchFamily="2" charset="2"/>
              <a:buChar char="q"/>
            </a:pPr>
            <a:endParaRPr lang="en-US" dirty="0" smtClean="0">
              <a:latin typeface="Times New Roman" pitchFamily="18" charset="0"/>
              <a:cs typeface="Times New Roman" pitchFamily="18" charset="0"/>
            </a:endParaRPr>
          </a:p>
          <a:p>
            <a:pPr algn="just">
              <a:buFont typeface="Wingdings" pitchFamily="2" charset="2"/>
              <a:buChar char="q"/>
            </a:pPr>
            <a:r>
              <a:rPr lang="en-US" b="1" dirty="0" smtClean="0">
                <a:solidFill>
                  <a:srgbClr val="0070C0"/>
                </a:solidFill>
                <a:latin typeface="Times New Roman" pitchFamily="18" charset="0"/>
                <a:cs typeface="Times New Roman" pitchFamily="18" charset="0"/>
              </a:rPr>
              <a:t>Subclavian vein puncture for central line placement</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(parenteral fluids &amp; medications)</a:t>
            </a:r>
          </a:p>
          <a:p>
            <a:pPr algn="just">
              <a:buFont typeface="Wingdings" pitchFamily="2" charset="2"/>
              <a:buChar char="q"/>
            </a:pPr>
            <a:endParaRPr lang="en-US" dirty="0" smtClean="0">
              <a:latin typeface="Times New Roman" pitchFamily="18" charset="0"/>
              <a:cs typeface="Times New Roman" pitchFamily="18" charset="0"/>
            </a:endParaRPr>
          </a:p>
          <a:p>
            <a:pPr algn="just">
              <a:buFont typeface="Wingdings" pitchFamily="2" charset="2"/>
              <a:buChar char="q"/>
            </a:pPr>
            <a:r>
              <a:rPr lang="en-US" b="1" dirty="0" smtClean="0">
                <a:solidFill>
                  <a:srgbClr val="0070C0"/>
                </a:solidFill>
                <a:latin typeface="Times New Roman" pitchFamily="18" charset="0"/>
                <a:cs typeface="Times New Roman" pitchFamily="18" charset="0"/>
              </a:rPr>
              <a:t>Lesion of Accessory nerve</a:t>
            </a:r>
            <a:r>
              <a:rPr lang="en-US" dirty="0" smtClean="0">
                <a:solidFill>
                  <a:srgbClr val="0070C0"/>
                </a:solidFill>
                <a:latin typeface="Times New Roman" pitchFamily="18" charset="0"/>
                <a:cs typeface="Times New Roman" pitchFamily="18" charset="0"/>
              </a:rPr>
              <a:t> </a:t>
            </a:r>
            <a:r>
              <a:rPr lang="en-US" dirty="0" smtClean="0">
                <a:latin typeface="Times New Roman" pitchFamily="18" charset="0"/>
                <a:cs typeface="Times New Roman" pitchFamily="18" charset="0"/>
              </a:rPr>
              <a:t>in the posterior triangle: drooping of the shoulder and inability to elevate and retract the shoulder and </a:t>
            </a:r>
            <a:r>
              <a:rPr lang="en-US" dirty="0" smtClean="0">
                <a:solidFill>
                  <a:srgbClr val="0070C0"/>
                </a:solidFill>
                <a:latin typeface="Times New Roman" pitchFamily="18" charset="0"/>
                <a:cs typeface="Times New Roman" pitchFamily="18" charset="0"/>
              </a:rPr>
              <a:t>abduction above 90º</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530" name="Picture 2"/>
          <p:cNvPicPr>
            <a:picLocks noChangeAspect="1" noChangeArrowheads="1"/>
          </p:cNvPicPr>
          <p:nvPr/>
        </p:nvPicPr>
        <p:blipFill>
          <a:blip r:embed="rId3" cstate="email"/>
          <a:srcRect t="53110" r="50000"/>
          <a:stretch>
            <a:fillRect/>
          </a:stretch>
        </p:blipFill>
        <p:spPr bwMode="auto">
          <a:xfrm>
            <a:off x="152403" y="1447800"/>
            <a:ext cx="3295927" cy="4023360"/>
          </a:xfrm>
          <a:prstGeom prst="rect">
            <a:avLst/>
          </a:prstGeom>
          <a:noFill/>
          <a:ln w="9525">
            <a:noFill/>
            <a:miter lim="800000"/>
            <a:headEnd/>
            <a:tailEnd/>
          </a:ln>
          <a:effectLst/>
        </p:spPr>
      </p:pic>
      <p:pic>
        <p:nvPicPr>
          <p:cNvPr id="10242" name="Picture 2" descr="http://itd.unair.ac.id/ebook/Atlas%20of%20Regional%20Anesthesia/lib.itd.unair.ac.id/das/book/body/0/1353/f4-u1.0-b1-4160-2239-2..50029-1..f025005.jpg"/>
          <p:cNvPicPr>
            <a:picLocks noChangeAspect="1" noChangeArrowheads="1"/>
          </p:cNvPicPr>
          <p:nvPr/>
        </p:nvPicPr>
        <p:blipFill>
          <a:blip r:embed="rId4" cstate="print"/>
          <a:srcRect/>
          <a:stretch>
            <a:fillRect/>
          </a:stretch>
        </p:blipFill>
        <p:spPr bwMode="auto">
          <a:xfrm>
            <a:off x="4114800" y="1905000"/>
            <a:ext cx="4319999" cy="3657600"/>
          </a:xfrm>
          <a:prstGeom prst="rect">
            <a:avLst/>
          </a:prstGeom>
          <a:noFill/>
        </p:spPr>
      </p:pic>
      <p:sp>
        <p:nvSpPr>
          <p:cNvPr id="4" name="TextBox 3"/>
          <p:cNvSpPr txBox="1"/>
          <p:nvPr/>
        </p:nvSpPr>
        <p:spPr>
          <a:xfrm>
            <a:off x="228600" y="5334000"/>
            <a:ext cx="3608680" cy="646331"/>
          </a:xfrm>
          <a:prstGeom prst="rect">
            <a:avLst/>
          </a:prstGeom>
          <a:noFill/>
        </p:spPr>
        <p:txBody>
          <a:bodyPr wrap="none" rtlCol="0">
            <a:spAutoFit/>
          </a:bodyPr>
          <a:lstStyle/>
          <a:p>
            <a:r>
              <a:rPr lang="en-US" dirty="0" smtClean="0"/>
              <a:t>Compression of subclavian artery</a:t>
            </a:r>
          </a:p>
          <a:p>
            <a:r>
              <a:rPr lang="en-US" dirty="0" smtClean="0"/>
              <a:t> to stop bleeding of upper limb</a:t>
            </a:r>
            <a:endParaRPr lang="en-US" dirty="0"/>
          </a:p>
        </p:txBody>
      </p:sp>
      <p:sp>
        <p:nvSpPr>
          <p:cNvPr id="5" name="TextBox 4"/>
          <p:cNvSpPr txBox="1"/>
          <p:nvPr/>
        </p:nvSpPr>
        <p:spPr>
          <a:xfrm>
            <a:off x="5029200" y="5486400"/>
            <a:ext cx="2351926" cy="369332"/>
          </a:xfrm>
          <a:prstGeom prst="rect">
            <a:avLst/>
          </a:prstGeom>
          <a:noFill/>
        </p:spPr>
        <p:txBody>
          <a:bodyPr wrap="none" rtlCol="0">
            <a:spAutoFit/>
          </a:bodyPr>
          <a:lstStyle/>
          <a:p>
            <a:r>
              <a:rPr lang="en-US" dirty="0" smtClean="0"/>
              <a:t>Cervical plexus block</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ChangeAspect="1" noChangeArrowheads="1"/>
          </p:cNvPicPr>
          <p:nvPr/>
        </p:nvPicPr>
        <p:blipFill>
          <a:blip r:embed="rId3" cstate="print"/>
          <a:srcRect/>
          <a:stretch>
            <a:fillRect/>
          </a:stretch>
        </p:blipFill>
        <p:spPr bwMode="auto">
          <a:xfrm>
            <a:off x="1371600" y="1676400"/>
            <a:ext cx="6570480" cy="3749040"/>
          </a:xfrm>
          <a:prstGeom prst="rect">
            <a:avLst/>
          </a:prstGeom>
          <a:noFill/>
          <a:ln w="9525">
            <a:noFill/>
            <a:miter lim="800000"/>
            <a:headEnd/>
            <a:tailEnd/>
          </a:ln>
        </p:spPr>
      </p:pic>
      <p:sp>
        <p:nvSpPr>
          <p:cNvPr id="120835" name="Title 2"/>
          <p:cNvSpPr>
            <a:spLocks noGrp="1"/>
          </p:cNvSpPr>
          <p:nvPr>
            <p:ph type="title"/>
          </p:nvPr>
        </p:nvSpPr>
        <p:spPr/>
        <p:txBody>
          <a:bodyPr>
            <a:normAutofit fontScale="90000"/>
          </a:bodyPr>
          <a:lstStyle/>
          <a:p>
            <a:pPr eaLnBrk="1" hangingPunct="1"/>
            <a:r>
              <a:rPr lang="en-US" sz="3600" dirty="0" smtClean="0">
                <a:solidFill>
                  <a:srgbClr val="C00000"/>
                </a:solidFill>
              </a:rPr>
              <a:t>Central vein catheterization </a:t>
            </a:r>
            <a:br>
              <a:rPr lang="en-US" sz="3600" dirty="0" smtClean="0">
                <a:solidFill>
                  <a:srgbClr val="C00000"/>
                </a:solidFill>
              </a:rPr>
            </a:br>
            <a:r>
              <a:rPr lang="en-US" sz="3600" dirty="0" smtClean="0">
                <a:solidFill>
                  <a:srgbClr val="C00000"/>
                </a:solidFill>
              </a:rPr>
              <a:t>Infraclavicular subclavian vein approach</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p:cNvPicPr>
            <a:picLocks noChangeAspect="1" noChangeArrowheads="1"/>
          </p:cNvPicPr>
          <p:nvPr/>
        </p:nvPicPr>
        <p:blipFill>
          <a:blip r:embed="rId3" cstate="print"/>
          <a:srcRect/>
          <a:stretch>
            <a:fillRect/>
          </a:stretch>
        </p:blipFill>
        <p:spPr bwMode="auto">
          <a:xfrm>
            <a:off x="1535112" y="1000124"/>
            <a:ext cx="5214560" cy="5029200"/>
          </a:xfrm>
          <a:prstGeom prst="rect">
            <a:avLst/>
          </a:prstGeom>
          <a:noFill/>
          <a:ln w="9525">
            <a:noFill/>
            <a:miter lim="800000"/>
            <a:headEnd/>
            <a:tailEnd/>
          </a:ln>
        </p:spPr>
      </p:pic>
      <p:sp>
        <p:nvSpPr>
          <p:cNvPr id="3" name="Title 2"/>
          <p:cNvSpPr>
            <a:spLocks noGrp="1"/>
          </p:cNvSpPr>
          <p:nvPr>
            <p:ph type="title"/>
          </p:nvPr>
        </p:nvSpPr>
        <p:spPr>
          <a:xfrm>
            <a:off x="457200" y="274638"/>
            <a:ext cx="8229600" cy="715962"/>
          </a:xfrm>
        </p:spPr>
        <p:txBody>
          <a:bodyPr rtlCol="0">
            <a:normAutofit fontScale="90000"/>
          </a:bodyPr>
          <a:lstStyle/>
          <a:p>
            <a:pPr eaLnBrk="1" fontAlgn="auto" hangingPunct="1">
              <a:spcAft>
                <a:spcPts val="0"/>
              </a:spcAft>
              <a:defRPr/>
            </a:pPr>
            <a:r>
              <a:rPr lang="en-US" dirty="0" smtClean="0">
                <a:solidFill>
                  <a:srgbClr val="C00000"/>
                </a:solidFill>
              </a:rPr>
              <a:t>Internal jugular vein puncture</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1"/>
                </a:solidFill>
              </a:rPr>
              <a:t/>
            </a:r>
            <a:br>
              <a:rPr lang="en-US" b="1" dirty="0" smtClean="0">
                <a:solidFill>
                  <a:schemeClr val="tx1"/>
                </a:solidFill>
              </a:rPr>
            </a:br>
            <a:r>
              <a:rPr lang="en-US" b="1" dirty="0" smtClean="0">
                <a:solidFill>
                  <a:srgbClr val="C00000"/>
                </a:solidFill>
              </a:rPr>
              <a:t>Anterior </a:t>
            </a:r>
            <a:r>
              <a:rPr lang="en-US" dirty="0" smtClean="0">
                <a:solidFill>
                  <a:srgbClr val="C00000"/>
                </a:solidFill>
              </a:rPr>
              <a:t>c</a:t>
            </a:r>
            <a:r>
              <a:rPr lang="en-US" b="1" dirty="0" smtClean="0">
                <a:solidFill>
                  <a:srgbClr val="C00000"/>
                </a:solidFill>
              </a:rPr>
              <a:t>ervical </a:t>
            </a:r>
            <a:r>
              <a:rPr lang="en-US" dirty="0" smtClean="0">
                <a:solidFill>
                  <a:srgbClr val="C00000"/>
                </a:solidFill>
              </a:rPr>
              <a:t>r</a:t>
            </a:r>
            <a:r>
              <a:rPr lang="en-US" b="1" dirty="0" smtClean="0">
                <a:solidFill>
                  <a:srgbClr val="C00000"/>
                </a:solidFill>
              </a:rPr>
              <a:t>egion</a:t>
            </a:r>
            <a:br>
              <a:rPr lang="en-US" b="1" dirty="0" smtClean="0">
                <a:solidFill>
                  <a:srgbClr val="C00000"/>
                </a:solidFill>
              </a:rPr>
            </a:br>
            <a:r>
              <a:rPr lang="en-US" dirty="0" smtClean="0">
                <a:solidFill>
                  <a:srgbClr val="C00000"/>
                </a:solidFill>
              </a:rPr>
              <a:t>(a</a:t>
            </a:r>
            <a:r>
              <a:rPr lang="en-US" b="1" dirty="0" smtClean="0">
                <a:solidFill>
                  <a:srgbClr val="C00000"/>
                </a:solidFill>
              </a:rPr>
              <a:t>nterior triangle) </a:t>
            </a:r>
            <a:r>
              <a:rPr lang="en-US" dirty="0" smtClean="0">
                <a:solidFill>
                  <a:srgbClr val="C00000"/>
                </a:solidFill>
              </a:rPr>
              <a:t/>
            </a:r>
            <a:br>
              <a:rPr lang="en-US" dirty="0" smtClean="0">
                <a:solidFill>
                  <a:srgbClr val="C00000"/>
                </a:solidFill>
              </a:rPr>
            </a:br>
            <a:endParaRPr lang="en-US" dirty="0">
              <a:solidFill>
                <a:srgbClr val="C00000"/>
              </a:solidFill>
            </a:endParaRPr>
          </a:p>
        </p:txBody>
      </p:sp>
      <p:sp>
        <p:nvSpPr>
          <p:cNvPr id="3" name="Content Placeholder 2"/>
          <p:cNvSpPr>
            <a:spLocks noGrp="1"/>
          </p:cNvSpPr>
          <p:nvPr>
            <p:ph sz="half" idx="1"/>
          </p:nvPr>
        </p:nvSpPr>
        <p:spPr/>
        <p:txBody>
          <a:bodyPr>
            <a:normAutofit fontScale="77500" lnSpcReduction="20000"/>
          </a:bodyPr>
          <a:lstStyle/>
          <a:p>
            <a:pPr lvl="0" algn="just">
              <a:buFont typeface="Wingdings" pitchFamily="2" charset="2"/>
              <a:buChar char="q"/>
            </a:pPr>
            <a:r>
              <a:rPr lang="en-US" sz="2300" b="1" i="1" dirty="0" smtClean="0">
                <a:solidFill>
                  <a:srgbClr val="0070C0"/>
                </a:solidFill>
                <a:latin typeface="Times New Roman" pitchFamily="18" charset="0"/>
                <a:cs typeface="Times New Roman" pitchFamily="18" charset="0"/>
              </a:rPr>
              <a:t>Boundary</a:t>
            </a:r>
            <a:r>
              <a:rPr lang="en-US" sz="2300" b="1" dirty="0" smtClean="0">
                <a:solidFill>
                  <a:srgbClr val="0070C0"/>
                </a:solidFill>
                <a:latin typeface="Times New Roman" pitchFamily="18" charset="0"/>
                <a:cs typeface="Times New Roman" pitchFamily="18" charset="0"/>
              </a:rPr>
              <a:t> </a:t>
            </a:r>
          </a:p>
          <a:p>
            <a:pPr lvl="1" algn="just">
              <a:buFont typeface="Wingdings" pitchFamily="2" charset="2"/>
              <a:buChar char="q"/>
            </a:pPr>
            <a:r>
              <a:rPr lang="en-US" sz="2100" dirty="0" smtClean="0">
                <a:solidFill>
                  <a:srgbClr val="0070C0"/>
                </a:solidFill>
                <a:latin typeface="Times New Roman" pitchFamily="18" charset="0"/>
                <a:cs typeface="Times New Roman" pitchFamily="18" charset="0"/>
              </a:rPr>
              <a:t>Anterior</a:t>
            </a:r>
          </a:p>
          <a:p>
            <a:pPr lvl="2" algn="just">
              <a:buFont typeface="Wingdings" pitchFamily="2" charset="2"/>
              <a:buChar char="q"/>
            </a:pPr>
            <a:r>
              <a:rPr lang="en-US" sz="1900" dirty="0" smtClean="0">
                <a:latin typeface="Times New Roman" pitchFamily="18" charset="0"/>
                <a:cs typeface="Times New Roman" pitchFamily="18" charset="0"/>
              </a:rPr>
              <a:t>Median line of the neck</a:t>
            </a:r>
          </a:p>
          <a:p>
            <a:pPr lvl="1" algn="just">
              <a:buFont typeface="Wingdings" pitchFamily="2" charset="2"/>
              <a:buChar char="q"/>
            </a:pPr>
            <a:endParaRPr lang="en-US" sz="2100" dirty="0" smtClean="0">
              <a:solidFill>
                <a:srgbClr val="C00000"/>
              </a:solidFill>
              <a:latin typeface="Times New Roman" pitchFamily="18" charset="0"/>
              <a:cs typeface="Times New Roman" pitchFamily="18" charset="0"/>
            </a:endParaRPr>
          </a:p>
          <a:p>
            <a:pPr lvl="1" algn="just">
              <a:buFont typeface="Wingdings" pitchFamily="2" charset="2"/>
              <a:buChar char="q"/>
            </a:pPr>
            <a:r>
              <a:rPr lang="en-US" sz="2100" dirty="0" smtClean="0">
                <a:solidFill>
                  <a:srgbClr val="0070C0"/>
                </a:solidFill>
                <a:latin typeface="Times New Roman" pitchFamily="18" charset="0"/>
                <a:cs typeface="Times New Roman" pitchFamily="18" charset="0"/>
              </a:rPr>
              <a:t> Posterior</a:t>
            </a:r>
          </a:p>
          <a:p>
            <a:pPr lvl="2" algn="just">
              <a:buFont typeface="Wingdings" pitchFamily="2" charset="2"/>
              <a:buChar char="q"/>
            </a:pPr>
            <a:r>
              <a:rPr lang="en-US" sz="1900" dirty="0" smtClean="0">
                <a:latin typeface="Times New Roman" pitchFamily="18" charset="0"/>
                <a:cs typeface="Times New Roman" pitchFamily="18" charset="0"/>
              </a:rPr>
              <a:t>Anterior border of the SCM</a:t>
            </a:r>
          </a:p>
          <a:p>
            <a:pPr lvl="1" algn="just">
              <a:buFont typeface="Wingdings" pitchFamily="2" charset="2"/>
              <a:buChar char="q"/>
            </a:pPr>
            <a:endParaRPr lang="en-US" sz="2100" dirty="0" smtClean="0">
              <a:solidFill>
                <a:srgbClr val="C00000"/>
              </a:solidFill>
              <a:latin typeface="Times New Roman" pitchFamily="18" charset="0"/>
              <a:cs typeface="Times New Roman" pitchFamily="18" charset="0"/>
            </a:endParaRPr>
          </a:p>
          <a:p>
            <a:pPr lvl="1" algn="just">
              <a:buFont typeface="Wingdings" pitchFamily="2" charset="2"/>
              <a:buChar char="q"/>
            </a:pPr>
            <a:r>
              <a:rPr lang="en-US" sz="2100" dirty="0" smtClean="0">
                <a:solidFill>
                  <a:srgbClr val="0070C0"/>
                </a:solidFill>
                <a:latin typeface="Times New Roman" pitchFamily="18" charset="0"/>
                <a:cs typeface="Times New Roman" pitchFamily="18" charset="0"/>
              </a:rPr>
              <a:t>Superior </a:t>
            </a:r>
          </a:p>
          <a:p>
            <a:pPr lvl="2" algn="just">
              <a:buFont typeface="Wingdings" pitchFamily="2" charset="2"/>
              <a:buChar char="q"/>
            </a:pPr>
            <a:r>
              <a:rPr lang="en-US" sz="1900" dirty="0" smtClean="0">
                <a:latin typeface="Times New Roman" pitchFamily="18" charset="0"/>
                <a:cs typeface="Times New Roman" pitchFamily="18" charset="0"/>
              </a:rPr>
              <a:t>Base of mandible</a:t>
            </a:r>
          </a:p>
          <a:p>
            <a:pPr lvl="1" algn="just">
              <a:buFont typeface="Wingdings" pitchFamily="2" charset="2"/>
              <a:buChar char="q"/>
            </a:pPr>
            <a:endParaRPr lang="en-US" sz="2100" dirty="0" smtClean="0">
              <a:solidFill>
                <a:srgbClr val="C00000"/>
              </a:solidFill>
              <a:latin typeface="Times New Roman" pitchFamily="18" charset="0"/>
              <a:cs typeface="Times New Roman" pitchFamily="18" charset="0"/>
            </a:endParaRPr>
          </a:p>
          <a:p>
            <a:pPr lvl="1" algn="just">
              <a:buFont typeface="Wingdings" pitchFamily="2" charset="2"/>
              <a:buChar char="q"/>
            </a:pPr>
            <a:r>
              <a:rPr lang="en-US" sz="2100" dirty="0" smtClean="0">
                <a:solidFill>
                  <a:srgbClr val="0070C0"/>
                </a:solidFill>
                <a:latin typeface="Times New Roman" pitchFamily="18" charset="0"/>
                <a:cs typeface="Times New Roman" pitchFamily="18" charset="0"/>
              </a:rPr>
              <a:t>Apex </a:t>
            </a:r>
          </a:p>
          <a:p>
            <a:pPr lvl="2" algn="just">
              <a:buFont typeface="Wingdings" pitchFamily="2" charset="2"/>
              <a:buChar char="q"/>
            </a:pPr>
            <a:r>
              <a:rPr lang="en-US" sz="1900" dirty="0" smtClean="0">
                <a:latin typeface="Times New Roman" pitchFamily="18" charset="0"/>
                <a:cs typeface="Times New Roman" pitchFamily="18" charset="0"/>
              </a:rPr>
              <a:t>Jugular notch of manubrium</a:t>
            </a:r>
          </a:p>
          <a:p>
            <a:pPr lvl="1" algn="just">
              <a:buFont typeface="Wingdings" pitchFamily="2" charset="2"/>
              <a:buChar char="q"/>
            </a:pPr>
            <a:endParaRPr lang="en-US" sz="2100" dirty="0" smtClean="0">
              <a:solidFill>
                <a:srgbClr val="C00000"/>
              </a:solidFill>
              <a:latin typeface="Times New Roman" pitchFamily="18" charset="0"/>
              <a:cs typeface="Times New Roman" pitchFamily="18" charset="0"/>
            </a:endParaRPr>
          </a:p>
          <a:p>
            <a:pPr lvl="1" algn="just">
              <a:buFont typeface="Wingdings" pitchFamily="2" charset="2"/>
              <a:buChar char="q"/>
            </a:pPr>
            <a:r>
              <a:rPr lang="en-US" sz="2100" dirty="0" smtClean="0">
                <a:solidFill>
                  <a:srgbClr val="0070C0"/>
                </a:solidFill>
                <a:latin typeface="Times New Roman" pitchFamily="18" charset="0"/>
                <a:cs typeface="Times New Roman" pitchFamily="18" charset="0"/>
              </a:rPr>
              <a:t>Roof </a:t>
            </a:r>
          </a:p>
          <a:p>
            <a:pPr lvl="2" algn="just">
              <a:buFont typeface="Wingdings" pitchFamily="2" charset="2"/>
              <a:buChar char="q"/>
            </a:pPr>
            <a:r>
              <a:rPr lang="en-US" sz="1900" dirty="0" smtClean="0">
                <a:latin typeface="Times New Roman" pitchFamily="18" charset="0"/>
                <a:cs typeface="Times New Roman" pitchFamily="18" charset="0"/>
              </a:rPr>
              <a:t>Superficial and deep fascia of neck</a:t>
            </a:r>
          </a:p>
          <a:p>
            <a:pPr lvl="1" algn="just">
              <a:buFont typeface="Wingdings" pitchFamily="2" charset="2"/>
              <a:buChar char="q"/>
            </a:pPr>
            <a:endParaRPr lang="en-US" sz="2100" dirty="0" smtClean="0">
              <a:solidFill>
                <a:srgbClr val="C00000"/>
              </a:solidFill>
              <a:latin typeface="Times New Roman" pitchFamily="18" charset="0"/>
              <a:cs typeface="Times New Roman" pitchFamily="18" charset="0"/>
            </a:endParaRPr>
          </a:p>
          <a:p>
            <a:pPr lvl="1" algn="just">
              <a:buFont typeface="Wingdings" pitchFamily="2" charset="2"/>
              <a:buChar char="q"/>
            </a:pPr>
            <a:r>
              <a:rPr lang="en-US" sz="2100" dirty="0" smtClean="0">
                <a:solidFill>
                  <a:srgbClr val="0070C0"/>
                </a:solidFill>
                <a:latin typeface="Times New Roman" pitchFamily="18" charset="0"/>
                <a:cs typeface="Times New Roman" pitchFamily="18" charset="0"/>
              </a:rPr>
              <a:t>Floor </a:t>
            </a:r>
          </a:p>
          <a:p>
            <a:pPr lvl="2" algn="just">
              <a:buFont typeface="Wingdings" pitchFamily="2" charset="2"/>
              <a:buChar char="q"/>
            </a:pPr>
            <a:r>
              <a:rPr lang="en-US" sz="1900" dirty="0" smtClean="0">
                <a:latin typeface="Times New Roman" pitchFamily="18" charset="0"/>
                <a:cs typeface="Times New Roman" pitchFamily="18" charset="0"/>
              </a:rPr>
              <a:t>Pharynx, larynx, and thyroid gland</a:t>
            </a:r>
          </a:p>
          <a:p>
            <a:endParaRPr lang="en-US" dirty="0"/>
          </a:p>
        </p:txBody>
      </p:sp>
      <p:pic>
        <p:nvPicPr>
          <p:cNvPr id="7" name="Picture 8" descr="h&amp;n28"/>
          <p:cNvPicPr>
            <a:picLocks noGrp="1" noChangeAspect="1" noChangeArrowheads="1"/>
          </p:cNvPicPr>
          <p:nvPr>
            <p:ph sz="half" idx="2"/>
          </p:nvPr>
        </p:nvPicPr>
        <p:blipFill>
          <a:blip r:embed="rId3" cstate="print"/>
          <a:srcRect b="9219"/>
          <a:stretch>
            <a:fillRect/>
          </a:stretch>
        </p:blipFill>
        <p:spPr>
          <a:xfrm>
            <a:off x="5029200" y="1524000"/>
            <a:ext cx="3706009" cy="2377440"/>
          </a:xfrm>
          <a:noFill/>
        </p:spPr>
      </p:pic>
      <p:pic>
        <p:nvPicPr>
          <p:cNvPr id="8" name="Picture 2" descr="http://academic.amc.edu/martino/grossanatomy/site/medical/lab%20manual/gastrointestinal/Dissections/Images/anterior%20triangle/sternocleidomastoid.jpg"/>
          <p:cNvPicPr>
            <a:picLocks noChangeAspect="1" noChangeArrowheads="1"/>
          </p:cNvPicPr>
          <p:nvPr/>
        </p:nvPicPr>
        <p:blipFill>
          <a:blip r:embed="rId4" cstate="print"/>
          <a:srcRect/>
          <a:stretch>
            <a:fillRect/>
          </a:stretch>
        </p:blipFill>
        <p:spPr bwMode="auto">
          <a:xfrm>
            <a:off x="5334000" y="4038600"/>
            <a:ext cx="3451332" cy="2590800"/>
          </a:xfrm>
          <a:prstGeom prst="rect">
            <a:avLst/>
          </a:prstGeom>
          <a:noFill/>
        </p:spPr>
      </p:pic>
      <p:sp>
        <p:nvSpPr>
          <p:cNvPr id="6" name="Slide Number Placeholder 5"/>
          <p:cNvSpPr>
            <a:spLocks noGrp="1"/>
          </p:cNvSpPr>
          <p:nvPr>
            <p:ph type="sldNum" sz="quarter" idx="12"/>
          </p:nvPr>
        </p:nvSpPr>
        <p:spPr/>
        <p:txBody>
          <a:bodyPr/>
          <a:lstStyle/>
          <a:p>
            <a:fld id="{B6F15528-21DE-4FAA-801E-634DDDAF4B2B}"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C00000"/>
                </a:solidFill>
              </a:rPr>
              <a:t>Subdivision of anterior triangle</a:t>
            </a:r>
            <a:endParaRPr lang="en-US" dirty="0">
              <a:solidFill>
                <a:srgbClr val="C00000"/>
              </a:solidFill>
            </a:endParaRPr>
          </a:p>
        </p:txBody>
      </p:sp>
      <p:sp>
        <p:nvSpPr>
          <p:cNvPr id="3" name="Content Placeholder 2"/>
          <p:cNvSpPr>
            <a:spLocks noGrp="1"/>
          </p:cNvSpPr>
          <p:nvPr>
            <p:ph sz="half" idx="1"/>
          </p:nvPr>
        </p:nvSpPr>
        <p:spPr>
          <a:xfrm>
            <a:off x="228600" y="1600200"/>
            <a:ext cx="4419600" cy="4525963"/>
          </a:xfrm>
        </p:spPr>
        <p:txBody>
          <a:bodyPr/>
          <a:lstStyle/>
          <a:p>
            <a:pPr algn="just"/>
            <a:r>
              <a:rPr lang="en-US" sz="2800" dirty="0" smtClean="0">
                <a:latin typeface="Times New Roman" pitchFamily="18" charset="0"/>
                <a:cs typeface="Times New Roman" pitchFamily="18" charset="0"/>
              </a:rPr>
              <a:t>Superior belly of </a:t>
            </a:r>
            <a:r>
              <a:rPr lang="en-US" sz="2800" dirty="0" smtClean="0">
                <a:solidFill>
                  <a:srgbClr val="0070C0"/>
                </a:solidFill>
                <a:latin typeface="Times New Roman" pitchFamily="18" charset="0"/>
                <a:cs typeface="Times New Roman" pitchFamily="18" charset="0"/>
              </a:rPr>
              <a:t>omohyoid</a:t>
            </a:r>
            <a:r>
              <a:rPr lang="en-US" sz="2800" dirty="0" smtClean="0">
                <a:latin typeface="Times New Roman" pitchFamily="18" charset="0"/>
                <a:cs typeface="Times New Roman" pitchFamily="18" charset="0"/>
              </a:rPr>
              <a:t> and two bellies of </a:t>
            </a:r>
            <a:r>
              <a:rPr lang="en-US" sz="2800" dirty="0" smtClean="0">
                <a:solidFill>
                  <a:srgbClr val="0070C0"/>
                </a:solidFill>
                <a:latin typeface="Times New Roman" pitchFamily="18" charset="0"/>
                <a:cs typeface="Times New Roman" pitchFamily="18" charset="0"/>
              </a:rPr>
              <a:t>digastric muscle </a:t>
            </a:r>
            <a:r>
              <a:rPr lang="en-US" sz="2800" dirty="0" smtClean="0">
                <a:latin typeface="Times New Roman" pitchFamily="18" charset="0"/>
                <a:cs typeface="Times New Roman" pitchFamily="18" charset="0"/>
              </a:rPr>
              <a:t>divides anterior triangle into four sub triangle</a:t>
            </a:r>
          </a:p>
          <a:p>
            <a:pPr lvl="1" algn="just"/>
            <a:r>
              <a:rPr lang="en-US" dirty="0" smtClean="0">
                <a:latin typeface="Times New Roman" pitchFamily="18" charset="0"/>
                <a:cs typeface="Times New Roman" pitchFamily="18" charset="0"/>
              </a:rPr>
              <a:t>Submental</a:t>
            </a:r>
          </a:p>
          <a:p>
            <a:pPr lvl="1" algn="just"/>
            <a:r>
              <a:rPr lang="en-US" dirty="0" smtClean="0">
                <a:latin typeface="Times New Roman" pitchFamily="18" charset="0"/>
                <a:cs typeface="Times New Roman" pitchFamily="18" charset="0"/>
              </a:rPr>
              <a:t>Digastric</a:t>
            </a:r>
          </a:p>
          <a:p>
            <a:pPr lvl="1" algn="just"/>
            <a:r>
              <a:rPr lang="en-US" dirty="0" smtClean="0">
                <a:latin typeface="Times New Roman" pitchFamily="18" charset="0"/>
                <a:cs typeface="Times New Roman" pitchFamily="18" charset="0"/>
              </a:rPr>
              <a:t>Carotid </a:t>
            </a:r>
          </a:p>
          <a:p>
            <a:pPr lvl="1" algn="just"/>
            <a:r>
              <a:rPr lang="en-US" dirty="0" smtClean="0">
                <a:latin typeface="Times New Roman" pitchFamily="18" charset="0"/>
                <a:cs typeface="Times New Roman" pitchFamily="18" charset="0"/>
              </a:rPr>
              <a:t>Muscular triangle </a:t>
            </a:r>
          </a:p>
          <a:p>
            <a:endParaRPr lang="en-US" dirty="0"/>
          </a:p>
        </p:txBody>
      </p:sp>
      <p:pic>
        <p:nvPicPr>
          <p:cNvPr id="5" name="Picture 8" descr="h&amp;n28"/>
          <p:cNvPicPr>
            <a:picLocks noGrp="1" noChangeAspect="1" noChangeArrowheads="1"/>
          </p:cNvPicPr>
          <p:nvPr>
            <p:ph sz="half" idx="2"/>
          </p:nvPr>
        </p:nvPicPr>
        <p:blipFill>
          <a:blip r:embed="rId2" cstate="print"/>
          <a:srcRect b="9219"/>
          <a:stretch>
            <a:fillRect/>
          </a:stretch>
        </p:blipFill>
        <p:spPr>
          <a:xfrm>
            <a:off x="4724400" y="1295400"/>
            <a:ext cx="4038600" cy="2590800"/>
          </a:xfrm>
          <a:noFill/>
        </p:spPr>
      </p:pic>
      <p:pic>
        <p:nvPicPr>
          <p:cNvPr id="6" name="Picture 2" descr="http://academic.amc.edu/martino/grossanatomy/site/medical/lab%20manual/gastrointestinal/Dissections/Images/anterior%20triangle/sternocleidomastoid.jpg"/>
          <p:cNvPicPr>
            <a:picLocks noChangeAspect="1" noChangeArrowheads="1"/>
          </p:cNvPicPr>
          <p:nvPr/>
        </p:nvPicPr>
        <p:blipFill>
          <a:blip r:embed="rId3" cstate="print"/>
          <a:srcRect/>
          <a:stretch>
            <a:fillRect/>
          </a:stretch>
        </p:blipFill>
        <p:spPr bwMode="auto">
          <a:xfrm>
            <a:off x="5181600" y="4114800"/>
            <a:ext cx="3451332" cy="2590800"/>
          </a:xfrm>
          <a:prstGeom prst="rect">
            <a:avLst/>
          </a:prstGeom>
          <a:noFill/>
        </p:spPr>
      </p:pic>
      <p:sp>
        <p:nvSpPr>
          <p:cNvPr id="7" name="Slide Number Placeholder 6"/>
          <p:cNvSpPr>
            <a:spLocks noGrp="1"/>
          </p:cNvSpPr>
          <p:nvPr>
            <p:ph type="sldNum" sz="quarter" idx="12"/>
          </p:nvPr>
        </p:nvSpPr>
        <p:spPr/>
        <p:txBody>
          <a:bodyPr/>
          <a:lstStyle/>
          <a:p>
            <a:fld id="{B6F15528-21DE-4FAA-801E-634DDDAF4B2B}"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Submental triangle (suprahyoid triangle)</a:t>
            </a:r>
            <a:endParaRPr lang="en-US" dirty="0">
              <a:solidFill>
                <a:srgbClr val="C00000"/>
              </a:solidFill>
            </a:endParaRPr>
          </a:p>
        </p:txBody>
      </p:sp>
      <p:sp>
        <p:nvSpPr>
          <p:cNvPr id="3" name="Content Placeholder 2"/>
          <p:cNvSpPr>
            <a:spLocks noGrp="1"/>
          </p:cNvSpPr>
          <p:nvPr>
            <p:ph sz="half" idx="1"/>
          </p:nvPr>
        </p:nvSpPr>
        <p:spPr/>
        <p:txBody>
          <a:bodyPr>
            <a:normAutofit fontScale="92500" lnSpcReduction="20000"/>
          </a:bodyPr>
          <a:lstStyle/>
          <a:p>
            <a:pPr marL="365760" indent="-256032" algn="just">
              <a:lnSpc>
                <a:spcPct val="90000"/>
              </a:lnSpc>
              <a:buFont typeface="Wingdings" pitchFamily="2" charset="2"/>
              <a:buChar char="q"/>
              <a:defRPr/>
            </a:pPr>
            <a:r>
              <a:rPr lang="en-US" sz="2000" dirty="0" smtClean="0">
                <a:solidFill>
                  <a:srgbClr val="0070C0"/>
                </a:solidFill>
                <a:latin typeface="Times New Roman" pitchFamily="18" charset="0"/>
                <a:cs typeface="Times New Roman" pitchFamily="18" charset="0"/>
              </a:rPr>
              <a:t>Boundaries</a:t>
            </a:r>
          </a:p>
          <a:p>
            <a:pPr marL="621792" lvl="1" algn="just">
              <a:lnSpc>
                <a:spcPct val="90000"/>
              </a:lnSpc>
              <a:spcBef>
                <a:spcPts val="324"/>
              </a:spcBef>
              <a:buFont typeface="Wingdings" pitchFamily="2" charset="2"/>
              <a:buChar char="q"/>
              <a:defRPr/>
            </a:pPr>
            <a:r>
              <a:rPr lang="en-US" sz="2000" dirty="0" smtClean="0">
                <a:solidFill>
                  <a:srgbClr val="0070C0"/>
                </a:solidFill>
                <a:latin typeface="Times New Roman" pitchFamily="18" charset="0"/>
                <a:cs typeface="Times New Roman" pitchFamily="18" charset="0"/>
              </a:rPr>
              <a:t>On each side</a:t>
            </a:r>
          </a:p>
          <a:p>
            <a:pPr marL="859536" lvl="2" algn="just">
              <a:lnSpc>
                <a:spcPct val="90000"/>
              </a:lnSpc>
              <a:buFont typeface="Wingdings" pitchFamily="2" charset="2"/>
              <a:buChar char="q"/>
              <a:defRPr/>
            </a:pPr>
            <a:r>
              <a:rPr lang="en-US" sz="1800" dirty="0" smtClean="0">
                <a:latin typeface="Times New Roman" pitchFamily="18" charset="0"/>
                <a:cs typeface="Times New Roman" pitchFamily="18" charset="0"/>
              </a:rPr>
              <a:t>Anterior belly of digastric</a:t>
            </a:r>
          </a:p>
          <a:p>
            <a:pPr marL="859536" lvl="2" algn="just">
              <a:lnSpc>
                <a:spcPct val="90000"/>
              </a:lnSpc>
              <a:buFont typeface="Wingdings" pitchFamily="2" charset="2"/>
              <a:buChar char="q"/>
              <a:defRPr/>
            </a:pPr>
            <a:endParaRPr lang="en-US" sz="1800" dirty="0" smtClean="0">
              <a:latin typeface="Times New Roman" pitchFamily="18" charset="0"/>
              <a:cs typeface="Times New Roman" pitchFamily="18" charset="0"/>
            </a:endParaRPr>
          </a:p>
          <a:p>
            <a:pPr marL="621792" lvl="1" algn="just">
              <a:lnSpc>
                <a:spcPct val="90000"/>
              </a:lnSpc>
              <a:spcBef>
                <a:spcPts val="324"/>
              </a:spcBef>
              <a:buFont typeface="Wingdings" pitchFamily="2" charset="2"/>
              <a:buChar char="q"/>
              <a:defRPr/>
            </a:pPr>
            <a:r>
              <a:rPr lang="en-US" sz="2000" dirty="0" smtClean="0">
                <a:solidFill>
                  <a:srgbClr val="0070C0"/>
                </a:solidFill>
                <a:latin typeface="Times New Roman" pitchFamily="18" charset="0"/>
                <a:cs typeface="Times New Roman" pitchFamily="18" charset="0"/>
              </a:rPr>
              <a:t>Base</a:t>
            </a:r>
          </a:p>
          <a:p>
            <a:pPr marL="859536" lvl="2" algn="just">
              <a:lnSpc>
                <a:spcPct val="90000"/>
              </a:lnSpc>
              <a:buFont typeface="Wingdings" pitchFamily="2" charset="2"/>
              <a:buChar char="q"/>
              <a:defRPr/>
            </a:pPr>
            <a:r>
              <a:rPr lang="en-US" sz="1800" dirty="0" smtClean="0">
                <a:latin typeface="Times New Roman" pitchFamily="18" charset="0"/>
                <a:cs typeface="Times New Roman" pitchFamily="18" charset="0"/>
              </a:rPr>
              <a:t>Body of hyoid bone</a:t>
            </a:r>
          </a:p>
          <a:p>
            <a:pPr marL="859536" lvl="2" algn="just">
              <a:lnSpc>
                <a:spcPct val="90000"/>
              </a:lnSpc>
              <a:buFont typeface="Wingdings" pitchFamily="2" charset="2"/>
              <a:buChar char="q"/>
              <a:defRPr/>
            </a:pPr>
            <a:endParaRPr lang="en-US" sz="1800" dirty="0" smtClean="0">
              <a:latin typeface="Times New Roman" pitchFamily="18" charset="0"/>
              <a:cs typeface="Times New Roman" pitchFamily="18" charset="0"/>
            </a:endParaRPr>
          </a:p>
          <a:p>
            <a:pPr marL="621792" lvl="1" algn="just">
              <a:lnSpc>
                <a:spcPct val="90000"/>
              </a:lnSpc>
              <a:spcBef>
                <a:spcPts val="324"/>
              </a:spcBef>
              <a:buFont typeface="Wingdings" pitchFamily="2" charset="2"/>
              <a:buChar char="q"/>
              <a:defRPr/>
            </a:pPr>
            <a:r>
              <a:rPr lang="en-US" sz="2000" dirty="0" smtClean="0">
                <a:solidFill>
                  <a:srgbClr val="0070C0"/>
                </a:solidFill>
                <a:latin typeface="Times New Roman" pitchFamily="18" charset="0"/>
                <a:cs typeface="Times New Roman" pitchFamily="18" charset="0"/>
              </a:rPr>
              <a:t>Apex</a:t>
            </a:r>
          </a:p>
          <a:p>
            <a:pPr marL="859536" lvl="2" algn="just">
              <a:lnSpc>
                <a:spcPct val="90000"/>
              </a:lnSpc>
              <a:buFont typeface="Wingdings" pitchFamily="2" charset="2"/>
              <a:buChar char="q"/>
              <a:defRPr/>
            </a:pPr>
            <a:r>
              <a:rPr lang="en-US" sz="1800" dirty="0" smtClean="0">
                <a:latin typeface="Times New Roman" pitchFamily="18" charset="0"/>
                <a:cs typeface="Times New Roman" pitchFamily="18" charset="0"/>
              </a:rPr>
              <a:t>Chin</a:t>
            </a:r>
          </a:p>
          <a:p>
            <a:pPr marL="859536" lvl="2" algn="just">
              <a:lnSpc>
                <a:spcPct val="90000"/>
              </a:lnSpc>
              <a:buFont typeface="Wingdings" pitchFamily="2" charset="2"/>
              <a:buChar char="q"/>
              <a:defRPr/>
            </a:pPr>
            <a:endParaRPr lang="en-US" sz="1800" dirty="0" smtClean="0">
              <a:latin typeface="Times New Roman" pitchFamily="18" charset="0"/>
              <a:cs typeface="Times New Roman" pitchFamily="18" charset="0"/>
            </a:endParaRPr>
          </a:p>
          <a:p>
            <a:pPr marL="621792" lvl="1" algn="just">
              <a:lnSpc>
                <a:spcPct val="90000"/>
              </a:lnSpc>
              <a:spcBef>
                <a:spcPts val="324"/>
              </a:spcBef>
              <a:buFont typeface="Wingdings" pitchFamily="2" charset="2"/>
              <a:buChar char="q"/>
              <a:defRPr/>
            </a:pPr>
            <a:r>
              <a:rPr lang="en-US" sz="2000" dirty="0" smtClean="0">
                <a:solidFill>
                  <a:srgbClr val="0070C0"/>
                </a:solidFill>
                <a:latin typeface="Times New Roman" pitchFamily="18" charset="0"/>
                <a:cs typeface="Times New Roman" pitchFamily="18" charset="0"/>
              </a:rPr>
              <a:t>Floor</a:t>
            </a:r>
          </a:p>
          <a:p>
            <a:pPr marL="859536" lvl="2" algn="just">
              <a:lnSpc>
                <a:spcPct val="90000"/>
              </a:lnSpc>
              <a:buFont typeface="Wingdings" pitchFamily="2" charset="2"/>
              <a:buChar char="q"/>
              <a:defRPr/>
            </a:pPr>
            <a:r>
              <a:rPr lang="en-US" sz="1800" dirty="0" smtClean="0">
                <a:latin typeface="Times New Roman" pitchFamily="18" charset="0"/>
                <a:cs typeface="Times New Roman" pitchFamily="18" charset="0"/>
              </a:rPr>
              <a:t>Two mylohyoid muscles with their median raphe</a:t>
            </a:r>
          </a:p>
          <a:p>
            <a:pPr marL="859536" lvl="2" algn="just">
              <a:lnSpc>
                <a:spcPct val="90000"/>
              </a:lnSpc>
              <a:buFont typeface="Wingdings" pitchFamily="2" charset="2"/>
              <a:buChar char="q"/>
              <a:defRPr/>
            </a:pPr>
            <a:endParaRPr lang="en-US" sz="1800" dirty="0" smtClean="0">
              <a:latin typeface="Times New Roman" pitchFamily="18" charset="0"/>
              <a:cs typeface="Times New Roman" pitchFamily="18" charset="0"/>
            </a:endParaRPr>
          </a:p>
          <a:p>
            <a:pPr marL="365760" indent="-256032" algn="just">
              <a:lnSpc>
                <a:spcPct val="90000"/>
              </a:lnSpc>
              <a:buFont typeface="Wingdings" pitchFamily="2" charset="2"/>
              <a:buChar char="q"/>
              <a:defRPr/>
            </a:pPr>
            <a:r>
              <a:rPr lang="en-US" sz="2000" dirty="0" smtClean="0">
                <a:solidFill>
                  <a:srgbClr val="0070C0"/>
                </a:solidFill>
                <a:latin typeface="Times New Roman" pitchFamily="18" charset="0"/>
                <a:cs typeface="Times New Roman" pitchFamily="18" charset="0"/>
              </a:rPr>
              <a:t>Contents</a:t>
            </a:r>
          </a:p>
          <a:p>
            <a:pPr marL="621792" lvl="1" algn="just">
              <a:lnSpc>
                <a:spcPct val="90000"/>
              </a:lnSpc>
              <a:spcBef>
                <a:spcPts val="324"/>
              </a:spcBef>
              <a:buFont typeface="Wingdings" pitchFamily="2" charset="2"/>
              <a:buChar char="q"/>
              <a:defRPr/>
            </a:pPr>
            <a:r>
              <a:rPr lang="en-US" sz="1800" dirty="0" smtClean="0">
                <a:latin typeface="Times New Roman" pitchFamily="18" charset="0"/>
                <a:cs typeface="Times New Roman" pitchFamily="18" charset="0"/>
              </a:rPr>
              <a:t>Submental nodes </a:t>
            </a:r>
          </a:p>
          <a:p>
            <a:pPr marL="621792" lvl="1" algn="just">
              <a:lnSpc>
                <a:spcPct val="90000"/>
              </a:lnSpc>
              <a:spcBef>
                <a:spcPts val="324"/>
              </a:spcBef>
              <a:buFont typeface="Wingdings" pitchFamily="2" charset="2"/>
              <a:buChar char="q"/>
              <a:defRPr/>
            </a:pPr>
            <a:r>
              <a:rPr lang="en-US" sz="1800" dirty="0" smtClean="0">
                <a:latin typeface="Times New Roman" pitchFamily="18" charset="0"/>
                <a:cs typeface="Times New Roman" pitchFamily="18" charset="0"/>
              </a:rPr>
              <a:t>Small veins that unite to form the anterior jugular vein </a:t>
            </a:r>
          </a:p>
          <a:p>
            <a:endParaRPr lang="en-US" dirty="0"/>
          </a:p>
        </p:txBody>
      </p:sp>
      <p:pic>
        <p:nvPicPr>
          <p:cNvPr id="91137" name="Picture 1"/>
          <p:cNvPicPr>
            <a:picLocks noChangeAspect="1" noChangeArrowheads="1"/>
          </p:cNvPicPr>
          <p:nvPr/>
        </p:nvPicPr>
        <p:blipFill>
          <a:blip r:embed="rId2" cstate="print"/>
          <a:srcRect l="38223" t="19901" r="28969" b="38911"/>
          <a:stretch>
            <a:fillRect/>
          </a:stretch>
        </p:blipFill>
        <p:spPr bwMode="auto">
          <a:xfrm>
            <a:off x="4572000" y="2438400"/>
            <a:ext cx="4251960" cy="283464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Digastric (submandibular) triangle </a:t>
            </a:r>
            <a:endParaRPr lang="en-US" dirty="0">
              <a:solidFill>
                <a:srgbClr val="C00000"/>
              </a:solidFill>
            </a:endParaRPr>
          </a:p>
        </p:txBody>
      </p:sp>
      <p:sp>
        <p:nvSpPr>
          <p:cNvPr id="3" name="Content Placeholder 2"/>
          <p:cNvSpPr>
            <a:spLocks noGrp="1"/>
          </p:cNvSpPr>
          <p:nvPr>
            <p:ph sz="half" idx="1"/>
          </p:nvPr>
        </p:nvSpPr>
        <p:spPr>
          <a:xfrm>
            <a:off x="457200" y="1371600"/>
            <a:ext cx="4038600" cy="5364163"/>
          </a:xfrm>
        </p:spPr>
        <p:txBody>
          <a:bodyPr>
            <a:normAutofit fontScale="40000" lnSpcReduction="20000"/>
          </a:bodyPr>
          <a:lstStyle/>
          <a:p>
            <a:pPr marL="365760" indent="-256032" algn="just">
              <a:lnSpc>
                <a:spcPct val="80000"/>
              </a:lnSpc>
              <a:buFont typeface="Wingdings" pitchFamily="2" charset="2"/>
              <a:buChar char="q"/>
              <a:defRPr/>
            </a:pPr>
            <a:r>
              <a:rPr lang="en-US" sz="6200" dirty="0" smtClean="0">
                <a:solidFill>
                  <a:srgbClr val="0070C0"/>
                </a:solidFill>
                <a:latin typeface="Times New Roman" pitchFamily="18" charset="0"/>
                <a:cs typeface="Times New Roman" pitchFamily="18" charset="0"/>
              </a:rPr>
              <a:t>Boundaries</a:t>
            </a:r>
          </a:p>
          <a:p>
            <a:pPr lvl="1" algn="just">
              <a:buFont typeface="Wingdings" pitchFamily="2" charset="2"/>
              <a:buChar char="q"/>
            </a:pPr>
            <a:r>
              <a:rPr lang="en-US" sz="4200" dirty="0" smtClean="0">
                <a:solidFill>
                  <a:srgbClr val="0070C0"/>
                </a:solidFill>
                <a:latin typeface="Times New Roman" pitchFamily="18" charset="0"/>
                <a:cs typeface="Times New Roman" pitchFamily="18" charset="0"/>
              </a:rPr>
              <a:t>Anteroinferior</a:t>
            </a:r>
          </a:p>
          <a:p>
            <a:pPr lvl="2" algn="just">
              <a:buFont typeface="Wingdings" pitchFamily="2" charset="2"/>
              <a:buChar char="q"/>
            </a:pPr>
            <a:r>
              <a:rPr lang="en-US" sz="4200" dirty="0" smtClean="0">
                <a:latin typeface="Times New Roman" pitchFamily="18" charset="0"/>
                <a:cs typeface="Times New Roman" pitchFamily="18" charset="0"/>
              </a:rPr>
              <a:t>Anterior belly of digastric </a:t>
            </a:r>
          </a:p>
          <a:p>
            <a:pPr lvl="1" algn="just">
              <a:buFont typeface="Wingdings" pitchFamily="2" charset="2"/>
              <a:buChar char="q"/>
            </a:pPr>
            <a:endParaRPr lang="en-US" sz="4200" dirty="0" smtClean="0">
              <a:latin typeface="Times New Roman" pitchFamily="18" charset="0"/>
              <a:cs typeface="Times New Roman" pitchFamily="18" charset="0"/>
            </a:endParaRPr>
          </a:p>
          <a:p>
            <a:pPr lvl="1" algn="just">
              <a:buFont typeface="Wingdings" pitchFamily="2" charset="2"/>
              <a:buChar char="q"/>
            </a:pPr>
            <a:r>
              <a:rPr lang="en-US" sz="4200" dirty="0" smtClean="0">
                <a:solidFill>
                  <a:srgbClr val="0070C0"/>
                </a:solidFill>
                <a:latin typeface="Times New Roman" pitchFamily="18" charset="0"/>
                <a:cs typeface="Times New Roman" pitchFamily="18" charset="0"/>
              </a:rPr>
              <a:t>Posteroinferior </a:t>
            </a:r>
          </a:p>
          <a:p>
            <a:pPr lvl="2" algn="just">
              <a:buFont typeface="Wingdings" pitchFamily="2" charset="2"/>
              <a:buChar char="q"/>
            </a:pPr>
            <a:r>
              <a:rPr lang="en-US" sz="4200" dirty="0" smtClean="0">
                <a:latin typeface="Times New Roman" pitchFamily="18" charset="0"/>
                <a:cs typeface="Times New Roman" pitchFamily="18" charset="0"/>
              </a:rPr>
              <a:t>Posterior belly of digastric and stylohyoid muscle</a:t>
            </a:r>
          </a:p>
          <a:p>
            <a:pPr lvl="1" algn="just">
              <a:buFont typeface="Wingdings" pitchFamily="2" charset="2"/>
              <a:buChar char="q"/>
            </a:pPr>
            <a:endParaRPr lang="en-US" sz="4200" dirty="0" smtClean="0">
              <a:latin typeface="Times New Roman" pitchFamily="18" charset="0"/>
              <a:cs typeface="Times New Roman" pitchFamily="18" charset="0"/>
            </a:endParaRPr>
          </a:p>
          <a:p>
            <a:pPr lvl="1" algn="just">
              <a:buFont typeface="Wingdings" pitchFamily="2" charset="2"/>
              <a:buChar char="q"/>
            </a:pPr>
            <a:r>
              <a:rPr lang="en-US" sz="4200" dirty="0" smtClean="0">
                <a:solidFill>
                  <a:srgbClr val="0070C0"/>
                </a:solidFill>
                <a:latin typeface="Times New Roman" pitchFamily="18" charset="0"/>
                <a:cs typeface="Times New Roman" pitchFamily="18" charset="0"/>
              </a:rPr>
              <a:t>Apex </a:t>
            </a:r>
          </a:p>
          <a:p>
            <a:pPr lvl="2" algn="just">
              <a:buFont typeface="Wingdings" pitchFamily="2" charset="2"/>
              <a:buChar char="q"/>
            </a:pPr>
            <a:r>
              <a:rPr lang="en-US" sz="4200" dirty="0" smtClean="0">
                <a:latin typeface="Times New Roman" pitchFamily="18" charset="0"/>
                <a:cs typeface="Times New Roman" pitchFamily="18" charset="0"/>
              </a:rPr>
              <a:t>Intermediate tendon of digastric muscle at hyoid bone</a:t>
            </a:r>
          </a:p>
          <a:p>
            <a:pPr lvl="2" algn="just">
              <a:buFont typeface="Wingdings" pitchFamily="2" charset="2"/>
              <a:buChar char="q"/>
            </a:pPr>
            <a:endParaRPr lang="en-US" sz="4200" dirty="0" smtClean="0">
              <a:latin typeface="Times New Roman" pitchFamily="18" charset="0"/>
              <a:cs typeface="Times New Roman" pitchFamily="18" charset="0"/>
            </a:endParaRPr>
          </a:p>
          <a:p>
            <a:pPr lvl="1" algn="just">
              <a:buFont typeface="Wingdings" pitchFamily="2" charset="2"/>
              <a:buChar char="q"/>
            </a:pPr>
            <a:r>
              <a:rPr lang="en-US" sz="4200" dirty="0" smtClean="0">
                <a:solidFill>
                  <a:srgbClr val="0070C0"/>
                </a:solidFill>
                <a:latin typeface="Times New Roman" pitchFamily="18" charset="0"/>
                <a:cs typeface="Times New Roman" pitchFamily="18" charset="0"/>
              </a:rPr>
              <a:t>Base </a:t>
            </a:r>
          </a:p>
          <a:p>
            <a:pPr lvl="2" algn="just">
              <a:buFont typeface="Wingdings" pitchFamily="2" charset="2"/>
              <a:buChar char="q"/>
            </a:pPr>
            <a:r>
              <a:rPr lang="en-US" sz="4200" dirty="0" smtClean="0">
                <a:latin typeface="Times New Roman" pitchFamily="18" charset="0"/>
                <a:cs typeface="Times New Roman" pitchFamily="18" charset="0"/>
              </a:rPr>
              <a:t>Lower border of mandible</a:t>
            </a:r>
          </a:p>
          <a:p>
            <a:pPr lvl="2" algn="just">
              <a:buFont typeface="Wingdings" pitchFamily="2" charset="2"/>
              <a:buChar char="q"/>
            </a:pPr>
            <a:endParaRPr lang="en-US" sz="4200" dirty="0" smtClean="0">
              <a:latin typeface="Times New Roman" pitchFamily="18" charset="0"/>
              <a:cs typeface="Times New Roman" pitchFamily="18" charset="0"/>
            </a:endParaRPr>
          </a:p>
          <a:p>
            <a:pPr marL="886968" lvl="2" indent="-283464" algn="just">
              <a:lnSpc>
                <a:spcPct val="80000"/>
              </a:lnSpc>
              <a:spcBef>
                <a:spcPts val="324"/>
              </a:spcBef>
              <a:buFont typeface="Wingdings" pitchFamily="2" charset="2"/>
              <a:buChar char="q"/>
              <a:defRPr/>
            </a:pPr>
            <a:endParaRPr lang="en-US" sz="4200" dirty="0" smtClean="0">
              <a:latin typeface="Times New Roman" pitchFamily="18" charset="0"/>
              <a:cs typeface="Times New Roman" pitchFamily="18" charset="0"/>
            </a:endParaRPr>
          </a:p>
          <a:p>
            <a:pPr marL="886968" lvl="2" indent="-283464" algn="just">
              <a:lnSpc>
                <a:spcPct val="80000"/>
              </a:lnSpc>
              <a:spcBef>
                <a:spcPts val="324"/>
              </a:spcBef>
              <a:buFont typeface="Wingdings" pitchFamily="2" charset="2"/>
              <a:buChar char="q"/>
              <a:defRPr/>
            </a:pPr>
            <a:r>
              <a:rPr lang="en-US" sz="4200" dirty="0" smtClean="0">
                <a:solidFill>
                  <a:srgbClr val="0070C0"/>
                </a:solidFill>
                <a:latin typeface="Times New Roman" pitchFamily="18" charset="0"/>
                <a:cs typeface="Times New Roman" pitchFamily="18" charset="0"/>
              </a:rPr>
              <a:t>Floor</a:t>
            </a:r>
          </a:p>
          <a:p>
            <a:pPr marL="1078992" lvl="3" algn="just">
              <a:lnSpc>
                <a:spcPct val="80000"/>
              </a:lnSpc>
              <a:buFont typeface="Wingdings" pitchFamily="2" charset="2"/>
              <a:buChar char="q"/>
              <a:defRPr/>
            </a:pPr>
            <a:r>
              <a:rPr lang="en-US" sz="4200" dirty="0" smtClean="0">
                <a:latin typeface="Times New Roman" pitchFamily="18" charset="0"/>
                <a:cs typeface="Times New Roman" pitchFamily="18" charset="0"/>
              </a:rPr>
              <a:t>Mylohyoid, hyoglossus, middle constrictor</a:t>
            </a:r>
            <a:endParaRPr lang="en-US" dirty="0"/>
          </a:p>
        </p:txBody>
      </p:sp>
      <p:grpSp>
        <p:nvGrpSpPr>
          <p:cNvPr id="7" name="Group 6"/>
          <p:cNvGrpSpPr/>
          <p:nvPr/>
        </p:nvGrpSpPr>
        <p:grpSpPr>
          <a:xfrm>
            <a:off x="4648200" y="2133600"/>
            <a:ext cx="3846098" cy="3291840"/>
            <a:chOff x="4648200" y="2133600"/>
            <a:chExt cx="3846098" cy="3291840"/>
          </a:xfrm>
        </p:grpSpPr>
        <p:pic>
          <p:nvPicPr>
            <p:cNvPr id="107522" name="Picture 2" descr="http://d3cgb598vs7bfg.cloudfront.net/images/upload-flashcards/front/5/6/48765537_m.jpg"/>
            <p:cNvPicPr>
              <a:picLocks noChangeAspect="1" noChangeArrowheads="1"/>
            </p:cNvPicPr>
            <p:nvPr/>
          </p:nvPicPr>
          <p:blipFill>
            <a:blip r:embed="rId2" cstate="print"/>
            <a:srcRect/>
            <a:stretch>
              <a:fillRect/>
            </a:stretch>
          </p:blipFill>
          <p:spPr bwMode="auto">
            <a:xfrm>
              <a:off x="5029200" y="2133600"/>
              <a:ext cx="3465098" cy="3291840"/>
            </a:xfrm>
            <a:prstGeom prst="rect">
              <a:avLst/>
            </a:prstGeom>
            <a:noFill/>
          </p:spPr>
        </p:pic>
        <p:sp>
          <p:nvSpPr>
            <p:cNvPr id="6" name="TextBox 5"/>
            <p:cNvSpPr txBox="1"/>
            <p:nvPr/>
          </p:nvSpPr>
          <p:spPr>
            <a:xfrm>
              <a:off x="4648200" y="3352800"/>
              <a:ext cx="1600200" cy="246221"/>
            </a:xfrm>
            <a:prstGeom prst="rect">
              <a:avLst/>
            </a:prstGeom>
            <a:noFill/>
          </p:spPr>
          <p:txBody>
            <a:bodyPr wrap="square" rtlCol="0">
              <a:spAutoFit/>
            </a:bodyPr>
            <a:lstStyle/>
            <a:p>
              <a:r>
                <a:rPr lang="en-US" sz="1000" b="1" dirty="0" smtClean="0"/>
                <a:t>Digastric triangle</a:t>
              </a:r>
              <a:endParaRPr lang="en-US" sz="1000" b="1" dirty="0"/>
            </a:p>
          </p:txBody>
        </p:sp>
      </p:grpSp>
      <p:sp>
        <p:nvSpPr>
          <p:cNvPr id="8" name="Slide Number Placeholder 7"/>
          <p:cNvSpPr>
            <a:spLocks noGrp="1"/>
          </p:cNvSpPr>
          <p:nvPr>
            <p:ph type="sldNum" sz="quarter" idx="12"/>
          </p:nvPr>
        </p:nvSpPr>
        <p:spPr/>
        <p:txBody>
          <a:bodyPr/>
          <a:lstStyle/>
          <a:p>
            <a:fld id="{B6F15528-21DE-4FAA-801E-634DDDAF4B2B}"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C00000"/>
                </a:solidFill>
              </a:rPr>
              <a:t>Contents of digastric triangle</a:t>
            </a:r>
            <a:endParaRPr lang="en-US" dirty="0">
              <a:solidFill>
                <a:srgbClr val="C00000"/>
              </a:solidFill>
            </a:endParaRPr>
          </a:p>
        </p:txBody>
      </p:sp>
      <p:sp>
        <p:nvSpPr>
          <p:cNvPr id="3" name="Content Placeholder 2"/>
          <p:cNvSpPr>
            <a:spLocks noGrp="1"/>
          </p:cNvSpPr>
          <p:nvPr>
            <p:ph sz="half" idx="1"/>
          </p:nvPr>
        </p:nvSpPr>
        <p:spPr>
          <a:xfrm>
            <a:off x="457200" y="1752599"/>
            <a:ext cx="4038600" cy="3810001"/>
          </a:xfrm>
        </p:spPr>
        <p:txBody>
          <a:bodyPr>
            <a:normAutofit/>
          </a:bodyPr>
          <a:lstStyle/>
          <a:p>
            <a:pPr lvl="0" algn="just">
              <a:buFont typeface="Wingdings" pitchFamily="2" charset="2"/>
              <a:buChar char="q"/>
            </a:pPr>
            <a:r>
              <a:rPr lang="en-US" sz="1900" dirty="0" smtClean="0">
                <a:latin typeface="Times New Roman" pitchFamily="18" charset="0"/>
                <a:cs typeface="Times New Roman" pitchFamily="18" charset="0"/>
              </a:rPr>
              <a:t>Submandibular gland and Submandibular lymph nodes</a:t>
            </a:r>
          </a:p>
          <a:p>
            <a:pPr lvl="0" algn="just">
              <a:buFont typeface="Wingdings" pitchFamily="2" charset="2"/>
              <a:buChar char="q"/>
            </a:pPr>
            <a:endParaRPr lang="en-US" sz="1900" dirty="0" smtClean="0">
              <a:latin typeface="Times New Roman" pitchFamily="18" charset="0"/>
              <a:cs typeface="Times New Roman" pitchFamily="18" charset="0"/>
            </a:endParaRPr>
          </a:p>
          <a:p>
            <a:pPr lvl="0" algn="just">
              <a:buFont typeface="Wingdings" pitchFamily="2" charset="2"/>
              <a:buChar char="q"/>
            </a:pPr>
            <a:r>
              <a:rPr lang="en-US" sz="1900" dirty="0" smtClean="0">
                <a:latin typeface="Times New Roman" pitchFamily="18" charset="0"/>
                <a:cs typeface="Times New Roman" pitchFamily="18" charset="0"/>
              </a:rPr>
              <a:t>Facial vessels </a:t>
            </a:r>
          </a:p>
          <a:p>
            <a:pPr lvl="0" algn="just">
              <a:buFont typeface="Wingdings" pitchFamily="2" charset="2"/>
              <a:buChar char="q"/>
            </a:pPr>
            <a:endParaRPr lang="en-US" sz="1900" dirty="0" smtClean="0">
              <a:latin typeface="Times New Roman" pitchFamily="18" charset="0"/>
              <a:cs typeface="Times New Roman" pitchFamily="18" charset="0"/>
            </a:endParaRPr>
          </a:p>
          <a:p>
            <a:pPr lvl="0" algn="just">
              <a:buFont typeface="Wingdings" pitchFamily="2" charset="2"/>
              <a:buChar char="q"/>
            </a:pPr>
            <a:r>
              <a:rPr lang="en-US" sz="1900" dirty="0" smtClean="0">
                <a:latin typeface="Times New Roman" pitchFamily="18" charset="0"/>
                <a:cs typeface="Times New Roman" pitchFamily="18" charset="0"/>
              </a:rPr>
              <a:t>Nerve to mylohyoid and mylohyoid vessels </a:t>
            </a:r>
          </a:p>
          <a:p>
            <a:pPr lvl="0" algn="just">
              <a:buFont typeface="Wingdings" pitchFamily="2" charset="2"/>
              <a:buChar char="q"/>
            </a:pPr>
            <a:endParaRPr lang="en-US" sz="1900" dirty="0" smtClean="0">
              <a:latin typeface="Times New Roman" pitchFamily="18" charset="0"/>
              <a:cs typeface="Times New Roman" pitchFamily="18" charset="0"/>
            </a:endParaRPr>
          </a:p>
          <a:p>
            <a:pPr lvl="0" algn="just">
              <a:buFont typeface="Wingdings" pitchFamily="2" charset="2"/>
              <a:buChar char="q"/>
            </a:pPr>
            <a:r>
              <a:rPr lang="en-US" sz="1900" dirty="0" smtClean="0">
                <a:latin typeface="Times New Roman" pitchFamily="18" charset="0"/>
                <a:cs typeface="Times New Roman" pitchFamily="18" charset="0"/>
              </a:rPr>
              <a:t>Hypoglossal nerve and veins accompanying it</a:t>
            </a:r>
          </a:p>
          <a:p>
            <a:endParaRPr lang="en-US" dirty="0"/>
          </a:p>
        </p:txBody>
      </p:sp>
      <p:grpSp>
        <p:nvGrpSpPr>
          <p:cNvPr id="19" name="Group 18"/>
          <p:cNvGrpSpPr/>
          <p:nvPr/>
        </p:nvGrpSpPr>
        <p:grpSpPr>
          <a:xfrm>
            <a:off x="4588037" y="1524000"/>
            <a:ext cx="4174963" cy="4206240"/>
            <a:chOff x="3962400" y="1524000"/>
            <a:chExt cx="4395512" cy="4206240"/>
          </a:xfrm>
        </p:grpSpPr>
        <p:pic>
          <p:nvPicPr>
            <p:cNvPr id="58374" name="Picture 6" descr="http://d3cgb598vs7bfg.cloudfront.net/images/upload-flashcards/front/5/6/48765516_m.jpg"/>
            <p:cNvPicPr>
              <a:picLocks noChangeAspect="1" noChangeArrowheads="1"/>
            </p:cNvPicPr>
            <p:nvPr/>
          </p:nvPicPr>
          <p:blipFill>
            <a:blip r:embed="rId3" cstate="print"/>
            <a:srcRect r="4066"/>
            <a:stretch>
              <a:fillRect/>
            </a:stretch>
          </p:blipFill>
          <p:spPr bwMode="auto">
            <a:xfrm>
              <a:off x="4572000" y="1981200"/>
              <a:ext cx="3785912" cy="3749040"/>
            </a:xfrm>
            <a:prstGeom prst="rect">
              <a:avLst/>
            </a:prstGeom>
            <a:noFill/>
          </p:spPr>
        </p:pic>
        <p:cxnSp>
          <p:nvCxnSpPr>
            <p:cNvPr id="8" name="Straight Connector 7"/>
            <p:cNvCxnSpPr/>
            <p:nvPr/>
          </p:nvCxnSpPr>
          <p:spPr>
            <a:xfrm rot="5400000" flipH="1" flipV="1">
              <a:off x="5410200" y="2209800"/>
              <a:ext cx="914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34000" y="1524000"/>
              <a:ext cx="1132041" cy="261610"/>
            </a:xfrm>
            <a:prstGeom prst="rect">
              <a:avLst/>
            </a:prstGeom>
            <a:noFill/>
          </p:spPr>
          <p:txBody>
            <a:bodyPr wrap="none" rtlCol="0">
              <a:spAutoFit/>
            </a:bodyPr>
            <a:lstStyle/>
            <a:p>
              <a:r>
                <a:rPr lang="en-US" sz="1100" b="1" dirty="0" smtClean="0"/>
                <a:t>Facial vessels</a:t>
              </a:r>
              <a:endParaRPr lang="en-US" sz="1100" b="1" dirty="0"/>
            </a:p>
          </p:txBody>
        </p:sp>
        <p:sp>
          <p:nvSpPr>
            <p:cNvPr id="10" name="TextBox 9"/>
            <p:cNvSpPr txBox="1"/>
            <p:nvPr/>
          </p:nvSpPr>
          <p:spPr>
            <a:xfrm>
              <a:off x="3962400" y="3505200"/>
              <a:ext cx="1492716" cy="261610"/>
            </a:xfrm>
            <a:prstGeom prst="rect">
              <a:avLst/>
            </a:prstGeom>
            <a:noFill/>
          </p:spPr>
          <p:txBody>
            <a:bodyPr wrap="none" rtlCol="0">
              <a:spAutoFit/>
            </a:bodyPr>
            <a:lstStyle/>
            <a:p>
              <a:r>
                <a:rPr lang="en-US" sz="1100" b="1" dirty="0" smtClean="0"/>
                <a:t>Nerve to mylohyoid</a:t>
              </a:r>
              <a:endParaRPr lang="en-US" sz="1100" b="1" dirty="0"/>
            </a:p>
          </p:txBody>
        </p:sp>
        <p:cxnSp>
          <p:nvCxnSpPr>
            <p:cNvPr id="12" name="Straight Connector 11"/>
            <p:cNvCxnSpPr/>
            <p:nvPr/>
          </p:nvCxnSpPr>
          <p:spPr>
            <a:xfrm rot="16200000" flipV="1">
              <a:off x="5410200" y="2743200"/>
              <a:ext cx="762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724400" y="1981200"/>
              <a:ext cx="9906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962400" y="1752600"/>
              <a:ext cx="1828800" cy="261610"/>
            </a:xfrm>
            <a:prstGeom prst="rect">
              <a:avLst/>
            </a:prstGeom>
            <a:noFill/>
          </p:spPr>
          <p:txBody>
            <a:bodyPr wrap="square" rtlCol="0">
              <a:spAutoFit/>
            </a:bodyPr>
            <a:lstStyle/>
            <a:p>
              <a:r>
                <a:rPr lang="en-US" sz="1100" b="1" dirty="0" smtClean="0"/>
                <a:t>Submandibular gland</a:t>
              </a:r>
              <a:endParaRPr lang="en-US" sz="1100" b="1" dirty="0"/>
            </a:p>
          </p:txBody>
        </p:sp>
      </p:grpSp>
      <p:sp>
        <p:nvSpPr>
          <p:cNvPr id="13" name="Slide Number Placeholder 12"/>
          <p:cNvSpPr>
            <a:spLocks noGrp="1"/>
          </p:cNvSpPr>
          <p:nvPr>
            <p:ph type="sldNum" sz="quarter" idx="12"/>
          </p:nvPr>
        </p:nvSpPr>
        <p:spPr/>
        <p:txBody>
          <a:bodyPr/>
          <a:lstStyle/>
          <a:p>
            <a:fld id="{B6F15528-21DE-4FAA-801E-634DDDAF4B2B}" type="slidenum">
              <a:rPr lang="en-US" smtClean="0"/>
              <a:pPr/>
              <a:t>26</a:t>
            </a:fld>
            <a:endParaRPr lang="en-US" dirty="0"/>
          </a:p>
        </p:txBody>
      </p:sp>
      <p:sp>
        <p:nvSpPr>
          <p:cNvPr id="4" name="Right Triangle 3"/>
          <p:cNvSpPr/>
          <p:nvPr/>
        </p:nvSpPr>
        <p:spPr>
          <a:xfrm rot="18705833">
            <a:off x="5654329" y="2040009"/>
            <a:ext cx="1133728" cy="935692"/>
          </a:xfrm>
          <a:prstGeom prst="rtTriangl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C00000"/>
                </a:solidFill>
              </a:rPr>
              <a:t>Carotid triangle</a:t>
            </a:r>
            <a:endParaRPr lang="en-US" dirty="0">
              <a:solidFill>
                <a:srgbClr val="C00000"/>
              </a:solidFill>
            </a:endParaRPr>
          </a:p>
        </p:txBody>
      </p:sp>
      <p:sp>
        <p:nvSpPr>
          <p:cNvPr id="3" name="Content Placeholder 2"/>
          <p:cNvSpPr>
            <a:spLocks noGrp="1"/>
          </p:cNvSpPr>
          <p:nvPr>
            <p:ph sz="half" idx="1"/>
          </p:nvPr>
        </p:nvSpPr>
        <p:spPr/>
        <p:txBody>
          <a:bodyPr>
            <a:normAutofit fontScale="85000" lnSpcReduction="20000"/>
          </a:bodyPr>
          <a:lstStyle/>
          <a:p>
            <a:pPr algn="just">
              <a:buFont typeface="Wingdings" pitchFamily="2" charset="2"/>
              <a:buChar char="q"/>
            </a:pPr>
            <a:r>
              <a:rPr lang="en-US" dirty="0" smtClean="0">
                <a:solidFill>
                  <a:srgbClr val="0070C0"/>
                </a:solidFill>
                <a:latin typeface="Times New Roman" pitchFamily="18" charset="0"/>
                <a:cs typeface="Times New Roman" pitchFamily="18" charset="0"/>
              </a:rPr>
              <a:t>Anterosuperior</a:t>
            </a:r>
          </a:p>
          <a:p>
            <a:pPr lvl="1" algn="just">
              <a:buFont typeface="Wingdings" pitchFamily="2" charset="2"/>
              <a:buChar char="q"/>
            </a:pPr>
            <a:r>
              <a:rPr lang="en-US" sz="2300" dirty="0" smtClean="0">
                <a:latin typeface="Times New Roman" pitchFamily="18" charset="0"/>
                <a:cs typeface="Times New Roman" pitchFamily="18" charset="0"/>
              </a:rPr>
              <a:t>Posterior belly of digastric and stylohyoid muscles</a:t>
            </a:r>
          </a:p>
          <a:p>
            <a:pPr lvl="1" algn="just">
              <a:buNone/>
            </a:pPr>
            <a:endParaRPr lang="en-US" sz="2100" dirty="0" smtClean="0">
              <a:latin typeface="Times New Roman" pitchFamily="18" charset="0"/>
              <a:cs typeface="Times New Roman" pitchFamily="18" charset="0"/>
            </a:endParaRPr>
          </a:p>
          <a:p>
            <a:pPr algn="just">
              <a:buFont typeface="Wingdings" pitchFamily="2" charset="2"/>
              <a:buChar char="q"/>
            </a:pPr>
            <a:r>
              <a:rPr lang="en-US" dirty="0" smtClean="0">
                <a:solidFill>
                  <a:srgbClr val="0070C0"/>
                </a:solidFill>
                <a:latin typeface="Times New Roman" pitchFamily="18" charset="0"/>
                <a:cs typeface="Times New Roman" pitchFamily="18" charset="0"/>
              </a:rPr>
              <a:t>Anteroinferior</a:t>
            </a:r>
          </a:p>
          <a:p>
            <a:pPr lvl="1" algn="just">
              <a:buFont typeface="Wingdings" pitchFamily="2" charset="2"/>
              <a:buChar char="q"/>
            </a:pPr>
            <a:r>
              <a:rPr lang="en-US" sz="2300" dirty="0" smtClean="0">
                <a:latin typeface="Times New Roman" pitchFamily="18" charset="0"/>
                <a:cs typeface="Times New Roman" pitchFamily="18" charset="0"/>
              </a:rPr>
              <a:t>Superior belly of omohyoid</a:t>
            </a:r>
          </a:p>
          <a:p>
            <a:pPr lvl="1" algn="just">
              <a:buNone/>
            </a:pPr>
            <a:endParaRPr lang="en-US" sz="2300" dirty="0" smtClean="0">
              <a:latin typeface="Times New Roman" pitchFamily="18" charset="0"/>
              <a:cs typeface="Times New Roman" pitchFamily="18" charset="0"/>
            </a:endParaRPr>
          </a:p>
          <a:p>
            <a:pPr algn="just">
              <a:buFont typeface="Wingdings" pitchFamily="2" charset="2"/>
              <a:buChar char="q"/>
            </a:pPr>
            <a:r>
              <a:rPr lang="en-US" dirty="0" smtClean="0">
                <a:solidFill>
                  <a:srgbClr val="0070C0"/>
                </a:solidFill>
                <a:latin typeface="Times New Roman" pitchFamily="18" charset="0"/>
                <a:cs typeface="Times New Roman" pitchFamily="18" charset="0"/>
              </a:rPr>
              <a:t>Posteroinferior</a:t>
            </a:r>
          </a:p>
          <a:p>
            <a:pPr lvl="1" algn="just">
              <a:buFont typeface="Wingdings" pitchFamily="2" charset="2"/>
              <a:buChar char="q"/>
            </a:pPr>
            <a:r>
              <a:rPr lang="en-US" sz="2300" dirty="0" smtClean="0">
                <a:latin typeface="Times New Roman" pitchFamily="18" charset="0"/>
                <a:cs typeface="Times New Roman" pitchFamily="18" charset="0"/>
              </a:rPr>
              <a:t>Anterior border of lower SCM</a:t>
            </a:r>
          </a:p>
          <a:p>
            <a:pPr lvl="1" algn="just">
              <a:buNone/>
            </a:pPr>
            <a:endParaRPr lang="en-US" sz="2300" dirty="0" smtClean="0">
              <a:latin typeface="Times New Roman" pitchFamily="18" charset="0"/>
              <a:cs typeface="Times New Roman" pitchFamily="18" charset="0"/>
            </a:endParaRPr>
          </a:p>
          <a:p>
            <a:pPr algn="just">
              <a:buFont typeface="Wingdings" pitchFamily="2" charset="2"/>
              <a:buChar char="q"/>
            </a:pPr>
            <a:r>
              <a:rPr lang="en-US" dirty="0" smtClean="0">
                <a:solidFill>
                  <a:srgbClr val="0070C0"/>
                </a:solidFill>
                <a:latin typeface="Times New Roman" pitchFamily="18" charset="0"/>
                <a:cs typeface="Times New Roman" pitchFamily="18" charset="0"/>
              </a:rPr>
              <a:t>Floor</a:t>
            </a:r>
            <a:r>
              <a:rPr lang="en-US" dirty="0" smtClean="0">
                <a:latin typeface="Times New Roman" pitchFamily="18" charset="0"/>
                <a:cs typeface="Times New Roman" pitchFamily="18" charset="0"/>
              </a:rPr>
              <a:t> </a:t>
            </a:r>
          </a:p>
          <a:p>
            <a:pPr lvl="1" algn="just">
              <a:buFont typeface="Wingdings" pitchFamily="2" charset="2"/>
              <a:buChar char="q"/>
            </a:pPr>
            <a:r>
              <a:rPr lang="en-US" sz="2600" dirty="0" smtClean="0">
                <a:latin typeface="Times New Roman" pitchFamily="18" charset="0"/>
                <a:cs typeface="Times New Roman" pitchFamily="18" charset="0"/>
              </a:rPr>
              <a:t>Thyrohyoid, hyoglossus, inferior &amp; middle constrictor  </a:t>
            </a:r>
          </a:p>
          <a:p>
            <a:pPr lvl="1">
              <a:buFont typeface="Wingdings" pitchFamily="2" charset="2"/>
              <a:buChar char="q"/>
            </a:pPr>
            <a:endParaRPr lang="en-US" dirty="0"/>
          </a:p>
        </p:txBody>
      </p:sp>
      <p:sp>
        <p:nvSpPr>
          <p:cNvPr id="5" name="Content Placeholder 4"/>
          <p:cNvSpPr>
            <a:spLocks noGrp="1"/>
          </p:cNvSpPr>
          <p:nvPr>
            <p:ph sz="half" idx="2"/>
          </p:nvPr>
        </p:nvSpPr>
        <p:spPr/>
        <p:txBody>
          <a:bodyPr>
            <a:normAutofit fontScale="85000" lnSpcReduction="20000"/>
          </a:bodyPr>
          <a:lstStyle/>
          <a:p>
            <a:pPr>
              <a:buFont typeface="Wingdings" pitchFamily="2" charset="2"/>
              <a:buChar char="q"/>
            </a:pPr>
            <a:endParaRPr lang="en-US" dirty="0" smtClean="0"/>
          </a:p>
          <a:p>
            <a:endParaRPr lang="en-US" dirty="0"/>
          </a:p>
        </p:txBody>
      </p:sp>
      <p:grpSp>
        <p:nvGrpSpPr>
          <p:cNvPr id="17" name="Group 16"/>
          <p:cNvGrpSpPr/>
          <p:nvPr/>
        </p:nvGrpSpPr>
        <p:grpSpPr>
          <a:xfrm>
            <a:off x="4800600" y="1737359"/>
            <a:ext cx="3994093" cy="3992880"/>
            <a:chOff x="4800600" y="1752600"/>
            <a:chExt cx="3994093" cy="3992880"/>
          </a:xfrm>
        </p:grpSpPr>
        <p:pic>
          <p:nvPicPr>
            <p:cNvPr id="6" name="Picture 7"/>
            <p:cNvPicPr>
              <a:picLocks noChangeAspect="1" noChangeArrowheads="1"/>
            </p:cNvPicPr>
            <p:nvPr/>
          </p:nvPicPr>
          <p:blipFill>
            <a:blip r:embed="rId3" cstate="print"/>
            <a:srcRect r="55047" b="21485"/>
            <a:stretch>
              <a:fillRect/>
            </a:stretch>
          </p:blipFill>
          <p:spPr bwMode="auto">
            <a:xfrm>
              <a:off x="4800600" y="2362200"/>
              <a:ext cx="3647799" cy="3383280"/>
            </a:xfrm>
            <a:prstGeom prst="rect">
              <a:avLst/>
            </a:prstGeom>
            <a:noFill/>
            <a:ln w="9525">
              <a:noFill/>
              <a:miter lim="800000"/>
              <a:headEnd/>
              <a:tailEnd/>
            </a:ln>
            <a:effectLst/>
          </p:spPr>
        </p:pic>
        <p:cxnSp>
          <p:nvCxnSpPr>
            <p:cNvPr id="9" name="Straight Connector 8"/>
            <p:cNvCxnSpPr/>
            <p:nvPr/>
          </p:nvCxnSpPr>
          <p:spPr>
            <a:xfrm rot="5400000">
              <a:off x="5830094" y="2856706"/>
              <a:ext cx="14478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638800" y="1752600"/>
              <a:ext cx="1957587" cy="369332"/>
            </a:xfrm>
            <a:prstGeom prst="rect">
              <a:avLst/>
            </a:prstGeom>
            <a:noFill/>
          </p:spPr>
          <p:txBody>
            <a:bodyPr wrap="none" rtlCol="0">
              <a:spAutoFit/>
            </a:bodyPr>
            <a:lstStyle/>
            <a:p>
              <a:r>
                <a:rPr lang="en-US" sz="1100" b="1" dirty="0" smtClean="0"/>
                <a:t>Diagstric (posterior belly</a:t>
              </a:r>
              <a:r>
                <a:rPr lang="en-US" dirty="0" smtClean="0"/>
                <a:t>)</a:t>
              </a:r>
              <a:endParaRPr lang="en-US" dirty="0"/>
            </a:p>
          </p:txBody>
        </p:sp>
        <p:cxnSp>
          <p:nvCxnSpPr>
            <p:cNvPr id="15" name="Straight Connector 14"/>
            <p:cNvCxnSpPr/>
            <p:nvPr/>
          </p:nvCxnSpPr>
          <p:spPr>
            <a:xfrm>
              <a:off x="7162800" y="3962400"/>
              <a:ext cx="6858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48600" y="3733800"/>
              <a:ext cx="946093" cy="369332"/>
            </a:xfrm>
            <a:prstGeom prst="rect">
              <a:avLst/>
            </a:prstGeom>
            <a:noFill/>
          </p:spPr>
          <p:txBody>
            <a:bodyPr wrap="none" rtlCol="0">
              <a:spAutoFit/>
            </a:bodyPr>
            <a:lstStyle/>
            <a:p>
              <a:r>
                <a:rPr lang="en-US" sz="1100" b="1" dirty="0" smtClean="0"/>
                <a:t>Omohyoid</a:t>
              </a:r>
              <a:r>
                <a:rPr lang="en-US" b="1" dirty="0" smtClean="0"/>
                <a:t> </a:t>
              </a:r>
              <a:endParaRPr lang="en-US" b="1" dirty="0"/>
            </a:p>
          </p:txBody>
        </p:sp>
      </p:grpSp>
      <p:sp>
        <p:nvSpPr>
          <p:cNvPr id="11" name="Slide Number Placeholder 10"/>
          <p:cNvSpPr>
            <a:spLocks noGrp="1"/>
          </p:cNvSpPr>
          <p:nvPr>
            <p:ph type="sldNum" sz="quarter" idx="12"/>
          </p:nvPr>
        </p:nvSpPr>
        <p:spPr/>
        <p:txBody>
          <a:bodyPr/>
          <a:lstStyle/>
          <a:p>
            <a:fld id="{B6F15528-21DE-4FAA-801E-634DDDAF4B2B}" type="slidenum">
              <a:rPr lang="en-US" smtClean="0"/>
              <a:pPr/>
              <a:t>27</a:t>
            </a:fld>
            <a:endParaRPr lang="en-US" dirty="0"/>
          </a:p>
        </p:txBody>
      </p:sp>
      <p:cxnSp>
        <p:nvCxnSpPr>
          <p:cNvPr id="7" name="Straight Arrow Connector 6"/>
          <p:cNvCxnSpPr/>
          <p:nvPr/>
        </p:nvCxnSpPr>
        <p:spPr>
          <a:xfrm flipH="1">
            <a:off x="5105400" y="3200400"/>
            <a:ext cx="1219200" cy="152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800600" y="3276600"/>
            <a:ext cx="372218" cy="253916"/>
          </a:xfrm>
          <a:prstGeom prst="rect">
            <a:avLst/>
          </a:prstGeom>
          <a:noFill/>
        </p:spPr>
        <p:txBody>
          <a:bodyPr wrap="none" rtlCol="0">
            <a:spAutoFit/>
          </a:bodyPr>
          <a:lstStyle/>
          <a:p>
            <a:r>
              <a:rPr lang="en-US" sz="1050" b="1" dirty="0"/>
              <a:t>S</a:t>
            </a:r>
            <a:r>
              <a:rPr lang="en-US" sz="1050" b="1" dirty="0" smtClean="0"/>
              <a:t>H</a:t>
            </a:r>
            <a:endParaRPr lang="en-US" sz="1050" b="1" dirty="0"/>
          </a:p>
        </p:txBody>
      </p:sp>
      <p:sp>
        <p:nvSpPr>
          <p:cNvPr id="12" name="TextBox 11"/>
          <p:cNvSpPr txBox="1"/>
          <p:nvPr/>
        </p:nvSpPr>
        <p:spPr>
          <a:xfrm>
            <a:off x="7727893" y="3610689"/>
            <a:ext cx="1066800" cy="246221"/>
          </a:xfrm>
          <a:prstGeom prst="rect">
            <a:avLst/>
          </a:prstGeom>
          <a:noFill/>
        </p:spPr>
        <p:txBody>
          <a:bodyPr wrap="square" rtlCol="0">
            <a:spAutoFit/>
          </a:bodyPr>
          <a:lstStyle/>
          <a:p>
            <a:r>
              <a:rPr lang="en-US" sz="1000" b="1" dirty="0" smtClean="0"/>
              <a:t>Sup. belly</a:t>
            </a:r>
            <a:endParaRPr lang="en-US" sz="10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solidFill>
                  <a:srgbClr val="C00000"/>
                </a:solidFill>
              </a:rPr>
              <a:t>Contents of carotid triangle</a:t>
            </a:r>
            <a:br>
              <a:rPr lang="en-US" dirty="0" smtClean="0">
                <a:solidFill>
                  <a:srgbClr val="C00000"/>
                </a:solidFill>
              </a:rPr>
            </a:br>
            <a:endParaRPr lang="en-US" dirty="0">
              <a:solidFill>
                <a:srgbClr val="C00000"/>
              </a:solidFill>
            </a:endParaRPr>
          </a:p>
        </p:txBody>
      </p:sp>
      <p:sp>
        <p:nvSpPr>
          <p:cNvPr id="3" name="Content Placeholder 2"/>
          <p:cNvSpPr>
            <a:spLocks noGrp="1"/>
          </p:cNvSpPr>
          <p:nvPr>
            <p:ph sz="half" idx="1"/>
          </p:nvPr>
        </p:nvSpPr>
        <p:spPr/>
        <p:txBody>
          <a:bodyPr>
            <a:normAutofit fontScale="92500" lnSpcReduction="20000"/>
          </a:bodyPr>
          <a:lstStyle/>
          <a:p>
            <a:pPr algn="just">
              <a:buFont typeface="Wingdings" pitchFamily="2" charset="2"/>
              <a:buChar char="q"/>
            </a:pPr>
            <a:r>
              <a:rPr lang="en-US" sz="2000" dirty="0" smtClean="0">
                <a:solidFill>
                  <a:srgbClr val="0070C0"/>
                </a:solidFill>
                <a:latin typeface="Times New Roman" pitchFamily="18" charset="0"/>
                <a:cs typeface="Times New Roman" pitchFamily="18" charset="0"/>
              </a:rPr>
              <a:t>Carotid sheath </a:t>
            </a:r>
            <a:r>
              <a:rPr lang="en-US" sz="2000" dirty="0" smtClean="0">
                <a:latin typeface="Times New Roman" pitchFamily="18" charset="0"/>
                <a:cs typeface="Times New Roman" pitchFamily="18" charset="0"/>
              </a:rPr>
              <a:t>containing common carotid artery, internal jugular vein, vagus nerve</a:t>
            </a:r>
          </a:p>
          <a:p>
            <a:pPr algn="just">
              <a:buFont typeface="Wingdings" pitchFamily="2" charset="2"/>
              <a:buChar char="q"/>
            </a:pPr>
            <a:endParaRPr lang="en-US" sz="2000" dirty="0" smtClean="0">
              <a:latin typeface="Times New Roman" pitchFamily="18" charset="0"/>
              <a:cs typeface="Times New Roman" pitchFamily="18" charset="0"/>
            </a:endParaRPr>
          </a:p>
          <a:p>
            <a:pPr lvl="0" algn="just">
              <a:buFont typeface="Wingdings" pitchFamily="2" charset="2"/>
              <a:buChar char="q"/>
            </a:pPr>
            <a:r>
              <a:rPr lang="en-US" sz="2000" dirty="0" smtClean="0">
                <a:solidFill>
                  <a:srgbClr val="0070C0"/>
                </a:solidFill>
                <a:latin typeface="Times New Roman" pitchFamily="18" charset="0"/>
                <a:cs typeface="Times New Roman" pitchFamily="18" charset="0"/>
              </a:rPr>
              <a:t>Ansa cervicalis </a:t>
            </a:r>
            <a:r>
              <a:rPr lang="en-US" sz="2000" dirty="0" smtClean="0">
                <a:latin typeface="Times New Roman" pitchFamily="18" charset="0"/>
                <a:cs typeface="Times New Roman" pitchFamily="18" charset="0"/>
              </a:rPr>
              <a:t>lie anterior to carotid sheath;  cervical part of </a:t>
            </a:r>
            <a:r>
              <a:rPr lang="en-US" sz="2000" dirty="0" smtClean="0">
                <a:solidFill>
                  <a:srgbClr val="0070C0"/>
                </a:solidFill>
                <a:latin typeface="Times New Roman" pitchFamily="18" charset="0"/>
                <a:cs typeface="Times New Roman" pitchFamily="18" charset="0"/>
              </a:rPr>
              <a:t>sympathetic trunk </a:t>
            </a:r>
            <a:r>
              <a:rPr lang="en-US" sz="2000" dirty="0" smtClean="0">
                <a:latin typeface="Times New Roman" pitchFamily="18" charset="0"/>
                <a:cs typeface="Times New Roman" pitchFamily="18" charset="0"/>
              </a:rPr>
              <a:t>lies posterior to the sheath</a:t>
            </a:r>
          </a:p>
          <a:p>
            <a:pPr algn="just">
              <a:buFont typeface="Wingdings" pitchFamily="2" charset="2"/>
              <a:buChar char="q"/>
            </a:pPr>
            <a:endParaRPr lang="en-US" sz="2000" dirty="0" smtClean="0">
              <a:latin typeface="Times New Roman" pitchFamily="18" charset="0"/>
              <a:cs typeface="Times New Roman" pitchFamily="18" charset="0"/>
            </a:endParaRPr>
          </a:p>
          <a:p>
            <a:pPr lvl="0" algn="just">
              <a:buFont typeface="Wingdings" pitchFamily="2" charset="2"/>
              <a:buChar char="q"/>
            </a:pPr>
            <a:r>
              <a:rPr lang="en-US" sz="2000" dirty="0" smtClean="0">
                <a:latin typeface="Times New Roman" pitchFamily="18" charset="0"/>
                <a:cs typeface="Times New Roman" pitchFamily="18" charset="0"/>
              </a:rPr>
              <a:t>External carotid artery and  5 out of its 8 branches</a:t>
            </a:r>
          </a:p>
          <a:p>
            <a:pPr lvl="1" algn="just">
              <a:buFont typeface="Wingdings" pitchFamily="2" charset="2"/>
              <a:buChar char="q"/>
            </a:pPr>
            <a:r>
              <a:rPr lang="en-US" sz="2000" dirty="0" smtClean="0">
                <a:latin typeface="Times New Roman" pitchFamily="18" charset="0"/>
                <a:cs typeface="Times New Roman" pitchFamily="18" charset="0"/>
              </a:rPr>
              <a:t>Ascending pharyngeal artery </a:t>
            </a:r>
          </a:p>
          <a:p>
            <a:pPr lvl="1" algn="just">
              <a:buFont typeface="Wingdings" pitchFamily="2" charset="2"/>
              <a:buChar char="q"/>
            </a:pPr>
            <a:r>
              <a:rPr lang="en-US" sz="2000" dirty="0" smtClean="0">
                <a:latin typeface="Times New Roman" pitchFamily="18" charset="0"/>
                <a:cs typeface="Times New Roman" pitchFamily="18" charset="0"/>
              </a:rPr>
              <a:t>Superior thyroid artery </a:t>
            </a:r>
          </a:p>
          <a:p>
            <a:pPr lvl="1" algn="just">
              <a:buFont typeface="Wingdings" pitchFamily="2" charset="2"/>
              <a:buChar char="q"/>
            </a:pPr>
            <a:r>
              <a:rPr lang="en-US" sz="2000" dirty="0" smtClean="0">
                <a:latin typeface="Times New Roman" pitchFamily="18" charset="0"/>
                <a:cs typeface="Times New Roman" pitchFamily="18" charset="0"/>
              </a:rPr>
              <a:t>Lingual artery	</a:t>
            </a:r>
          </a:p>
          <a:p>
            <a:pPr lvl="1" algn="just">
              <a:buFont typeface="Wingdings" pitchFamily="2" charset="2"/>
              <a:buChar char="q"/>
            </a:pPr>
            <a:r>
              <a:rPr lang="en-US" sz="2000" dirty="0" smtClean="0">
                <a:latin typeface="Times New Roman" pitchFamily="18" charset="0"/>
                <a:cs typeface="Times New Roman" pitchFamily="18" charset="0"/>
              </a:rPr>
              <a:t>Facial artery </a:t>
            </a:r>
          </a:p>
          <a:p>
            <a:pPr lvl="1" algn="just">
              <a:buFont typeface="Wingdings" pitchFamily="2" charset="2"/>
              <a:buChar char="q"/>
            </a:pPr>
            <a:r>
              <a:rPr lang="en-US" sz="2000" dirty="0" smtClean="0">
                <a:latin typeface="Times New Roman" pitchFamily="18" charset="0"/>
                <a:cs typeface="Times New Roman" pitchFamily="18" charset="0"/>
              </a:rPr>
              <a:t>Occipital artery</a:t>
            </a:r>
          </a:p>
          <a:p>
            <a:pPr lvl="0" algn="just">
              <a:buFont typeface="Wingdings" pitchFamily="2" charset="2"/>
              <a:buChar char="q"/>
            </a:pPr>
            <a:endParaRPr lang="en-US" sz="2000" dirty="0" smtClean="0">
              <a:latin typeface="Times New Roman" pitchFamily="18" charset="0"/>
              <a:cs typeface="Times New Roman" pitchFamily="18" charset="0"/>
            </a:endParaRPr>
          </a:p>
        </p:txBody>
      </p:sp>
      <p:grpSp>
        <p:nvGrpSpPr>
          <p:cNvPr id="8" name="Group 7"/>
          <p:cNvGrpSpPr/>
          <p:nvPr/>
        </p:nvGrpSpPr>
        <p:grpSpPr>
          <a:xfrm>
            <a:off x="5077502" y="914400"/>
            <a:ext cx="3200400" cy="2743200"/>
            <a:chOff x="4572000" y="1447800"/>
            <a:chExt cx="4355227" cy="4114800"/>
          </a:xfrm>
        </p:grpSpPr>
        <p:pic>
          <p:nvPicPr>
            <p:cNvPr id="59401" name="Picture 9" descr="http://d3cgb598vs7bfg.cloudfront.net/images/upload-flashcards/front/5/6/48765583_m.jpg"/>
            <p:cNvPicPr>
              <a:picLocks noChangeAspect="1" noChangeArrowheads="1"/>
            </p:cNvPicPr>
            <p:nvPr/>
          </p:nvPicPr>
          <p:blipFill>
            <a:blip r:embed="rId3" cstate="print"/>
            <a:srcRect/>
            <a:stretch>
              <a:fillRect/>
            </a:stretch>
          </p:blipFill>
          <p:spPr bwMode="auto">
            <a:xfrm>
              <a:off x="4572000" y="1447800"/>
              <a:ext cx="4331375" cy="4114800"/>
            </a:xfrm>
            <a:prstGeom prst="rect">
              <a:avLst/>
            </a:prstGeom>
            <a:noFill/>
          </p:spPr>
        </p:pic>
        <p:sp>
          <p:nvSpPr>
            <p:cNvPr id="7" name="TextBox 6"/>
            <p:cNvSpPr txBox="1"/>
            <p:nvPr/>
          </p:nvSpPr>
          <p:spPr>
            <a:xfrm>
              <a:off x="8229600" y="2514600"/>
              <a:ext cx="697627" cy="369332"/>
            </a:xfrm>
            <a:prstGeom prst="rect">
              <a:avLst/>
            </a:prstGeom>
            <a:noFill/>
          </p:spPr>
          <p:txBody>
            <a:bodyPr wrap="none" rtlCol="0">
              <a:spAutoFit/>
            </a:bodyPr>
            <a:lstStyle/>
            <a:p>
              <a:r>
                <a:rPr lang="en-US" b="1" dirty="0" smtClean="0"/>
                <a:t>SCM</a:t>
              </a:r>
              <a:endParaRPr lang="en-US" b="1" dirty="0"/>
            </a:p>
          </p:txBody>
        </p:sp>
      </p:grpSp>
      <p:pic>
        <p:nvPicPr>
          <p:cNvPr id="9" name="Picture 4"/>
          <p:cNvPicPr>
            <a:picLocks noChangeAspect="1" noChangeArrowheads="1"/>
          </p:cNvPicPr>
          <p:nvPr/>
        </p:nvPicPr>
        <p:blipFill>
          <a:blip r:embed="rId4" cstate="print"/>
          <a:srcRect l="33176" t="7228" r="28969" b="7228"/>
          <a:stretch>
            <a:fillRect/>
          </a:stretch>
        </p:blipFill>
        <p:spPr bwMode="auto">
          <a:xfrm>
            <a:off x="5486399" y="3810000"/>
            <a:ext cx="2725673" cy="2834640"/>
          </a:xfrm>
          <a:prstGeom prst="rect">
            <a:avLst/>
          </a:prstGeom>
          <a:noFill/>
          <a:ln w="9525">
            <a:noFill/>
            <a:miter lim="800000"/>
            <a:headEnd/>
            <a:tailEnd/>
          </a:ln>
          <a:effectLst/>
        </p:spPr>
      </p:pic>
      <p:sp>
        <p:nvSpPr>
          <p:cNvPr id="10" name="Slide Number Placeholder 9"/>
          <p:cNvSpPr>
            <a:spLocks noGrp="1"/>
          </p:cNvSpPr>
          <p:nvPr>
            <p:ph type="sldNum" sz="quarter" idx="12"/>
          </p:nvPr>
        </p:nvSpPr>
        <p:spPr/>
        <p:txBody>
          <a:bodyPr/>
          <a:lstStyle/>
          <a:p>
            <a:fld id="{B6F15528-21DE-4FAA-801E-634DDDAF4B2B}" type="slidenum">
              <a:rPr lang="en-US" smtClean="0"/>
              <a:pPr/>
              <a:t>28</a:t>
            </a:fld>
            <a:endParaRPr lang="en-US" dirty="0"/>
          </a:p>
        </p:txBody>
      </p:sp>
      <p:sp>
        <p:nvSpPr>
          <p:cNvPr id="4" name="Right Triangle 3"/>
          <p:cNvSpPr/>
          <p:nvPr/>
        </p:nvSpPr>
        <p:spPr>
          <a:xfrm rot="3852004">
            <a:off x="6176132" y="1520394"/>
            <a:ext cx="1269137" cy="1226412"/>
          </a:xfrm>
          <a:prstGeom prst="rtTriangl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p:cNvSpPr/>
          <p:nvPr/>
        </p:nvSpPr>
        <p:spPr>
          <a:xfrm rot="12216295">
            <a:off x="5918470" y="4398630"/>
            <a:ext cx="1232668" cy="1273841"/>
          </a:xfrm>
          <a:prstGeom prst="rtTriangl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400800" y="1981200"/>
            <a:ext cx="492443" cy="369332"/>
          </a:xfrm>
          <a:prstGeom prst="rect">
            <a:avLst/>
          </a:prstGeom>
          <a:noFill/>
        </p:spPr>
        <p:txBody>
          <a:bodyPr wrap="none" rtlCol="0">
            <a:spAutoFit/>
          </a:bodyPr>
          <a:lstStyle/>
          <a:p>
            <a:r>
              <a:rPr lang="en-US" dirty="0" smtClean="0"/>
              <a:t>CT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solidFill>
                  <a:srgbClr val="C00000"/>
                </a:solidFill>
              </a:rPr>
              <a:t>Muscular triangle</a:t>
            </a:r>
            <a:br>
              <a:rPr lang="en-US" sz="4000" dirty="0" smtClean="0">
                <a:solidFill>
                  <a:srgbClr val="C00000"/>
                </a:solidFill>
              </a:rPr>
            </a:br>
            <a:endParaRPr lang="en-US" sz="4000" dirty="0">
              <a:solidFill>
                <a:srgbClr val="C00000"/>
              </a:solidFill>
            </a:endParaRPr>
          </a:p>
        </p:txBody>
      </p:sp>
      <p:sp>
        <p:nvSpPr>
          <p:cNvPr id="3" name="Content Placeholder 2"/>
          <p:cNvSpPr>
            <a:spLocks noGrp="1"/>
          </p:cNvSpPr>
          <p:nvPr>
            <p:ph sz="half" idx="1"/>
          </p:nvPr>
        </p:nvSpPr>
        <p:spPr>
          <a:xfrm>
            <a:off x="228600" y="1066800"/>
            <a:ext cx="3962400" cy="5486400"/>
          </a:xfrm>
        </p:spPr>
        <p:txBody>
          <a:bodyPr>
            <a:normAutofit fontScale="55000" lnSpcReduction="20000"/>
          </a:bodyPr>
          <a:lstStyle/>
          <a:p>
            <a:pPr algn="just">
              <a:buFont typeface="Wingdings" pitchFamily="2" charset="2"/>
              <a:buChar char="q"/>
            </a:pPr>
            <a:r>
              <a:rPr lang="en-US" sz="4300" dirty="0" smtClean="0">
                <a:solidFill>
                  <a:srgbClr val="0070C0"/>
                </a:solidFill>
                <a:latin typeface="Times New Roman" pitchFamily="18" charset="0"/>
                <a:cs typeface="Times New Roman" pitchFamily="18" charset="0"/>
              </a:rPr>
              <a:t>Posterosuperior</a:t>
            </a:r>
          </a:p>
          <a:p>
            <a:pPr lvl="1" algn="just">
              <a:buFont typeface="Wingdings" pitchFamily="2" charset="2"/>
              <a:buChar char="q"/>
            </a:pPr>
            <a:r>
              <a:rPr lang="en-US" sz="4300" dirty="0" smtClean="0">
                <a:latin typeface="Times New Roman" pitchFamily="18" charset="0"/>
                <a:cs typeface="Times New Roman" pitchFamily="18" charset="0"/>
              </a:rPr>
              <a:t>Superior belly of omohyoid</a:t>
            </a:r>
          </a:p>
          <a:p>
            <a:pPr algn="just">
              <a:buFont typeface="Wingdings" pitchFamily="2" charset="2"/>
              <a:buChar char="q"/>
            </a:pPr>
            <a:endParaRPr lang="en-US" sz="4300" dirty="0" smtClean="0">
              <a:latin typeface="Times New Roman" pitchFamily="18" charset="0"/>
              <a:cs typeface="Times New Roman" pitchFamily="18" charset="0"/>
            </a:endParaRPr>
          </a:p>
          <a:p>
            <a:pPr algn="just">
              <a:buFont typeface="Wingdings" pitchFamily="2" charset="2"/>
              <a:buChar char="q"/>
            </a:pPr>
            <a:r>
              <a:rPr lang="en-US" sz="4300" dirty="0" smtClean="0">
                <a:solidFill>
                  <a:srgbClr val="0070C0"/>
                </a:solidFill>
                <a:latin typeface="Times New Roman" pitchFamily="18" charset="0"/>
                <a:cs typeface="Times New Roman" pitchFamily="18" charset="0"/>
              </a:rPr>
              <a:t>Posteroinferior</a:t>
            </a:r>
          </a:p>
          <a:p>
            <a:pPr lvl="1" algn="just">
              <a:buFont typeface="Wingdings" pitchFamily="2" charset="2"/>
              <a:buChar char="q"/>
            </a:pPr>
            <a:r>
              <a:rPr lang="en-US" sz="4300" dirty="0" smtClean="0">
                <a:latin typeface="Times New Roman" pitchFamily="18" charset="0"/>
                <a:cs typeface="Times New Roman" pitchFamily="18" charset="0"/>
              </a:rPr>
              <a:t>Sternocleidomastoid</a:t>
            </a:r>
          </a:p>
          <a:p>
            <a:pPr algn="just">
              <a:buFont typeface="Wingdings" pitchFamily="2" charset="2"/>
              <a:buChar char="q"/>
            </a:pPr>
            <a:endParaRPr lang="en-US" sz="4300" dirty="0" smtClean="0">
              <a:latin typeface="Times New Roman" pitchFamily="18" charset="0"/>
              <a:cs typeface="Times New Roman" pitchFamily="18" charset="0"/>
            </a:endParaRPr>
          </a:p>
          <a:p>
            <a:pPr algn="just">
              <a:buFont typeface="Wingdings" pitchFamily="2" charset="2"/>
              <a:buChar char="q"/>
            </a:pPr>
            <a:r>
              <a:rPr lang="en-US" sz="4300" dirty="0" smtClean="0">
                <a:solidFill>
                  <a:srgbClr val="0070C0"/>
                </a:solidFill>
                <a:latin typeface="Times New Roman" pitchFamily="18" charset="0"/>
                <a:cs typeface="Times New Roman" pitchFamily="18" charset="0"/>
              </a:rPr>
              <a:t>Anterior</a:t>
            </a:r>
          </a:p>
          <a:p>
            <a:pPr lvl="1" algn="just">
              <a:buFont typeface="Wingdings" pitchFamily="2" charset="2"/>
              <a:buChar char="q"/>
            </a:pPr>
            <a:r>
              <a:rPr lang="en-US" sz="4300" dirty="0" smtClean="0">
                <a:latin typeface="Times New Roman" pitchFamily="18" charset="0"/>
                <a:cs typeface="Times New Roman" pitchFamily="18" charset="0"/>
              </a:rPr>
              <a:t>Midline of neck</a:t>
            </a:r>
          </a:p>
          <a:p>
            <a:pPr algn="just">
              <a:buFont typeface="Wingdings" pitchFamily="2" charset="2"/>
              <a:buChar char="q"/>
            </a:pPr>
            <a:endParaRPr lang="en-US" sz="4300" dirty="0" smtClean="0">
              <a:latin typeface="Times New Roman" pitchFamily="18" charset="0"/>
              <a:cs typeface="Times New Roman" pitchFamily="18" charset="0"/>
            </a:endParaRPr>
          </a:p>
          <a:p>
            <a:pPr algn="just">
              <a:buFont typeface="Wingdings" pitchFamily="2" charset="2"/>
              <a:buChar char="q"/>
            </a:pPr>
            <a:r>
              <a:rPr lang="en-US" sz="4300" dirty="0" smtClean="0">
                <a:solidFill>
                  <a:srgbClr val="0070C0"/>
                </a:solidFill>
                <a:latin typeface="Times New Roman" pitchFamily="18" charset="0"/>
                <a:cs typeface="Times New Roman" pitchFamily="18" charset="0"/>
              </a:rPr>
              <a:t>Contents</a:t>
            </a:r>
          </a:p>
          <a:p>
            <a:pPr lvl="1" algn="just">
              <a:buFont typeface="Wingdings" pitchFamily="2" charset="2"/>
              <a:buChar char="q"/>
            </a:pPr>
            <a:r>
              <a:rPr lang="en-US" sz="4300" dirty="0" smtClean="0">
                <a:latin typeface="Times New Roman" pitchFamily="18" charset="0"/>
                <a:cs typeface="Times New Roman" pitchFamily="18" charset="0"/>
              </a:rPr>
              <a:t>Infrahyoid muscles; thyroid and parathyroid glands</a:t>
            </a:r>
          </a:p>
          <a:p>
            <a:endParaRPr lang="en-US" sz="4300" dirty="0" smtClean="0">
              <a:solidFill>
                <a:srgbClr val="FFFF00"/>
              </a:solidFill>
              <a:latin typeface="Times New Roman" pitchFamily="18" charset="0"/>
              <a:cs typeface="Times New Roman" pitchFamily="18" charset="0"/>
            </a:endParaRPr>
          </a:p>
          <a:p>
            <a:endParaRPr lang="en-US" dirty="0"/>
          </a:p>
        </p:txBody>
      </p:sp>
      <p:grpSp>
        <p:nvGrpSpPr>
          <p:cNvPr id="7" name="Group 6"/>
          <p:cNvGrpSpPr/>
          <p:nvPr/>
        </p:nvGrpSpPr>
        <p:grpSpPr>
          <a:xfrm>
            <a:off x="4267200" y="1752600"/>
            <a:ext cx="4612516" cy="3749040"/>
            <a:chOff x="3657600" y="1752600"/>
            <a:chExt cx="4612516" cy="3749040"/>
          </a:xfrm>
        </p:grpSpPr>
        <p:pic>
          <p:nvPicPr>
            <p:cNvPr id="68610" name="Picture 2" descr="http://classconnection.s3.amazonaws.com/294/flashcards/2116294/png/omohyoid1350505152899.png"/>
            <p:cNvPicPr>
              <a:picLocks noChangeAspect="1" noChangeArrowheads="1"/>
            </p:cNvPicPr>
            <p:nvPr/>
          </p:nvPicPr>
          <p:blipFill>
            <a:blip r:embed="rId3" cstate="print"/>
            <a:srcRect l="13476" t="5117" r="17917"/>
            <a:stretch>
              <a:fillRect/>
            </a:stretch>
          </p:blipFill>
          <p:spPr bwMode="auto">
            <a:xfrm>
              <a:off x="4495800" y="1752600"/>
              <a:ext cx="3774316" cy="3749040"/>
            </a:xfrm>
            <a:prstGeom prst="rect">
              <a:avLst/>
            </a:prstGeom>
            <a:noFill/>
            <a:ln>
              <a:solidFill>
                <a:schemeClr val="tx1"/>
              </a:solidFill>
            </a:ln>
          </p:spPr>
        </p:pic>
        <p:sp>
          <p:nvSpPr>
            <p:cNvPr id="6" name="TextBox 5"/>
            <p:cNvSpPr txBox="1"/>
            <p:nvPr/>
          </p:nvSpPr>
          <p:spPr>
            <a:xfrm>
              <a:off x="3657600" y="3276600"/>
              <a:ext cx="865943" cy="261610"/>
            </a:xfrm>
            <a:prstGeom prst="rect">
              <a:avLst/>
            </a:prstGeom>
            <a:noFill/>
            <a:ln>
              <a:solidFill>
                <a:schemeClr val="tx1"/>
              </a:solidFill>
            </a:ln>
          </p:spPr>
          <p:txBody>
            <a:bodyPr wrap="none" rtlCol="0">
              <a:spAutoFit/>
            </a:bodyPr>
            <a:lstStyle/>
            <a:p>
              <a:r>
                <a:rPr lang="en-US" sz="1100" dirty="0" smtClean="0"/>
                <a:t>Omohyoid </a:t>
              </a:r>
              <a:endParaRPr lang="en-US" sz="1100" dirty="0"/>
            </a:p>
          </p:txBody>
        </p:sp>
      </p:grpSp>
      <p:sp>
        <p:nvSpPr>
          <p:cNvPr id="8" name="Slide Number Placeholder 7"/>
          <p:cNvSpPr>
            <a:spLocks noGrp="1"/>
          </p:cNvSpPr>
          <p:nvPr>
            <p:ph type="sldNum" sz="quarter" idx="12"/>
          </p:nvPr>
        </p:nvSpPr>
        <p:spPr/>
        <p:txBody>
          <a:bodyPr/>
          <a:lstStyle/>
          <a:p>
            <a:fld id="{B6F15528-21DE-4FAA-801E-634DDDAF4B2B}" type="slidenum">
              <a:rPr lang="en-US" smtClean="0"/>
              <a:pPr/>
              <a:t>29</a:t>
            </a:fld>
            <a:endParaRPr lang="en-US" dirty="0"/>
          </a:p>
        </p:txBody>
      </p:sp>
      <p:sp>
        <p:nvSpPr>
          <p:cNvPr id="23" name="Right Triangle 22"/>
          <p:cNvSpPr/>
          <p:nvPr/>
        </p:nvSpPr>
        <p:spPr>
          <a:xfrm rot="2850637">
            <a:off x="6320487" y="3705504"/>
            <a:ext cx="1397684" cy="1337814"/>
          </a:xfrm>
          <a:prstGeom prst="rtTriangl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flipH="1">
            <a:off x="4876800" y="4800600"/>
            <a:ext cx="15240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553200" y="4374411"/>
            <a:ext cx="518091" cy="369332"/>
          </a:xfrm>
          <a:prstGeom prst="rect">
            <a:avLst/>
          </a:prstGeom>
          <a:noFill/>
        </p:spPr>
        <p:txBody>
          <a:bodyPr wrap="none" rtlCol="0">
            <a:spAutoFit/>
          </a:bodyPr>
          <a:lstStyle/>
          <a:p>
            <a:r>
              <a:rPr lang="en-US" dirty="0" smtClean="0"/>
              <a:t>MT</a:t>
            </a:r>
            <a:endParaRPr lang="en-US" dirty="0"/>
          </a:p>
        </p:txBody>
      </p:sp>
      <p:sp>
        <p:nvSpPr>
          <p:cNvPr id="28" name="TextBox 27"/>
          <p:cNvSpPr txBox="1"/>
          <p:nvPr/>
        </p:nvSpPr>
        <p:spPr>
          <a:xfrm>
            <a:off x="4457957" y="4673642"/>
            <a:ext cx="484428" cy="253916"/>
          </a:xfrm>
          <a:prstGeom prst="rect">
            <a:avLst/>
          </a:prstGeom>
          <a:noFill/>
        </p:spPr>
        <p:txBody>
          <a:bodyPr wrap="none" rtlCol="0">
            <a:spAutoFit/>
          </a:bodyPr>
          <a:lstStyle/>
          <a:p>
            <a:r>
              <a:rPr lang="en-US" sz="1050" dirty="0" smtClean="0"/>
              <a:t>SCM</a:t>
            </a:r>
            <a:endParaRPr lang="en-US" sz="105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Muscles in anterior cervical region</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lgn="just">
              <a:buFont typeface="Wingdings" pitchFamily="2" charset="2"/>
              <a:buChar char="q"/>
            </a:pPr>
            <a:r>
              <a:rPr lang="en-US" sz="2400" b="1" dirty="0" smtClean="0">
                <a:solidFill>
                  <a:srgbClr val="0070C0"/>
                </a:solidFill>
                <a:latin typeface="Times New Roman" pitchFamily="18" charset="0"/>
                <a:cs typeface="Times New Roman" pitchFamily="18" charset="0"/>
              </a:rPr>
              <a:t>Suprahyoid muscles </a:t>
            </a:r>
          </a:p>
          <a:p>
            <a:pPr lvl="1" algn="just">
              <a:buFont typeface="Wingdings" pitchFamily="2" charset="2"/>
              <a:buChar char="q"/>
            </a:pPr>
            <a:r>
              <a:rPr lang="en-US" sz="2000" dirty="0" smtClean="0">
                <a:latin typeface="Times New Roman" pitchFamily="18" charset="0"/>
                <a:cs typeface="Times New Roman" pitchFamily="18" charset="0"/>
              </a:rPr>
              <a:t>Superior to hyoid bone</a:t>
            </a:r>
          </a:p>
          <a:p>
            <a:pPr algn="just">
              <a:buFont typeface="Wingdings" pitchFamily="2" charset="2"/>
              <a:buChar char="q"/>
            </a:pPr>
            <a:endParaRPr lang="en-US" sz="2400" b="1" dirty="0" smtClean="0">
              <a:latin typeface="Times New Roman" pitchFamily="18" charset="0"/>
              <a:cs typeface="Times New Roman" pitchFamily="18" charset="0"/>
            </a:endParaRPr>
          </a:p>
          <a:p>
            <a:pPr algn="just">
              <a:buFont typeface="Wingdings" pitchFamily="2" charset="2"/>
              <a:buChar char="q"/>
            </a:pPr>
            <a:r>
              <a:rPr lang="en-US" sz="2400" b="1" dirty="0" smtClean="0">
                <a:solidFill>
                  <a:srgbClr val="0070C0"/>
                </a:solidFill>
                <a:latin typeface="Times New Roman" pitchFamily="18" charset="0"/>
                <a:cs typeface="Times New Roman" pitchFamily="18" charset="0"/>
              </a:rPr>
              <a:t>Infrahyoid muscles </a:t>
            </a:r>
          </a:p>
          <a:p>
            <a:pPr lvl="1" algn="just">
              <a:buFont typeface="Wingdings" pitchFamily="2" charset="2"/>
              <a:buChar char="q"/>
            </a:pPr>
            <a:r>
              <a:rPr lang="en-US" sz="2000" dirty="0" smtClean="0">
                <a:latin typeface="Times New Roman" pitchFamily="18" charset="0"/>
                <a:cs typeface="Times New Roman" pitchFamily="18" charset="0"/>
              </a:rPr>
              <a:t>Inferior to hyoid bone</a:t>
            </a:r>
          </a:p>
          <a:p>
            <a:pPr algn="just">
              <a:buFont typeface="Wingdings" pitchFamily="2" charset="2"/>
              <a:buChar char="q"/>
            </a:pPr>
            <a:endParaRPr lang="en-US" sz="2400" dirty="0" smtClean="0">
              <a:latin typeface="Times New Roman" pitchFamily="18" charset="0"/>
              <a:cs typeface="Times New Roman" pitchFamily="18" charset="0"/>
            </a:endParaRPr>
          </a:p>
          <a:p>
            <a:pPr algn="just">
              <a:buFont typeface="Wingdings" pitchFamily="2" charset="2"/>
              <a:buChar char="q"/>
            </a:pPr>
            <a:r>
              <a:rPr lang="en-US" sz="2400" dirty="0" smtClean="0">
                <a:latin typeface="Times New Roman" pitchFamily="18" charset="0"/>
                <a:cs typeface="Times New Roman" pitchFamily="18" charset="0"/>
              </a:rPr>
              <a:t>These hyoid muscles steady or move the hyoid and larynx </a:t>
            </a:r>
          </a:p>
          <a:p>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C00000"/>
                </a:solidFill>
              </a:rPr>
              <a:t>Supra and infrahyoid muscles</a:t>
            </a:r>
            <a:endParaRPr lang="en-US" dirty="0">
              <a:solidFill>
                <a:srgbClr val="C00000"/>
              </a:solidFill>
            </a:endParaRPr>
          </a:p>
        </p:txBody>
      </p:sp>
      <p:pic>
        <p:nvPicPr>
          <p:cNvPr id="3" name="Picture 1" descr="http://pt.wkhealth.com/FullTextService/CT%7b06b9ee1beed5941940e72b0413b9f09dac77cfede120a127e0f84fad8d062070293505b0bc381e389dbbc1ec036a6fc4%7d/C8TT3.gif"/>
          <p:cNvPicPr>
            <a:picLocks noChangeAspect="1" noChangeArrowheads="1"/>
          </p:cNvPicPr>
          <p:nvPr/>
        </p:nvPicPr>
        <p:blipFill>
          <a:blip r:embed="rId2" cstate="print"/>
          <a:srcRect t="48042" r="7591" b="1131"/>
          <a:stretch>
            <a:fillRect/>
          </a:stretch>
        </p:blipFill>
        <p:spPr bwMode="auto">
          <a:xfrm>
            <a:off x="533400" y="1219200"/>
            <a:ext cx="8286750" cy="51816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Supra and infrahyoid muscles</a:t>
            </a:r>
            <a:endParaRPr lang="en-US" dirty="0"/>
          </a:p>
        </p:txBody>
      </p:sp>
      <p:pic>
        <p:nvPicPr>
          <p:cNvPr id="105474" name="Picture 2" descr="http://ars.els-cdn.com/content/image/1-s2.0-S1547412706001101-gr5.jpg"/>
          <p:cNvPicPr>
            <a:picLocks noChangeAspect="1" noChangeArrowheads="1"/>
          </p:cNvPicPr>
          <p:nvPr/>
        </p:nvPicPr>
        <p:blipFill>
          <a:blip r:embed="rId2" cstate="print"/>
          <a:srcRect/>
          <a:stretch>
            <a:fillRect/>
          </a:stretch>
        </p:blipFill>
        <p:spPr bwMode="auto">
          <a:xfrm>
            <a:off x="2057400" y="1371600"/>
            <a:ext cx="4800600" cy="4981575"/>
          </a:xfrm>
          <a:prstGeom prst="rect">
            <a:avLst/>
          </a:prstGeom>
          <a:noFill/>
        </p:spPr>
      </p:pic>
      <p:sp>
        <p:nvSpPr>
          <p:cNvPr id="4" name="Rounded Rectangle 3"/>
          <p:cNvSpPr/>
          <p:nvPr/>
        </p:nvSpPr>
        <p:spPr>
          <a:xfrm>
            <a:off x="5105400" y="1295400"/>
            <a:ext cx="1143000" cy="18288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32</a:t>
            </a:fld>
            <a:endParaRPr lang="en-US" dirty="0"/>
          </a:p>
        </p:txBody>
      </p:sp>
      <mc:AlternateContent xmlns:mc="http://schemas.openxmlformats.org/markup-compatibility/2006" xmlns:p14="http://schemas.microsoft.com/office/powerpoint/2010/main">
        <mc:Choice Requires="p14">
          <p:contentPart p14:bwMode="auto" r:id="rId3">
            <p14:nvContentPartPr>
              <p14:cNvPr id="105475" name="Ink 3"/>
              <p14:cNvContentPartPr>
                <a14:cpLocks xmlns:a14="http://schemas.microsoft.com/office/drawing/2010/main" noRot="1" noChangeAspect="1" noEditPoints="1" noChangeArrowheads="1" noChangeShapeType="1"/>
              </p14:cNvContentPartPr>
              <p14:nvPr/>
            </p14:nvContentPartPr>
            <p14:xfrm>
              <a:off x="2197100" y="2724150"/>
              <a:ext cx="490538" cy="17463"/>
            </p14:xfrm>
          </p:contentPart>
        </mc:Choice>
        <mc:Fallback xmlns="">
          <p:pic>
            <p:nvPicPr>
              <p:cNvPr id="105475" name="Ink 3"/>
              <p:cNvPicPr>
                <a:picLocks noRot="1" noChangeAspect="1" noEditPoints="1" noChangeArrowheads="1" noChangeShapeType="1"/>
              </p:cNvPicPr>
              <p:nvPr/>
            </p:nvPicPr>
            <p:blipFill>
              <a:blip r:embed="rId4"/>
              <a:stretch>
                <a:fillRect/>
              </a:stretch>
            </p:blipFill>
            <p:spPr>
              <a:xfrm>
                <a:off x="2181288" y="2667234"/>
                <a:ext cx="522162" cy="131296"/>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5476" name="Ink 4"/>
              <p14:cNvContentPartPr>
                <a14:cpLocks xmlns:a14="http://schemas.microsoft.com/office/drawing/2010/main" noRot="1" noChangeAspect="1" noEditPoints="1" noChangeArrowheads="1" noChangeShapeType="1"/>
              </p14:cNvContentPartPr>
              <p14:nvPr/>
            </p14:nvContentPartPr>
            <p14:xfrm>
              <a:off x="2197100" y="3919538"/>
              <a:ext cx="534988" cy="1587"/>
            </p14:xfrm>
          </p:contentPart>
        </mc:Choice>
        <mc:Fallback xmlns="">
          <p:pic>
            <p:nvPicPr>
              <p:cNvPr id="105476" name="Ink 4"/>
              <p:cNvPicPr>
                <a:picLocks noRot="1" noChangeAspect="1" noEditPoints="1" noChangeArrowheads="1" noChangeShapeType="1"/>
              </p:cNvPicPr>
              <p:nvPr/>
            </p:nvPicPr>
            <p:blipFill>
              <a:blip r:embed="rId6"/>
              <a:stretch>
                <a:fillRect/>
              </a:stretch>
            </p:blipFill>
            <p:spPr>
              <a:xfrm>
                <a:off x="0" y="0"/>
                <a:ext cx="536040" cy="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5477" name="Ink 5"/>
              <p14:cNvContentPartPr>
                <a14:cpLocks xmlns:a14="http://schemas.microsoft.com/office/drawing/2010/main" noRot="1" noChangeAspect="1" noEditPoints="1" noChangeArrowheads="1" noChangeShapeType="1"/>
              </p14:cNvContentPartPr>
              <p14:nvPr/>
            </p14:nvContentPartPr>
            <p14:xfrm>
              <a:off x="4875213" y="3536950"/>
              <a:ext cx="519112" cy="17463"/>
            </p14:xfrm>
          </p:contentPart>
        </mc:Choice>
        <mc:Fallback xmlns="">
          <p:pic>
            <p:nvPicPr>
              <p:cNvPr id="105477" name="Ink 5"/>
              <p:cNvPicPr>
                <a:picLocks noRot="1" noChangeAspect="1" noEditPoints="1" noChangeArrowheads="1" noChangeShapeType="1"/>
              </p:cNvPicPr>
              <p:nvPr/>
            </p:nvPicPr>
            <p:blipFill>
              <a:blip r:embed="rId8"/>
              <a:stretch>
                <a:fillRect/>
              </a:stretch>
            </p:blipFill>
            <p:spPr>
              <a:xfrm>
                <a:off x="4859351" y="3475131"/>
                <a:ext cx="550836" cy="14110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5478" name="Ink 6"/>
              <p14:cNvContentPartPr>
                <a14:cpLocks xmlns:a14="http://schemas.microsoft.com/office/drawing/2010/main" noRot="1" noChangeAspect="1" noEditPoints="1" noChangeArrowheads="1" noChangeShapeType="1"/>
              </p14:cNvContentPartPr>
              <p14:nvPr/>
            </p14:nvContentPartPr>
            <p14:xfrm>
              <a:off x="4776788" y="3894138"/>
              <a:ext cx="715962" cy="34925"/>
            </p14:xfrm>
          </p:contentPart>
        </mc:Choice>
        <mc:Fallback xmlns="">
          <p:pic>
            <p:nvPicPr>
              <p:cNvPr id="105478" name="Ink 6"/>
              <p:cNvPicPr>
                <a:picLocks noRot="1" noChangeAspect="1" noEditPoints="1" noChangeArrowheads="1" noChangeShapeType="1"/>
              </p:cNvPicPr>
              <p:nvPr/>
            </p:nvPicPr>
            <p:blipFill>
              <a:blip r:embed="rId10"/>
              <a:stretch>
                <a:fillRect/>
              </a:stretch>
            </p:blipFill>
            <p:spPr>
              <a:xfrm>
                <a:off x="4760549" y="3844285"/>
                <a:ext cx="748079" cy="134349"/>
              </a:xfrm>
              <a:prstGeom prst="rect">
                <a:avLst/>
              </a:prstGeom>
            </p:spPr>
          </p:pic>
        </mc:Fallback>
      </mc:AlternateContent>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rgbClr val="C00000"/>
                </a:solidFill>
              </a:rPr>
              <a:t/>
            </a:r>
            <a:br>
              <a:rPr lang="en-US" sz="4000" b="1" dirty="0" smtClean="0">
                <a:solidFill>
                  <a:srgbClr val="C00000"/>
                </a:solidFill>
              </a:rPr>
            </a:br>
            <a:r>
              <a:rPr lang="en-US" sz="4000" b="1" dirty="0" smtClean="0">
                <a:solidFill>
                  <a:srgbClr val="C00000"/>
                </a:solidFill>
              </a:rPr>
              <a:t>Suboccipital region </a:t>
            </a:r>
            <a:r>
              <a:rPr lang="en-US" dirty="0" smtClean="0"/>
              <a:t/>
            </a:r>
            <a:br>
              <a:rPr lang="en-US" dirty="0" smtClean="0"/>
            </a:br>
            <a:endParaRPr lang="en-US" dirty="0"/>
          </a:p>
        </p:txBody>
      </p:sp>
      <p:sp>
        <p:nvSpPr>
          <p:cNvPr id="3" name="Content Placeholder 2"/>
          <p:cNvSpPr>
            <a:spLocks noGrp="1"/>
          </p:cNvSpPr>
          <p:nvPr>
            <p:ph sz="half" idx="1"/>
          </p:nvPr>
        </p:nvSpPr>
        <p:spPr>
          <a:xfrm>
            <a:off x="228600" y="1600200"/>
            <a:ext cx="4267200" cy="4525963"/>
          </a:xfrm>
        </p:spPr>
        <p:txBody>
          <a:bodyPr>
            <a:normAutofit fontScale="92500" lnSpcReduction="20000"/>
          </a:bodyPr>
          <a:lstStyle/>
          <a:p>
            <a:pPr algn="just">
              <a:buFont typeface="Wingdings" pitchFamily="2" charset="2"/>
              <a:buChar char="q"/>
            </a:pPr>
            <a:r>
              <a:rPr lang="en-US" sz="2400" dirty="0" smtClean="0">
                <a:latin typeface="Times New Roman" pitchFamily="18" charset="0"/>
                <a:cs typeface="Times New Roman" pitchFamily="18" charset="0"/>
              </a:rPr>
              <a:t>Muscle “compartment” </a:t>
            </a:r>
            <a:r>
              <a:rPr lang="en-US" sz="2400" dirty="0" smtClean="0">
                <a:solidFill>
                  <a:srgbClr val="0070C0"/>
                </a:solidFill>
                <a:latin typeface="Times New Roman" pitchFamily="18" charset="0"/>
                <a:cs typeface="Times New Roman" pitchFamily="18" charset="0"/>
              </a:rPr>
              <a:t>deep to superior part of posterior cervical region</a:t>
            </a:r>
          </a:p>
          <a:p>
            <a:pPr algn="just">
              <a:buFont typeface="Wingdings" pitchFamily="2" charset="2"/>
              <a:buChar char="q"/>
            </a:pPr>
            <a:endParaRPr lang="en-US" sz="2400" dirty="0" smtClean="0">
              <a:latin typeface="Times New Roman" pitchFamily="18" charset="0"/>
              <a:cs typeface="Times New Roman" pitchFamily="18" charset="0"/>
            </a:endParaRPr>
          </a:p>
          <a:p>
            <a:pPr algn="just">
              <a:buFont typeface="Wingdings" pitchFamily="2" charset="2"/>
              <a:buChar char="q"/>
            </a:pPr>
            <a:r>
              <a:rPr lang="en-US" sz="2400" dirty="0" smtClean="0">
                <a:latin typeface="Times New Roman" pitchFamily="18" charset="0"/>
                <a:cs typeface="Times New Roman" pitchFamily="18" charset="0"/>
              </a:rPr>
              <a:t>Lie </a:t>
            </a:r>
            <a:r>
              <a:rPr lang="en-US" sz="2400" dirty="0" smtClean="0">
                <a:solidFill>
                  <a:srgbClr val="0070C0"/>
                </a:solidFill>
                <a:latin typeface="Times New Roman" pitchFamily="18" charset="0"/>
                <a:cs typeface="Times New Roman" pitchFamily="18" charset="0"/>
              </a:rPr>
              <a:t>deep to trapezius, sternocleidomastoid, splenius, and semispinalis muscles</a:t>
            </a:r>
          </a:p>
          <a:p>
            <a:pPr algn="just">
              <a:buFont typeface="Wingdings" pitchFamily="2" charset="2"/>
              <a:buChar char="q"/>
            </a:pPr>
            <a:endParaRPr lang="en-US" sz="2400" dirty="0" smtClean="0">
              <a:latin typeface="Times New Roman" pitchFamily="18" charset="0"/>
              <a:cs typeface="Times New Roman" pitchFamily="18" charset="0"/>
            </a:endParaRPr>
          </a:p>
          <a:p>
            <a:pPr algn="just">
              <a:buFont typeface="Wingdings" pitchFamily="2" charset="2"/>
              <a:buChar char="q"/>
            </a:pPr>
            <a:r>
              <a:rPr lang="en-US" sz="2400" dirty="0" smtClean="0">
                <a:solidFill>
                  <a:srgbClr val="0070C0"/>
                </a:solidFill>
                <a:latin typeface="Times New Roman" pitchFamily="18" charset="0"/>
                <a:cs typeface="Times New Roman" pitchFamily="18" charset="0"/>
              </a:rPr>
              <a:t>Consists of  four small muscles</a:t>
            </a:r>
          </a:p>
          <a:p>
            <a:pPr lvl="1" algn="just">
              <a:buFont typeface="Wingdings" pitchFamily="2" charset="2"/>
              <a:buChar char="q"/>
            </a:pPr>
            <a:r>
              <a:rPr lang="en-US" sz="2200" dirty="0" smtClean="0">
                <a:latin typeface="Times New Roman" pitchFamily="18" charset="0"/>
                <a:cs typeface="Times New Roman" pitchFamily="18" charset="0"/>
              </a:rPr>
              <a:t>Two rectus capitis posterior (major and minor) </a:t>
            </a:r>
          </a:p>
          <a:p>
            <a:pPr lvl="1" algn="just">
              <a:buFont typeface="Wingdings" pitchFamily="2" charset="2"/>
              <a:buChar char="q"/>
            </a:pPr>
            <a:r>
              <a:rPr lang="en-US" sz="2200" dirty="0" smtClean="0">
                <a:latin typeface="Times New Roman" pitchFamily="18" charset="0"/>
                <a:cs typeface="Times New Roman" pitchFamily="18" charset="0"/>
              </a:rPr>
              <a:t>Two obliquus muscles</a:t>
            </a:r>
          </a:p>
          <a:p>
            <a:pPr algn="just">
              <a:buFont typeface="Wingdings" pitchFamily="2" charset="2"/>
              <a:buChar char="q"/>
            </a:pPr>
            <a:endParaRPr lang="en-US" sz="2200" dirty="0" smtClean="0">
              <a:latin typeface="Times New Roman" pitchFamily="18" charset="0"/>
              <a:cs typeface="Times New Roman" pitchFamily="18" charset="0"/>
            </a:endParaRPr>
          </a:p>
          <a:p>
            <a:pPr algn="just">
              <a:buFont typeface="Wingdings" pitchFamily="2" charset="2"/>
              <a:buChar char="q"/>
            </a:pPr>
            <a:r>
              <a:rPr lang="en-US" sz="2200" dirty="0" smtClean="0">
                <a:solidFill>
                  <a:srgbClr val="0070C0"/>
                </a:solidFill>
                <a:latin typeface="Times New Roman" pitchFamily="18" charset="0"/>
                <a:cs typeface="Times New Roman" pitchFamily="18" charset="0"/>
              </a:rPr>
              <a:t>Suboccipital triangle </a:t>
            </a:r>
            <a:r>
              <a:rPr lang="en-US" sz="2200" dirty="0" smtClean="0">
                <a:latin typeface="Times New Roman" pitchFamily="18" charset="0"/>
                <a:cs typeface="Times New Roman" pitchFamily="18" charset="0"/>
              </a:rPr>
              <a:t>is present in this region</a:t>
            </a:r>
            <a:endParaRPr lang="en-US" sz="2200" dirty="0">
              <a:latin typeface="Times New Roman" pitchFamily="18" charset="0"/>
              <a:cs typeface="Times New Roman" pitchFamily="18" charset="0"/>
            </a:endParaRPr>
          </a:p>
        </p:txBody>
      </p:sp>
      <p:pic>
        <p:nvPicPr>
          <p:cNvPr id="97281" name="Picture 1"/>
          <p:cNvPicPr>
            <a:picLocks noChangeAspect="1" noChangeArrowheads="1"/>
          </p:cNvPicPr>
          <p:nvPr/>
        </p:nvPicPr>
        <p:blipFill>
          <a:blip r:embed="rId3" cstate="print"/>
          <a:srcRect r="52518" b="68310"/>
          <a:stretch>
            <a:fillRect/>
          </a:stretch>
        </p:blipFill>
        <p:spPr bwMode="auto">
          <a:xfrm>
            <a:off x="4572000" y="2743200"/>
            <a:ext cx="4310062" cy="17145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457200"/>
          <a:ext cx="8686799" cy="5059680"/>
        </p:xfrm>
        <a:graphic>
          <a:graphicData uri="http://schemas.openxmlformats.org/drawingml/2006/table">
            <a:tbl>
              <a:tblPr>
                <a:tableStyleId>{69C7853C-536D-4A76-A0AE-DD22124D55A5}</a:tableStyleId>
              </a:tblPr>
              <a:tblGrid>
                <a:gridCol w="2113005"/>
                <a:gridCol w="3627836"/>
                <a:gridCol w="2945958"/>
              </a:tblGrid>
              <a:tr h="365760">
                <a:tc gridSpan="3">
                  <a:txBody>
                    <a:bodyPr/>
                    <a:lstStyle/>
                    <a:p>
                      <a:pPr marL="0" marR="0" algn="ctr">
                        <a:spcBef>
                          <a:spcPts val="0"/>
                        </a:spcBef>
                        <a:spcAft>
                          <a:spcPts val="0"/>
                        </a:spcAft>
                      </a:pPr>
                      <a:r>
                        <a:rPr lang="en-US" sz="3600" b="1" u="none" dirty="0">
                          <a:solidFill>
                            <a:srgbClr val="0070C0"/>
                          </a:solidFill>
                        </a:rPr>
                        <a:t>Suboccipital Muscles</a:t>
                      </a:r>
                      <a:endParaRPr lang="en-US" sz="3600" b="1" u="none" dirty="0">
                        <a:solidFill>
                          <a:srgbClr val="0070C0"/>
                        </a:solidFill>
                        <a:latin typeface="Arial Unicode MS"/>
                      </a:endParaRPr>
                    </a:p>
                  </a:txBody>
                  <a:tcPr marL="0" marR="0" marT="0" marB="0" anchor="b">
                    <a:solidFill>
                      <a:schemeClr val="bg1"/>
                    </a:solidFill>
                  </a:tcPr>
                </a:tc>
                <a:tc hMerge="1">
                  <a:txBody>
                    <a:bodyPr/>
                    <a:lstStyle/>
                    <a:p>
                      <a:endParaRPr lang="en-US"/>
                    </a:p>
                  </a:txBody>
                  <a:tcPr/>
                </a:tc>
                <a:tc hMerge="1">
                  <a:txBody>
                    <a:bodyPr/>
                    <a:lstStyle/>
                    <a:p>
                      <a:endParaRPr lang="en-US"/>
                    </a:p>
                  </a:txBody>
                  <a:tcPr/>
                </a:tc>
              </a:tr>
              <a:tr h="365760">
                <a:tc>
                  <a:txBody>
                    <a:bodyPr/>
                    <a:lstStyle/>
                    <a:p>
                      <a:pPr marL="0" marR="0" algn="ctr">
                        <a:spcBef>
                          <a:spcPts val="0"/>
                        </a:spcBef>
                        <a:spcAft>
                          <a:spcPts val="0"/>
                        </a:spcAft>
                      </a:pPr>
                      <a:r>
                        <a:rPr lang="en-US" sz="1800" b="1" u="none" dirty="0">
                          <a:solidFill>
                            <a:schemeClr val="tx1"/>
                          </a:solidFill>
                        </a:rPr>
                        <a:t>Muscle</a:t>
                      </a:r>
                      <a:endParaRPr lang="en-US" sz="2800" b="1" u="none" dirty="0">
                        <a:solidFill>
                          <a:schemeClr val="tx1"/>
                        </a:solidFill>
                        <a:latin typeface="Arial Unicode MS"/>
                      </a:endParaRPr>
                    </a:p>
                  </a:txBody>
                  <a:tcPr marL="0" marR="0" marT="0" marB="0" anchor="ctr">
                    <a:solidFill>
                      <a:srgbClr val="C00000"/>
                    </a:solidFill>
                  </a:tcPr>
                </a:tc>
                <a:tc>
                  <a:txBody>
                    <a:bodyPr/>
                    <a:lstStyle/>
                    <a:p>
                      <a:pPr marL="0" marR="0" algn="ctr">
                        <a:spcBef>
                          <a:spcPts val="0"/>
                        </a:spcBef>
                        <a:spcAft>
                          <a:spcPts val="0"/>
                        </a:spcAft>
                      </a:pPr>
                      <a:r>
                        <a:rPr lang="en-US" sz="1800" b="1" u="none" dirty="0">
                          <a:solidFill>
                            <a:schemeClr val="tx1"/>
                          </a:solidFill>
                        </a:rPr>
                        <a:t>Origin</a:t>
                      </a:r>
                      <a:endParaRPr lang="en-US" sz="2800" b="1" u="none" dirty="0">
                        <a:solidFill>
                          <a:schemeClr val="tx1"/>
                        </a:solidFill>
                        <a:latin typeface="Arial Unicode MS"/>
                      </a:endParaRPr>
                    </a:p>
                  </a:txBody>
                  <a:tcPr marL="0" marR="0" marT="0" marB="0" anchor="ctr">
                    <a:solidFill>
                      <a:srgbClr val="C00000"/>
                    </a:solidFill>
                  </a:tcPr>
                </a:tc>
                <a:tc>
                  <a:txBody>
                    <a:bodyPr/>
                    <a:lstStyle/>
                    <a:p>
                      <a:pPr marL="0" marR="0" algn="ctr">
                        <a:spcBef>
                          <a:spcPts val="0"/>
                        </a:spcBef>
                        <a:spcAft>
                          <a:spcPts val="0"/>
                        </a:spcAft>
                      </a:pPr>
                      <a:r>
                        <a:rPr lang="en-US" sz="1800" b="1" u="none" dirty="0">
                          <a:solidFill>
                            <a:schemeClr val="tx1"/>
                          </a:solidFill>
                        </a:rPr>
                        <a:t>Insertion</a:t>
                      </a:r>
                      <a:endParaRPr lang="en-US" sz="2800" b="1" u="none" dirty="0">
                        <a:solidFill>
                          <a:schemeClr val="tx1"/>
                        </a:solidFill>
                        <a:latin typeface="Arial Unicode MS"/>
                      </a:endParaRPr>
                    </a:p>
                  </a:txBody>
                  <a:tcPr marL="0" marR="0" marT="0" marB="0" anchor="ctr">
                    <a:solidFill>
                      <a:srgbClr val="C00000"/>
                    </a:solidFill>
                  </a:tcPr>
                </a:tc>
              </a:tr>
              <a:tr h="792480">
                <a:tc>
                  <a:txBody>
                    <a:bodyPr/>
                    <a:lstStyle/>
                    <a:p>
                      <a:pPr marL="0" marR="0" algn="just">
                        <a:spcBef>
                          <a:spcPts val="0"/>
                        </a:spcBef>
                        <a:spcAft>
                          <a:spcPts val="0"/>
                        </a:spcAft>
                      </a:pPr>
                      <a:r>
                        <a:rPr lang="en-US" sz="2000" b="1" dirty="0">
                          <a:solidFill>
                            <a:schemeClr val="tx1"/>
                          </a:solidFill>
                        </a:rPr>
                        <a:t>Rectus capitis posterior major</a:t>
                      </a:r>
                      <a:endParaRPr lang="en-US" sz="3200" b="1" dirty="0">
                        <a:solidFill>
                          <a:schemeClr val="tx1"/>
                        </a:solidFill>
                        <a:latin typeface="Arial Unicode MS"/>
                      </a:endParaRPr>
                    </a:p>
                  </a:txBody>
                  <a:tcPr marL="95250" marR="95250" marT="95250" marB="95250">
                    <a:solidFill>
                      <a:schemeClr val="bg1"/>
                    </a:solidFill>
                  </a:tcPr>
                </a:tc>
                <a:tc>
                  <a:txBody>
                    <a:bodyPr/>
                    <a:lstStyle/>
                    <a:p>
                      <a:pPr marL="0" marR="0" algn="just">
                        <a:spcBef>
                          <a:spcPts val="0"/>
                        </a:spcBef>
                        <a:spcAft>
                          <a:spcPts val="0"/>
                        </a:spcAft>
                      </a:pPr>
                      <a:r>
                        <a:rPr lang="en-US" sz="1800" dirty="0">
                          <a:solidFill>
                            <a:schemeClr val="tx1"/>
                          </a:solidFill>
                        </a:rPr>
                        <a:t>Spinous process of vertebra C2</a:t>
                      </a:r>
                      <a:endParaRPr lang="en-US" sz="2800" dirty="0">
                        <a:solidFill>
                          <a:schemeClr val="tx1"/>
                        </a:solidFill>
                        <a:latin typeface="Arial Unicode MS"/>
                      </a:endParaRPr>
                    </a:p>
                  </a:txBody>
                  <a:tcPr marL="95250" marR="95250" marT="95250" marB="95250">
                    <a:solidFill>
                      <a:schemeClr val="bg1"/>
                    </a:solidFill>
                  </a:tcPr>
                </a:tc>
                <a:tc>
                  <a:txBody>
                    <a:bodyPr/>
                    <a:lstStyle/>
                    <a:p>
                      <a:pPr marL="0" marR="0" algn="just">
                        <a:spcBef>
                          <a:spcPts val="0"/>
                        </a:spcBef>
                        <a:spcAft>
                          <a:spcPts val="0"/>
                        </a:spcAft>
                      </a:pPr>
                      <a:r>
                        <a:rPr lang="en-US" sz="1800" dirty="0">
                          <a:solidFill>
                            <a:schemeClr val="tx1"/>
                          </a:solidFill>
                        </a:rPr>
                        <a:t>Lateral part of inferior nuchal line of occipital bone</a:t>
                      </a:r>
                      <a:endParaRPr lang="en-US" sz="2800" dirty="0">
                        <a:solidFill>
                          <a:schemeClr val="tx1"/>
                        </a:solidFill>
                        <a:latin typeface="Arial Unicode MS"/>
                      </a:endParaRPr>
                    </a:p>
                  </a:txBody>
                  <a:tcPr marL="95250" marR="95250" marT="95250" marB="95250">
                    <a:solidFill>
                      <a:schemeClr val="bg1"/>
                    </a:solidFill>
                  </a:tcPr>
                </a:tc>
              </a:tr>
              <a:tr h="975360">
                <a:tc>
                  <a:txBody>
                    <a:bodyPr/>
                    <a:lstStyle/>
                    <a:p>
                      <a:pPr marL="0" marR="0" algn="just">
                        <a:spcBef>
                          <a:spcPts val="0"/>
                        </a:spcBef>
                        <a:spcAft>
                          <a:spcPts val="0"/>
                        </a:spcAft>
                      </a:pPr>
                      <a:r>
                        <a:rPr lang="en-US" sz="2000" b="1" dirty="0">
                          <a:solidFill>
                            <a:schemeClr val="tx1"/>
                          </a:solidFill>
                        </a:rPr>
                        <a:t>Rectus capitis posterior minor</a:t>
                      </a:r>
                      <a:endParaRPr lang="en-US" sz="3200" b="1" dirty="0">
                        <a:solidFill>
                          <a:schemeClr val="tx1"/>
                        </a:solidFill>
                        <a:latin typeface="Arial Unicode MS"/>
                      </a:endParaRPr>
                    </a:p>
                  </a:txBody>
                  <a:tcPr marL="95250" marR="95250" marT="95250" marB="95250">
                    <a:solidFill>
                      <a:schemeClr val="bg1"/>
                    </a:solidFill>
                  </a:tcPr>
                </a:tc>
                <a:tc>
                  <a:txBody>
                    <a:bodyPr/>
                    <a:lstStyle/>
                    <a:p>
                      <a:pPr marL="0" marR="0" algn="just">
                        <a:spcBef>
                          <a:spcPts val="0"/>
                        </a:spcBef>
                        <a:spcAft>
                          <a:spcPts val="0"/>
                        </a:spcAft>
                      </a:pPr>
                      <a:r>
                        <a:rPr lang="en-US" sz="1800" dirty="0">
                          <a:solidFill>
                            <a:schemeClr val="tx1"/>
                          </a:solidFill>
                        </a:rPr>
                        <a:t>Posterior tubercle of </a:t>
                      </a:r>
                      <a:r>
                        <a:rPr lang="en-US" sz="1800" dirty="0" smtClean="0">
                          <a:solidFill>
                            <a:schemeClr val="tx1"/>
                          </a:solidFill>
                        </a:rPr>
                        <a:t>posterior arch of vertebra </a:t>
                      </a:r>
                      <a:r>
                        <a:rPr lang="en-US" sz="1800" dirty="0">
                          <a:solidFill>
                            <a:schemeClr val="tx1"/>
                          </a:solidFill>
                        </a:rPr>
                        <a:t>C1</a:t>
                      </a:r>
                      <a:endParaRPr lang="en-US" sz="2800" dirty="0">
                        <a:solidFill>
                          <a:schemeClr val="tx1"/>
                        </a:solidFill>
                        <a:latin typeface="Arial Unicode MS"/>
                      </a:endParaRPr>
                    </a:p>
                  </a:txBody>
                  <a:tcPr marL="95250" marR="95250" marT="95250" marB="95250">
                    <a:solidFill>
                      <a:schemeClr val="bg1"/>
                    </a:solidFill>
                  </a:tcPr>
                </a:tc>
                <a:tc>
                  <a:txBody>
                    <a:bodyPr/>
                    <a:lstStyle/>
                    <a:p>
                      <a:pPr marL="0" marR="0" algn="just">
                        <a:spcBef>
                          <a:spcPts val="0"/>
                        </a:spcBef>
                        <a:spcAft>
                          <a:spcPts val="0"/>
                        </a:spcAft>
                      </a:pPr>
                      <a:r>
                        <a:rPr lang="en-US" sz="1800" dirty="0">
                          <a:solidFill>
                            <a:schemeClr val="tx1"/>
                          </a:solidFill>
                        </a:rPr>
                        <a:t>Medial part of inferior nuchal line of occipital bone</a:t>
                      </a:r>
                      <a:endParaRPr lang="en-US" sz="2800" dirty="0">
                        <a:solidFill>
                          <a:schemeClr val="tx1"/>
                        </a:solidFill>
                        <a:latin typeface="Arial Unicode MS"/>
                      </a:endParaRPr>
                    </a:p>
                  </a:txBody>
                  <a:tcPr marL="95250" marR="95250" marT="95250" marB="95250">
                    <a:solidFill>
                      <a:schemeClr val="bg1"/>
                    </a:solidFill>
                  </a:tcPr>
                </a:tc>
              </a:tr>
              <a:tr h="929640">
                <a:tc>
                  <a:txBody>
                    <a:bodyPr/>
                    <a:lstStyle/>
                    <a:p>
                      <a:pPr marL="0" marR="0" algn="just">
                        <a:spcBef>
                          <a:spcPts val="0"/>
                        </a:spcBef>
                        <a:spcAft>
                          <a:spcPts val="0"/>
                        </a:spcAft>
                      </a:pPr>
                      <a:r>
                        <a:rPr lang="en-US" sz="2000" b="1" dirty="0">
                          <a:solidFill>
                            <a:schemeClr val="tx1"/>
                          </a:solidFill>
                        </a:rPr>
                        <a:t>Obliquus capitis inferior</a:t>
                      </a:r>
                      <a:endParaRPr lang="en-US" sz="3200" b="1" dirty="0">
                        <a:solidFill>
                          <a:schemeClr val="tx1"/>
                        </a:solidFill>
                        <a:latin typeface="Arial Unicode MS"/>
                      </a:endParaRPr>
                    </a:p>
                  </a:txBody>
                  <a:tcPr marL="95250" marR="95250" marT="95250" marB="95250">
                    <a:solidFill>
                      <a:schemeClr val="bg1"/>
                    </a:solidFill>
                  </a:tcPr>
                </a:tc>
                <a:tc>
                  <a:txBody>
                    <a:bodyPr/>
                    <a:lstStyle/>
                    <a:p>
                      <a:pPr marL="0" marR="0" algn="just">
                        <a:spcBef>
                          <a:spcPts val="0"/>
                        </a:spcBef>
                        <a:spcAft>
                          <a:spcPts val="0"/>
                        </a:spcAft>
                      </a:pPr>
                      <a:r>
                        <a:rPr lang="en-US" sz="1800" dirty="0" smtClean="0">
                          <a:solidFill>
                            <a:schemeClr val="tx1"/>
                          </a:solidFill>
                        </a:rPr>
                        <a:t>Spinous process of </a:t>
                      </a:r>
                      <a:r>
                        <a:rPr lang="en-US" sz="1800" dirty="0">
                          <a:solidFill>
                            <a:schemeClr val="tx1"/>
                          </a:solidFill>
                        </a:rPr>
                        <a:t>vertebra C2</a:t>
                      </a:r>
                      <a:endParaRPr lang="en-US" sz="2800" dirty="0">
                        <a:solidFill>
                          <a:schemeClr val="tx1"/>
                        </a:solidFill>
                        <a:latin typeface="Arial Unicode MS"/>
                      </a:endParaRPr>
                    </a:p>
                  </a:txBody>
                  <a:tcPr marL="95250" marR="95250" marT="95250" marB="95250">
                    <a:solidFill>
                      <a:schemeClr val="bg1"/>
                    </a:solidFill>
                  </a:tcPr>
                </a:tc>
                <a:tc>
                  <a:txBody>
                    <a:bodyPr/>
                    <a:lstStyle/>
                    <a:p>
                      <a:pPr marL="0" marR="0" algn="just">
                        <a:spcBef>
                          <a:spcPts val="0"/>
                        </a:spcBef>
                        <a:spcAft>
                          <a:spcPts val="0"/>
                        </a:spcAft>
                      </a:pPr>
                      <a:r>
                        <a:rPr lang="en-US" sz="1800" dirty="0">
                          <a:solidFill>
                            <a:schemeClr val="tx1"/>
                          </a:solidFill>
                        </a:rPr>
                        <a:t>Transverse process of vertebra C1</a:t>
                      </a:r>
                      <a:endParaRPr lang="en-US" sz="2800" dirty="0">
                        <a:solidFill>
                          <a:schemeClr val="tx1"/>
                        </a:solidFill>
                        <a:latin typeface="Arial Unicode MS"/>
                      </a:endParaRPr>
                    </a:p>
                  </a:txBody>
                  <a:tcPr marL="95250" marR="95250" marT="95250" marB="95250">
                    <a:solidFill>
                      <a:schemeClr val="bg1"/>
                    </a:solidFill>
                  </a:tcPr>
                </a:tc>
              </a:tr>
              <a:tr h="1188720">
                <a:tc>
                  <a:txBody>
                    <a:bodyPr/>
                    <a:lstStyle/>
                    <a:p>
                      <a:pPr marL="0" marR="0" algn="just">
                        <a:spcBef>
                          <a:spcPts val="0"/>
                        </a:spcBef>
                        <a:spcAft>
                          <a:spcPts val="0"/>
                        </a:spcAft>
                      </a:pPr>
                      <a:r>
                        <a:rPr lang="en-US" sz="2000" b="1" dirty="0">
                          <a:solidFill>
                            <a:schemeClr val="tx1"/>
                          </a:solidFill>
                        </a:rPr>
                        <a:t>Obliquus capitis superior</a:t>
                      </a:r>
                      <a:endParaRPr lang="en-US" sz="3200" b="1" dirty="0">
                        <a:solidFill>
                          <a:schemeClr val="tx1"/>
                        </a:solidFill>
                        <a:latin typeface="Arial Unicode MS"/>
                      </a:endParaRPr>
                    </a:p>
                  </a:txBody>
                  <a:tcPr marL="95250" marR="95250" marT="95250" marB="95250">
                    <a:solidFill>
                      <a:schemeClr val="bg1"/>
                    </a:solidFill>
                  </a:tcPr>
                </a:tc>
                <a:tc>
                  <a:txBody>
                    <a:bodyPr/>
                    <a:lstStyle/>
                    <a:p>
                      <a:pPr marL="0" marR="0" algn="just">
                        <a:spcBef>
                          <a:spcPts val="0"/>
                        </a:spcBef>
                        <a:spcAft>
                          <a:spcPts val="0"/>
                        </a:spcAft>
                      </a:pPr>
                      <a:r>
                        <a:rPr lang="en-US" sz="1800" dirty="0">
                          <a:solidFill>
                            <a:schemeClr val="tx1"/>
                          </a:solidFill>
                        </a:rPr>
                        <a:t>Transverse process of vertebra C1</a:t>
                      </a:r>
                      <a:endParaRPr lang="en-US" sz="2800" dirty="0">
                        <a:solidFill>
                          <a:schemeClr val="tx1"/>
                        </a:solidFill>
                        <a:latin typeface="Arial Unicode MS"/>
                      </a:endParaRPr>
                    </a:p>
                  </a:txBody>
                  <a:tcPr marL="95250" marR="95250" marT="95250" marB="95250">
                    <a:solidFill>
                      <a:schemeClr val="bg1"/>
                    </a:solidFill>
                  </a:tcPr>
                </a:tc>
                <a:tc>
                  <a:txBody>
                    <a:bodyPr/>
                    <a:lstStyle/>
                    <a:p>
                      <a:pPr marL="0" marR="0" algn="just">
                        <a:spcBef>
                          <a:spcPts val="0"/>
                        </a:spcBef>
                        <a:spcAft>
                          <a:spcPts val="0"/>
                        </a:spcAft>
                      </a:pPr>
                      <a:r>
                        <a:rPr lang="en-US" sz="1800" dirty="0">
                          <a:solidFill>
                            <a:schemeClr val="tx1"/>
                          </a:solidFill>
                        </a:rPr>
                        <a:t>Occipital bone between superior and inferior nuchal lines</a:t>
                      </a:r>
                      <a:endParaRPr lang="en-US" sz="2800" dirty="0">
                        <a:solidFill>
                          <a:schemeClr val="tx1"/>
                        </a:solidFill>
                        <a:latin typeface="Arial Unicode MS"/>
                      </a:endParaRPr>
                    </a:p>
                  </a:txBody>
                  <a:tcPr marL="95250" marR="95250" marT="95250" marB="95250">
                    <a:solidFill>
                      <a:schemeClr val="bg1"/>
                    </a:solidFill>
                  </a:tcPr>
                </a:tc>
              </a:tr>
            </a:tbl>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34</a:t>
            </a:fld>
            <a:endParaRPr lang="en-US" dirty="0"/>
          </a:p>
        </p:txBody>
      </p:sp>
      <p:sp>
        <p:nvSpPr>
          <p:cNvPr id="4" name="Rectangle 3"/>
          <p:cNvSpPr/>
          <p:nvPr/>
        </p:nvSpPr>
        <p:spPr>
          <a:xfrm>
            <a:off x="228600" y="5638801"/>
            <a:ext cx="8610600" cy="923330"/>
          </a:xfrm>
          <a:prstGeom prst="rect">
            <a:avLst/>
          </a:prstGeom>
        </p:spPr>
        <p:txBody>
          <a:bodyPr wrap="square">
            <a:spAutoFit/>
          </a:bodyPr>
          <a:lstStyle/>
          <a:p>
            <a:pPr>
              <a:buFont typeface="Arial" pitchFamily="34" charset="0"/>
              <a:buChar char="•"/>
              <a:defRPr/>
            </a:pPr>
            <a:r>
              <a:rPr lang="en-US" dirty="0" smtClean="0">
                <a:latin typeface="Times New Roman" pitchFamily="18" charset="0"/>
                <a:cs typeface="Times New Roman" pitchFamily="18" charset="0"/>
              </a:rPr>
              <a:t>All </a:t>
            </a:r>
            <a:r>
              <a:rPr lang="en-US" b="1" dirty="0" smtClean="0">
                <a:latin typeface="Times New Roman" pitchFamily="18" charset="0"/>
                <a:cs typeface="Times New Roman" pitchFamily="18" charset="0"/>
              </a:rPr>
              <a:t>four muscles </a:t>
            </a:r>
            <a:r>
              <a:rPr lang="en-US" dirty="0" smtClean="0">
                <a:latin typeface="Times New Roman" pitchFamily="18" charset="0"/>
                <a:cs typeface="Times New Roman" pitchFamily="18" charset="0"/>
              </a:rPr>
              <a:t>are innervated by </a:t>
            </a:r>
            <a:r>
              <a:rPr lang="en-US" dirty="0" smtClean="0">
                <a:solidFill>
                  <a:srgbClr val="0070C0"/>
                </a:solidFill>
                <a:latin typeface="Times New Roman" pitchFamily="18" charset="0"/>
                <a:cs typeface="Times New Roman" pitchFamily="18" charset="0"/>
              </a:rPr>
              <a:t>the posterior (dorsal) ramus of C1, </a:t>
            </a:r>
            <a:r>
              <a:rPr lang="en-US" b="1" dirty="0" smtClean="0">
                <a:solidFill>
                  <a:srgbClr val="0070C0"/>
                </a:solidFill>
                <a:latin typeface="Times New Roman" pitchFamily="18" charset="0"/>
                <a:cs typeface="Times New Roman" pitchFamily="18" charset="0"/>
              </a:rPr>
              <a:t>suboccipital nerve</a:t>
            </a:r>
          </a:p>
          <a:p>
            <a:pPr>
              <a:buFont typeface="Arial" pitchFamily="34" charset="0"/>
              <a:buChar char="•"/>
              <a:defRPr/>
            </a:pPr>
            <a:r>
              <a:rPr lang="en-US" dirty="0" smtClean="0">
                <a:latin typeface="Times New Roman" pitchFamily="18" charset="0"/>
                <a:cs typeface="Times New Roman" pitchFamily="18" charset="0"/>
              </a:rPr>
              <a:t>Act on the head directly or indirectly by </a:t>
            </a:r>
            <a:r>
              <a:rPr lang="en-US" dirty="0" smtClean="0">
                <a:solidFill>
                  <a:srgbClr val="0070C0"/>
                </a:solidFill>
                <a:latin typeface="Times New Roman" pitchFamily="18" charset="0"/>
                <a:cs typeface="Times New Roman" pitchFamily="18" charset="0"/>
              </a:rPr>
              <a:t>extending</a:t>
            </a:r>
            <a:r>
              <a:rPr lang="en-US" dirty="0" smtClean="0">
                <a:latin typeface="Times New Roman" pitchFamily="18" charset="0"/>
                <a:cs typeface="Times New Roman" pitchFamily="18" charset="0"/>
              </a:rPr>
              <a:t> it on vertebra C1 and rotating it on vertebrae C1 and C2</a:t>
            </a:r>
            <a:endParaRPr lang="en-US"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C00000"/>
                </a:solidFill>
              </a:rPr>
              <a:t>Suboccipital muscles</a:t>
            </a:r>
            <a:endParaRPr lang="en-US" dirty="0"/>
          </a:p>
        </p:txBody>
      </p:sp>
      <p:pic>
        <p:nvPicPr>
          <p:cNvPr id="3" name="Picture 6" descr="http://pt.wkhealth.com/FullTextService/CT%7b06b9ee1beed59419cc1656b6268cad833728ef20f35ed0c5b45bc2c0969a7d1b5a6bc28024c7d5db2909e420e536b56e%7d/C1FF13.jpg"/>
          <p:cNvPicPr>
            <a:picLocks noChangeAspect="1" noChangeArrowheads="1"/>
          </p:cNvPicPr>
          <p:nvPr/>
        </p:nvPicPr>
        <p:blipFill>
          <a:blip r:embed="rId2" cstate="print"/>
          <a:srcRect b="43491"/>
          <a:stretch>
            <a:fillRect/>
          </a:stretch>
        </p:blipFill>
        <p:spPr bwMode="auto">
          <a:xfrm>
            <a:off x="4876800" y="2133600"/>
            <a:ext cx="3867150" cy="3762375"/>
          </a:xfrm>
          <a:prstGeom prst="rect">
            <a:avLst/>
          </a:prstGeom>
          <a:noFill/>
          <a:ln w="9525">
            <a:noFill/>
            <a:miter lim="800000"/>
            <a:headEnd/>
            <a:tailEnd/>
          </a:ln>
        </p:spPr>
      </p:pic>
      <p:grpSp>
        <p:nvGrpSpPr>
          <p:cNvPr id="9" name="Group 8"/>
          <p:cNvGrpSpPr/>
          <p:nvPr/>
        </p:nvGrpSpPr>
        <p:grpSpPr>
          <a:xfrm>
            <a:off x="533400" y="2590800"/>
            <a:ext cx="4175842" cy="2834640"/>
            <a:chOff x="533400" y="2667000"/>
            <a:chExt cx="4175842" cy="2834640"/>
          </a:xfrm>
        </p:grpSpPr>
        <p:pic>
          <p:nvPicPr>
            <p:cNvPr id="5" name="Picture 6" descr="http://pt.wkhealth.com/FullTextService/CT%7b06b9ee1beed59419cc1656b6268cad833728ef20f35ed0c5b45bc2c0969a7d1b5a6bc28024c7d5db2909e420e536b56e%7d/C1FF13.jpg"/>
            <p:cNvPicPr>
              <a:picLocks noChangeAspect="1" noChangeArrowheads="1"/>
            </p:cNvPicPr>
            <p:nvPr/>
          </p:nvPicPr>
          <p:blipFill>
            <a:blip r:embed="rId2" cstate="print"/>
            <a:srcRect t="60572"/>
            <a:stretch>
              <a:fillRect/>
            </a:stretch>
          </p:blipFill>
          <p:spPr bwMode="auto">
            <a:xfrm>
              <a:off x="533400" y="2667000"/>
              <a:ext cx="4175842" cy="2834640"/>
            </a:xfrm>
            <a:prstGeom prst="rect">
              <a:avLst/>
            </a:prstGeom>
            <a:noFill/>
            <a:ln w="9525">
              <a:noFill/>
              <a:miter lim="800000"/>
              <a:headEnd/>
              <a:tailEnd/>
            </a:ln>
          </p:spPr>
        </p:pic>
        <p:cxnSp>
          <p:nvCxnSpPr>
            <p:cNvPr id="7" name="Straight Connector 6"/>
            <p:cNvCxnSpPr/>
            <p:nvPr/>
          </p:nvCxnSpPr>
          <p:spPr>
            <a:xfrm flipV="1">
              <a:off x="2895600" y="2971800"/>
              <a:ext cx="53340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352800" y="2819400"/>
              <a:ext cx="1217000" cy="230832"/>
            </a:xfrm>
            <a:prstGeom prst="rect">
              <a:avLst/>
            </a:prstGeom>
            <a:noFill/>
          </p:spPr>
          <p:txBody>
            <a:bodyPr wrap="none" rtlCol="0">
              <a:spAutoFit/>
            </a:bodyPr>
            <a:lstStyle/>
            <a:p>
              <a:r>
                <a:rPr lang="en-US" sz="900" b="1" dirty="0" smtClean="0"/>
                <a:t>Inferior nuchal line</a:t>
              </a:r>
              <a:endParaRPr lang="en-US" sz="900" b="1" dirty="0"/>
            </a:p>
          </p:txBody>
        </p:sp>
      </p:grpSp>
      <p:sp>
        <p:nvSpPr>
          <p:cNvPr id="10" name="Slide Number Placeholder 9"/>
          <p:cNvSpPr>
            <a:spLocks noGrp="1"/>
          </p:cNvSpPr>
          <p:nvPr>
            <p:ph type="sldNum" sz="quarter" idx="12"/>
          </p:nvPr>
        </p:nvSpPr>
        <p:spPr/>
        <p:txBody>
          <a:bodyPr/>
          <a:lstStyle/>
          <a:p>
            <a:fld id="{B6F15528-21DE-4FAA-801E-634DDDAF4B2B}" type="slidenum">
              <a:rPr lang="en-US" smtClean="0"/>
              <a:pPr/>
              <a:t>35</a:t>
            </a:fld>
            <a:endParaRPr lang="en-US" dirty="0"/>
          </a:p>
        </p:txBody>
      </p:sp>
      <mc:AlternateContent xmlns:mc="http://schemas.openxmlformats.org/markup-compatibility/2006" xmlns:p14="http://schemas.microsoft.com/office/powerpoint/2010/main">
        <mc:Choice Requires="p14">
          <p:contentPart p14:bwMode="auto" r:id="rId3">
            <p14:nvContentPartPr>
              <p14:cNvPr id="107522" name="Ink 2"/>
              <p14:cNvContentPartPr>
                <a14:cpLocks xmlns:a14="http://schemas.microsoft.com/office/drawing/2010/main" noRot="1" noChangeAspect="1" noEditPoints="1" noChangeArrowheads="1" noChangeShapeType="1"/>
              </p14:cNvContentPartPr>
              <p14:nvPr/>
            </p14:nvContentPartPr>
            <p14:xfrm>
              <a:off x="3598863" y="3017838"/>
              <a:ext cx="687387" cy="9525"/>
            </p14:xfrm>
          </p:contentPart>
        </mc:Choice>
        <mc:Fallback xmlns="">
          <p:pic>
            <p:nvPicPr>
              <p:cNvPr id="107522" name="Ink 2"/>
              <p:cNvPicPr>
                <a:picLocks noRot="1" noChangeAspect="1" noEditPoints="1" noChangeArrowheads="1" noChangeShapeType="1"/>
              </p:cNvPicPr>
              <p:nvPr/>
            </p:nvPicPr>
            <p:blipFill>
              <a:blip r:embed="rId4"/>
              <a:stretch>
                <a:fillRect/>
              </a:stretch>
            </p:blipFill>
            <p:spPr>
              <a:xfrm>
                <a:off x="3583036" y="2982170"/>
                <a:ext cx="719041" cy="8086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7523" name="Ink 3"/>
              <p14:cNvContentPartPr>
                <a14:cpLocks xmlns:a14="http://schemas.microsoft.com/office/drawing/2010/main" noRot="1" noChangeAspect="1" noEditPoints="1" noChangeArrowheads="1" noChangeShapeType="1"/>
              </p14:cNvContentPartPr>
              <p14:nvPr/>
            </p14:nvContentPartPr>
            <p14:xfrm>
              <a:off x="3598863" y="3187700"/>
              <a:ext cx="866775" cy="63500"/>
            </p14:xfrm>
          </p:contentPart>
        </mc:Choice>
        <mc:Fallback xmlns="">
          <p:pic>
            <p:nvPicPr>
              <p:cNvPr id="107523" name="Ink 3"/>
              <p:cNvPicPr>
                <a:picLocks noRot="1" noChangeAspect="1" noEditPoints="1" noChangeArrowheads="1" noChangeShapeType="1"/>
              </p:cNvPicPr>
              <p:nvPr/>
            </p:nvPicPr>
            <p:blipFill>
              <a:blip r:embed="rId6"/>
              <a:stretch>
                <a:fillRect/>
              </a:stretch>
            </p:blipFill>
            <p:spPr>
              <a:xfrm>
                <a:off x="3583018" y="3132646"/>
                <a:ext cx="898464" cy="173608"/>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7524" name="Ink 4"/>
              <p14:cNvContentPartPr>
                <a14:cpLocks xmlns:a14="http://schemas.microsoft.com/office/drawing/2010/main" noRot="1" noChangeAspect="1" noEditPoints="1" noChangeArrowheads="1" noChangeShapeType="1"/>
              </p14:cNvContentPartPr>
              <p14:nvPr/>
            </p14:nvContentPartPr>
            <p14:xfrm>
              <a:off x="3786188" y="3652838"/>
              <a:ext cx="723900" cy="44450"/>
            </p14:xfrm>
          </p:contentPart>
        </mc:Choice>
        <mc:Fallback xmlns="">
          <p:pic>
            <p:nvPicPr>
              <p:cNvPr id="107524" name="Ink 4"/>
              <p:cNvPicPr>
                <a:picLocks noRot="1" noChangeAspect="1" noEditPoints="1" noChangeArrowheads="1" noChangeShapeType="1"/>
              </p:cNvPicPr>
              <p:nvPr/>
            </p:nvPicPr>
            <p:blipFill>
              <a:blip r:embed="rId8"/>
              <a:stretch>
                <a:fillRect/>
              </a:stretch>
            </p:blipFill>
            <p:spPr>
              <a:xfrm>
                <a:off x="3770341" y="3593119"/>
                <a:ext cx="755593" cy="164227"/>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7525" name="Ink 5"/>
              <p14:cNvContentPartPr>
                <a14:cpLocks xmlns:a14="http://schemas.microsoft.com/office/drawing/2010/main" noRot="1" noChangeAspect="1" noEditPoints="1" noChangeArrowheads="1" noChangeShapeType="1"/>
              </p14:cNvContentPartPr>
              <p14:nvPr/>
            </p14:nvContentPartPr>
            <p14:xfrm>
              <a:off x="3795713" y="3830638"/>
              <a:ext cx="874712" cy="9525"/>
            </p14:xfrm>
          </p:contentPart>
        </mc:Choice>
        <mc:Fallback xmlns="">
          <p:pic>
            <p:nvPicPr>
              <p:cNvPr id="107525" name="Ink 5"/>
              <p:cNvPicPr>
                <a:picLocks noRot="1" noChangeAspect="1" noEditPoints="1" noChangeArrowheads="1" noChangeShapeType="1"/>
              </p:cNvPicPr>
              <p:nvPr/>
            </p:nvPicPr>
            <p:blipFill>
              <a:blip r:embed="rId10"/>
              <a:stretch>
                <a:fillRect/>
              </a:stretch>
            </p:blipFill>
            <p:spPr>
              <a:xfrm>
                <a:off x="3779888" y="3799594"/>
                <a:ext cx="906363" cy="71614"/>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7526" name="Ink 6"/>
              <p14:cNvContentPartPr>
                <a14:cpLocks xmlns:a14="http://schemas.microsoft.com/office/drawing/2010/main" noRot="1" noChangeAspect="1" noEditPoints="1" noChangeArrowheads="1" noChangeShapeType="1"/>
              </p14:cNvContentPartPr>
              <p14:nvPr/>
            </p14:nvContentPartPr>
            <p14:xfrm>
              <a:off x="581025" y="2973388"/>
              <a:ext cx="803275" cy="9525"/>
            </p14:xfrm>
          </p:contentPart>
        </mc:Choice>
        <mc:Fallback xmlns="">
          <p:pic>
            <p:nvPicPr>
              <p:cNvPr id="107526" name="Ink 6"/>
              <p:cNvPicPr>
                <a:picLocks noRot="1" noChangeAspect="1" noEditPoints="1" noChangeArrowheads="1" noChangeShapeType="1"/>
              </p:cNvPicPr>
              <p:nvPr/>
            </p:nvPicPr>
            <p:blipFill>
              <a:blip r:embed="rId12"/>
              <a:stretch>
                <a:fillRect/>
              </a:stretch>
            </p:blipFill>
            <p:spPr>
              <a:xfrm>
                <a:off x="565204" y="2950105"/>
                <a:ext cx="834917" cy="56092"/>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7527" name="Ink 7"/>
              <p14:cNvContentPartPr>
                <a14:cpLocks xmlns:a14="http://schemas.microsoft.com/office/drawing/2010/main" noRot="1" noChangeAspect="1" noEditPoints="1" noChangeArrowheads="1" noChangeShapeType="1"/>
              </p14:cNvContentPartPr>
              <p14:nvPr/>
            </p14:nvContentPartPr>
            <p14:xfrm>
              <a:off x="588963" y="3098800"/>
              <a:ext cx="563562" cy="17463"/>
            </p14:xfrm>
          </p:contentPart>
        </mc:Choice>
        <mc:Fallback xmlns="">
          <p:pic>
            <p:nvPicPr>
              <p:cNvPr id="107527" name="Ink 7"/>
              <p:cNvPicPr>
                <a:picLocks noRot="1" noChangeAspect="1" noEditPoints="1" noChangeArrowheads="1" noChangeShapeType="1"/>
              </p:cNvPicPr>
              <p:nvPr/>
            </p:nvPicPr>
            <p:blipFill>
              <a:blip r:embed="rId14"/>
              <a:stretch>
                <a:fillRect/>
              </a:stretch>
            </p:blipFill>
            <p:spPr>
              <a:xfrm>
                <a:off x="573108" y="3039694"/>
                <a:ext cx="595271" cy="135674"/>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7528" name="Ink 8"/>
              <p14:cNvContentPartPr>
                <a14:cpLocks xmlns:a14="http://schemas.microsoft.com/office/drawing/2010/main" noRot="1" noChangeAspect="1" noEditPoints="1" noChangeArrowheads="1" noChangeShapeType="1"/>
              </p14:cNvContentPartPr>
              <p14:nvPr/>
            </p14:nvContentPartPr>
            <p14:xfrm>
              <a:off x="3241675" y="4902200"/>
              <a:ext cx="1303338" cy="9525"/>
            </p14:xfrm>
          </p:contentPart>
        </mc:Choice>
        <mc:Fallback xmlns="">
          <p:pic>
            <p:nvPicPr>
              <p:cNvPr id="107528" name="Ink 8"/>
              <p:cNvPicPr>
                <a:picLocks noRot="1" noChangeAspect="1" noEditPoints="1" noChangeArrowheads="1" noChangeShapeType="1"/>
              </p:cNvPicPr>
              <p:nvPr/>
            </p:nvPicPr>
            <p:blipFill>
              <a:blip r:embed="rId16"/>
              <a:stretch>
                <a:fillRect/>
              </a:stretch>
            </p:blipFill>
            <p:spPr>
              <a:xfrm>
                <a:off x="3225846" y="4879417"/>
                <a:ext cx="1334995" cy="54962"/>
              </a:xfrm>
              <a:prstGeom prst="rect">
                <a:avLst/>
              </a:prstGeom>
            </p:spPr>
          </p:pic>
        </mc:Fallback>
      </mc:AlternateContent>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rmAutofit fontScale="90000"/>
          </a:bodyPr>
          <a:lstStyle/>
          <a:p>
            <a:pPr algn="l"/>
            <a:r>
              <a:rPr lang="en-US" dirty="0" smtClean="0">
                <a:solidFill>
                  <a:srgbClr val="C00000"/>
                </a:solidFill>
              </a:rPr>
              <a:t>Suboccipital triangle</a:t>
            </a:r>
            <a:br>
              <a:rPr lang="en-US" dirty="0" smtClean="0">
                <a:solidFill>
                  <a:srgbClr val="C00000"/>
                </a:solidFill>
              </a:rPr>
            </a:br>
            <a:endParaRPr lang="en-US" dirty="0">
              <a:solidFill>
                <a:srgbClr val="C00000"/>
              </a:solidFill>
            </a:endParaRPr>
          </a:p>
        </p:txBody>
      </p:sp>
      <p:sp>
        <p:nvSpPr>
          <p:cNvPr id="3" name="Content Placeholder 2"/>
          <p:cNvSpPr>
            <a:spLocks noGrp="1"/>
          </p:cNvSpPr>
          <p:nvPr>
            <p:ph sz="half" idx="1"/>
          </p:nvPr>
        </p:nvSpPr>
        <p:spPr>
          <a:xfrm>
            <a:off x="228600" y="1600200"/>
            <a:ext cx="3886200" cy="4525963"/>
          </a:xfrm>
        </p:spPr>
        <p:txBody>
          <a:bodyPr>
            <a:normAutofit fontScale="85000" lnSpcReduction="20000"/>
          </a:bodyPr>
          <a:lstStyle/>
          <a:p>
            <a:pPr algn="just">
              <a:buFont typeface="Wingdings" pitchFamily="2" charset="2"/>
              <a:buChar char="q"/>
            </a:pPr>
            <a:r>
              <a:rPr lang="en-US" sz="2400" dirty="0" smtClean="0"/>
              <a:t>Placed </a:t>
            </a:r>
            <a:r>
              <a:rPr lang="en-US" sz="2400" dirty="0" smtClean="0">
                <a:solidFill>
                  <a:srgbClr val="0070C0"/>
                </a:solidFill>
              </a:rPr>
              <a:t>very deeply </a:t>
            </a:r>
            <a:r>
              <a:rPr lang="en-US" sz="2400" dirty="0" smtClean="0"/>
              <a:t>in the back below the occipital bone</a:t>
            </a:r>
          </a:p>
          <a:p>
            <a:pPr algn="just">
              <a:buFont typeface="Wingdings" pitchFamily="2" charset="2"/>
              <a:buChar char="q"/>
            </a:pPr>
            <a:endParaRPr lang="en-US" sz="2400" dirty="0" smtClean="0"/>
          </a:p>
          <a:p>
            <a:pPr algn="just">
              <a:buFont typeface="Wingdings" pitchFamily="2" charset="2"/>
              <a:buChar char="q"/>
            </a:pPr>
            <a:r>
              <a:rPr lang="en-US" sz="2400" dirty="0" smtClean="0"/>
              <a:t>Following structures have to be reflected before the suboccipital triangle is approached</a:t>
            </a:r>
            <a:r>
              <a:rPr lang="en-US" dirty="0" smtClean="0"/>
              <a:t>:</a:t>
            </a:r>
          </a:p>
          <a:p>
            <a:pPr lvl="1" algn="just">
              <a:buFont typeface="Wingdings" pitchFamily="2" charset="2"/>
              <a:buChar char="q"/>
            </a:pPr>
            <a:r>
              <a:rPr lang="en-US" dirty="0" smtClean="0"/>
              <a:t>Skin</a:t>
            </a:r>
          </a:p>
          <a:p>
            <a:pPr lvl="1" algn="just">
              <a:buFont typeface="Wingdings" pitchFamily="2" charset="2"/>
              <a:buChar char="q"/>
            </a:pPr>
            <a:r>
              <a:rPr lang="en-US" dirty="0" smtClean="0"/>
              <a:t>Superficial fascia (greater occipital nerve, occipital artery) </a:t>
            </a:r>
          </a:p>
          <a:p>
            <a:pPr lvl="1" algn="just">
              <a:buFont typeface="Wingdings" pitchFamily="2" charset="2"/>
              <a:buChar char="q"/>
            </a:pPr>
            <a:r>
              <a:rPr lang="en-US" dirty="0" smtClean="0"/>
              <a:t>Deep fascia</a:t>
            </a:r>
          </a:p>
          <a:p>
            <a:pPr lvl="1" algn="just">
              <a:buFont typeface="Wingdings" pitchFamily="2" charset="2"/>
              <a:buChar char="q"/>
            </a:pPr>
            <a:r>
              <a:rPr lang="en-US" dirty="0" smtClean="0"/>
              <a:t>Trapezius muscle</a:t>
            </a:r>
          </a:p>
          <a:p>
            <a:pPr lvl="1" algn="just">
              <a:buFont typeface="Wingdings" pitchFamily="2" charset="2"/>
              <a:buChar char="q"/>
            </a:pPr>
            <a:r>
              <a:rPr lang="en-US" dirty="0" smtClean="0">
                <a:solidFill>
                  <a:srgbClr val="0070C0"/>
                </a:solidFill>
              </a:rPr>
              <a:t>Splenius capitis </a:t>
            </a:r>
          </a:p>
          <a:p>
            <a:pPr lvl="1" algn="just">
              <a:buFont typeface="Wingdings" pitchFamily="2" charset="2"/>
              <a:buChar char="q"/>
            </a:pPr>
            <a:r>
              <a:rPr lang="en-US" dirty="0" smtClean="0">
                <a:solidFill>
                  <a:srgbClr val="0070C0"/>
                </a:solidFill>
              </a:rPr>
              <a:t>Semispinalis capitis </a:t>
            </a:r>
            <a:endParaRPr lang="en-US" dirty="0">
              <a:solidFill>
                <a:srgbClr val="0070C0"/>
              </a:solidFill>
            </a:endParaRPr>
          </a:p>
        </p:txBody>
      </p:sp>
      <p:pic>
        <p:nvPicPr>
          <p:cNvPr id="6" name="Picture 6" descr="http://pt.wkhealth.com/FullTextService/CT%7b06b9ee1beed59419cc1656b6268cad833728ef20f35ed0c5b45bc2c0969a7d1b5a6bc28024c7d5db2909e420e536b56e%7d/C1FF13.jpg"/>
          <p:cNvPicPr>
            <a:picLocks noChangeAspect="1" noChangeArrowheads="1"/>
          </p:cNvPicPr>
          <p:nvPr/>
        </p:nvPicPr>
        <p:blipFill>
          <a:blip r:embed="rId3" cstate="print"/>
          <a:srcRect/>
          <a:stretch>
            <a:fillRect/>
          </a:stretch>
        </p:blipFill>
        <p:spPr bwMode="auto">
          <a:xfrm>
            <a:off x="4953000" y="200025"/>
            <a:ext cx="3867150" cy="66579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4638"/>
            <a:ext cx="8229600" cy="715962"/>
          </a:xfrm>
        </p:spPr>
        <p:txBody>
          <a:bodyPr/>
          <a:lstStyle/>
          <a:p>
            <a:pPr algn="l" eaLnBrk="1" fontAlgn="auto" hangingPunct="1">
              <a:spcAft>
                <a:spcPts val="0"/>
              </a:spcAft>
              <a:defRPr/>
            </a:pPr>
            <a:r>
              <a:rPr lang="en-US" sz="3200" dirty="0" smtClean="0">
                <a:solidFill>
                  <a:srgbClr val="C00000"/>
                </a:solidFill>
              </a:rPr>
              <a:t>Suboccipital triangle</a:t>
            </a:r>
          </a:p>
        </p:txBody>
      </p:sp>
      <p:sp>
        <p:nvSpPr>
          <p:cNvPr id="47107" name="Rectangle 3"/>
          <p:cNvSpPr>
            <a:spLocks noGrp="1" noChangeArrowheads="1"/>
          </p:cNvSpPr>
          <p:nvPr>
            <p:ph sz="half" idx="1"/>
          </p:nvPr>
        </p:nvSpPr>
        <p:spPr>
          <a:xfrm>
            <a:off x="457200" y="1143000"/>
            <a:ext cx="4038600" cy="5257800"/>
          </a:xfrm>
        </p:spPr>
        <p:txBody>
          <a:bodyPr>
            <a:normAutofit lnSpcReduction="10000"/>
          </a:bodyPr>
          <a:lstStyle/>
          <a:p>
            <a:pPr marL="548640" indent="-411480" algn="just" eaLnBrk="1" fontAlgn="auto" hangingPunct="1">
              <a:spcAft>
                <a:spcPts val="0"/>
              </a:spcAft>
              <a:buClr>
                <a:schemeClr val="tx1">
                  <a:shade val="95000"/>
                </a:schemeClr>
              </a:buClr>
              <a:buFont typeface="Wingdings" pitchFamily="2" charset="2"/>
              <a:buChar char="q"/>
              <a:defRPr/>
            </a:pPr>
            <a:r>
              <a:rPr lang="en-US" sz="2000" dirty="0" smtClean="0">
                <a:solidFill>
                  <a:srgbClr val="0070C0"/>
                </a:solidFill>
                <a:latin typeface="Times New Roman" pitchFamily="18" charset="0"/>
                <a:cs typeface="Times New Roman" pitchFamily="18" charset="0"/>
              </a:rPr>
              <a:t>Bounded </a:t>
            </a:r>
          </a:p>
          <a:p>
            <a:pPr marL="868680" lvl="1" indent="-283464" algn="just" eaLnBrk="1" fontAlgn="auto" hangingPunct="1">
              <a:spcAft>
                <a:spcPts val="0"/>
              </a:spcAft>
              <a:buFont typeface="Wingdings" pitchFamily="2" charset="2"/>
              <a:buChar char="q"/>
              <a:defRPr/>
            </a:pPr>
            <a:r>
              <a:rPr lang="en-US" sz="1400" dirty="0" smtClean="0">
                <a:solidFill>
                  <a:srgbClr val="0070C0"/>
                </a:solidFill>
                <a:latin typeface="Times New Roman" pitchFamily="18" charset="0"/>
                <a:cs typeface="Times New Roman" pitchFamily="18" charset="0"/>
              </a:rPr>
              <a:t>Medially </a:t>
            </a:r>
          </a:p>
          <a:p>
            <a:pPr marL="1133856" lvl="2" algn="just" eaLnBrk="1" fontAlgn="auto" hangingPunct="1">
              <a:spcAft>
                <a:spcPts val="0"/>
              </a:spcAft>
              <a:buFont typeface="Wingdings" pitchFamily="2" charset="2"/>
              <a:buChar char="q"/>
              <a:defRPr/>
            </a:pPr>
            <a:r>
              <a:rPr lang="en-US" sz="1400" dirty="0" smtClean="0">
                <a:latin typeface="Times New Roman" pitchFamily="18" charset="0"/>
                <a:cs typeface="Times New Roman" pitchFamily="18" charset="0"/>
              </a:rPr>
              <a:t>Rectus capitis posterior major </a:t>
            </a:r>
          </a:p>
          <a:p>
            <a:pPr marL="868680" lvl="1" indent="-283464" algn="just" eaLnBrk="1" fontAlgn="auto" hangingPunct="1">
              <a:spcAft>
                <a:spcPts val="0"/>
              </a:spcAft>
              <a:buFont typeface="Wingdings" pitchFamily="2" charset="2"/>
              <a:buChar char="q"/>
              <a:defRPr/>
            </a:pPr>
            <a:endParaRPr lang="en-US" sz="1400" dirty="0" smtClean="0">
              <a:latin typeface="Times New Roman" pitchFamily="18" charset="0"/>
              <a:cs typeface="Times New Roman" pitchFamily="18" charset="0"/>
            </a:endParaRPr>
          </a:p>
          <a:p>
            <a:pPr marL="868680" lvl="1" indent="-283464" algn="just" eaLnBrk="1" fontAlgn="auto" hangingPunct="1">
              <a:spcAft>
                <a:spcPts val="0"/>
              </a:spcAft>
              <a:buFont typeface="Wingdings" pitchFamily="2" charset="2"/>
              <a:buChar char="q"/>
              <a:defRPr/>
            </a:pPr>
            <a:r>
              <a:rPr lang="en-US" sz="1400" dirty="0" smtClean="0">
                <a:solidFill>
                  <a:srgbClr val="0070C0"/>
                </a:solidFill>
                <a:latin typeface="Times New Roman" pitchFamily="18" charset="0"/>
                <a:cs typeface="Times New Roman" pitchFamily="18" charset="0"/>
              </a:rPr>
              <a:t>Laterally </a:t>
            </a:r>
          </a:p>
          <a:p>
            <a:pPr marL="1133856" lvl="2" algn="just" eaLnBrk="1" fontAlgn="auto" hangingPunct="1">
              <a:spcAft>
                <a:spcPts val="0"/>
              </a:spcAft>
              <a:buFont typeface="Wingdings" pitchFamily="2" charset="2"/>
              <a:buChar char="q"/>
              <a:defRPr/>
            </a:pPr>
            <a:r>
              <a:rPr lang="en-US" sz="1400" dirty="0" smtClean="0">
                <a:latin typeface="Times New Roman" pitchFamily="18" charset="0"/>
                <a:cs typeface="Times New Roman" pitchFamily="18" charset="0"/>
              </a:rPr>
              <a:t>Obliquus capitis superior </a:t>
            </a:r>
          </a:p>
          <a:p>
            <a:pPr marL="868680" lvl="1" indent="-283464" algn="just" eaLnBrk="1" fontAlgn="auto" hangingPunct="1">
              <a:spcAft>
                <a:spcPts val="0"/>
              </a:spcAft>
              <a:buFont typeface="Wingdings" pitchFamily="2" charset="2"/>
              <a:buChar char="q"/>
              <a:defRPr/>
            </a:pPr>
            <a:endParaRPr lang="en-US" sz="1400" dirty="0" smtClean="0">
              <a:latin typeface="Times New Roman" pitchFamily="18" charset="0"/>
              <a:cs typeface="Times New Roman" pitchFamily="18" charset="0"/>
            </a:endParaRPr>
          </a:p>
          <a:p>
            <a:pPr marL="868680" lvl="1" indent="-283464" algn="just" eaLnBrk="1" fontAlgn="auto" hangingPunct="1">
              <a:spcAft>
                <a:spcPts val="0"/>
              </a:spcAft>
              <a:buFont typeface="Wingdings" pitchFamily="2" charset="2"/>
              <a:buChar char="q"/>
              <a:defRPr/>
            </a:pPr>
            <a:r>
              <a:rPr lang="en-US" sz="1400" dirty="0" smtClean="0">
                <a:solidFill>
                  <a:srgbClr val="0070C0"/>
                </a:solidFill>
                <a:latin typeface="Times New Roman" pitchFamily="18" charset="0"/>
                <a:cs typeface="Times New Roman" pitchFamily="18" charset="0"/>
              </a:rPr>
              <a:t>Inferiorly </a:t>
            </a:r>
          </a:p>
          <a:p>
            <a:pPr marL="1133856" lvl="2" algn="just" eaLnBrk="1" fontAlgn="auto" hangingPunct="1">
              <a:spcAft>
                <a:spcPts val="0"/>
              </a:spcAft>
              <a:buFont typeface="Wingdings" pitchFamily="2" charset="2"/>
              <a:buChar char="q"/>
              <a:defRPr/>
            </a:pPr>
            <a:r>
              <a:rPr lang="en-US" sz="1400" dirty="0" smtClean="0">
                <a:latin typeface="Times New Roman" pitchFamily="18" charset="0"/>
                <a:cs typeface="Times New Roman" pitchFamily="18" charset="0"/>
              </a:rPr>
              <a:t>Obliquus capitis inferior </a:t>
            </a:r>
          </a:p>
          <a:p>
            <a:pPr marL="868680" lvl="1" indent="-283464" algn="just" eaLnBrk="1" fontAlgn="auto" hangingPunct="1">
              <a:spcAft>
                <a:spcPts val="0"/>
              </a:spcAft>
              <a:buFont typeface="Wingdings" pitchFamily="2" charset="2"/>
              <a:buChar char="q"/>
              <a:defRPr/>
            </a:pPr>
            <a:endParaRPr lang="en-US" sz="1400" dirty="0" smtClean="0">
              <a:latin typeface="Times New Roman" pitchFamily="18" charset="0"/>
              <a:cs typeface="Times New Roman" pitchFamily="18" charset="0"/>
            </a:endParaRPr>
          </a:p>
          <a:p>
            <a:pPr marL="868680" lvl="1" indent="-283464" algn="just" eaLnBrk="1" fontAlgn="auto" hangingPunct="1">
              <a:spcAft>
                <a:spcPts val="0"/>
              </a:spcAft>
              <a:buFont typeface="Wingdings" pitchFamily="2" charset="2"/>
              <a:buChar char="q"/>
              <a:defRPr/>
            </a:pPr>
            <a:r>
              <a:rPr lang="en-US" sz="1400" dirty="0" smtClean="0">
                <a:solidFill>
                  <a:srgbClr val="0070C0"/>
                </a:solidFill>
                <a:latin typeface="Times New Roman" pitchFamily="18" charset="0"/>
                <a:cs typeface="Times New Roman" pitchFamily="18" charset="0"/>
              </a:rPr>
              <a:t>Roof </a:t>
            </a:r>
          </a:p>
          <a:p>
            <a:pPr marL="1133856" lvl="2" algn="just" eaLnBrk="1" fontAlgn="auto" hangingPunct="1">
              <a:spcAft>
                <a:spcPts val="0"/>
              </a:spcAft>
              <a:buFont typeface="Wingdings" pitchFamily="2" charset="2"/>
              <a:buChar char="q"/>
              <a:defRPr/>
            </a:pPr>
            <a:r>
              <a:rPr lang="en-US" sz="1400" dirty="0" smtClean="0">
                <a:latin typeface="Times New Roman" pitchFamily="18" charset="0"/>
                <a:cs typeface="Times New Roman" pitchFamily="18" charset="0"/>
              </a:rPr>
              <a:t>Semispinalis </a:t>
            </a:r>
          </a:p>
          <a:p>
            <a:pPr marL="868680" lvl="1" indent="-283464" algn="just" eaLnBrk="1" fontAlgn="auto" hangingPunct="1">
              <a:spcAft>
                <a:spcPts val="0"/>
              </a:spcAft>
              <a:buFont typeface="Wingdings" pitchFamily="2" charset="2"/>
              <a:buChar char="q"/>
              <a:defRPr/>
            </a:pPr>
            <a:endParaRPr lang="en-US" sz="1400" dirty="0" smtClean="0">
              <a:latin typeface="Times New Roman" pitchFamily="18" charset="0"/>
              <a:cs typeface="Times New Roman" pitchFamily="18" charset="0"/>
            </a:endParaRPr>
          </a:p>
          <a:p>
            <a:pPr marL="868680" lvl="1" indent="-283464" algn="just" eaLnBrk="1" fontAlgn="auto" hangingPunct="1">
              <a:spcAft>
                <a:spcPts val="0"/>
              </a:spcAft>
              <a:buFont typeface="Wingdings" pitchFamily="2" charset="2"/>
              <a:buChar char="q"/>
              <a:defRPr/>
            </a:pPr>
            <a:r>
              <a:rPr lang="en-US" sz="1400" dirty="0" smtClean="0">
                <a:solidFill>
                  <a:srgbClr val="0070C0"/>
                </a:solidFill>
                <a:latin typeface="Times New Roman" pitchFamily="18" charset="0"/>
                <a:cs typeface="Times New Roman" pitchFamily="18" charset="0"/>
              </a:rPr>
              <a:t>Floor</a:t>
            </a:r>
          </a:p>
          <a:p>
            <a:pPr marL="1133856" lvl="2" algn="just" eaLnBrk="1" fontAlgn="auto" hangingPunct="1">
              <a:spcAft>
                <a:spcPts val="0"/>
              </a:spcAft>
              <a:buFont typeface="Wingdings" pitchFamily="2" charset="2"/>
              <a:buChar char="q"/>
              <a:defRPr/>
            </a:pPr>
            <a:r>
              <a:rPr lang="en-US" sz="1400" dirty="0" smtClean="0">
                <a:latin typeface="Times New Roman" pitchFamily="18" charset="0"/>
                <a:cs typeface="Times New Roman" pitchFamily="18" charset="0"/>
              </a:rPr>
              <a:t>Posterior arch of C1 and posterior atlantooccipital membrane</a:t>
            </a:r>
          </a:p>
          <a:p>
            <a:pPr indent="-283464" algn="just">
              <a:buFont typeface="Wingdings" pitchFamily="2" charset="2"/>
              <a:buChar char="q"/>
              <a:defRPr/>
            </a:pPr>
            <a:endParaRPr lang="en-US" sz="1600" dirty="0" smtClean="0">
              <a:solidFill>
                <a:srgbClr val="0070C0"/>
              </a:solidFill>
              <a:latin typeface="Times New Roman" pitchFamily="18" charset="0"/>
              <a:cs typeface="Times New Roman" pitchFamily="18" charset="0"/>
            </a:endParaRPr>
          </a:p>
          <a:p>
            <a:pPr indent="-283464" algn="just">
              <a:buFont typeface="Wingdings" pitchFamily="2" charset="2"/>
              <a:buChar char="q"/>
              <a:defRPr/>
            </a:pPr>
            <a:r>
              <a:rPr lang="en-US" sz="1600" dirty="0" smtClean="0">
                <a:solidFill>
                  <a:srgbClr val="0070C0"/>
                </a:solidFill>
                <a:latin typeface="Times New Roman" pitchFamily="18" charset="0"/>
                <a:cs typeface="Times New Roman" pitchFamily="18" charset="0"/>
              </a:rPr>
              <a:t>Contents</a:t>
            </a:r>
          </a:p>
          <a:p>
            <a:pPr marL="1133856" lvl="2" algn="just" eaLnBrk="1" fontAlgn="auto" hangingPunct="1">
              <a:spcAft>
                <a:spcPts val="0"/>
              </a:spcAft>
              <a:buFont typeface="Wingdings" pitchFamily="2" charset="2"/>
              <a:buChar char="q"/>
              <a:defRPr/>
            </a:pPr>
            <a:r>
              <a:rPr lang="en-US" sz="1400" dirty="0" smtClean="0">
                <a:latin typeface="Times New Roman" pitchFamily="18" charset="0"/>
                <a:cs typeface="Times New Roman" pitchFamily="18" charset="0"/>
              </a:rPr>
              <a:t> 3</a:t>
            </a:r>
            <a:r>
              <a:rPr lang="en-US" sz="1400" baseline="30000" dirty="0" smtClean="0">
                <a:latin typeface="Times New Roman" pitchFamily="18" charset="0"/>
                <a:cs typeface="Times New Roman" pitchFamily="18" charset="0"/>
              </a:rPr>
              <a:t>rd</a:t>
            </a:r>
            <a:r>
              <a:rPr lang="en-US" sz="1400" dirty="0" smtClean="0">
                <a:latin typeface="Times New Roman" pitchFamily="18" charset="0"/>
                <a:cs typeface="Times New Roman" pitchFamily="18" charset="0"/>
              </a:rPr>
              <a:t> part of vertebral artery, suboccipital nerve (dorsal rami of C1), suboccipital venous plexus </a:t>
            </a:r>
          </a:p>
        </p:txBody>
      </p:sp>
      <p:pic>
        <p:nvPicPr>
          <p:cNvPr id="46084" name="Picture 6" descr="http://pt.wkhealth.com/FullTextService/CT%7b06b9ee1beed59419cc1656b6268cad833728ef20f35ed0c5b45bc2c0969a7d1b5a6bc28024c7d5db2909e420e536b56e%7d/C1FF13.jpg"/>
          <p:cNvPicPr>
            <a:picLocks noChangeAspect="1" noChangeArrowheads="1"/>
          </p:cNvPicPr>
          <p:nvPr/>
        </p:nvPicPr>
        <p:blipFill>
          <a:blip r:embed="rId3" cstate="print"/>
          <a:srcRect/>
          <a:stretch>
            <a:fillRect/>
          </a:stretch>
        </p:blipFill>
        <p:spPr bwMode="auto">
          <a:xfrm>
            <a:off x="4953000" y="200025"/>
            <a:ext cx="3867150" cy="66579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37</a:t>
            </a:fld>
            <a:endParaRPr lang="en-US" dirty="0"/>
          </a:p>
        </p:txBody>
      </p:sp>
      <mc:AlternateContent xmlns:mc="http://schemas.openxmlformats.org/markup-compatibility/2006" xmlns:p14="http://schemas.microsoft.com/office/powerpoint/2010/main">
        <mc:Choice Requires="p14">
          <p:contentPart p14:bwMode="auto" r:id="rId4">
            <p14:nvContentPartPr>
              <p14:cNvPr id="102401" name="Ink 1"/>
              <p14:cNvContentPartPr>
                <a14:cpLocks xmlns:a14="http://schemas.microsoft.com/office/drawing/2010/main" noRot="1" noChangeAspect="1" noEditPoints="1" noChangeArrowheads="1" noChangeShapeType="1"/>
              </p14:cNvContentPartPr>
              <p14:nvPr/>
            </p14:nvContentPartPr>
            <p14:xfrm>
              <a:off x="4991100" y="4581525"/>
              <a:ext cx="723900" cy="17463"/>
            </p14:xfrm>
          </p:contentPart>
        </mc:Choice>
        <mc:Fallback xmlns="">
          <p:pic>
            <p:nvPicPr>
              <p:cNvPr id="102401" name="Ink 1"/>
              <p:cNvPicPr>
                <a:picLocks noRot="1" noChangeAspect="1" noEditPoints="1" noChangeArrowheads="1" noChangeShapeType="1"/>
              </p:cNvPicPr>
              <p:nvPr/>
            </p:nvPicPr>
            <p:blipFill>
              <a:blip r:embed="rId5"/>
              <a:stretch>
                <a:fillRect/>
              </a:stretch>
            </p:blipFill>
            <p:spPr>
              <a:xfrm>
                <a:off x="4975253" y="4536070"/>
                <a:ext cx="755593" cy="108373"/>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402" name="Ink 2"/>
              <p14:cNvContentPartPr>
                <a14:cpLocks xmlns:a14="http://schemas.microsoft.com/office/drawing/2010/main" noRot="1" noChangeAspect="1" noEditPoints="1" noChangeArrowheads="1" noChangeShapeType="1"/>
              </p14:cNvContentPartPr>
              <p14:nvPr/>
            </p14:nvContentPartPr>
            <p14:xfrm>
              <a:off x="5027613" y="4679950"/>
              <a:ext cx="615950" cy="1588"/>
            </p14:xfrm>
          </p:contentPart>
        </mc:Choice>
        <mc:Fallback xmlns="">
          <p:pic>
            <p:nvPicPr>
              <p:cNvPr id="102402" name="Ink 2"/>
              <p:cNvPicPr>
                <a:picLocks noRot="1" noChangeAspect="1" noEditPoints="1" noChangeArrowheads="1" noChangeShapeType="1"/>
              </p:cNvPicPr>
              <p:nvPr/>
            </p:nvPicPr>
            <p:blipFill>
              <a:blip r:embed="rId7"/>
              <a:stretch>
                <a:fillRect/>
              </a:stretch>
            </p:blipFill>
            <p:spPr>
              <a:xfrm>
                <a:off x="0" y="0"/>
                <a:ext cx="616680" cy="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2403" name="Ink 3"/>
              <p14:cNvContentPartPr>
                <a14:cpLocks xmlns:a14="http://schemas.microsoft.com/office/drawing/2010/main" noRot="1" noChangeAspect="1" noEditPoints="1" noChangeArrowheads="1" noChangeShapeType="1"/>
              </p14:cNvContentPartPr>
              <p14:nvPr/>
            </p14:nvContentPartPr>
            <p14:xfrm>
              <a:off x="7823200" y="4679950"/>
              <a:ext cx="669925" cy="7938"/>
            </p14:xfrm>
          </p:contentPart>
        </mc:Choice>
        <mc:Fallback xmlns="">
          <p:pic>
            <p:nvPicPr>
              <p:cNvPr id="102403" name="Ink 3"/>
              <p:cNvPicPr>
                <a:picLocks noRot="1" noChangeAspect="1" noEditPoints="1" noChangeArrowheads="1" noChangeShapeType="1"/>
              </p:cNvPicPr>
              <p:nvPr/>
            </p:nvPicPr>
            <p:blipFill>
              <a:blip r:embed="rId9"/>
              <a:stretch>
                <a:fillRect/>
              </a:stretch>
            </p:blipFill>
            <p:spPr>
              <a:xfrm>
                <a:off x="7807361" y="4654860"/>
                <a:ext cx="701603" cy="5811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2404" name="Ink 4"/>
              <p14:cNvContentPartPr>
                <a14:cpLocks xmlns:a14="http://schemas.microsoft.com/office/drawing/2010/main" noRot="1" noChangeAspect="1" noEditPoints="1" noChangeArrowheads="1" noChangeShapeType="1"/>
              </p14:cNvContentPartPr>
              <p14:nvPr/>
            </p14:nvContentPartPr>
            <p14:xfrm>
              <a:off x="7786688" y="4795838"/>
              <a:ext cx="857250" cy="1587"/>
            </p14:xfrm>
          </p:contentPart>
        </mc:Choice>
        <mc:Fallback xmlns="">
          <p:pic>
            <p:nvPicPr>
              <p:cNvPr id="102404" name="Ink 4"/>
              <p:cNvPicPr>
                <a:picLocks noRot="1" noChangeAspect="1" noEditPoints="1" noChangeArrowheads="1" noChangeShapeType="1"/>
              </p:cNvPicPr>
              <p:nvPr/>
            </p:nvPicPr>
            <p:blipFill>
              <a:blip r:embed="rId11"/>
              <a:stretch>
                <a:fillRect/>
              </a:stretch>
            </p:blipFill>
            <p:spPr>
              <a:xfrm>
                <a:off x="0" y="0"/>
                <a:ext cx="857520" cy="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2405" name="Ink 5"/>
              <p14:cNvContentPartPr>
                <a14:cpLocks xmlns:a14="http://schemas.microsoft.com/office/drawing/2010/main" noRot="1" noChangeAspect="1" noEditPoints="1" noChangeArrowheads="1" noChangeShapeType="1"/>
              </p14:cNvContentPartPr>
              <p14:nvPr/>
            </p14:nvContentPartPr>
            <p14:xfrm>
              <a:off x="7974013" y="5232400"/>
              <a:ext cx="615950" cy="9525"/>
            </p14:xfrm>
          </p:contentPart>
        </mc:Choice>
        <mc:Fallback xmlns="">
          <p:pic>
            <p:nvPicPr>
              <p:cNvPr id="102405" name="Ink 5"/>
              <p:cNvPicPr>
                <a:picLocks noRot="1" noChangeAspect="1" noEditPoints="1" noChangeArrowheads="1" noChangeShapeType="1"/>
              </p:cNvPicPr>
              <p:nvPr/>
            </p:nvPicPr>
            <p:blipFill>
              <a:blip r:embed="rId13"/>
              <a:stretch>
                <a:fillRect/>
              </a:stretch>
            </p:blipFill>
            <p:spPr>
              <a:xfrm>
                <a:off x="7957813" y="5200590"/>
                <a:ext cx="647989" cy="73145"/>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2406" name="Ink 6"/>
              <p14:cNvContentPartPr>
                <a14:cpLocks xmlns:a14="http://schemas.microsoft.com/office/drawing/2010/main" noRot="1" noChangeAspect="1" noEditPoints="1" noChangeArrowheads="1" noChangeShapeType="1"/>
              </p14:cNvContentPartPr>
              <p14:nvPr/>
            </p14:nvContentPartPr>
            <p14:xfrm>
              <a:off x="7966075" y="5384800"/>
              <a:ext cx="857250" cy="1588"/>
            </p14:xfrm>
          </p:contentPart>
        </mc:Choice>
        <mc:Fallback xmlns="">
          <p:pic>
            <p:nvPicPr>
              <p:cNvPr id="102406" name="Ink 6"/>
              <p:cNvPicPr>
                <a:picLocks noRot="1" noChangeAspect="1" noEditPoints="1" noChangeArrowheads="1" noChangeShapeType="1"/>
              </p:cNvPicPr>
              <p:nvPr/>
            </p:nvPicPr>
            <p:blipFill>
              <a:blip r:embed="rId15"/>
              <a:stretch>
                <a:fillRect/>
              </a:stretch>
            </p:blipFill>
            <p:spPr>
              <a:xfrm>
                <a:off x="0" y="0"/>
                <a:ext cx="857520" cy="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2407" name="Ink 7"/>
              <p14:cNvContentPartPr>
                <a14:cpLocks xmlns:a14="http://schemas.microsoft.com/office/drawing/2010/main" noRot="1" noChangeAspect="1" noEditPoints="1" noChangeArrowheads="1" noChangeShapeType="1"/>
              </p14:cNvContentPartPr>
              <p14:nvPr/>
            </p14:nvContentPartPr>
            <p14:xfrm>
              <a:off x="7446963" y="6375400"/>
              <a:ext cx="1277937" cy="53975"/>
            </p14:xfrm>
          </p:contentPart>
        </mc:Choice>
        <mc:Fallback xmlns="">
          <p:pic>
            <p:nvPicPr>
              <p:cNvPr id="102407" name="Ink 7"/>
              <p:cNvPicPr>
                <a:picLocks noRot="1" noChangeAspect="1" noEditPoints="1" noChangeArrowheads="1" noChangeShapeType="1"/>
              </p:cNvPicPr>
              <p:nvPr/>
            </p:nvPicPr>
            <p:blipFill>
              <a:blip r:embed="rId17"/>
              <a:stretch>
                <a:fillRect/>
              </a:stretch>
            </p:blipFill>
            <p:spPr>
              <a:xfrm>
                <a:off x="7431115" y="6317500"/>
                <a:ext cx="1309633" cy="16977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02408" name="Ink 8"/>
              <p14:cNvContentPartPr>
                <a14:cpLocks xmlns:a14="http://schemas.microsoft.com/office/drawing/2010/main" noRot="1" noChangeAspect="1" noEditPoints="1" noChangeArrowheads="1" noChangeShapeType="1"/>
              </p14:cNvContentPartPr>
              <p14:nvPr/>
            </p14:nvContentPartPr>
            <p14:xfrm>
              <a:off x="7510463" y="4367213"/>
              <a:ext cx="911225" cy="17462"/>
            </p14:xfrm>
          </p:contentPart>
        </mc:Choice>
        <mc:Fallback xmlns="">
          <p:pic>
            <p:nvPicPr>
              <p:cNvPr id="102408" name="Ink 8"/>
              <p:cNvPicPr>
                <a:picLocks noRot="1" noChangeAspect="1" noEditPoints="1" noChangeArrowheads="1" noChangeShapeType="1"/>
              </p:cNvPicPr>
              <p:nvPr/>
            </p:nvPicPr>
            <p:blipFill>
              <a:blip r:embed="rId19"/>
              <a:stretch>
                <a:fillRect/>
              </a:stretch>
            </p:blipFill>
            <p:spPr>
              <a:xfrm>
                <a:off x="7494622" y="4329734"/>
                <a:ext cx="942907" cy="92421"/>
              </a:xfrm>
              <a:prstGeom prst="rect">
                <a:avLst/>
              </a:prstGeom>
            </p:spPr>
          </p:pic>
        </mc:Fallback>
      </mc:AlternateContent>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C00000"/>
                </a:solidFill>
              </a:rPr>
              <a:t>Applied anatomy</a:t>
            </a:r>
            <a:endParaRPr lang="en-US" dirty="0">
              <a:solidFill>
                <a:srgbClr val="C00000"/>
              </a:solidFill>
            </a:endParaRPr>
          </a:p>
        </p:txBody>
      </p:sp>
      <p:sp>
        <p:nvSpPr>
          <p:cNvPr id="3" name="Content Placeholder 2"/>
          <p:cNvSpPr>
            <a:spLocks noGrp="1"/>
          </p:cNvSpPr>
          <p:nvPr>
            <p:ph idx="1"/>
          </p:nvPr>
        </p:nvSpPr>
        <p:spPr/>
        <p:txBody>
          <a:bodyPr>
            <a:normAutofit/>
          </a:bodyPr>
          <a:lstStyle/>
          <a:p>
            <a:pPr lvl="0" algn="just">
              <a:buFont typeface="Wingdings" pitchFamily="2" charset="2"/>
              <a:buChar char="q"/>
            </a:pPr>
            <a:r>
              <a:rPr lang="en-US" dirty="0" smtClean="0">
                <a:latin typeface="Times New Roman" pitchFamily="18" charset="0"/>
                <a:cs typeface="Times New Roman" pitchFamily="18" charset="0"/>
              </a:rPr>
              <a:t>Suboccipital triangle is used to approach the </a:t>
            </a:r>
            <a:r>
              <a:rPr lang="en-US" dirty="0" smtClean="0">
                <a:solidFill>
                  <a:srgbClr val="0070C0"/>
                </a:solidFill>
                <a:latin typeface="Times New Roman" pitchFamily="18" charset="0"/>
                <a:cs typeface="Times New Roman" pitchFamily="18" charset="0"/>
              </a:rPr>
              <a:t>posterior cranial fossa </a:t>
            </a:r>
            <a:r>
              <a:rPr lang="en-US" dirty="0" smtClean="0">
                <a:latin typeface="Times New Roman" pitchFamily="18" charset="0"/>
                <a:cs typeface="Times New Roman" pitchFamily="18" charset="0"/>
              </a:rPr>
              <a:t>in the operation connected with that fossa and cerebellum</a:t>
            </a:r>
          </a:p>
          <a:p>
            <a:pPr lvl="0" algn="just">
              <a:buFont typeface="Wingdings" pitchFamily="2" charset="2"/>
              <a:buChar char="q"/>
            </a:pPr>
            <a:endParaRPr lang="en-US" dirty="0" smtClean="0">
              <a:latin typeface="Times New Roman" pitchFamily="18" charset="0"/>
              <a:cs typeface="Times New Roman" pitchFamily="18" charset="0"/>
            </a:endParaRPr>
          </a:p>
          <a:p>
            <a:pPr lvl="0" algn="just">
              <a:buFont typeface="Wingdings" pitchFamily="2" charset="2"/>
              <a:buChar char="q"/>
            </a:pPr>
            <a:r>
              <a:rPr lang="en-US" dirty="0" smtClean="0">
                <a:latin typeface="Times New Roman" pitchFamily="18" charset="0"/>
                <a:cs typeface="Times New Roman" pitchFamily="18" charset="0"/>
              </a:rPr>
              <a:t>This is also used in </a:t>
            </a:r>
            <a:r>
              <a:rPr lang="en-US" dirty="0" smtClean="0">
                <a:solidFill>
                  <a:srgbClr val="0070C0"/>
                </a:solidFill>
                <a:latin typeface="Times New Roman" pitchFamily="18" charset="0"/>
                <a:cs typeface="Times New Roman" pitchFamily="18" charset="0"/>
              </a:rPr>
              <a:t>cisternal puncture of cisternal magna to withdraw CSF</a:t>
            </a:r>
          </a:p>
          <a:p>
            <a:pPr lvl="1" algn="just">
              <a:buFont typeface="Wingdings" pitchFamily="2" charset="2"/>
              <a:buChar char="q"/>
            </a:pPr>
            <a:r>
              <a:rPr lang="en-US" dirty="0" smtClean="0">
                <a:latin typeface="Times New Roman" pitchFamily="18" charset="0"/>
                <a:cs typeface="Times New Roman" pitchFamily="18" charset="0"/>
              </a:rPr>
              <a:t>This is done when lumbar puncture is contraindicated as in the case of a block between the cranial and spinal subarachnoid spaces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2303</TotalTime>
  <Words>2066</Words>
  <Application>Microsoft Office PowerPoint</Application>
  <PresentationFormat>On-screen Show (4:3)</PresentationFormat>
  <Paragraphs>470</Paragraphs>
  <Slides>38</Slides>
  <Notes>25</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Apex</vt:lpstr>
      <vt:lpstr>Triangles of neck        Dr. SARANGDHAR KUMAR      DEPARTMENT OF ANATOMY      RMCH, BAREILLY</vt:lpstr>
      <vt:lpstr>Neck </vt:lpstr>
      <vt:lpstr>PowerPoint Presentation</vt:lpstr>
      <vt:lpstr>Platysma </vt:lpstr>
      <vt:lpstr>Sternocleidomastoid</vt:lpstr>
      <vt:lpstr>PowerPoint Presentation</vt:lpstr>
      <vt:lpstr>Applied </vt:lpstr>
      <vt:lpstr>Relations </vt:lpstr>
      <vt:lpstr>Divisions of neck</vt:lpstr>
      <vt:lpstr>Posterior triangle</vt:lpstr>
      <vt:lpstr>Subdivision of posterior triangle</vt:lpstr>
      <vt:lpstr>Contents of posterior triangle</vt:lpstr>
      <vt:lpstr>Nerves present in posterior triangle </vt:lpstr>
      <vt:lpstr>Nerve point of the neck</vt:lpstr>
      <vt:lpstr> Arteries present in posterior triangle </vt:lpstr>
      <vt:lpstr>Veins present in posterior triangle </vt:lpstr>
      <vt:lpstr> Lymph nodes present in posterior triangle </vt:lpstr>
      <vt:lpstr>Applied anatomy</vt:lpstr>
      <vt:lpstr>PowerPoint Presentation</vt:lpstr>
      <vt:lpstr>Central vein catheterization  Infraclavicular subclavian vein approach</vt:lpstr>
      <vt:lpstr>Internal jugular vein puncture</vt:lpstr>
      <vt:lpstr> Anterior cervical region (anterior triangle)  </vt:lpstr>
      <vt:lpstr>Subdivision of anterior triangle</vt:lpstr>
      <vt:lpstr>Submental triangle (suprahyoid triangle)</vt:lpstr>
      <vt:lpstr>Digastric (submandibular) triangle </vt:lpstr>
      <vt:lpstr>Contents of digastric triangle</vt:lpstr>
      <vt:lpstr>Carotid triangle</vt:lpstr>
      <vt:lpstr>Contents of carotid triangle </vt:lpstr>
      <vt:lpstr>Muscular triangle </vt:lpstr>
      <vt:lpstr>Muscles in anterior cervical region </vt:lpstr>
      <vt:lpstr>Supra and infrahyoid muscles</vt:lpstr>
      <vt:lpstr>Supra and infrahyoid muscles</vt:lpstr>
      <vt:lpstr> Suboccipital region  </vt:lpstr>
      <vt:lpstr>PowerPoint Presentation</vt:lpstr>
      <vt:lpstr>Suboccipital muscles</vt:lpstr>
      <vt:lpstr>Suboccipital triangle </vt:lpstr>
      <vt:lpstr>Suboccipital triangle</vt:lpstr>
      <vt:lpstr>Applied anatomy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Triangles of neck and suboccipital region</dc:title>
  <dc:creator>sarangdhar kumar</dc:creator>
  <cp:lastModifiedBy>sarangdhar</cp:lastModifiedBy>
  <cp:revision>240</cp:revision>
  <dcterms:created xsi:type="dcterms:W3CDTF">2006-08-16T00:00:00Z</dcterms:created>
  <dcterms:modified xsi:type="dcterms:W3CDTF">2024-09-03T08:20:53Z</dcterms:modified>
</cp:coreProperties>
</file>