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9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590" autoAdjust="0"/>
  </p:normalViewPr>
  <p:slideViewPr>
    <p:cSldViewPr>
      <p:cViewPr varScale="1">
        <p:scale>
          <a:sx n="66" d="100"/>
          <a:sy n="66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4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2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7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0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6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57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4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0AEAA-C701-4985-90E3-F4FA8F9FA371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2950D-4C7A-4D97-A7D5-89E71EDCF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THORACIC DUCT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4114800"/>
            <a:ext cx="5334000" cy="1295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</a:t>
            </a:r>
            <a:r>
              <a:rPr lang="en-US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Sarangdhar kumar</a:t>
            </a: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anatomy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Rohilkhand medical college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Bareilly </a:t>
            </a:r>
          </a:p>
        </p:txBody>
      </p:sp>
    </p:spTree>
    <p:extLst>
      <p:ext uri="{BB962C8B-B14F-4D97-AF65-F5344CB8AC3E}">
        <p14:creationId xmlns:p14="http://schemas.microsoft.com/office/powerpoint/2010/main" val="7624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629400"/>
          </a:xfrm>
        </p:spPr>
        <p:txBody>
          <a:bodyPr>
            <a:noAutofit/>
          </a:bodyPr>
          <a:lstStyle/>
          <a:p>
            <a:r>
              <a:rPr lang="en-US" sz="2000" dirty="0" smtClean="0"/>
              <a:t>Largest lymphatic trunk</a:t>
            </a:r>
          </a:p>
          <a:p>
            <a:endParaRPr lang="en-US" sz="2000" dirty="0" smtClean="0"/>
          </a:p>
          <a:p>
            <a:r>
              <a:rPr lang="en-US" sz="2000" dirty="0" smtClean="0"/>
              <a:t>Thin walled &amp; usually white in living person </a:t>
            </a:r>
          </a:p>
          <a:p>
            <a:endParaRPr lang="en-US" sz="2000" dirty="0" smtClean="0"/>
          </a:p>
          <a:p>
            <a:r>
              <a:rPr lang="en-US" sz="2000" dirty="0" smtClean="0"/>
              <a:t>Convey chyle &amp; most of lymph of the body into blood stream</a:t>
            </a:r>
          </a:p>
          <a:p>
            <a:endParaRPr lang="en-US" sz="2000" dirty="0" smtClean="0"/>
          </a:p>
          <a:p>
            <a:r>
              <a:rPr lang="en-US" sz="2000" dirty="0" smtClean="0"/>
              <a:t>Drains the lymphatic from whole body except </a:t>
            </a:r>
            <a:endParaRPr lang="en-US" sz="1800" dirty="0" smtClean="0"/>
          </a:p>
          <a:p>
            <a:pPr lvl="1"/>
            <a:r>
              <a:rPr lang="en-US" sz="1800" dirty="0" smtClean="0"/>
              <a:t>Right side of head &amp; neck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Right upper limb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Right lung &amp; thoracic wall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Right half of heart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Right surface of liver </a:t>
            </a:r>
            <a:endParaRPr lang="en-US" sz="2000" dirty="0"/>
          </a:p>
        </p:txBody>
      </p:sp>
      <p:pic>
        <p:nvPicPr>
          <p:cNvPr id="1026" name="Picture 2" descr="I:\16215293152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"/>
            <a:ext cx="3335174" cy="648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05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162152929043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728224" cy="602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62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00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Extent -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Upper end of cisterna chyli on posterior abdominal wall to junction of left internal jugular &amp; left subclavian veins at the base of neck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Length </a:t>
            </a:r>
            <a:r>
              <a:rPr lang="en-US" sz="2400" dirty="0" smtClean="0"/>
              <a:t>– 45 cm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Width </a:t>
            </a:r>
            <a:r>
              <a:rPr lang="en-US" sz="2400" dirty="0" smtClean="0"/>
              <a:t> -  0.5 cm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Appearance</a:t>
            </a:r>
            <a:r>
              <a:rPr lang="en-US" sz="2400" dirty="0" smtClean="0"/>
              <a:t> –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Beaded </a:t>
            </a:r>
            <a:endParaRPr lang="en-US" sz="20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"/>
            <a:ext cx="4428758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9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76200"/>
            <a:ext cx="4419600" cy="65532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100" dirty="0" smtClean="0">
                <a:solidFill>
                  <a:srgbClr val="C00000"/>
                </a:solidFill>
              </a:rPr>
              <a:t>Course –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Begins from upper end of cisterna chyli at lower border of T12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Enters into thorax usually through aortic opening of diaphragm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it passes upwards in posterior mediastinum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Opposite to T5 it inclines from right to left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And reaches to superior mediastinum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At the root of the neck, it arches laterally opposite to TP of C7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Finally ends at the junction b/w left internal jugular vein &amp; left subclavian vein  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14400"/>
            <a:ext cx="409807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62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Relations </a:t>
            </a:r>
          </a:p>
          <a:p>
            <a:endParaRPr lang="en-US" dirty="0" smtClean="0"/>
          </a:p>
          <a:p>
            <a:r>
              <a:rPr lang="en-US" sz="2600" dirty="0" smtClean="0">
                <a:solidFill>
                  <a:srgbClr val="0070C0"/>
                </a:solidFill>
              </a:rPr>
              <a:t>At the aortic opening –</a:t>
            </a:r>
          </a:p>
          <a:p>
            <a:pPr lvl="1"/>
            <a:endParaRPr lang="en-US" sz="2200" dirty="0" smtClean="0"/>
          </a:p>
          <a:p>
            <a:pPr marL="457200" lvl="1" indent="0">
              <a:buNone/>
            </a:pPr>
            <a:r>
              <a:rPr lang="en-US" sz="2200" dirty="0" smtClean="0"/>
              <a:t>Infront – </a:t>
            </a:r>
          </a:p>
          <a:p>
            <a:pPr lvl="2"/>
            <a:endParaRPr lang="en-US" sz="1900" dirty="0" smtClean="0"/>
          </a:p>
          <a:p>
            <a:pPr lvl="2"/>
            <a:r>
              <a:rPr lang="en-US" sz="1900" dirty="0"/>
              <a:t>M</a:t>
            </a:r>
            <a:r>
              <a:rPr lang="en-US" sz="1900" dirty="0" smtClean="0"/>
              <a:t>edian arcuate ligament</a:t>
            </a:r>
          </a:p>
          <a:p>
            <a:pPr lvl="1"/>
            <a:endParaRPr lang="en-US" sz="2200" dirty="0" smtClean="0"/>
          </a:p>
          <a:p>
            <a:pPr marL="457200" lvl="1" indent="0">
              <a:buNone/>
            </a:pPr>
            <a:r>
              <a:rPr lang="en-US" sz="2200" dirty="0" smtClean="0"/>
              <a:t>Behind –</a:t>
            </a:r>
          </a:p>
          <a:p>
            <a:pPr lvl="2"/>
            <a:endParaRPr lang="en-US" sz="1900" dirty="0" smtClean="0"/>
          </a:p>
          <a:p>
            <a:pPr lvl="2"/>
            <a:r>
              <a:rPr lang="en-US" sz="1900" dirty="0" smtClean="0"/>
              <a:t> T12 vertebra</a:t>
            </a:r>
          </a:p>
          <a:p>
            <a:pPr lvl="1"/>
            <a:endParaRPr lang="en-US" sz="2200" dirty="0" smtClean="0"/>
          </a:p>
          <a:p>
            <a:pPr marL="457200" lvl="1" indent="0">
              <a:buNone/>
            </a:pPr>
            <a:r>
              <a:rPr lang="en-US" sz="2200" dirty="0" smtClean="0"/>
              <a:t>Right side – </a:t>
            </a:r>
          </a:p>
          <a:p>
            <a:pPr lvl="2"/>
            <a:endParaRPr lang="en-US" sz="1900" dirty="0" smtClean="0"/>
          </a:p>
          <a:p>
            <a:pPr lvl="2"/>
            <a:r>
              <a:rPr lang="en-US" sz="1900" dirty="0"/>
              <a:t>A</a:t>
            </a:r>
            <a:r>
              <a:rPr lang="en-US" sz="1900" dirty="0" smtClean="0"/>
              <a:t>zygos vein</a:t>
            </a:r>
          </a:p>
          <a:p>
            <a:pPr lvl="1"/>
            <a:endParaRPr lang="en-US" sz="2200" dirty="0" smtClean="0"/>
          </a:p>
          <a:p>
            <a:pPr marL="457200" lvl="1" indent="0">
              <a:buNone/>
            </a:pPr>
            <a:r>
              <a:rPr lang="en-US" sz="2200" dirty="0" smtClean="0"/>
              <a:t>Left side –</a:t>
            </a:r>
          </a:p>
          <a:p>
            <a:pPr marL="914400" lvl="2" indent="0">
              <a:buNone/>
            </a:pPr>
            <a:r>
              <a:rPr lang="en-US" sz="1900" dirty="0" smtClean="0"/>
              <a:t> </a:t>
            </a:r>
          </a:p>
          <a:p>
            <a:pPr lvl="2"/>
            <a:r>
              <a:rPr lang="en-US" sz="1900" dirty="0"/>
              <a:t>A</a:t>
            </a:r>
            <a:r>
              <a:rPr lang="en-US" sz="1900" dirty="0" smtClean="0"/>
              <a:t>orta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45" y="762000"/>
            <a:ext cx="4210869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56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770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600" dirty="0">
                <a:solidFill>
                  <a:srgbClr val="0070C0"/>
                </a:solidFill>
              </a:rPr>
              <a:t>In the posterior mediastinum </a:t>
            </a:r>
            <a:r>
              <a:rPr lang="en-US" sz="2600" dirty="0">
                <a:solidFill>
                  <a:prstClr val="black"/>
                </a:solidFill>
              </a:rPr>
              <a:t>– 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Infront </a:t>
            </a:r>
            <a:r>
              <a:rPr lang="en-US" sz="2000" dirty="0">
                <a:solidFill>
                  <a:prstClr val="black"/>
                </a:solidFill>
              </a:rPr>
              <a:t>–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>
                <a:solidFill>
                  <a:prstClr val="black"/>
                </a:solidFill>
              </a:rPr>
              <a:t>O</a:t>
            </a:r>
            <a:r>
              <a:rPr lang="en-US" sz="1600" dirty="0" smtClean="0">
                <a:solidFill>
                  <a:prstClr val="black"/>
                </a:solidFill>
              </a:rPr>
              <a:t>esophagus </a:t>
            </a: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 smtClean="0">
                <a:solidFill>
                  <a:prstClr val="black"/>
                </a:solidFill>
              </a:rPr>
              <a:t> Posterior </a:t>
            </a:r>
            <a:r>
              <a:rPr lang="en-US" sz="1600" dirty="0">
                <a:solidFill>
                  <a:prstClr val="black"/>
                </a:solidFill>
              </a:rPr>
              <a:t>sloping surface of diaphragm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Behind </a:t>
            </a:r>
            <a:r>
              <a:rPr lang="en-US" sz="2000" dirty="0">
                <a:solidFill>
                  <a:prstClr val="black"/>
                </a:solidFill>
              </a:rPr>
              <a:t>- 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>
                <a:solidFill>
                  <a:prstClr val="black"/>
                </a:solidFill>
              </a:rPr>
              <a:t>T</a:t>
            </a:r>
            <a:r>
              <a:rPr lang="en-US" sz="1600" dirty="0" smtClean="0">
                <a:solidFill>
                  <a:prstClr val="black"/>
                </a:solidFill>
              </a:rPr>
              <a:t>horacic </a:t>
            </a:r>
            <a:r>
              <a:rPr lang="en-US" sz="1600" dirty="0">
                <a:solidFill>
                  <a:prstClr val="black"/>
                </a:solidFill>
              </a:rPr>
              <a:t>vertebrae</a:t>
            </a: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 smtClean="0">
                <a:solidFill>
                  <a:prstClr val="black"/>
                </a:solidFill>
              </a:rPr>
              <a:t>Terminal </a:t>
            </a:r>
            <a:r>
              <a:rPr lang="en-US" sz="1600" dirty="0">
                <a:solidFill>
                  <a:prstClr val="black"/>
                </a:solidFill>
              </a:rPr>
              <a:t>part of hemiazygos &amp; accessory hemiazygos vein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Right </a:t>
            </a:r>
            <a:r>
              <a:rPr lang="en-US" sz="2000" dirty="0">
                <a:solidFill>
                  <a:prstClr val="black"/>
                </a:solidFill>
              </a:rPr>
              <a:t>side -  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>
                <a:solidFill>
                  <a:prstClr val="black"/>
                </a:solidFill>
              </a:rPr>
              <a:t>A</a:t>
            </a:r>
            <a:r>
              <a:rPr lang="en-US" sz="1600" dirty="0" smtClean="0">
                <a:solidFill>
                  <a:prstClr val="black"/>
                </a:solidFill>
              </a:rPr>
              <a:t>zygos </a:t>
            </a:r>
            <a:r>
              <a:rPr lang="en-US" sz="1600" dirty="0">
                <a:solidFill>
                  <a:prstClr val="black"/>
                </a:solidFill>
              </a:rPr>
              <a:t>vein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Left </a:t>
            </a:r>
            <a:r>
              <a:rPr lang="en-US" sz="2000" dirty="0">
                <a:solidFill>
                  <a:prstClr val="black"/>
                </a:solidFill>
              </a:rPr>
              <a:t>side </a:t>
            </a:r>
            <a:r>
              <a:rPr lang="en-US" sz="2000" dirty="0" smtClean="0">
                <a:solidFill>
                  <a:prstClr val="black"/>
                </a:solidFill>
              </a:rPr>
              <a:t>–</a:t>
            </a:r>
          </a:p>
          <a:p>
            <a:pPr lvl="2"/>
            <a:endParaRPr lang="en-US" sz="1600" dirty="0" smtClean="0">
              <a:solidFill>
                <a:prstClr val="black"/>
              </a:solidFill>
            </a:endParaRPr>
          </a:p>
          <a:p>
            <a:pPr lvl="2"/>
            <a:r>
              <a:rPr lang="en-US" sz="1600" dirty="0" smtClean="0">
                <a:solidFill>
                  <a:prstClr val="black"/>
                </a:solidFill>
              </a:rPr>
              <a:t> Descending </a:t>
            </a:r>
            <a:r>
              <a:rPr lang="en-US" sz="1600" dirty="0">
                <a:solidFill>
                  <a:prstClr val="black"/>
                </a:solidFill>
              </a:rPr>
              <a:t>thoracic aorta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85800"/>
            <a:ext cx="44030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021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"/>
            <a:ext cx="4343400" cy="6400799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>
                <a:solidFill>
                  <a:srgbClr val="0070C0"/>
                </a:solidFill>
              </a:rPr>
              <a:t>In the superior mediastinum –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Infront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lower part – arch of aorta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In upper part – left subclavian artery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Behind –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Upper four thoracic vertebrae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Right side –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 oesophagus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Left side –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left lung &amp; pleura</a:t>
            </a:r>
          </a:p>
          <a:p>
            <a:endParaRPr lang="en-US" dirty="0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610" y="838200"/>
            <a:ext cx="4337112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78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343400" cy="6400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At the root of the neck-</a:t>
            </a:r>
          </a:p>
          <a:p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Infront –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carotid sheath</a:t>
            </a:r>
          </a:p>
          <a:p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Behind – 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sympathetic trunk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part of vertebral artery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Branches of thyro-cervical trunk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scalenus anterior muscle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Left phrenic nerve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part of left subclavian artery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072" y="1905000"/>
            <a:ext cx="4836928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8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1" y="533400"/>
            <a:ext cx="4419600" cy="5105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</a:rPr>
              <a:t>Tributaries –</a:t>
            </a:r>
          </a:p>
          <a:p>
            <a:endParaRPr lang="en-US" sz="2400" dirty="0" smtClean="0"/>
          </a:p>
          <a:p>
            <a:pPr lvl="2"/>
            <a:r>
              <a:rPr lang="en-US" sz="1800" dirty="0" smtClean="0"/>
              <a:t>Pair of descending lymph trunk</a:t>
            </a:r>
          </a:p>
          <a:p>
            <a:endParaRPr lang="en-US" sz="2400" dirty="0" smtClean="0"/>
          </a:p>
          <a:p>
            <a:pPr lvl="2"/>
            <a:r>
              <a:rPr lang="en-US" sz="1800" dirty="0" smtClean="0"/>
              <a:t>Pair of ascending lymph trunk</a:t>
            </a:r>
          </a:p>
          <a:p>
            <a:endParaRPr lang="en-US" sz="2400" dirty="0" smtClean="0"/>
          </a:p>
          <a:p>
            <a:pPr lvl="2"/>
            <a:r>
              <a:rPr lang="en-US" sz="1800" dirty="0" smtClean="0"/>
              <a:t>Left jugular lymph trunk</a:t>
            </a:r>
          </a:p>
          <a:p>
            <a:endParaRPr lang="en-US" sz="2400" dirty="0" smtClean="0"/>
          </a:p>
          <a:p>
            <a:pPr lvl="2"/>
            <a:r>
              <a:rPr lang="en-US" sz="1800" dirty="0" smtClean="0"/>
              <a:t>Left subclavian lymph trunk </a:t>
            </a:r>
          </a:p>
          <a:p>
            <a:endParaRPr lang="en-US" sz="2400" dirty="0" smtClean="0"/>
          </a:p>
          <a:p>
            <a:pPr lvl="2"/>
            <a:r>
              <a:rPr lang="en-US" sz="1800" dirty="0" smtClean="0"/>
              <a:t>Left Broncho- mediastinal lymph trunk (occasionally)</a:t>
            </a:r>
            <a:endParaRPr lang="en-US" sz="1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77" y="762000"/>
            <a:ext cx="450813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32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04800"/>
            <a:ext cx="8610600" cy="58213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Applied anatomy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Laceration of thoracic duct –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obstruction of filarial parasite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Due to surgical procedure in posterior mediastinum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Also during accident &amp; lung surgery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 a result lymph escape into thoracic cavity  at rates ranging from 75 to 200 ml/ hour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Chylothorax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Chyloperitoneum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chyluria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43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956457"/>
              </p:ext>
            </p:extLst>
          </p:nvPr>
        </p:nvGraphicFramePr>
        <p:xfrm>
          <a:off x="1738313" y="366713"/>
          <a:ext cx="5667375" cy="612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Acrobat Document" r:id="rId3" imgW="5667037" imgH="6124301" progId="AcroExch.Document.2015">
                  <p:embed/>
                </p:oleObj>
              </mc:Choice>
              <mc:Fallback>
                <p:oleObj name="Acrobat Document" r:id="rId3" imgW="5667037" imgH="6124301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8313" y="366713"/>
                        <a:ext cx="5667375" cy="612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378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393</Words>
  <Application>Microsoft Office PowerPoint</Application>
  <PresentationFormat>On-screen Show (4:3)</PresentationFormat>
  <Paragraphs>154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Acrobat Document</vt:lpstr>
      <vt:lpstr>THORACIC DUCT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THORACIC DUCT</dc:title>
  <dc:creator>sarangdhar</dc:creator>
  <cp:lastModifiedBy>sarangdhar</cp:lastModifiedBy>
  <cp:revision>24</cp:revision>
  <dcterms:created xsi:type="dcterms:W3CDTF">2021-05-20T14:40:44Z</dcterms:created>
  <dcterms:modified xsi:type="dcterms:W3CDTF">2024-09-03T08:17:36Z</dcterms:modified>
</cp:coreProperties>
</file>