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70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9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236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0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2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1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1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2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2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336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6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89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11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E6F6C-058E-4C1C-A486-DACF0BDC000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58B47-6DAD-40C0-AFC8-807C26189E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7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SPLEEN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4343400"/>
            <a:ext cx="4876800" cy="1143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Sarangdhar kumar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8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8763000" cy="6248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Introduction</a:t>
            </a:r>
          </a:p>
          <a:p>
            <a:endParaRPr lang="en-US" sz="2400" dirty="0" smtClean="0"/>
          </a:p>
          <a:p>
            <a:r>
              <a:rPr lang="en-US" sz="2400" dirty="0" smtClean="0"/>
              <a:t>Haemo-lymph organ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It filters blood by taking out worn-out erythrocytes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In foetal life it manufacture erythrocytes &amp; after birth it manufacture lymphocytes</a:t>
            </a:r>
          </a:p>
          <a:p>
            <a:endParaRPr lang="en-US" sz="2400" dirty="0" smtClean="0"/>
          </a:p>
          <a:p>
            <a:r>
              <a:rPr lang="en-US" sz="2400" dirty="0" smtClean="0"/>
              <a:t>It is highly vascular, friable &amp; elastic</a:t>
            </a:r>
          </a:p>
          <a:p>
            <a:endParaRPr lang="en-US" sz="2400" dirty="0" smtClean="0"/>
          </a:p>
          <a:p>
            <a:r>
              <a:rPr lang="en-US" sz="2400" dirty="0" smtClean="0"/>
              <a:t>Purple in colour </a:t>
            </a:r>
          </a:p>
          <a:p>
            <a:endParaRPr lang="en-US" sz="2400" dirty="0" smtClean="0"/>
          </a:p>
          <a:p>
            <a:r>
              <a:rPr lang="en-US" sz="2400" dirty="0" smtClean="0"/>
              <a:t>Moving with respiration </a:t>
            </a:r>
          </a:p>
          <a:p>
            <a:endParaRPr lang="en-US" sz="2400" dirty="0" smtClean="0"/>
          </a:p>
          <a:p>
            <a:r>
              <a:rPr lang="en-US" sz="2400" dirty="0" smtClean="0"/>
              <a:t>Belongs to reticulo-endothelial system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736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4196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Situation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Upper &amp; left part of abdomen </a:t>
            </a:r>
          </a:p>
          <a:p>
            <a:pPr lvl="1"/>
            <a:r>
              <a:rPr lang="en-US" dirty="0" smtClean="0"/>
              <a:t>b/w fundus of stomach &amp; the diaphragm</a:t>
            </a:r>
          </a:p>
          <a:p>
            <a:pPr lvl="1"/>
            <a:r>
              <a:rPr lang="en-US" dirty="0" smtClean="0"/>
              <a:t>Mainly in Left hypochondrium &amp; partly in </a:t>
            </a:r>
            <a:r>
              <a:rPr lang="en-US" dirty="0" smtClean="0">
                <a:solidFill>
                  <a:srgbClr val="C00000"/>
                </a:solidFill>
              </a:rPr>
              <a:t>epigastrium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Axis</a:t>
            </a:r>
          </a:p>
          <a:p>
            <a:pPr lvl="1"/>
            <a:r>
              <a:rPr lang="en-US" dirty="0" smtClean="0"/>
              <a:t>Oblique  &amp;  is directed downwards , forwards &amp; laterally</a:t>
            </a:r>
          </a:p>
          <a:p>
            <a:pPr lvl="1"/>
            <a:r>
              <a:rPr lang="en-US" dirty="0" smtClean="0"/>
              <a:t>Coinciding with left 10</a:t>
            </a:r>
            <a:r>
              <a:rPr lang="en-US" baseline="30000" dirty="0" smtClean="0"/>
              <a:t>th</a:t>
            </a:r>
            <a:r>
              <a:rPr lang="en-US" dirty="0" smtClean="0"/>
              <a:t> rib</a:t>
            </a:r>
          </a:p>
          <a:p>
            <a:endParaRPr lang="en-US" dirty="0" smtClean="0"/>
          </a:p>
        </p:txBody>
      </p:sp>
      <p:pic>
        <p:nvPicPr>
          <p:cNvPr id="3074" name="Picture 2" descr="C:\Users\sarangdhar\Desktop\Untitled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842" y="3200400"/>
            <a:ext cx="4703529" cy="31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I:\1624086121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838200"/>
            <a:ext cx="4485713" cy="181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6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686800" cy="6400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Measurement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Length </a:t>
            </a:r>
          </a:p>
          <a:p>
            <a:pPr lvl="2"/>
            <a:r>
              <a:rPr lang="en-US" dirty="0" smtClean="0"/>
              <a:t>12 cm (5 inches)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Breadth </a:t>
            </a:r>
          </a:p>
          <a:p>
            <a:pPr lvl="2"/>
            <a:r>
              <a:rPr lang="en-US" dirty="0" smtClean="0"/>
              <a:t>7 cm (3 inches)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Thickness </a:t>
            </a:r>
          </a:p>
          <a:p>
            <a:pPr lvl="2"/>
            <a:r>
              <a:rPr lang="en-US" dirty="0" smtClean="0"/>
              <a:t>3 cm (1 inch)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Weight </a:t>
            </a:r>
          </a:p>
          <a:p>
            <a:pPr lvl="2"/>
            <a:r>
              <a:rPr lang="en-US" dirty="0" smtClean="0"/>
              <a:t>150 gm (7 oz)</a:t>
            </a:r>
          </a:p>
          <a:p>
            <a:pPr lvl="2"/>
            <a:r>
              <a:rPr lang="en-US" dirty="0" smtClean="0"/>
              <a:t>Normal range – 80 – 300 gm)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Harris’s dictum </a:t>
            </a:r>
            <a:r>
              <a:rPr lang="en-US" dirty="0" smtClean="0"/>
              <a:t>– odd numbers of spleen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49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324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Presenting parts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Two ends</a:t>
            </a:r>
          </a:p>
          <a:p>
            <a:pPr lvl="2"/>
            <a:r>
              <a:rPr lang="en-US" dirty="0" smtClean="0"/>
              <a:t>Medial </a:t>
            </a:r>
          </a:p>
          <a:p>
            <a:pPr lvl="2"/>
            <a:r>
              <a:rPr lang="en-US" dirty="0" smtClean="0"/>
              <a:t>Lateral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Two surfaces</a:t>
            </a:r>
          </a:p>
          <a:p>
            <a:pPr lvl="2"/>
            <a:r>
              <a:rPr lang="en-US" dirty="0" smtClean="0"/>
              <a:t>Diaphragmatic </a:t>
            </a:r>
          </a:p>
          <a:p>
            <a:pPr lvl="2"/>
            <a:r>
              <a:rPr lang="en-US" dirty="0" smtClean="0"/>
              <a:t>Visceral 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Two borders</a:t>
            </a:r>
          </a:p>
          <a:p>
            <a:pPr lvl="2"/>
            <a:r>
              <a:rPr lang="en-US" dirty="0" smtClean="0"/>
              <a:t>Superior </a:t>
            </a:r>
          </a:p>
          <a:p>
            <a:pPr lvl="2"/>
            <a:r>
              <a:rPr lang="en-US" dirty="0" smtClean="0"/>
              <a:t>Inferior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Two angles</a:t>
            </a:r>
          </a:p>
          <a:p>
            <a:pPr lvl="2"/>
            <a:r>
              <a:rPr lang="en-US" dirty="0" smtClean="0"/>
              <a:t>Anterior basal</a:t>
            </a:r>
          </a:p>
          <a:p>
            <a:pPr lvl="2"/>
            <a:r>
              <a:rPr lang="en-US" dirty="0" smtClean="0"/>
              <a:t>Posterior basal  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90600"/>
            <a:ext cx="4633062" cy="500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1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457200"/>
            <a:ext cx="44196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Ends 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Medial end </a:t>
            </a:r>
          </a:p>
          <a:p>
            <a:pPr lvl="1"/>
            <a:r>
              <a:rPr lang="en-US" sz="2000" dirty="0" smtClean="0"/>
              <a:t>Blunt &amp; rounded </a:t>
            </a:r>
          </a:p>
          <a:p>
            <a:pPr lvl="1"/>
            <a:r>
              <a:rPr lang="en-US" sz="2000" dirty="0" smtClean="0"/>
              <a:t>Directed upwards, backwards &amp; medially</a:t>
            </a:r>
          </a:p>
          <a:p>
            <a:pPr lvl="1"/>
            <a:r>
              <a:rPr lang="en-US" sz="2000" dirty="0" smtClean="0"/>
              <a:t>Situated 3-4cm left opposite to spine of 10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vertebra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Lateral end </a:t>
            </a:r>
          </a:p>
          <a:p>
            <a:pPr lvl="1"/>
            <a:r>
              <a:rPr lang="en-US" sz="2000" dirty="0" smtClean="0"/>
              <a:t>Broad </a:t>
            </a:r>
          </a:p>
          <a:p>
            <a:pPr lvl="1"/>
            <a:r>
              <a:rPr lang="en-US" sz="2000" dirty="0" smtClean="0"/>
              <a:t>Extends b/w superior &amp; inferior border </a:t>
            </a:r>
          </a:p>
          <a:p>
            <a:pPr lvl="1"/>
            <a:r>
              <a:rPr lang="en-US" sz="2000" dirty="0" smtClean="0"/>
              <a:t>Directed downwards , forwards &amp; to the left</a:t>
            </a:r>
            <a:endParaRPr lang="en-US" sz="20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599"/>
            <a:ext cx="4328571" cy="4670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2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Surfaces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Diaphragmatic surface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Smooth &amp; convex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Directed upwards ,backwards &amp; to the left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Related with –</a:t>
            </a:r>
          </a:p>
          <a:p>
            <a:pPr lvl="2"/>
            <a:r>
              <a:rPr lang="en-US" dirty="0" smtClean="0"/>
              <a:t>The diaphragm</a:t>
            </a:r>
          </a:p>
          <a:p>
            <a:pPr lvl="2"/>
            <a:r>
              <a:rPr lang="en-US" dirty="0" smtClean="0"/>
              <a:t>Lower border of left lung &amp; left pleural sac</a:t>
            </a:r>
          </a:p>
          <a:p>
            <a:pPr lvl="2"/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, 10</a:t>
            </a:r>
            <a:r>
              <a:rPr lang="en-US" baseline="30000" dirty="0" smtClean="0"/>
              <a:t>th</a:t>
            </a:r>
            <a:r>
              <a:rPr lang="en-US" dirty="0" smtClean="0"/>
              <a:t> &amp; 11</a:t>
            </a:r>
            <a:r>
              <a:rPr lang="en-US" baseline="30000" dirty="0" smtClean="0"/>
              <a:t>th</a:t>
            </a:r>
            <a:r>
              <a:rPr lang="en-US" dirty="0" smtClean="0"/>
              <a:t> ribs of left sides</a:t>
            </a:r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47" y="1447800"/>
            <a:ext cx="4813953" cy="387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1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86" y="609600"/>
            <a:ext cx="4267200" cy="5943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Visceral surface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Presents four impressions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Gastric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Renal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Colic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Pancreatic 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32000"/>
            <a:ext cx="5257800" cy="3761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25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7641486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29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324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Borders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Superior border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Thin &amp; convex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separates gastric impression from diaphragmatic  surface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 notch (1 or 2)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Inferior border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separates renal impression from diaphragmatic surface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Coinciding with left 11</a:t>
            </a:r>
            <a:r>
              <a:rPr lang="en-US" baseline="30000" dirty="0" smtClean="0"/>
              <a:t>th</a:t>
            </a:r>
            <a:r>
              <a:rPr lang="en-US" dirty="0" smtClean="0"/>
              <a:t> rib  </a:t>
            </a:r>
          </a:p>
          <a:p>
            <a:endParaRPr lang="en-US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83368"/>
            <a:ext cx="4410346" cy="475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76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Anterior basal angle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the junction of superior border and lateral end of spleen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lies 9</a:t>
            </a:r>
            <a:r>
              <a:rPr lang="en-US" baseline="30000" dirty="0" smtClean="0"/>
              <a:t>th</a:t>
            </a:r>
            <a:r>
              <a:rPr lang="en-US" dirty="0" smtClean="0"/>
              <a:t> intercostal space (or slightly behind the left mid axillary line 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Also called clinical angle of spleen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Posterior basal angle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Junction of inferior border &amp; lateral end of spleen</a:t>
            </a:r>
            <a:endParaRPr lang="en-US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548936" cy="3720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738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343400" cy="5791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Ligament of spleen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Gastrosplenic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Lienorenal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Phrenicocolic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Sustentaculum lienis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Lienophrenic or phrenicosplenic (sometimes)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Suspensory ligament of spleen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736" y="964717"/>
            <a:ext cx="4835864" cy="215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4694238" cy="215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65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4196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Arterial supply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Splenic artery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Venous drainage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Splenic vein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295336" cy="265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I:\16240861656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7600"/>
            <a:ext cx="5573217" cy="283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29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"/>
            <a:ext cx="3124200" cy="344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I:\16240861498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46" y="3581400"/>
            <a:ext cx="328819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1371600"/>
            <a:ext cx="4724400" cy="406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800" dirty="0">
                <a:solidFill>
                  <a:srgbClr val="C00000"/>
                </a:solidFill>
              </a:rPr>
              <a:t>Lymphatic drainage 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endParaRPr lang="en-US" sz="2400" dirty="0">
              <a:solidFill>
                <a:prstClr val="black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400" dirty="0">
                <a:solidFill>
                  <a:prstClr val="black"/>
                </a:solidFill>
              </a:rPr>
              <a:t>Pancreaticosplenic  group of lymphnodes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C00000"/>
              </a:solidFill>
            </a:endParaRPr>
          </a:p>
          <a:p>
            <a:pPr lvl="0">
              <a:spcBef>
                <a:spcPct val="20000"/>
              </a:spcBef>
            </a:pPr>
            <a:r>
              <a:rPr lang="en-US" sz="2800" dirty="0">
                <a:solidFill>
                  <a:srgbClr val="C00000"/>
                </a:solidFill>
              </a:rPr>
              <a:t>Nerve supply </a:t>
            </a: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endParaRPr lang="en-US" sz="2400" dirty="0">
              <a:solidFill>
                <a:prstClr val="black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400" dirty="0">
                <a:solidFill>
                  <a:prstClr val="black"/>
                </a:solidFill>
              </a:rPr>
              <a:t>Predominantly supplied by Sympathetic (coeliac plexus )</a:t>
            </a:r>
          </a:p>
        </p:txBody>
      </p:sp>
    </p:spTree>
    <p:extLst>
      <p:ext uri="{BB962C8B-B14F-4D97-AF65-F5344CB8AC3E}">
        <p14:creationId xmlns:p14="http://schemas.microsoft.com/office/powerpoint/2010/main" val="12986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343400" cy="6019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Development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week  of IUL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Developed as lobulated masses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By mesenchymal condensation of upper part of dorsal mesentery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Accessory spleen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Found within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gastrosplenic ligament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Greater omentum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Spermatic cord (rarely)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62" y="1143000"/>
            <a:ext cx="4696338" cy="364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1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Applied </a:t>
            </a:r>
          </a:p>
          <a:p>
            <a:r>
              <a:rPr lang="en-US" dirty="0" smtClean="0"/>
              <a:t>Splenomegaly</a:t>
            </a:r>
          </a:p>
          <a:p>
            <a:r>
              <a:rPr lang="en-US" dirty="0" smtClean="0"/>
              <a:t>Splenectomy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6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398</Words>
  <Application>Microsoft Office PowerPoint</Application>
  <PresentationFormat>On-screen Show (4:3)</PresentationFormat>
  <Paragraphs>170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SPLEEN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SPLEEN</dc:title>
  <dc:creator>sarangdhar</dc:creator>
  <cp:lastModifiedBy>sarangdhar</cp:lastModifiedBy>
  <cp:revision>32</cp:revision>
  <dcterms:created xsi:type="dcterms:W3CDTF">2021-06-18T14:28:59Z</dcterms:created>
  <dcterms:modified xsi:type="dcterms:W3CDTF">2024-09-03T08:15:24Z</dcterms:modified>
</cp:coreProperties>
</file>