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handoutMasterIdLst>
    <p:handoutMasterId r:id="rId48"/>
  </p:handoutMasterIdLst>
  <p:sldIdLst>
    <p:sldId id="309" r:id="rId2"/>
    <p:sldId id="259" r:id="rId3"/>
    <p:sldId id="310" r:id="rId4"/>
    <p:sldId id="272" r:id="rId5"/>
    <p:sldId id="273" r:id="rId6"/>
    <p:sldId id="312" r:id="rId7"/>
    <p:sldId id="260" r:id="rId8"/>
    <p:sldId id="313" r:id="rId9"/>
    <p:sldId id="278" r:id="rId10"/>
    <p:sldId id="314" r:id="rId11"/>
    <p:sldId id="315" r:id="rId12"/>
    <p:sldId id="280" r:id="rId13"/>
    <p:sldId id="316" r:id="rId14"/>
    <p:sldId id="283" r:id="rId15"/>
    <p:sldId id="281" r:id="rId16"/>
    <p:sldId id="284" r:id="rId17"/>
    <p:sldId id="285" r:id="rId18"/>
    <p:sldId id="317" r:id="rId19"/>
    <p:sldId id="291" r:id="rId20"/>
    <p:sldId id="292" r:id="rId21"/>
    <p:sldId id="293" r:id="rId22"/>
    <p:sldId id="322" r:id="rId23"/>
    <p:sldId id="323" r:id="rId24"/>
    <p:sldId id="294" r:id="rId25"/>
    <p:sldId id="307" r:id="rId26"/>
    <p:sldId id="296" r:id="rId27"/>
    <p:sldId id="297" r:id="rId28"/>
    <p:sldId id="298" r:id="rId29"/>
    <p:sldId id="299" r:id="rId30"/>
    <p:sldId id="301" r:id="rId31"/>
    <p:sldId id="302" r:id="rId32"/>
    <p:sldId id="303" r:id="rId33"/>
    <p:sldId id="304" r:id="rId34"/>
    <p:sldId id="305" r:id="rId35"/>
    <p:sldId id="327" r:id="rId36"/>
    <p:sldId id="319" r:id="rId37"/>
    <p:sldId id="330" r:id="rId38"/>
    <p:sldId id="331" r:id="rId39"/>
    <p:sldId id="320" r:id="rId40"/>
    <p:sldId id="321" r:id="rId41"/>
    <p:sldId id="324" r:id="rId42"/>
    <p:sldId id="325" r:id="rId43"/>
    <p:sldId id="329" r:id="rId44"/>
    <p:sldId id="308" r:id="rId45"/>
    <p:sldId id="30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13" autoAdjust="0"/>
    <p:restoredTop sz="94660"/>
  </p:normalViewPr>
  <p:slideViewPr>
    <p:cSldViewPr snapToGrid="0" snapToObjects="1">
      <p:cViewPr>
        <p:scale>
          <a:sx n="64" d="100"/>
          <a:sy n="64" d="100"/>
        </p:scale>
        <p:origin x="-181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9775BC-C4FA-8044-981C-11FC7CDD62CB}" type="datetimeFigureOut">
              <a:rPr lang="en-US" smtClean="0"/>
              <a:pPr/>
              <a:t>9/3/2024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007FC10-4972-4E41-937D-8480FBD37FEF}" type="slidenum">
              <a:rPr lang="en-US" smtClean="0"/>
              <a:pPr/>
              <a:t>‹#›</a:t>
            </a:fld>
            <a:endParaRPr lang="en-US"/>
          </a:p>
        </p:txBody>
      </p:sp>
    </p:spTree>
    <p:extLst>
      <p:ext uri="{BB962C8B-B14F-4D97-AF65-F5344CB8AC3E}">
        <p14:creationId xmlns:p14="http://schemas.microsoft.com/office/powerpoint/2010/main" val="269035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CD9EE3-1841-3D4B-8CC1-158758F95822}" type="datetimeFigureOut">
              <a:rPr lang="en-US" smtClean="0"/>
              <a:pPr/>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B1C127-DB42-4F4F-85BB-79F5C28CD91C}" type="slidenum">
              <a:rPr lang="en-US" smtClean="0"/>
              <a:pPr/>
              <a:t>‹#›</a:t>
            </a:fld>
            <a:endParaRPr lang="en-US"/>
          </a:p>
        </p:txBody>
      </p:sp>
    </p:spTree>
    <p:extLst>
      <p:ext uri="{BB962C8B-B14F-4D97-AF65-F5344CB8AC3E}">
        <p14:creationId xmlns:p14="http://schemas.microsoft.com/office/powerpoint/2010/main" val="797107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Superior temporal line </a:t>
            </a:r>
            <a:r>
              <a:rPr lang="mr-IN" dirty="0" smtClean="0"/>
              <a:t>–</a:t>
            </a:r>
            <a:r>
              <a:rPr lang="en-US" dirty="0" smtClean="0"/>
              <a:t> for attachment of temporal fascia, inferior temporal line - for attachment of temporalis</a:t>
            </a:r>
            <a:r>
              <a:rPr lang="en-US" baseline="0" dirty="0" smtClean="0"/>
              <a:t> muscle </a:t>
            </a:r>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7</a:t>
            </a:fld>
            <a:endParaRPr lang="en-US"/>
          </a:p>
        </p:txBody>
      </p:sp>
    </p:spTree>
    <p:extLst>
      <p:ext uri="{BB962C8B-B14F-4D97-AF65-F5344CB8AC3E}">
        <p14:creationId xmlns:p14="http://schemas.microsoft.com/office/powerpoint/2010/main" val="1338657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Times New Roman"/>
                <a:cs typeface="Times New Roman"/>
              </a:rPr>
              <a:t>Triangular muscle with broad origin and narrow insertion</a:t>
            </a:r>
          </a:p>
          <a:p>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15</a:t>
            </a:fld>
            <a:endParaRPr lang="en-US"/>
          </a:p>
        </p:txBody>
      </p:sp>
    </p:spTree>
    <p:extLst>
      <p:ext uri="{BB962C8B-B14F-4D97-AF65-F5344CB8AC3E}">
        <p14:creationId xmlns:p14="http://schemas.microsoft.com/office/powerpoint/2010/main" val="322603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primary function of the lateral pterygoid muscle is to pull the head of the condyle out of the mandibular fossa along the articular eminence to protrude the mandible. A concerted effort of the lateral pterygoid muscles helps in lowering the mandible and opening the jaw, whereas unilateral action of a lateral pterygoid produces contralateral excursion (a form of mastication), usually performed in concert with the medial pterygoid</a:t>
            </a:r>
          </a:p>
          <a:p>
            <a:r>
              <a:rPr lang="en-US" dirty="0" smtClean="0"/>
              <a:t>Unlike the other three muscles of mastication, the lateral pterygoid is the only muscle of mastication that assists in depressing the mandible (opening the jaw). At the beginning of this action it is assisted by the digastric mylohyoid and geniohyoid muscles.</a:t>
            </a:r>
          </a:p>
          <a:p>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17</a:t>
            </a:fld>
            <a:endParaRPr lang="en-US"/>
          </a:p>
        </p:txBody>
      </p:sp>
    </p:spTree>
    <p:extLst>
      <p:ext uri="{BB962C8B-B14F-4D97-AF65-F5344CB8AC3E}">
        <p14:creationId xmlns:p14="http://schemas.microsoft.com/office/powerpoint/2010/main" val="205381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first and second parts of the maxillary artery are in the infratemporal fossa, whereas the third part is in the pterygopalatine fossa.</a:t>
            </a:r>
          </a:p>
          <a:p>
            <a:endParaRPr lang="en-US" sz="1200" b="0" i="0" u="none" strike="noStrike" kern="1200" baseline="0" dirty="0" smtClean="0">
              <a:solidFill>
                <a:schemeClr val="tx1"/>
              </a:solidFill>
              <a:latin typeface="+mn-lt"/>
              <a:ea typeface="+mn-ea"/>
              <a:cs typeface="+mn-cs"/>
            </a:endParaRPr>
          </a:p>
          <a:p>
            <a:r>
              <a:rPr lang="en-US" dirty="0" smtClean="0"/>
              <a:t>1</a:t>
            </a:r>
            <a:r>
              <a:rPr lang="en-US" baseline="30000" dirty="0" smtClean="0"/>
              <a:t>st</a:t>
            </a:r>
            <a:r>
              <a:rPr lang="en-US" dirty="0" smtClean="0"/>
              <a:t> part branches - Middle meningeal artery </a:t>
            </a:r>
            <a:r>
              <a:rPr lang="mr-IN" dirty="0" smtClean="0"/>
              <a:t>–</a:t>
            </a:r>
            <a:r>
              <a:rPr lang="en-US" dirty="0" smtClean="0"/>
              <a:t> foramen spinosum; rupture is cause of epidural hemorrhage , Accessory meningeal artery </a:t>
            </a:r>
            <a:r>
              <a:rPr lang="mr-IN" dirty="0" smtClean="0"/>
              <a:t>–</a:t>
            </a:r>
            <a:r>
              <a:rPr lang="en-US" dirty="0" smtClean="0"/>
              <a:t> foramen ovale,</a:t>
            </a:r>
            <a:r>
              <a:rPr lang="en-US" baseline="0" dirty="0" smtClean="0"/>
              <a:t> inferior alveolar, anterior tympanic, deep auricular </a:t>
            </a:r>
          </a:p>
          <a:p>
            <a:r>
              <a:rPr lang="en-US" baseline="0" dirty="0" smtClean="0"/>
              <a:t>2</a:t>
            </a:r>
            <a:r>
              <a:rPr lang="en-US" baseline="30000" dirty="0" smtClean="0"/>
              <a:t>nd</a:t>
            </a:r>
            <a:r>
              <a:rPr lang="en-US" baseline="0" dirty="0" smtClean="0"/>
              <a:t> part </a:t>
            </a:r>
            <a:r>
              <a:rPr lang="mr-IN" baseline="0" dirty="0" smtClean="0"/>
              <a:t>–</a:t>
            </a:r>
            <a:r>
              <a:rPr lang="en-US" baseline="0" dirty="0" smtClean="0"/>
              <a:t> muscular, buccal artery</a:t>
            </a: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3</a:t>
            </a:r>
            <a:r>
              <a:rPr lang="en-US" baseline="30000" dirty="0" smtClean="0"/>
              <a:t>rd</a:t>
            </a:r>
            <a:r>
              <a:rPr lang="en-US" dirty="0" smtClean="0"/>
              <a:t> part branches -</a:t>
            </a:r>
            <a:r>
              <a:rPr lang="en-US" baseline="0" dirty="0" smtClean="0"/>
              <a:t> </a:t>
            </a:r>
            <a:r>
              <a:rPr lang="en-US" dirty="0" err="1" smtClean="0">
                <a:latin typeface="Times"/>
                <a:cs typeface="Times"/>
              </a:rPr>
              <a:t>Infraorbital</a:t>
            </a:r>
            <a:r>
              <a:rPr lang="en-US" dirty="0" smtClean="0">
                <a:latin typeface="Times"/>
                <a:cs typeface="Times"/>
              </a:rPr>
              <a:t> artery, </a:t>
            </a:r>
            <a:r>
              <a:rPr lang="en-US" dirty="0" err="1" smtClean="0">
                <a:latin typeface="Times"/>
                <a:cs typeface="Times"/>
              </a:rPr>
              <a:t>sphenopalatine</a:t>
            </a:r>
            <a:r>
              <a:rPr lang="en-US" dirty="0" smtClean="0">
                <a:latin typeface="Times"/>
                <a:cs typeface="Times"/>
              </a:rPr>
              <a:t> artery, posterior superior alveolar artery</a:t>
            </a:r>
            <a:r>
              <a:rPr lang="en-US" baseline="0" dirty="0" smtClean="0">
                <a:latin typeface="Times"/>
                <a:cs typeface="Times"/>
              </a:rPr>
              <a:t> (</a:t>
            </a:r>
            <a:r>
              <a:rPr lang="en-US" dirty="0" smtClean="0">
                <a:latin typeface="Times"/>
                <a:cs typeface="Times"/>
              </a:rPr>
              <a:t>middle and anterior are branches of </a:t>
            </a:r>
            <a:r>
              <a:rPr lang="en-US" dirty="0" err="1" smtClean="0">
                <a:latin typeface="Times"/>
                <a:cs typeface="Times"/>
              </a:rPr>
              <a:t>infraorbital</a:t>
            </a:r>
            <a:r>
              <a:rPr lang="en-US" dirty="0" smtClean="0">
                <a:latin typeface="Times"/>
                <a:cs typeface="Times"/>
              </a:rPr>
              <a:t> artery),</a:t>
            </a:r>
            <a:r>
              <a:rPr lang="en-US" baseline="0" dirty="0" smtClean="0">
                <a:latin typeface="Times"/>
                <a:cs typeface="Times"/>
              </a:rPr>
              <a:t> artery of pterygoid canal, pharyngeal artery, descending palatine artery </a:t>
            </a:r>
            <a:endParaRPr lang="en-US" dirty="0" smtClean="0">
              <a:latin typeface="Times"/>
              <a:cs typeface="Time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19</a:t>
            </a:fld>
            <a:endParaRPr lang="en-US"/>
          </a:p>
        </p:txBody>
      </p:sp>
    </p:spTree>
    <p:extLst>
      <p:ext uri="{BB962C8B-B14F-4D97-AF65-F5344CB8AC3E}">
        <p14:creationId xmlns:p14="http://schemas.microsoft.com/office/powerpoint/2010/main" val="1558310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26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long buccal nerve does NOT innervate the </a:t>
            </a:r>
            <a:r>
              <a:rPr lang="en-US" sz="1200" b="0" i="0" u="none" strike="noStrike" kern="1200" baseline="0" dirty="0" err="1" smtClean="0">
                <a:solidFill>
                  <a:schemeClr val="tx1"/>
                </a:solidFill>
                <a:latin typeface="+mn-lt"/>
                <a:ea typeface="+mn-ea"/>
                <a:cs typeface="+mn-cs"/>
              </a:rPr>
              <a:t>buccinator</a:t>
            </a:r>
            <a:r>
              <a:rPr lang="en-US" sz="1200" b="0" i="0" u="none" strike="noStrike" kern="1200" baseline="0" dirty="0" smtClean="0">
                <a:solidFill>
                  <a:schemeClr val="tx1"/>
                </a:solidFill>
                <a:latin typeface="+mn-lt"/>
                <a:ea typeface="+mn-ea"/>
                <a:cs typeface="+mn-cs"/>
              </a:rPr>
              <a:t> muscle. The </a:t>
            </a:r>
            <a:r>
              <a:rPr lang="en-US" sz="1200" b="0" i="0" u="none" strike="noStrike" kern="1200" baseline="0" dirty="0" err="1" smtClean="0">
                <a:solidFill>
                  <a:schemeClr val="tx1"/>
                </a:solidFill>
                <a:latin typeface="+mn-lt"/>
                <a:ea typeface="+mn-ea"/>
                <a:cs typeface="+mn-cs"/>
              </a:rPr>
              <a:t>buccinator</a:t>
            </a:r>
            <a:r>
              <a:rPr lang="en-US" sz="1200" b="0" i="0" u="none" strike="noStrike" kern="1200" baseline="0" dirty="0" smtClean="0">
                <a:solidFill>
                  <a:schemeClr val="tx1"/>
                </a:solidFill>
                <a:latin typeface="+mn-lt"/>
                <a:ea typeface="+mn-ea"/>
                <a:cs typeface="+mn-cs"/>
              </a:rPr>
              <a:t> muscle is innervated by the buccal branch of the facial nerve (CN VII).</a:t>
            </a:r>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28</a:t>
            </a:fld>
            <a:endParaRPr lang="en-US"/>
          </a:p>
        </p:txBody>
      </p:sp>
    </p:spTree>
    <p:extLst>
      <p:ext uri="{BB962C8B-B14F-4D97-AF65-F5344CB8AC3E}">
        <p14:creationId xmlns:p14="http://schemas.microsoft.com/office/powerpoint/2010/main" val="2939124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long buccal nerve does NOT innervate the </a:t>
            </a:r>
            <a:r>
              <a:rPr lang="en-US" sz="1200" b="0" i="0" u="none" strike="noStrike" kern="1200" baseline="0" dirty="0" err="1" smtClean="0">
                <a:solidFill>
                  <a:schemeClr val="tx1"/>
                </a:solidFill>
                <a:latin typeface="+mn-lt"/>
                <a:ea typeface="+mn-ea"/>
                <a:cs typeface="+mn-cs"/>
              </a:rPr>
              <a:t>buccinator</a:t>
            </a:r>
            <a:r>
              <a:rPr lang="en-US" sz="1200" b="0" i="0" u="none" strike="noStrike" kern="1200" baseline="0" dirty="0" smtClean="0">
                <a:solidFill>
                  <a:schemeClr val="tx1"/>
                </a:solidFill>
                <a:latin typeface="+mn-lt"/>
                <a:ea typeface="+mn-ea"/>
                <a:cs typeface="+mn-cs"/>
              </a:rPr>
              <a:t> muscle. The </a:t>
            </a:r>
            <a:r>
              <a:rPr lang="en-US" sz="1200" b="0" i="0" u="none" strike="noStrike" kern="1200" baseline="0" dirty="0" err="1" smtClean="0">
                <a:solidFill>
                  <a:schemeClr val="tx1"/>
                </a:solidFill>
                <a:latin typeface="+mn-lt"/>
                <a:ea typeface="+mn-ea"/>
                <a:cs typeface="+mn-cs"/>
              </a:rPr>
              <a:t>buccinator</a:t>
            </a:r>
            <a:r>
              <a:rPr lang="en-US" sz="1200" b="0" i="0" u="none" strike="noStrike" kern="1200" baseline="0" dirty="0" smtClean="0">
                <a:solidFill>
                  <a:schemeClr val="tx1"/>
                </a:solidFill>
                <a:latin typeface="+mn-lt"/>
                <a:ea typeface="+mn-ea"/>
                <a:cs typeface="+mn-cs"/>
              </a:rPr>
              <a:t> muscle is innervated by the buccal branch of the facial nerve (CN VII).</a:t>
            </a:r>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29</a:t>
            </a:fld>
            <a:endParaRPr lang="en-US"/>
          </a:p>
        </p:txBody>
      </p:sp>
    </p:spTree>
    <p:extLst>
      <p:ext uri="{BB962C8B-B14F-4D97-AF65-F5344CB8AC3E}">
        <p14:creationId xmlns:p14="http://schemas.microsoft.com/office/powerpoint/2010/main" val="2939124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dentistry, an inferior alveolar nerve block is done by injecting anesthetic 1 cm above and behind the mandibular third molar tooth. Such a block will result in temporary numbness on the chin because the mental nerve is also anesthetized as are the mandibular teeth on the </a:t>
            </a:r>
            <a:r>
              <a:rPr lang="en-US" sz="1200" b="0" i="0" u="none" strike="noStrike" kern="1200" baseline="0" dirty="0" err="1" smtClean="0">
                <a:solidFill>
                  <a:schemeClr val="tx1"/>
                </a:solidFill>
                <a:latin typeface="+mn-lt"/>
                <a:ea typeface="+mn-ea"/>
                <a:cs typeface="+mn-cs"/>
              </a:rPr>
              <a:t>ipsilateral</a:t>
            </a:r>
            <a:r>
              <a:rPr lang="en-US" sz="1200" b="0" i="0" u="none" strike="noStrike" kern="1200" baseline="0" dirty="0" smtClean="0">
                <a:solidFill>
                  <a:schemeClr val="tx1"/>
                </a:solidFill>
                <a:latin typeface="+mn-lt"/>
                <a:ea typeface="+mn-ea"/>
                <a:cs typeface="+mn-cs"/>
              </a:rPr>
              <a:t> side. When necessary, the dentist can also anesthetize the lingual nerve at the same time (first the inferior alveolar nerve is anesthetized and then the needle is retracted and anesthetic pushed again to</a:t>
            </a:r>
          </a:p>
          <a:p>
            <a:r>
              <a:rPr lang="en-US" sz="1200" b="0" i="0" u="none" strike="noStrike" kern="1200" baseline="0" dirty="0" smtClean="0">
                <a:solidFill>
                  <a:schemeClr val="tx1"/>
                </a:solidFill>
                <a:latin typeface="+mn-lt"/>
                <a:ea typeface="+mn-ea"/>
                <a:cs typeface="+mn-cs"/>
              </a:rPr>
              <a:t>anesthetize the lingual nerve and finally the needle completely retracted from the tissue).</a:t>
            </a:r>
            <a:endParaRPr lang="en-US" dirty="0"/>
          </a:p>
        </p:txBody>
      </p:sp>
      <p:sp>
        <p:nvSpPr>
          <p:cNvPr id="4" name="Slide Number Placeholder 3"/>
          <p:cNvSpPr>
            <a:spLocks noGrp="1"/>
          </p:cNvSpPr>
          <p:nvPr>
            <p:ph type="sldNum" sz="quarter" idx="10"/>
          </p:nvPr>
        </p:nvSpPr>
        <p:spPr/>
        <p:txBody>
          <a:bodyPr/>
          <a:lstStyle/>
          <a:p>
            <a:fld id="{28B1C127-DB42-4F4F-85BB-79F5C28CD91C}" type="slidenum">
              <a:rPr lang="en-US" smtClean="0"/>
              <a:pPr/>
              <a:t>30</a:t>
            </a:fld>
            <a:endParaRPr lang="en-US"/>
          </a:p>
        </p:txBody>
      </p:sp>
    </p:spTree>
    <p:extLst>
      <p:ext uri="{BB962C8B-B14F-4D97-AF65-F5344CB8AC3E}">
        <p14:creationId xmlns:p14="http://schemas.microsoft.com/office/powerpoint/2010/main" val="256556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307156B-4243-444D-BFD1-FC8A5D3DCD3E}" type="slidenum">
              <a:rPr lang="en-US"/>
              <a:pPr eaLnBrk="1" hangingPunct="1"/>
              <a:t>45</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92BAA4-D17F-144A-B685-F68035AAB5F8}"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1042779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2BAA4-D17F-144A-B685-F68035AAB5F8}"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4078740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92BAA4-D17F-144A-B685-F68035AAB5F8}"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1431704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92BAA4-D17F-144A-B685-F68035AAB5F8}"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3534222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92BAA4-D17F-144A-B685-F68035AAB5F8}"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2985966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92BAA4-D17F-144A-B685-F68035AAB5F8}"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326994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2BAA4-D17F-144A-B685-F68035AAB5F8}"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3703670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2BAA4-D17F-144A-B685-F68035AAB5F8}"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320692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2BAA4-D17F-144A-B685-F68035AAB5F8}"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3047622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2BAA4-D17F-144A-B685-F68035AAB5F8}"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3004991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2BAA4-D17F-144A-B685-F68035AAB5F8}"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43373-4646-5C4E-B474-37A69F8154F8}" type="slidenum">
              <a:rPr lang="en-US" smtClean="0"/>
              <a:pPr/>
              <a:t>‹#›</a:t>
            </a:fld>
            <a:endParaRPr lang="en-US"/>
          </a:p>
        </p:txBody>
      </p:sp>
    </p:spTree>
    <p:extLst>
      <p:ext uri="{BB962C8B-B14F-4D97-AF65-F5344CB8AC3E}">
        <p14:creationId xmlns:p14="http://schemas.microsoft.com/office/powerpoint/2010/main" val="1030005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2BAA4-D17F-144A-B685-F68035AAB5F8}" type="datetimeFigureOut">
              <a:rPr lang="en-US" smtClean="0"/>
              <a:pPr/>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43373-4646-5C4E-B474-37A69F8154F8}" type="slidenum">
              <a:rPr lang="en-US" smtClean="0"/>
              <a:pPr/>
              <a:t>‹#›</a:t>
            </a:fld>
            <a:endParaRPr lang="en-US"/>
          </a:p>
        </p:txBody>
      </p:sp>
    </p:spTree>
    <p:extLst>
      <p:ext uri="{BB962C8B-B14F-4D97-AF65-F5344CB8AC3E}">
        <p14:creationId xmlns:p14="http://schemas.microsoft.com/office/powerpoint/2010/main" val="967282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48255" cy="6248400"/>
          </a:xfrm>
        </p:spPr>
        <p:txBody>
          <a:bodyPr>
            <a:normAutofit/>
          </a:bodyPr>
          <a:lstStyle/>
          <a:p>
            <a:r>
              <a:rPr lang="en-US" sz="36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TEMPORAL &amp; INFRATEMPORAL REGION</a:t>
            </a:r>
            <a:r>
              <a:rPr lang="en-US" b="1" dirty="0" smtClean="0">
                <a:solidFill>
                  <a:srgbClr val="C00000"/>
                </a:solidFill>
                <a:effectLst>
                  <a:outerShdw blurRad="38100" dist="38100" dir="2700000" algn="tl">
                    <a:srgbClr val="000000">
                      <a:alpha val="43137"/>
                    </a:srgbClr>
                  </a:outerShdw>
                </a:effectLst>
              </a:rPr>
              <a:t/>
            </a:r>
            <a:br>
              <a:rPr lang="en-US" b="1" dirty="0" smtClean="0">
                <a:solidFill>
                  <a:srgbClr val="C00000"/>
                </a:solidFill>
                <a:effectLst>
                  <a:outerShdw blurRad="38100" dist="38100" dir="2700000" algn="tl">
                    <a:srgbClr val="000000">
                      <a:alpha val="43137"/>
                    </a:srgbClr>
                  </a:outerShdw>
                </a:effectLst>
              </a:rPr>
            </a:br>
            <a:r>
              <a:rPr lang="en-US" b="1" dirty="0" smtClean="0">
                <a:solidFill>
                  <a:srgbClr val="C00000"/>
                </a:solidFill>
                <a:effectLst>
                  <a:outerShdw blurRad="38100" dist="38100" dir="2700000" algn="tl">
                    <a:srgbClr val="000000">
                      <a:alpha val="43137"/>
                    </a:srgbClr>
                  </a:outerShdw>
                </a:effectLst>
              </a:rPr>
              <a:t>			</a:t>
            </a:r>
            <a:r>
              <a:rPr lang="en-US" sz="2800" b="1" dirty="0">
                <a:solidFill>
                  <a:srgbClr val="0070C0"/>
                </a:solidFill>
                <a:effectLst>
                  <a:outerShdw blurRad="38100" dist="38100" dir="2700000" algn="tl">
                    <a:srgbClr val="000000">
                      <a:alpha val="43137"/>
                    </a:srgbClr>
                  </a:outerShdw>
                </a:effectLst>
              </a:rPr>
              <a:t>D</a:t>
            </a:r>
            <a:r>
              <a:rPr lang="en-US" sz="2800" b="1" dirty="0" smtClean="0">
                <a:solidFill>
                  <a:srgbClr val="0070C0"/>
                </a:solidFill>
                <a:effectLst>
                  <a:outerShdw blurRad="38100" dist="38100" dir="2700000" algn="tl">
                    <a:srgbClr val="000000">
                      <a:alpha val="43137"/>
                    </a:srgbClr>
                  </a:outerShdw>
                </a:effectLst>
              </a:rPr>
              <a:t>r. </a:t>
            </a:r>
            <a:r>
              <a:rPr lang="en-US" sz="20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SARANGDHAR </a:t>
            </a:r>
            <a:r>
              <a:rPr lang="en-US" sz="20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KUMAR</a:t>
            </a:r>
            <a:br>
              <a:rPr lang="en-US" sz="20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br>
            <a:r>
              <a:rPr lang="en-US" sz="20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			DEPARTMENT OF ANATOMY</a:t>
            </a:r>
            <a:br>
              <a:rPr lang="en-US" sz="20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br>
            <a:r>
              <a:rPr lang="en-US" sz="20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			RMCH, BAREILLY</a:t>
            </a:r>
            <a:r>
              <a:rPr lang="en-US" b="1" dirty="0" smtClean="0">
                <a:solidFill>
                  <a:srgbClr val="C00000"/>
                </a:solidFill>
                <a:effectLst>
                  <a:outerShdw blurRad="38100" dist="38100" dir="2700000" algn="tl">
                    <a:srgbClr val="000000">
                      <a:alpha val="43137"/>
                    </a:srgbClr>
                  </a:outerShdw>
                </a:effectLst>
              </a:rPr>
              <a:t/>
            </a:r>
            <a:br>
              <a:rPr lang="en-US" b="1" dirty="0" smtClean="0">
                <a:solidFill>
                  <a:srgbClr val="C00000"/>
                </a:solidFill>
                <a:effectLst>
                  <a:outerShdw blurRad="38100" dist="38100" dir="2700000" algn="tl">
                    <a:srgbClr val="000000">
                      <a:alpha val="43137"/>
                    </a:srgbClr>
                  </a:outerShdw>
                </a:effectLst>
              </a:rPr>
            </a:br>
            <a:endParaRPr lang="en-US"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1657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800000"/>
                </a:solidFill>
                <a:latin typeface="Times New Roman"/>
                <a:cs typeface="Times New Roman"/>
              </a:rPr>
              <a:t>Session goal -  </a:t>
            </a:r>
            <a:endParaRPr lang="en-US" sz="3200" b="1" dirty="0">
              <a:solidFill>
                <a:srgbClr val="800000"/>
              </a:solidFill>
              <a:latin typeface="Times New Roman"/>
              <a:cs typeface="Times New Roman"/>
            </a:endParaRPr>
          </a:p>
        </p:txBody>
      </p:sp>
      <p:sp>
        <p:nvSpPr>
          <p:cNvPr id="3" name="Content Placeholder 2"/>
          <p:cNvSpPr>
            <a:spLocks noGrp="1"/>
          </p:cNvSpPr>
          <p:nvPr>
            <p:ph idx="1"/>
          </p:nvPr>
        </p:nvSpPr>
        <p:spPr>
          <a:xfrm>
            <a:off x="457200" y="1213945"/>
            <a:ext cx="8229600" cy="5297213"/>
          </a:xfrm>
        </p:spPr>
        <p:txBody>
          <a:bodyPr>
            <a:normAutofit fontScale="70000" lnSpcReduction="20000"/>
          </a:bodyPr>
          <a:lstStyle/>
          <a:p>
            <a:r>
              <a:rPr lang="en-US" b="1" dirty="0">
                <a:solidFill>
                  <a:srgbClr val="00B050"/>
                </a:solidFill>
                <a:latin typeface="Times New Roman"/>
                <a:cs typeface="Times New Roman"/>
              </a:rPr>
              <a:t>At the end of this presentation, students </a:t>
            </a:r>
            <a:r>
              <a:rPr lang="en-US" b="1" dirty="0" smtClean="0">
                <a:solidFill>
                  <a:srgbClr val="00B050"/>
                </a:solidFill>
                <a:latin typeface="Times New Roman"/>
                <a:cs typeface="Times New Roman"/>
              </a:rPr>
              <a:t>should be able to </a:t>
            </a:r>
            <a:r>
              <a:rPr lang="en-US" dirty="0" smtClean="0">
                <a:latin typeface="Times New Roman"/>
                <a:cs typeface="Times New Roman"/>
              </a:rPr>
              <a:t>:</a:t>
            </a:r>
            <a:endParaRPr lang="en-US" dirty="0">
              <a:latin typeface="Times New Roman"/>
              <a:cs typeface="Times New Roman"/>
            </a:endParaRPr>
          </a:p>
          <a:p>
            <a:pPr lvl="1"/>
            <a:endParaRPr lang="en-US" dirty="0" smtClean="0">
              <a:solidFill>
                <a:srgbClr val="0070C0"/>
              </a:solidFill>
              <a:latin typeface="Times New Roman"/>
              <a:cs typeface="Times New Roman"/>
            </a:endParaRPr>
          </a:p>
          <a:p>
            <a:pPr lvl="1"/>
            <a:r>
              <a:rPr lang="en-US" dirty="0" smtClean="0">
                <a:solidFill>
                  <a:srgbClr val="0070C0"/>
                </a:solidFill>
                <a:latin typeface="Times New Roman"/>
                <a:cs typeface="Times New Roman"/>
              </a:rPr>
              <a:t>Describe </a:t>
            </a:r>
            <a:r>
              <a:rPr lang="en-US" dirty="0">
                <a:solidFill>
                  <a:srgbClr val="0070C0"/>
                </a:solidFill>
                <a:latin typeface="Times New Roman"/>
                <a:cs typeface="Times New Roman"/>
              </a:rPr>
              <a:t>the boundaries </a:t>
            </a:r>
            <a:r>
              <a:rPr lang="en-US" dirty="0" smtClean="0">
                <a:solidFill>
                  <a:srgbClr val="0070C0"/>
                </a:solidFill>
                <a:latin typeface="Times New Roman"/>
                <a:cs typeface="Times New Roman"/>
              </a:rPr>
              <a:t>and contents of </a:t>
            </a:r>
            <a:r>
              <a:rPr lang="en-US" dirty="0">
                <a:solidFill>
                  <a:srgbClr val="0070C0"/>
                </a:solidFill>
                <a:latin typeface="Times New Roman"/>
                <a:cs typeface="Times New Roman"/>
              </a:rPr>
              <a:t>the </a:t>
            </a:r>
            <a:r>
              <a:rPr lang="en-US" b="1" dirty="0" smtClean="0">
                <a:solidFill>
                  <a:srgbClr val="C00000"/>
                </a:solidFill>
                <a:latin typeface="Times New Roman"/>
                <a:cs typeface="Times New Roman"/>
              </a:rPr>
              <a:t>temporal</a:t>
            </a:r>
            <a:r>
              <a:rPr lang="en-US" dirty="0" smtClean="0">
                <a:solidFill>
                  <a:srgbClr val="C00000"/>
                </a:solidFill>
                <a:latin typeface="Times New Roman"/>
                <a:cs typeface="Times New Roman"/>
              </a:rPr>
              <a:t> </a:t>
            </a:r>
            <a:r>
              <a:rPr lang="en-US" dirty="0" smtClean="0">
                <a:solidFill>
                  <a:srgbClr val="0070C0"/>
                </a:solidFill>
                <a:latin typeface="Times New Roman"/>
                <a:cs typeface="Times New Roman"/>
              </a:rPr>
              <a:t>and</a:t>
            </a:r>
            <a:r>
              <a:rPr lang="en-US" dirty="0" smtClean="0">
                <a:latin typeface="Times New Roman"/>
                <a:cs typeface="Times New Roman"/>
              </a:rPr>
              <a:t> </a:t>
            </a:r>
            <a:r>
              <a:rPr lang="en-US" b="1" dirty="0" smtClean="0">
                <a:solidFill>
                  <a:srgbClr val="C00000"/>
                </a:solidFill>
                <a:latin typeface="Times New Roman"/>
                <a:cs typeface="Times New Roman"/>
              </a:rPr>
              <a:t>infratemporal fossa</a:t>
            </a:r>
          </a:p>
          <a:p>
            <a:pPr marL="457200" lvl="1" indent="0">
              <a:buNone/>
            </a:pPr>
            <a:endParaRPr lang="en-US" dirty="0">
              <a:latin typeface="Times New Roman"/>
              <a:cs typeface="Times New Roman"/>
            </a:endParaRPr>
          </a:p>
          <a:p>
            <a:pPr lvl="1"/>
            <a:r>
              <a:rPr lang="en-US" dirty="0">
                <a:solidFill>
                  <a:srgbClr val="0070C0"/>
                </a:solidFill>
                <a:latin typeface="Times New Roman"/>
                <a:cs typeface="Times New Roman"/>
              </a:rPr>
              <a:t>Describe the attachments, actions and innervations of the</a:t>
            </a:r>
            <a:r>
              <a:rPr lang="en-US" b="1" u="sng" dirty="0">
                <a:solidFill>
                  <a:srgbClr val="0070C0"/>
                </a:solidFill>
                <a:latin typeface="Times New Roman"/>
                <a:cs typeface="Times New Roman"/>
              </a:rPr>
              <a:t> </a:t>
            </a:r>
            <a:r>
              <a:rPr lang="en-US" b="1" u="sng" dirty="0">
                <a:solidFill>
                  <a:srgbClr val="C00000"/>
                </a:solidFill>
                <a:latin typeface="Times New Roman"/>
                <a:cs typeface="Times New Roman"/>
              </a:rPr>
              <a:t>muscles of </a:t>
            </a:r>
            <a:r>
              <a:rPr lang="en-US" b="1" u="sng" dirty="0" smtClean="0">
                <a:solidFill>
                  <a:srgbClr val="C00000"/>
                </a:solidFill>
                <a:latin typeface="Times New Roman"/>
                <a:cs typeface="Times New Roman"/>
              </a:rPr>
              <a:t>mastication</a:t>
            </a:r>
          </a:p>
          <a:p>
            <a:pPr lvl="1"/>
            <a:endParaRPr lang="en-US" dirty="0">
              <a:latin typeface="Times New Roman"/>
              <a:cs typeface="Times New Roman"/>
            </a:endParaRPr>
          </a:p>
          <a:p>
            <a:pPr lvl="1"/>
            <a:r>
              <a:rPr lang="en-US" dirty="0" smtClean="0">
                <a:solidFill>
                  <a:srgbClr val="0070C0"/>
                </a:solidFill>
                <a:latin typeface="Times New Roman"/>
                <a:cs typeface="Times New Roman"/>
              </a:rPr>
              <a:t>Describe </a:t>
            </a:r>
            <a:r>
              <a:rPr lang="en-US" dirty="0">
                <a:solidFill>
                  <a:srgbClr val="0070C0"/>
                </a:solidFill>
                <a:latin typeface="Times New Roman"/>
                <a:cs typeface="Times New Roman"/>
              </a:rPr>
              <a:t>the branches of the </a:t>
            </a:r>
            <a:r>
              <a:rPr lang="en-US" b="1" dirty="0" smtClean="0">
                <a:solidFill>
                  <a:srgbClr val="C00000"/>
                </a:solidFill>
                <a:latin typeface="Times New Roman"/>
                <a:cs typeface="Times New Roman"/>
              </a:rPr>
              <a:t>Mandibular division of the trigeminal nerve </a:t>
            </a:r>
            <a:r>
              <a:rPr lang="en-US" b="1" dirty="0">
                <a:solidFill>
                  <a:srgbClr val="C00000"/>
                </a:solidFill>
                <a:latin typeface="Times New Roman"/>
                <a:cs typeface="Times New Roman"/>
              </a:rPr>
              <a:t>(V3</a:t>
            </a:r>
            <a:r>
              <a:rPr lang="en-US" b="1" dirty="0" smtClean="0">
                <a:solidFill>
                  <a:srgbClr val="C00000"/>
                </a:solidFill>
                <a:latin typeface="Times New Roman"/>
                <a:cs typeface="Times New Roman"/>
              </a:rPr>
              <a:t>)</a:t>
            </a:r>
          </a:p>
          <a:p>
            <a:pPr lvl="1"/>
            <a:endParaRPr lang="en-US" dirty="0">
              <a:solidFill>
                <a:srgbClr val="0070C0"/>
              </a:solidFill>
              <a:latin typeface="Times New Roman"/>
              <a:cs typeface="Times New Roman"/>
            </a:endParaRPr>
          </a:p>
          <a:p>
            <a:pPr lvl="1"/>
            <a:r>
              <a:rPr lang="en-US" dirty="0" smtClean="0">
                <a:solidFill>
                  <a:srgbClr val="0070C0"/>
                </a:solidFill>
                <a:latin typeface="Times New Roman"/>
                <a:cs typeface="Times New Roman"/>
              </a:rPr>
              <a:t>Name </a:t>
            </a:r>
            <a:r>
              <a:rPr lang="en-US" dirty="0">
                <a:solidFill>
                  <a:srgbClr val="0070C0"/>
                </a:solidFill>
                <a:latin typeface="Times New Roman"/>
                <a:cs typeface="Times New Roman"/>
              </a:rPr>
              <a:t>the branches of the </a:t>
            </a:r>
            <a:r>
              <a:rPr lang="en-US" b="1" u="sng" dirty="0" smtClean="0">
                <a:solidFill>
                  <a:srgbClr val="C00000"/>
                </a:solidFill>
                <a:latin typeface="Times New Roman"/>
                <a:cs typeface="Times New Roman"/>
              </a:rPr>
              <a:t>maxillary artery </a:t>
            </a:r>
            <a:r>
              <a:rPr lang="en-US" dirty="0" smtClean="0">
                <a:solidFill>
                  <a:srgbClr val="0070C0"/>
                </a:solidFill>
                <a:latin typeface="Times New Roman"/>
                <a:cs typeface="Times New Roman"/>
              </a:rPr>
              <a:t>and the tributaries of the maxillary vein</a:t>
            </a:r>
          </a:p>
          <a:p>
            <a:pPr lvl="1"/>
            <a:endParaRPr lang="en-US" dirty="0">
              <a:latin typeface="Times New Roman"/>
              <a:cs typeface="Times New Roman"/>
            </a:endParaRPr>
          </a:p>
          <a:p>
            <a:pPr lvl="1"/>
            <a:r>
              <a:rPr lang="en-US" dirty="0" smtClean="0">
                <a:solidFill>
                  <a:srgbClr val="0070C0"/>
                </a:solidFill>
                <a:latin typeface="Times New Roman"/>
                <a:cs typeface="Times New Roman"/>
              </a:rPr>
              <a:t>Describe </a:t>
            </a:r>
            <a:r>
              <a:rPr lang="en-US" dirty="0">
                <a:solidFill>
                  <a:srgbClr val="0070C0"/>
                </a:solidFill>
                <a:latin typeface="Times New Roman"/>
                <a:cs typeface="Times New Roman"/>
              </a:rPr>
              <a:t>the </a:t>
            </a:r>
            <a:r>
              <a:rPr lang="en-US" b="1" u="sng" dirty="0" err="1" smtClean="0">
                <a:solidFill>
                  <a:srgbClr val="C00000"/>
                </a:solidFill>
                <a:latin typeface="Times New Roman"/>
                <a:cs typeface="Times New Roman"/>
              </a:rPr>
              <a:t>otic</a:t>
            </a:r>
            <a:r>
              <a:rPr lang="en-US" b="1" u="sng" dirty="0" smtClean="0">
                <a:solidFill>
                  <a:srgbClr val="C00000"/>
                </a:solidFill>
                <a:latin typeface="Times New Roman"/>
                <a:cs typeface="Times New Roman"/>
              </a:rPr>
              <a:t> ganglion</a:t>
            </a:r>
          </a:p>
          <a:p>
            <a:pPr lvl="1"/>
            <a:endParaRPr lang="en-US" dirty="0" smtClean="0">
              <a:latin typeface="Times New Roman"/>
              <a:cs typeface="Times New Roman"/>
            </a:endParaRPr>
          </a:p>
          <a:p>
            <a:pPr lvl="1"/>
            <a:r>
              <a:rPr lang="en-US" dirty="0" smtClean="0">
                <a:solidFill>
                  <a:srgbClr val="0070C0"/>
                </a:solidFill>
                <a:latin typeface="Times New Roman"/>
                <a:cs typeface="Times New Roman"/>
              </a:rPr>
              <a:t>Describe the </a:t>
            </a:r>
            <a:r>
              <a:rPr lang="en-US" b="1" u="sng" dirty="0" err="1" smtClean="0">
                <a:solidFill>
                  <a:srgbClr val="C00000"/>
                </a:solidFill>
                <a:latin typeface="Times New Roman"/>
                <a:cs typeface="Times New Roman"/>
              </a:rPr>
              <a:t>temporomandibular</a:t>
            </a:r>
            <a:r>
              <a:rPr lang="en-US" b="1" u="sng" dirty="0" smtClean="0">
                <a:solidFill>
                  <a:srgbClr val="C00000"/>
                </a:solidFill>
                <a:latin typeface="Times New Roman"/>
                <a:cs typeface="Times New Roman"/>
              </a:rPr>
              <a:t> joint (</a:t>
            </a:r>
            <a:r>
              <a:rPr lang="en-US" b="1" u="sng" dirty="0">
                <a:solidFill>
                  <a:srgbClr val="C00000"/>
                </a:solidFill>
                <a:latin typeface="Times New Roman"/>
                <a:cs typeface="Times New Roman"/>
              </a:rPr>
              <a:t>TMJ)</a:t>
            </a:r>
          </a:p>
        </p:txBody>
      </p:sp>
    </p:spTree>
    <p:extLst>
      <p:ext uri="{BB962C8B-B14F-4D97-AF65-F5344CB8AC3E}">
        <p14:creationId xmlns:p14="http://schemas.microsoft.com/office/powerpoint/2010/main" val="19211507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chemeClr val="accent6">
                    <a:lumMod val="50000"/>
                  </a:schemeClr>
                </a:solidFill>
                <a:latin typeface="Times New Roman"/>
                <a:cs typeface="Times New Roman"/>
              </a:rPr>
              <a:t>Overview of the temporal and infratemporal </a:t>
            </a:r>
            <a:r>
              <a:rPr lang="en-US" sz="2800" b="1" dirty="0" smtClean="0">
                <a:solidFill>
                  <a:schemeClr val="accent6">
                    <a:lumMod val="50000"/>
                  </a:schemeClr>
                </a:solidFill>
                <a:latin typeface="Times New Roman"/>
                <a:cs typeface="Times New Roman"/>
              </a:rPr>
              <a:t>region</a:t>
            </a:r>
            <a:endParaRPr lang="en-US" sz="2800" dirty="0">
              <a:solidFill>
                <a:schemeClr val="accent6">
                  <a:lumMod val="50000"/>
                </a:schemeClr>
              </a:solidFill>
            </a:endParaRPr>
          </a:p>
        </p:txBody>
      </p:sp>
      <p:sp>
        <p:nvSpPr>
          <p:cNvPr id="3" name="Content Placeholder 2"/>
          <p:cNvSpPr>
            <a:spLocks noGrp="1"/>
          </p:cNvSpPr>
          <p:nvPr>
            <p:ph sz="half" idx="1"/>
          </p:nvPr>
        </p:nvSpPr>
        <p:spPr>
          <a:xfrm>
            <a:off x="119853" y="1875271"/>
            <a:ext cx="4338145" cy="3878317"/>
          </a:xfrm>
        </p:spPr>
        <p:txBody>
          <a:bodyPr>
            <a:noAutofit/>
          </a:bodyPr>
          <a:lstStyle/>
          <a:p>
            <a:pPr lvl="0">
              <a:lnSpc>
                <a:spcPct val="200000"/>
              </a:lnSpc>
              <a:buFont typeface="Wingdings" pitchFamily="2" charset="2"/>
              <a:buChar char="q"/>
            </a:pPr>
            <a:r>
              <a:rPr lang="en-US" sz="2400" dirty="0">
                <a:solidFill>
                  <a:prstClr val="black"/>
                </a:solidFill>
                <a:latin typeface="Times New Roman"/>
                <a:cs typeface="Times New Roman"/>
              </a:rPr>
              <a:t>Spaces on the side of the head located superior and inferior to the zygomatic arch and are connected through the gap deep </a:t>
            </a:r>
            <a:r>
              <a:rPr lang="en-US" sz="2400" dirty="0" smtClean="0">
                <a:solidFill>
                  <a:prstClr val="black"/>
                </a:solidFill>
                <a:latin typeface="Times New Roman"/>
                <a:cs typeface="Times New Roman"/>
              </a:rPr>
              <a:t>to it </a:t>
            </a:r>
          </a:p>
          <a:p>
            <a:pPr marL="0" lvl="0" indent="0" defTabSz="914400">
              <a:buNone/>
            </a:pPr>
            <a:endParaRPr lang="en-US" sz="1600" dirty="0" smtClean="0">
              <a:solidFill>
                <a:srgbClr val="0070C0"/>
              </a:solidFill>
              <a:latin typeface="Times New Roman" pitchFamily="18" charset="0"/>
              <a:cs typeface="Times New Roman" pitchFamily="18" charset="0"/>
            </a:endParaRPr>
          </a:p>
          <a:p>
            <a:pPr lvl="0" defTabSz="914400">
              <a:buFont typeface="Wingdings" pitchFamily="2" charset="2"/>
              <a:buChar char="Ø"/>
            </a:pPr>
            <a:endParaRPr lang="en-US" sz="1600" dirty="0" smtClean="0">
              <a:solidFill>
                <a:srgbClr val="C00000"/>
              </a:solidFill>
              <a:latin typeface="Times New Roman" pitchFamily="18" charset="0"/>
              <a:cs typeface="Times New Roman" pitchFamily="18" charset="0"/>
            </a:endParaRPr>
          </a:p>
          <a:p>
            <a:pPr marL="0" lvl="0" indent="0" defTabSz="914400">
              <a:buNone/>
            </a:pPr>
            <a:endParaRPr lang="en-US" sz="1600" dirty="0" smtClean="0">
              <a:solidFill>
                <a:srgbClr val="00B050"/>
              </a:solidFill>
              <a:latin typeface="Times New Roman" pitchFamily="18" charset="0"/>
              <a:cs typeface="Times New Roman" pitchFamily="18" charset="0"/>
            </a:endParaRPr>
          </a:p>
        </p:txBody>
      </p:sp>
      <p:pic>
        <p:nvPicPr>
          <p:cNvPr id="5" name="Content Placeholder 4"/>
          <p:cNvPicPr>
            <a:picLocks noGrp="1" noChangeAspect="1"/>
          </p:cNvPicPr>
          <p:nvPr>
            <p:ph sz="half" idx="2"/>
          </p:nvPr>
        </p:nvPicPr>
        <p:blipFill rotWithShape="1">
          <a:blip r:embed="rId2"/>
          <a:srcRect l="19345" r="18400" b="11734"/>
          <a:stretch/>
        </p:blipFill>
        <p:spPr>
          <a:xfrm>
            <a:off x="4495801" y="1277008"/>
            <a:ext cx="4411716" cy="4918840"/>
          </a:xfrm>
          <a:prstGeom prst="rect">
            <a:avLst/>
          </a:prstGeom>
        </p:spPr>
      </p:pic>
      <p:cxnSp>
        <p:nvCxnSpPr>
          <p:cNvPr id="7" name="Straight Arrow Connector 6"/>
          <p:cNvCxnSpPr/>
          <p:nvPr/>
        </p:nvCxnSpPr>
        <p:spPr>
          <a:xfrm flipH="1">
            <a:off x="7330968" y="1512639"/>
            <a:ext cx="741742" cy="104011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8072710" y="1381834"/>
            <a:ext cx="1079142" cy="261610"/>
          </a:xfrm>
          <a:prstGeom prst="rect">
            <a:avLst/>
          </a:prstGeom>
          <a:noFill/>
        </p:spPr>
        <p:txBody>
          <a:bodyPr wrap="none" rtlCol="0">
            <a:spAutoFit/>
          </a:bodyPr>
          <a:lstStyle/>
          <a:p>
            <a:r>
              <a:rPr lang="en-US" sz="1100" b="1" dirty="0" smtClean="0"/>
              <a:t>Temporal fossa</a:t>
            </a:r>
            <a:endParaRPr lang="en-US" sz="1100" b="1" dirty="0"/>
          </a:p>
        </p:txBody>
      </p:sp>
      <p:cxnSp>
        <p:nvCxnSpPr>
          <p:cNvPr id="15" name="Straight Arrow Connector 14"/>
          <p:cNvCxnSpPr/>
          <p:nvPr/>
        </p:nvCxnSpPr>
        <p:spPr>
          <a:xfrm flipH="1" flipV="1">
            <a:off x="6907872" y="4508938"/>
            <a:ext cx="879006" cy="83557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701839" y="5344510"/>
            <a:ext cx="1334020" cy="261610"/>
          </a:xfrm>
          <a:prstGeom prst="rect">
            <a:avLst/>
          </a:prstGeom>
          <a:noFill/>
        </p:spPr>
        <p:txBody>
          <a:bodyPr wrap="none" rtlCol="0">
            <a:spAutoFit/>
          </a:bodyPr>
          <a:lstStyle/>
          <a:p>
            <a:r>
              <a:rPr lang="en-US" sz="1100" b="1" dirty="0" smtClean="0"/>
              <a:t>Infratemporal fossa</a:t>
            </a:r>
            <a:endParaRPr lang="en-US" sz="1100" b="1" dirty="0"/>
          </a:p>
        </p:txBody>
      </p:sp>
      <p:cxnSp>
        <p:nvCxnSpPr>
          <p:cNvPr id="22" name="Straight Arrow Connector 21"/>
          <p:cNvCxnSpPr/>
          <p:nvPr/>
        </p:nvCxnSpPr>
        <p:spPr>
          <a:xfrm>
            <a:off x="4966138" y="2490952"/>
            <a:ext cx="1604512" cy="132347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rot="17542708">
            <a:off x="4133735" y="2137432"/>
            <a:ext cx="1598707" cy="369332"/>
          </a:xfrm>
          <a:prstGeom prst="rect">
            <a:avLst/>
          </a:prstGeom>
          <a:noFill/>
        </p:spPr>
        <p:txBody>
          <a:bodyPr wrap="none" rtlCol="0">
            <a:spAutoFit/>
          </a:bodyPr>
          <a:lstStyle/>
          <a:p>
            <a:r>
              <a:rPr lang="en-US" dirty="0" smtClean="0"/>
              <a:t>Zygomatic arch</a:t>
            </a:r>
            <a:endParaRPr lang="en-US" dirty="0"/>
          </a:p>
        </p:txBody>
      </p:sp>
    </p:spTree>
    <p:extLst>
      <p:ext uri="{BB962C8B-B14F-4D97-AF65-F5344CB8AC3E}">
        <p14:creationId xmlns:p14="http://schemas.microsoft.com/office/powerpoint/2010/main" val="2608767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529051" cy="1143000"/>
          </a:xfrm>
        </p:spPr>
        <p:txBody>
          <a:bodyPr>
            <a:normAutofit/>
          </a:bodyPr>
          <a:lstStyle/>
          <a:p>
            <a:pPr algn="l"/>
            <a:r>
              <a:rPr lang="en-US" sz="3200" b="1" dirty="0" smtClean="0">
                <a:solidFill>
                  <a:schemeClr val="accent6">
                    <a:lumMod val="50000"/>
                  </a:schemeClr>
                </a:solidFill>
                <a:latin typeface="Times New Roman"/>
                <a:cs typeface="Times New Roman"/>
              </a:rPr>
              <a:t>Bony landmarks </a:t>
            </a:r>
            <a:endParaRPr lang="en-US" sz="3200" b="1" dirty="0">
              <a:solidFill>
                <a:schemeClr val="accent6">
                  <a:lumMod val="50000"/>
                </a:schemeClr>
              </a:solidFill>
              <a:latin typeface="Times New Roman"/>
              <a:cs typeface="Times New Roman"/>
            </a:endParaRPr>
          </a:p>
        </p:txBody>
      </p:sp>
      <p:grpSp>
        <p:nvGrpSpPr>
          <p:cNvPr id="21" name="Group 20"/>
          <p:cNvGrpSpPr/>
          <p:nvPr/>
        </p:nvGrpSpPr>
        <p:grpSpPr>
          <a:xfrm>
            <a:off x="531704" y="1232430"/>
            <a:ext cx="5300391" cy="4069241"/>
            <a:chOff x="1941997" y="2298832"/>
            <a:chExt cx="4951274" cy="3540680"/>
          </a:xfrm>
        </p:grpSpPr>
        <p:pic>
          <p:nvPicPr>
            <p:cNvPr id="3" name="Picture 2"/>
            <p:cNvPicPr>
              <a:picLocks noChangeAspect="1"/>
            </p:cNvPicPr>
            <p:nvPr/>
          </p:nvPicPr>
          <p:blipFill rotWithShape="1">
            <a:blip r:embed="rId2"/>
            <a:srcRect b="37101"/>
            <a:stretch/>
          </p:blipFill>
          <p:spPr>
            <a:xfrm>
              <a:off x="2629937" y="2589911"/>
              <a:ext cx="3021286" cy="3249601"/>
            </a:xfrm>
            <a:prstGeom prst="rect">
              <a:avLst/>
            </a:prstGeom>
          </p:spPr>
        </p:pic>
        <p:cxnSp>
          <p:nvCxnSpPr>
            <p:cNvPr id="5" name="Straight Arrow Connector 4"/>
            <p:cNvCxnSpPr/>
            <p:nvPr/>
          </p:nvCxnSpPr>
          <p:spPr>
            <a:xfrm flipV="1">
              <a:off x="4351213" y="2581406"/>
              <a:ext cx="812120" cy="51022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V="1">
              <a:off x="4503613" y="2581406"/>
              <a:ext cx="659720" cy="66262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149825" y="2344998"/>
              <a:ext cx="1478838" cy="384260"/>
            </a:xfrm>
            <a:prstGeom prst="rect">
              <a:avLst/>
            </a:prstGeom>
            <a:noFill/>
          </p:spPr>
          <p:txBody>
            <a:bodyPr wrap="none" rtlCol="0">
              <a:spAutoFit/>
            </a:bodyPr>
            <a:lstStyle/>
            <a:p>
              <a:r>
                <a:rPr lang="en-US" sz="1200" b="1" dirty="0" smtClean="0">
                  <a:latin typeface="Times New Roman"/>
                  <a:cs typeface="Times New Roman"/>
                </a:rPr>
                <a:t>Superior and inferior</a:t>
              </a:r>
            </a:p>
            <a:p>
              <a:r>
                <a:rPr lang="en-US" sz="1200" b="1" dirty="0">
                  <a:latin typeface="Times New Roman"/>
                  <a:cs typeface="Times New Roman"/>
                </a:rPr>
                <a:t>t</a:t>
              </a:r>
              <a:r>
                <a:rPr lang="en-US" sz="1200" b="1" dirty="0" smtClean="0">
                  <a:latin typeface="Times New Roman"/>
                  <a:cs typeface="Times New Roman"/>
                </a:rPr>
                <a:t>emporal lines </a:t>
              </a:r>
              <a:endParaRPr lang="en-US" sz="1200" b="1" dirty="0">
                <a:latin typeface="Times New Roman"/>
                <a:cs typeface="Times New Roman"/>
              </a:endParaRPr>
            </a:p>
          </p:txBody>
        </p:sp>
        <p:cxnSp>
          <p:nvCxnSpPr>
            <p:cNvPr id="8" name="Straight Arrow Connector 7"/>
            <p:cNvCxnSpPr/>
            <p:nvPr/>
          </p:nvCxnSpPr>
          <p:spPr>
            <a:xfrm flipH="1">
              <a:off x="2731341" y="4503580"/>
              <a:ext cx="549657" cy="14207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139765" y="4400949"/>
              <a:ext cx="834240" cy="384260"/>
            </a:xfrm>
            <a:prstGeom prst="rect">
              <a:avLst/>
            </a:prstGeom>
            <a:noFill/>
          </p:spPr>
          <p:txBody>
            <a:bodyPr wrap="none" rtlCol="0">
              <a:spAutoFit/>
            </a:bodyPr>
            <a:lstStyle/>
            <a:p>
              <a:r>
                <a:rPr lang="en-US" sz="1200" b="1" dirty="0" smtClean="0">
                  <a:latin typeface="Times New Roman"/>
                  <a:cs typeface="Times New Roman"/>
                </a:rPr>
                <a:t>Zygomatic</a:t>
              </a:r>
            </a:p>
            <a:p>
              <a:r>
                <a:rPr lang="en-US" sz="1200" b="1" dirty="0" smtClean="0">
                  <a:latin typeface="Times New Roman"/>
                  <a:cs typeface="Times New Roman"/>
                </a:rPr>
                <a:t>bone</a:t>
              </a:r>
              <a:endParaRPr lang="en-US" sz="1200" b="1" dirty="0">
                <a:latin typeface="Times New Roman"/>
                <a:cs typeface="Times New Roman"/>
              </a:endParaRPr>
            </a:p>
          </p:txBody>
        </p:sp>
        <p:cxnSp>
          <p:nvCxnSpPr>
            <p:cNvPr id="10" name="Straight Arrow Connector 9"/>
            <p:cNvCxnSpPr/>
            <p:nvPr/>
          </p:nvCxnSpPr>
          <p:spPr>
            <a:xfrm>
              <a:off x="4351214" y="4079963"/>
              <a:ext cx="1251214"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602428" y="3802964"/>
              <a:ext cx="1290843" cy="537965"/>
            </a:xfrm>
            <a:prstGeom prst="rect">
              <a:avLst/>
            </a:prstGeom>
            <a:noFill/>
          </p:spPr>
          <p:txBody>
            <a:bodyPr wrap="none" rtlCol="0">
              <a:spAutoFit/>
            </a:bodyPr>
            <a:lstStyle/>
            <a:p>
              <a:r>
                <a:rPr lang="en-US" sz="1200" b="1" dirty="0" smtClean="0">
                  <a:latin typeface="Times New Roman"/>
                  <a:cs typeface="Times New Roman"/>
                </a:rPr>
                <a:t>Squamous part of </a:t>
              </a:r>
            </a:p>
            <a:p>
              <a:r>
                <a:rPr lang="en-US" sz="1200" b="1" dirty="0" smtClean="0">
                  <a:latin typeface="Times New Roman"/>
                  <a:cs typeface="Times New Roman"/>
                </a:rPr>
                <a:t>temporal</a:t>
              </a:r>
            </a:p>
            <a:p>
              <a:r>
                <a:rPr lang="en-US" sz="1200" b="1" dirty="0" smtClean="0">
                  <a:latin typeface="Times New Roman"/>
                  <a:cs typeface="Times New Roman"/>
                </a:rPr>
                <a:t>bone</a:t>
              </a:r>
              <a:endParaRPr lang="en-US" sz="1200" b="1" dirty="0">
                <a:latin typeface="Times New Roman"/>
                <a:cs typeface="Times New Roman"/>
              </a:endParaRPr>
            </a:p>
          </p:txBody>
        </p:sp>
        <p:cxnSp>
          <p:nvCxnSpPr>
            <p:cNvPr id="12" name="Straight Arrow Connector 11"/>
            <p:cNvCxnSpPr/>
            <p:nvPr/>
          </p:nvCxnSpPr>
          <p:spPr>
            <a:xfrm flipH="1" flipV="1">
              <a:off x="2731341" y="3470278"/>
              <a:ext cx="904609" cy="54120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941997" y="3167914"/>
              <a:ext cx="981232" cy="384260"/>
            </a:xfrm>
            <a:prstGeom prst="rect">
              <a:avLst/>
            </a:prstGeom>
            <a:noFill/>
          </p:spPr>
          <p:txBody>
            <a:bodyPr wrap="none" rtlCol="0">
              <a:spAutoFit/>
            </a:bodyPr>
            <a:lstStyle/>
            <a:p>
              <a:r>
                <a:rPr lang="en-US" sz="1200" b="1" dirty="0" smtClean="0">
                  <a:latin typeface="Times New Roman"/>
                  <a:cs typeface="Times New Roman"/>
                </a:rPr>
                <a:t>Greater wing </a:t>
              </a:r>
            </a:p>
            <a:p>
              <a:r>
                <a:rPr lang="en-US" sz="1200" b="1" dirty="0" smtClean="0">
                  <a:latin typeface="Times New Roman"/>
                  <a:cs typeface="Times New Roman"/>
                </a:rPr>
                <a:t>of sphenoid</a:t>
              </a:r>
            </a:p>
          </p:txBody>
        </p:sp>
        <p:cxnSp>
          <p:nvCxnSpPr>
            <p:cNvPr id="14" name="Straight Arrow Connector 13"/>
            <p:cNvCxnSpPr/>
            <p:nvPr/>
          </p:nvCxnSpPr>
          <p:spPr>
            <a:xfrm flipH="1" flipV="1">
              <a:off x="3485752" y="2545053"/>
              <a:ext cx="1" cy="26688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080709" y="2298832"/>
              <a:ext cx="958880" cy="230556"/>
            </a:xfrm>
            <a:prstGeom prst="rect">
              <a:avLst/>
            </a:prstGeom>
            <a:noFill/>
          </p:spPr>
          <p:txBody>
            <a:bodyPr wrap="none" rtlCol="0">
              <a:spAutoFit/>
            </a:bodyPr>
            <a:lstStyle/>
            <a:p>
              <a:r>
                <a:rPr lang="en-US" sz="1200" b="1" dirty="0" smtClean="0">
                  <a:latin typeface="Times New Roman"/>
                  <a:cs typeface="Times New Roman"/>
                </a:rPr>
                <a:t>Frontal bone</a:t>
              </a:r>
            </a:p>
          </p:txBody>
        </p:sp>
        <p:sp>
          <p:nvSpPr>
            <p:cNvPr id="16" name="Oval 15"/>
            <p:cNvSpPr/>
            <p:nvPr/>
          </p:nvSpPr>
          <p:spPr>
            <a:xfrm>
              <a:off x="3635949" y="3441880"/>
              <a:ext cx="497559" cy="63808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atin typeface="Times New Roman"/>
                <a:cs typeface="Times New Roman"/>
              </a:endParaRPr>
            </a:p>
          </p:txBody>
        </p:sp>
        <p:cxnSp>
          <p:nvCxnSpPr>
            <p:cNvPr id="17" name="Straight Arrow Connector 16"/>
            <p:cNvCxnSpPr/>
            <p:nvPr/>
          </p:nvCxnSpPr>
          <p:spPr>
            <a:xfrm>
              <a:off x="4101121" y="3632843"/>
              <a:ext cx="1577478"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609982" y="3497028"/>
              <a:ext cx="623987" cy="230556"/>
            </a:xfrm>
            <a:prstGeom prst="rect">
              <a:avLst/>
            </a:prstGeom>
            <a:noFill/>
          </p:spPr>
          <p:txBody>
            <a:bodyPr wrap="none" rtlCol="0">
              <a:spAutoFit/>
            </a:bodyPr>
            <a:lstStyle/>
            <a:p>
              <a:r>
                <a:rPr lang="en-US" sz="1200" b="1" dirty="0" smtClean="0">
                  <a:latin typeface="Times New Roman"/>
                  <a:cs typeface="Times New Roman"/>
                </a:rPr>
                <a:t>Pterion </a:t>
              </a:r>
            </a:p>
          </p:txBody>
        </p:sp>
        <p:cxnSp>
          <p:nvCxnSpPr>
            <p:cNvPr id="19" name="Straight Arrow Connector 18"/>
            <p:cNvCxnSpPr/>
            <p:nvPr/>
          </p:nvCxnSpPr>
          <p:spPr>
            <a:xfrm flipH="1" flipV="1">
              <a:off x="4346187" y="2521560"/>
              <a:ext cx="1" cy="26688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934723" y="2300432"/>
              <a:ext cx="1020770" cy="230556"/>
            </a:xfrm>
            <a:prstGeom prst="rect">
              <a:avLst/>
            </a:prstGeom>
            <a:noFill/>
          </p:spPr>
          <p:txBody>
            <a:bodyPr wrap="none" rtlCol="0">
              <a:spAutoFit/>
            </a:bodyPr>
            <a:lstStyle/>
            <a:p>
              <a:r>
                <a:rPr lang="en-US" sz="1200" b="1" dirty="0" smtClean="0">
                  <a:latin typeface="Times New Roman"/>
                  <a:cs typeface="Times New Roman"/>
                </a:rPr>
                <a:t>Parietal  bone</a:t>
              </a:r>
            </a:p>
          </p:txBody>
        </p:sp>
        <p:cxnSp>
          <p:nvCxnSpPr>
            <p:cNvPr id="22" name="Straight Arrow Connector 21"/>
            <p:cNvCxnSpPr/>
            <p:nvPr/>
          </p:nvCxnSpPr>
          <p:spPr>
            <a:xfrm>
              <a:off x="3934724" y="4503580"/>
              <a:ext cx="411463" cy="66836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3573009" y="4503580"/>
              <a:ext cx="773178" cy="66836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133509" y="5171947"/>
              <a:ext cx="1076497" cy="230556"/>
            </a:xfrm>
            <a:prstGeom prst="rect">
              <a:avLst/>
            </a:prstGeom>
            <a:noFill/>
          </p:spPr>
          <p:txBody>
            <a:bodyPr wrap="none" rtlCol="0">
              <a:spAutoFit/>
            </a:bodyPr>
            <a:lstStyle/>
            <a:p>
              <a:r>
                <a:rPr lang="en-US" sz="1200" b="1" dirty="0" err="1" smtClean="0">
                  <a:latin typeface="Times New Roman"/>
                  <a:cs typeface="Times New Roman"/>
                </a:rPr>
                <a:t>Zygomati</a:t>
              </a:r>
              <a:r>
                <a:rPr lang="en-US" sz="1200" b="1" dirty="0" smtClean="0">
                  <a:latin typeface="Times New Roman"/>
                  <a:cs typeface="Times New Roman"/>
                </a:rPr>
                <a:t> arch</a:t>
              </a:r>
            </a:p>
          </p:txBody>
        </p:sp>
      </p:grpSp>
      <p:sp>
        <p:nvSpPr>
          <p:cNvPr id="4" name="TextBox 3"/>
          <p:cNvSpPr txBox="1"/>
          <p:nvPr/>
        </p:nvSpPr>
        <p:spPr>
          <a:xfrm>
            <a:off x="3775297" y="5117005"/>
            <a:ext cx="2056798" cy="369332"/>
          </a:xfrm>
          <a:prstGeom prst="rect">
            <a:avLst/>
          </a:prstGeom>
          <a:noFill/>
        </p:spPr>
        <p:txBody>
          <a:bodyPr wrap="none" rtlCol="0">
            <a:spAutoFit/>
          </a:bodyPr>
          <a:lstStyle/>
          <a:p>
            <a:r>
              <a:rPr lang="en-US" b="1" dirty="0" smtClean="0">
                <a:solidFill>
                  <a:srgbClr val="800000"/>
                </a:solidFill>
                <a:latin typeface="Times New Roman"/>
                <a:cs typeface="Times New Roman"/>
              </a:rPr>
              <a:t>Skull (lateral view)</a:t>
            </a:r>
            <a:endParaRPr lang="en-US" b="1" dirty="0">
              <a:solidFill>
                <a:srgbClr val="800000"/>
              </a:solidFill>
              <a:latin typeface="Times New Roman"/>
              <a:cs typeface="Times New Roman"/>
            </a:endParaRPr>
          </a:p>
        </p:txBody>
      </p:sp>
      <p:sp>
        <p:nvSpPr>
          <p:cNvPr id="23" name="Rectangle 22"/>
          <p:cNvSpPr/>
          <p:nvPr/>
        </p:nvSpPr>
        <p:spPr>
          <a:xfrm>
            <a:off x="400329" y="5411450"/>
            <a:ext cx="8743671" cy="1231106"/>
          </a:xfrm>
          <a:prstGeom prst="rect">
            <a:avLst/>
          </a:prstGeom>
        </p:spPr>
        <p:txBody>
          <a:bodyPr wrap="square">
            <a:spAutoFit/>
          </a:bodyPr>
          <a:lstStyle/>
          <a:p>
            <a:pPr marL="285750" indent="-285750">
              <a:buFont typeface="Arial"/>
              <a:buChar char="•"/>
            </a:pPr>
            <a:r>
              <a:rPr lang="en-US" b="1" u="sng" dirty="0">
                <a:solidFill>
                  <a:srgbClr val="800000"/>
                </a:solidFill>
                <a:latin typeface="Times New Roman"/>
                <a:cs typeface="Times New Roman"/>
              </a:rPr>
              <a:t>Pterion</a:t>
            </a:r>
          </a:p>
          <a:p>
            <a:pPr marL="742950" lvl="1" indent="-285750">
              <a:buFont typeface="Arial"/>
              <a:buChar char="•"/>
            </a:pPr>
            <a:r>
              <a:rPr lang="en-US" sz="1400" dirty="0">
                <a:latin typeface="Times New Roman"/>
                <a:cs typeface="Times New Roman"/>
              </a:rPr>
              <a:t>An H-shaped region where frontal, sphenoid (greater wing), parietal and squamous part of temporal bones meet each </a:t>
            </a:r>
            <a:r>
              <a:rPr lang="en-US" sz="1400" dirty="0" smtClean="0">
                <a:latin typeface="Times New Roman"/>
                <a:cs typeface="Times New Roman"/>
              </a:rPr>
              <a:t>other</a:t>
            </a:r>
            <a:endParaRPr lang="en-US" sz="1400" dirty="0">
              <a:latin typeface="Times New Roman"/>
              <a:cs typeface="Times New Roman"/>
            </a:endParaRPr>
          </a:p>
          <a:p>
            <a:pPr marL="742950" lvl="1" indent="-285750">
              <a:buFont typeface="Arial"/>
              <a:buChar char="•"/>
            </a:pPr>
            <a:r>
              <a:rPr lang="en-US" sz="1400" dirty="0">
                <a:latin typeface="Times New Roman"/>
                <a:cs typeface="Times New Roman"/>
              </a:rPr>
              <a:t> A</a:t>
            </a:r>
            <a:r>
              <a:rPr lang="en-US" sz="1400" dirty="0" smtClean="0">
                <a:latin typeface="Times New Roman"/>
                <a:cs typeface="Times New Roman"/>
              </a:rPr>
              <a:t>nterior </a:t>
            </a:r>
            <a:r>
              <a:rPr lang="en-US" sz="1400" dirty="0">
                <a:latin typeface="Times New Roman"/>
                <a:cs typeface="Times New Roman"/>
              </a:rPr>
              <a:t>branch of </a:t>
            </a:r>
            <a:r>
              <a:rPr lang="en-US" sz="1400" dirty="0" smtClean="0">
                <a:latin typeface="Times New Roman"/>
                <a:cs typeface="Times New Roman"/>
              </a:rPr>
              <a:t> </a:t>
            </a:r>
            <a:r>
              <a:rPr lang="en-US" sz="1400" dirty="0">
                <a:latin typeface="Times New Roman"/>
                <a:cs typeface="Times New Roman"/>
              </a:rPr>
              <a:t>middle meningeal artery lies deep to </a:t>
            </a:r>
            <a:r>
              <a:rPr lang="en-US" sz="1400" dirty="0" smtClean="0">
                <a:latin typeface="Times New Roman"/>
                <a:cs typeface="Times New Roman"/>
              </a:rPr>
              <a:t>it,  </a:t>
            </a:r>
            <a:r>
              <a:rPr lang="en-US" sz="1400" dirty="0">
                <a:latin typeface="Times New Roman"/>
                <a:cs typeface="Times New Roman"/>
              </a:rPr>
              <a:t>fracture of this region leads to </a:t>
            </a:r>
            <a:r>
              <a:rPr lang="en-US" sz="1400" b="1" dirty="0">
                <a:latin typeface="Times New Roman"/>
                <a:cs typeface="Times New Roman"/>
              </a:rPr>
              <a:t>epidural ( extradural) hematoma</a:t>
            </a:r>
            <a:endParaRPr lang="en-US" sz="1400" dirty="0">
              <a:latin typeface="Times New Roman"/>
              <a:cs typeface="Times New Roman"/>
            </a:endParaRPr>
          </a:p>
        </p:txBody>
      </p:sp>
      <p:grpSp>
        <p:nvGrpSpPr>
          <p:cNvPr id="36" name="Group 35"/>
          <p:cNvGrpSpPr/>
          <p:nvPr/>
        </p:nvGrpSpPr>
        <p:grpSpPr>
          <a:xfrm>
            <a:off x="5863788" y="1387229"/>
            <a:ext cx="3178328" cy="3527902"/>
            <a:chOff x="5863788" y="1387229"/>
            <a:chExt cx="3178328" cy="3527902"/>
          </a:xfrm>
        </p:grpSpPr>
        <p:pic>
          <p:nvPicPr>
            <p:cNvPr id="25" name="Picture 24"/>
            <p:cNvPicPr>
              <a:picLocks noChangeAspect="1"/>
            </p:cNvPicPr>
            <p:nvPr/>
          </p:nvPicPr>
          <p:blipFill>
            <a:blip r:embed="rId3"/>
            <a:stretch>
              <a:fillRect/>
            </a:stretch>
          </p:blipFill>
          <p:spPr>
            <a:xfrm>
              <a:off x="5863788" y="1840655"/>
              <a:ext cx="3178328" cy="2743200"/>
            </a:xfrm>
            <a:prstGeom prst="rect">
              <a:avLst/>
            </a:prstGeom>
          </p:spPr>
        </p:pic>
        <p:grpSp>
          <p:nvGrpSpPr>
            <p:cNvPr id="35" name="Group 34"/>
            <p:cNvGrpSpPr/>
            <p:nvPr/>
          </p:nvGrpSpPr>
          <p:grpSpPr>
            <a:xfrm>
              <a:off x="6398132" y="1387229"/>
              <a:ext cx="2643984" cy="3527902"/>
              <a:chOff x="6398132" y="1387229"/>
              <a:chExt cx="2643984" cy="3527902"/>
            </a:xfrm>
          </p:grpSpPr>
          <p:cxnSp>
            <p:nvCxnSpPr>
              <p:cNvPr id="29" name="Straight Arrow Connector 28"/>
              <p:cNvCxnSpPr/>
              <p:nvPr/>
            </p:nvCxnSpPr>
            <p:spPr>
              <a:xfrm flipH="1" flipV="1">
                <a:off x="7189330" y="1840655"/>
                <a:ext cx="415618" cy="92539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398132" y="1387229"/>
                <a:ext cx="1800493" cy="461665"/>
              </a:xfrm>
              <a:prstGeom prst="rect">
                <a:avLst/>
              </a:prstGeom>
              <a:noFill/>
            </p:spPr>
            <p:txBody>
              <a:bodyPr wrap="none" rtlCol="0">
                <a:spAutoFit/>
              </a:bodyPr>
              <a:lstStyle/>
              <a:p>
                <a:r>
                  <a:rPr lang="en-US" sz="1200" b="1" dirty="0" smtClean="0">
                    <a:latin typeface="Times New Roman"/>
                    <a:cs typeface="Times New Roman"/>
                  </a:rPr>
                  <a:t>Anterior branch of </a:t>
                </a:r>
              </a:p>
              <a:p>
                <a:r>
                  <a:rPr lang="en-US" sz="1200" b="1" dirty="0" smtClean="0">
                    <a:latin typeface="Times New Roman"/>
                    <a:cs typeface="Times New Roman"/>
                  </a:rPr>
                  <a:t>middle meningeal artery </a:t>
                </a:r>
              </a:p>
            </p:txBody>
          </p:sp>
          <p:cxnSp>
            <p:nvCxnSpPr>
              <p:cNvPr id="32" name="Straight Arrow Connector 31"/>
              <p:cNvCxnSpPr/>
              <p:nvPr/>
            </p:nvCxnSpPr>
            <p:spPr>
              <a:xfrm>
                <a:off x="7965157" y="3188562"/>
                <a:ext cx="233401" cy="122278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241623" y="4453466"/>
                <a:ext cx="1800493" cy="461665"/>
              </a:xfrm>
              <a:prstGeom prst="rect">
                <a:avLst/>
              </a:prstGeom>
              <a:noFill/>
            </p:spPr>
            <p:txBody>
              <a:bodyPr wrap="none" rtlCol="0">
                <a:spAutoFit/>
              </a:bodyPr>
              <a:lstStyle/>
              <a:p>
                <a:r>
                  <a:rPr lang="en-US" sz="1200" b="1" dirty="0" smtClean="0">
                    <a:latin typeface="Times New Roman"/>
                    <a:cs typeface="Times New Roman"/>
                  </a:rPr>
                  <a:t>Posterior branch of </a:t>
                </a:r>
              </a:p>
              <a:p>
                <a:r>
                  <a:rPr lang="en-US" sz="1200" b="1" dirty="0" smtClean="0">
                    <a:latin typeface="Times New Roman"/>
                    <a:cs typeface="Times New Roman"/>
                  </a:rPr>
                  <a:t>middle meningeal artery </a:t>
                </a:r>
              </a:p>
            </p:txBody>
          </p:sp>
        </p:grpSp>
      </p:grpSp>
      <p:sp>
        <p:nvSpPr>
          <p:cNvPr id="37" name="Oval 36"/>
          <p:cNvSpPr/>
          <p:nvPr/>
        </p:nvSpPr>
        <p:spPr>
          <a:xfrm>
            <a:off x="7069121" y="2706538"/>
            <a:ext cx="535827" cy="76661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atin typeface="Times New Roman"/>
              <a:cs typeface="Times New Roman"/>
            </a:endParaRPr>
          </a:p>
        </p:txBody>
      </p:sp>
      <p:cxnSp>
        <p:nvCxnSpPr>
          <p:cNvPr id="38" name="Straight Arrow Connector 37"/>
          <p:cNvCxnSpPr/>
          <p:nvPr/>
        </p:nvCxnSpPr>
        <p:spPr>
          <a:xfrm flipH="1" flipV="1">
            <a:off x="6259480" y="2184932"/>
            <a:ext cx="880543" cy="657266"/>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923490" y="1950020"/>
            <a:ext cx="671979" cy="276999"/>
          </a:xfrm>
          <a:prstGeom prst="rect">
            <a:avLst/>
          </a:prstGeom>
          <a:noFill/>
        </p:spPr>
        <p:txBody>
          <a:bodyPr wrap="none" rtlCol="0">
            <a:spAutoFit/>
          </a:bodyPr>
          <a:lstStyle/>
          <a:p>
            <a:r>
              <a:rPr lang="en-US" sz="1200" b="1" dirty="0" smtClean="0">
                <a:latin typeface="Times New Roman"/>
                <a:cs typeface="Times New Roman"/>
              </a:rPr>
              <a:t>Pterion </a:t>
            </a:r>
          </a:p>
        </p:txBody>
      </p:sp>
    </p:spTree>
    <p:extLst>
      <p:ext uri="{BB962C8B-B14F-4D97-AF65-F5344CB8AC3E}">
        <p14:creationId xmlns:p14="http://schemas.microsoft.com/office/powerpoint/2010/main" val="319537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01691" y="1448828"/>
            <a:ext cx="5174949" cy="3771746"/>
            <a:chOff x="1901691" y="1448828"/>
            <a:chExt cx="5174949" cy="3771746"/>
          </a:xfrm>
        </p:grpSpPr>
        <p:pic>
          <p:nvPicPr>
            <p:cNvPr id="4" name="Picture 3"/>
            <p:cNvPicPr>
              <a:picLocks noChangeAspect="1"/>
            </p:cNvPicPr>
            <p:nvPr/>
          </p:nvPicPr>
          <p:blipFill rotWithShape="1">
            <a:blip r:embed="rId2"/>
            <a:srcRect l="38211" b="50712"/>
            <a:stretch/>
          </p:blipFill>
          <p:spPr>
            <a:xfrm>
              <a:off x="3086594" y="1704896"/>
              <a:ext cx="3511305" cy="3380155"/>
            </a:xfrm>
            <a:prstGeom prst="rect">
              <a:avLst/>
            </a:prstGeom>
          </p:spPr>
        </p:pic>
        <p:cxnSp>
          <p:nvCxnSpPr>
            <p:cNvPr id="5" name="Straight Arrow Connector 4"/>
            <p:cNvCxnSpPr/>
            <p:nvPr/>
          </p:nvCxnSpPr>
          <p:spPr>
            <a:xfrm flipV="1">
              <a:off x="5308908" y="1661401"/>
              <a:ext cx="586622" cy="17693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826975" y="1462152"/>
              <a:ext cx="593620" cy="307777"/>
            </a:xfrm>
            <a:prstGeom prst="rect">
              <a:avLst/>
            </a:prstGeom>
            <a:noFill/>
          </p:spPr>
          <p:txBody>
            <a:bodyPr wrap="none" rtlCol="0">
              <a:spAutoFit/>
            </a:bodyPr>
            <a:lstStyle/>
            <a:p>
              <a:r>
                <a:rPr lang="en-US" sz="1400" b="1" dirty="0" smtClean="0">
                  <a:latin typeface="Times New Roman"/>
                  <a:cs typeface="Times New Roman"/>
                </a:rPr>
                <a:t>Head</a:t>
              </a:r>
            </a:p>
          </p:txBody>
        </p:sp>
        <p:cxnSp>
          <p:nvCxnSpPr>
            <p:cNvPr id="7" name="Straight Arrow Connector 6"/>
            <p:cNvCxnSpPr/>
            <p:nvPr/>
          </p:nvCxnSpPr>
          <p:spPr>
            <a:xfrm flipV="1">
              <a:off x="5284237" y="1892442"/>
              <a:ext cx="394514" cy="18717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536523" y="1672741"/>
              <a:ext cx="1479892" cy="307777"/>
            </a:xfrm>
            <a:prstGeom prst="rect">
              <a:avLst/>
            </a:prstGeom>
            <a:noFill/>
          </p:spPr>
          <p:txBody>
            <a:bodyPr wrap="none" rtlCol="0">
              <a:spAutoFit/>
            </a:bodyPr>
            <a:lstStyle/>
            <a:p>
              <a:r>
                <a:rPr lang="en-US" sz="1400" b="1" dirty="0" smtClean="0">
                  <a:latin typeface="Times New Roman"/>
                  <a:cs typeface="Times New Roman"/>
                </a:rPr>
                <a:t>  Pterygoid fovea </a:t>
              </a:r>
            </a:p>
          </p:txBody>
        </p:sp>
        <p:cxnSp>
          <p:nvCxnSpPr>
            <p:cNvPr id="9" name="Straight Arrow Connector 8"/>
            <p:cNvCxnSpPr/>
            <p:nvPr/>
          </p:nvCxnSpPr>
          <p:spPr>
            <a:xfrm flipV="1">
              <a:off x="5339266" y="2036727"/>
              <a:ext cx="394514" cy="18717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668550" y="1867349"/>
              <a:ext cx="595035" cy="307777"/>
            </a:xfrm>
            <a:prstGeom prst="rect">
              <a:avLst/>
            </a:prstGeom>
            <a:noFill/>
          </p:spPr>
          <p:txBody>
            <a:bodyPr wrap="none" rtlCol="0">
              <a:spAutoFit/>
            </a:bodyPr>
            <a:lstStyle/>
            <a:p>
              <a:r>
                <a:rPr lang="en-US" sz="1400" b="1" dirty="0" smtClean="0">
                  <a:latin typeface="Times New Roman"/>
                  <a:cs typeface="Times New Roman"/>
                </a:rPr>
                <a:t>Neck  </a:t>
              </a:r>
            </a:p>
          </p:txBody>
        </p:sp>
        <p:sp>
          <p:nvSpPr>
            <p:cNvPr id="11" name="TextBox 10"/>
            <p:cNvSpPr txBox="1"/>
            <p:nvPr/>
          </p:nvSpPr>
          <p:spPr>
            <a:xfrm>
              <a:off x="3702838" y="1448828"/>
              <a:ext cx="1519704" cy="307777"/>
            </a:xfrm>
            <a:prstGeom prst="rect">
              <a:avLst/>
            </a:prstGeom>
            <a:noFill/>
          </p:spPr>
          <p:txBody>
            <a:bodyPr wrap="none" rtlCol="0">
              <a:spAutoFit/>
            </a:bodyPr>
            <a:lstStyle/>
            <a:p>
              <a:r>
                <a:rPr lang="en-US" sz="1400" b="1" dirty="0" smtClean="0">
                  <a:latin typeface="Times New Roman"/>
                  <a:cs typeface="Times New Roman"/>
                </a:rPr>
                <a:t>Coronoid proces</a:t>
              </a:r>
              <a:r>
                <a:rPr lang="en-US" sz="1400" b="1" dirty="0">
                  <a:latin typeface="Times New Roman"/>
                  <a:cs typeface="Times New Roman"/>
                </a:rPr>
                <a:t>s</a:t>
              </a:r>
              <a:endParaRPr lang="en-US" sz="1400" b="1" dirty="0" smtClean="0">
                <a:latin typeface="Times New Roman"/>
                <a:cs typeface="Times New Roman"/>
              </a:endParaRPr>
            </a:p>
          </p:txBody>
        </p:sp>
        <p:cxnSp>
          <p:nvCxnSpPr>
            <p:cNvPr id="12" name="Straight Arrow Connector 11"/>
            <p:cNvCxnSpPr/>
            <p:nvPr/>
          </p:nvCxnSpPr>
          <p:spPr>
            <a:xfrm flipH="1" flipV="1">
              <a:off x="4508777" y="1733907"/>
              <a:ext cx="1" cy="26688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743130" y="4504547"/>
              <a:ext cx="380655"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62496" y="4313396"/>
              <a:ext cx="636249" cy="307777"/>
            </a:xfrm>
            <a:prstGeom prst="rect">
              <a:avLst/>
            </a:prstGeom>
            <a:noFill/>
          </p:spPr>
          <p:txBody>
            <a:bodyPr wrap="none" rtlCol="0">
              <a:spAutoFit/>
            </a:bodyPr>
            <a:lstStyle/>
            <a:p>
              <a:r>
                <a:rPr lang="en-US" sz="1400" b="1" dirty="0" smtClean="0">
                  <a:latin typeface="Times New Roman"/>
                  <a:cs typeface="Times New Roman"/>
                </a:rPr>
                <a:t>Angle </a:t>
              </a:r>
            </a:p>
          </p:txBody>
        </p:sp>
        <p:cxnSp>
          <p:nvCxnSpPr>
            <p:cNvPr id="15" name="Straight Arrow Connector 14"/>
            <p:cNvCxnSpPr/>
            <p:nvPr/>
          </p:nvCxnSpPr>
          <p:spPr>
            <a:xfrm flipV="1">
              <a:off x="4890960" y="2597974"/>
              <a:ext cx="393277" cy="15689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687494" y="4535805"/>
              <a:ext cx="633572" cy="25388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901691" y="4549626"/>
              <a:ext cx="1231402" cy="523220"/>
            </a:xfrm>
            <a:prstGeom prst="rect">
              <a:avLst/>
            </a:prstGeom>
            <a:noFill/>
          </p:spPr>
          <p:txBody>
            <a:bodyPr wrap="none" rtlCol="0">
              <a:spAutoFit/>
            </a:bodyPr>
            <a:lstStyle/>
            <a:p>
              <a:r>
                <a:rPr lang="en-US" sz="1400" b="1" dirty="0" smtClean="0">
                  <a:latin typeface="Times New Roman"/>
                  <a:cs typeface="Times New Roman"/>
                </a:rPr>
                <a:t>Mental</a:t>
              </a:r>
            </a:p>
            <a:p>
              <a:r>
                <a:rPr lang="en-US" sz="1400" b="1" dirty="0" smtClean="0">
                  <a:latin typeface="Times New Roman"/>
                  <a:cs typeface="Times New Roman"/>
                </a:rPr>
                <a:t>protuberance </a:t>
              </a:r>
            </a:p>
          </p:txBody>
        </p:sp>
        <p:cxnSp>
          <p:nvCxnSpPr>
            <p:cNvPr id="20" name="Straight Arrow Connector 19"/>
            <p:cNvCxnSpPr/>
            <p:nvPr/>
          </p:nvCxnSpPr>
          <p:spPr>
            <a:xfrm>
              <a:off x="4218218" y="4627657"/>
              <a:ext cx="0" cy="31376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811302" y="4912797"/>
              <a:ext cx="1428596" cy="307777"/>
            </a:xfrm>
            <a:prstGeom prst="rect">
              <a:avLst/>
            </a:prstGeom>
            <a:noFill/>
          </p:spPr>
          <p:txBody>
            <a:bodyPr wrap="none" rtlCol="0">
              <a:spAutoFit/>
            </a:bodyPr>
            <a:lstStyle/>
            <a:p>
              <a:r>
                <a:rPr lang="en-US" sz="1400" b="1" dirty="0" smtClean="0">
                  <a:latin typeface="Times New Roman"/>
                  <a:cs typeface="Times New Roman"/>
                </a:rPr>
                <a:t>Mental foramen  </a:t>
              </a:r>
            </a:p>
          </p:txBody>
        </p:sp>
        <p:cxnSp>
          <p:nvCxnSpPr>
            <p:cNvPr id="22" name="Straight Arrow Connector 21"/>
            <p:cNvCxnSpPr/>
            <p:nvPr/>
          </p:nvCxnSpPr>
          <p:spPr>
            <a:xfrm>
              <a:off x="5895530" y="3932684"/>
              <a:ext cx="380655"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212752" y="3756115"/>
              <a:ext cx="723363" cy="307777"/>
            </a:xfrm>
            <a:prstGeom prst="rect">
              <a:avLst/>
            </a:prstGeom>
            <a:noFill/>
          </p:spPr>
          <p:txBody>
            <a:bodyPr wrap="none" rtlCol="0">
              <a:spAutoFit/>
            </a:bodyPr>
            <a:lstStyle/>
            <a:p>
              <a:r>
                <a:rPr lang="en-US" sz="1400" b="1" dirty="0" smtClean="0">
                  <a:latin typeface="Times New Roman"/>
                  <a:cs typeface="Times New Roman"/>
                </a:rPr>
                <a:t>Ramus  </a:t>
              </a:r>
            </a:p>
          </p:txBody>
        </p:sp>
        <p:sp>
          <p:nvSpPr>
            <p:cNvPr id="24" name="TextBox 23"/>
            <p:cNvSpPr txBox="1"/>
            <p:nvPr/>
          </p:nvSpPr>
          <p:spPr>
            <a:xfrm>
              <a:off x="5274394" y="2381584"/>
              <a:ext cx="1802246" cy="307777"/>
            </a:xfrm>
            <a:prstGeom prst="rect">
              <a:avLst/>
            </a:prstGeom>
            <a:noFill/>
          </p:spPr>
          <p:txBody>
            <a:bodyPr wrap="none" rtlCol="0">
              <a:spAutoFit/>
            </a:bodyPr>
            <a:lstStyle/>
            <a:p>
              <a:r>
                <a:rPr lang="en-US" sz="1400" b="1" dirty="0" smtClean="0">
                  <a:latin typeface="Times New Roman"/>
                  <a:cs typeface="Times New Roman"/>
                </a:rPr>
                <a:t>Mandibular foramen   </a:t>
              </a:r>
            </a:p>
          </p:txBody>
        </p:sp>
        <p:cxnSp>
          <p:nvCxnSpPr>
            <p:cNvPr id="25" name="Straight Arrow Connector 24"/>
            <p:cNvCxnSpPr/>
            <p:nvPr/>
          </p:nvCxnSpPr>
          <p:spPr>
            <a:xfrm>
              <a:off x="4958611" y="4651878"/>
              <a:ext cx="325626" cy="20141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105869" y="4789686"/>
              <a:ext cx="583801" cy="307777"/>
            </a:xfrm>
            <a:prstGeom prst="rect">
              <a:avLst/>
            </a:prstGeom>
            <a:noFill/>
          </p:spPr>
          <p:txBody>
            <a:bodyPr wrap="none" rtlCol="0">
              <a:spAutoFit/>
            </a:bodyPr>
            <a:lstStyle/>
            <a:p>
              <a:r>
                <a:rPr lang="en-US" sz="1400" b="1" dirty="0" smtClean="0">
                  <a:latin typeface="Times New Roman"/>
                  <a:cs typeface="Times New Roman"/>
                </a:rPr>
                <a:t>Body   </a:t>
              </a:r>
            </a:p>
          </p:txBody>
        </p:sp>
        <p:sp>
          <p:nvSpPr>
            <p:cNvPr id="27" name="TextBox 26"/>
            <p:cNvSpPr txBox="1"/>
            <p:nvPr/>
          </p:nvSpPr>
          <p:spPr>
            <a:xfrm>
              <a:off x="3441899" y="2317869"/>
              <a:ext cx="787395" cy="307777"/>
            </a:xfrm>
            <a:prstGeom prst="rect">
              <a:avLst/>
            </a:prstGeom>
            <a:noFill/>
          </p:spPr>
          <p:txBody>
            <a:bodyPr wrap="none" rtlCol="0">
              <a:spAutoFit/>
            </a:bodyPr>
            <a:lstStyle/>
            <a:p>
              <a:r>
                <a:rPr lang="en-US" sz="1400" b="1" dirty="0" err="1" smtClean="0">
                  <a:latin typeface="Times New Roman"/>
                  <a:cs typeface="Times New Roman"/>
                </a:rPr>
                <a:t>Lingula</a:t>
              </a:r>
              <a:r>
                <a:rPr lang="en-US" sz="1400" b="1" dirty="0" smtClean="0">
                  <a:latin typeface="Times New Roman"/>
                  <a:cs typeface="Times New Roman"/>
                </a:rPr>
                <a:t>   </a:t>
              </a:r>
            </a:p>
          </p:txBody>
        </p:sp>
        <p:cxnSp>
          <p:nvCxnSpPr>
            <p:cNvPr id="28" name="Straight Arrow Connector 27"/>
            <p:cNvCxnSpPr/>
            <p:nvPr/>
          </p:nvCxnSpPr>
          <p:spPr>
            <a:xfrm flipH="1" flipV="1">
              <a:off x="4218218" y="2581582"/>
              <a:ext cx="511336" cy="156516"/>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sp>
        <p:nvSpPr>
          <p:cNvPr id="30" name="TextBox 29"/>
          <p:cNvSpPr txBox="1"/>
          <p:nvPr/>
        </p:nvSpPr>
        <p:spPr>
          <a:xfrm>
            <a:off x="3555535" y="5964957"/>
            <a:ext cx="1526380" cy="461665"/>
          </a:xfrm>
          <a:prstGeom prst="rect">
            <a:avLst/>
          </a:prstGeom>
          <a:noFill/>
        </p:spPr>
        <p:txBody>
          <a:bodyPr wrap="none" rtlCol="0">
            <a:spAutoFit/>
          </a:bodyPr>
          <a:lstStyle/>
          <a:p>
            <a:r>
              <a:rPr lang="en-US" sz="2400" b="1" dirty="0" smtClean="0">
                <a:solidFill>
                  <a:srgbClr val="C00000"/>
                </a:solidFill>
                <a:latin typeface="Times New Roman"/>
                <a:cs typeface="Times New Roman"/>
              </a:rPr>
              <a:t>Mandible</a:t>
            </a:r>
            <a:r>
              <a:rPr lang="en-US" sz="2400" b="1" dirty="0" smtClean="0">
                <a:solidFill>
                  <a:srgbClr val="800000"/>
                </a:solidFill>
                <a:latin typeface="Times New Roman"/>
                <a:cs typeface="Times New Roman"/>
              </a:rPr>
              <a:t> </a:t>
            </a:r>
            <a:endParaRPr lang="en-US" sz="2400" b="1" dirty="0">
              <a:solidFill>
                <a:srgbClr val="800000"/>
              </a:solidFill>
              <a:latin typeface="Times New Roman"/>
              <a:cs typeface="Times New Roman"/>
            </a:endParaRPr>
          </a:p>
        </p:txBody>
      </p:sp>
      <p:sp>
        <p:nvSpPr>
          <p:cNvPr id="31" name="Right Brace 30"/>
          <p:cNvSpPr/>
          <p:nvPr/>
        </p:nvSpPr>
        <p:spPr>
          <a:xfrm>
            <a:off x="6860967" y="1462151"/>
            <a:ext cx="215673" cy="711599"/>
          </a:xfrm>
          <a:prstGeom prst="righ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p:cNvSpPr txBox="1"/>
          <p:nvPr/>
        </p:nvSpPr>
        <p:spPr>
          <a:xfrm>
            <a:off x="7019940" y="1627761"/>
            <a:ext cx="1824975" cy="307777"/>
          </a:xfrm>
          <a:prstGeom prst="rect">
            <a:avLst/>
          </a:prstGeom>
          <a:noFill/>
        </p:spPr>
        <p:txBody>
          <a:bodyPr wrap="square" rtlCol="0">
            <a:spAutoFit/>
          </a:bodyPr>
          <a:lstStyle/>
          <a:p>
            <a:r>
              <a:rPr lang="en-US" sz="1400" b="1" dirty="0" smtClean="0">
                <a:latin typeface="Times New Roman"/>
                <a:cs typeface="Times New Roman"/>
              </a:rPr>
              <a:t>Condylar process</a:t>
            </a:r>
            <a:endParaRPr lang="en-US" sz="1400" b="1" dirty="0">
              <a:latin typeface="Times New Roman"/>
              <a:cs typeface="Times New Roman"/>
            </a:endParaRPr>
          </a:p>
        </p:txBody>
      </p:sp>
    </p:spTree>
    <p:extLst>
      <p:ext uri="{BB962C8B-B14F-4D97-AF65-F5344CB8AC3E}">
        <p14:creationId xmlns:p14="http://schemas.microsoft.com/office/powerpoint/2010/main" val="2247316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231"/>
          </a:xfrm>
        </p:spPr>
        <p:txBody>
          <a:bodyPr>
            <a:normAutofit fontScale="90000"/>
          </a:bodyPr>
          <a:lstStyle/>
          <a:p>
            <a:r>
              <a:rPr lang="en-US" b="1" dirty="0" smtClean="0">
                <a:solidFill>
                  <a:schemeClr val="accent6">
                    <a:lumMod val="50000"/>
                  </a:schemeClr>
                </a:solidFill>
              </a:rPr>
              <a:t>Temporal region</a:t>
            </a:r>
            <a:endParaRPr lang="en-US" b="1" dirty="0">
              <a:solidFill>
                <a:schemeClr val="accent6">
                  <a:lumMod val="50000"/>
                </a:schemeClr>
              </a:solidFill>
            </a:endParaRPr>
          </a:p>
        </p:txBody>
      </p:sp>
      <p:sp>
        <p:nvSpPr>
          <p:cNvPr id="3" name="Content Placeholder 2"/>
          <p:cNvSpPr>
            <a:spLocks noGrp="1"/>
          </p:cNvSpPr>
          <p:nvPr>
            <p:ph sz="half" idx="1"/>
          </p:nvPr>
        </p:nvSpPr>
        <p:spPr>
          <a:xfrm>
            <a:off x="220717" y="1056290"/>
            <a:ext cx="4275083" cy="5502165"/>
          </a:xfrm>
        </p:spPr>
        <p:txBody>
          <a:bodyPr>
            <a:normAutofit fontScale="77500" lnSpcReduction="20000"/>
          </a:bodyPr>
          <a:lstStyle/>
          <a:p>
            <a:pPr lvl="0" defTabSz="914400">
              <a:buFont typeface="Wingdings" pitchFamily="2" charset="2"/>
              <a:buChar char="q"/>
            </a:pPr>
            <a:r>
              <a:rPr lang="en-US" sz="2000" dirty="0">
                <a:solidFill>
                  <a:srgbClr val="0070C0"/>
                </a:solidFill>
                <a:latin typeface="Times New Roman" pitchFamily="18" charset="0"/>
                <a:cs typeface="Times New Roman" pitchFamily="18" charset="0"/>
              </a:rPr>
              <a:t>Region of the head which overlies temporal fossa</a:t>
            </a:r>
          </a:p>
          <a:p>
            <a:pPr lvl="0" defTabSz="914400">
              <a:buFont typeface="Wingdings" pitchFamily="2" charset="2"/>
              <a:buChar char="q"/>
            </a:pPr>
            <a:endParaRPr lang="en-US" sz="2000" dirty="0">
              <a:solidFill>
                <a:srgbClr val="0070C0"/>
              </a:solidFill>
              <a:latin typeface="Times New Roman" pitchFamily="18" charset="0"/>
              <a:cs typeface="Times New Roman" pitchFamily="18" charset="0"/>
            </a:endParaRPr>
          </a:p>
          <a:p>
            <a:pPr lvl="0" defTabSz="914400">
              <a:buFont typeface="Wingdings" pitchFamily="2" charset="2"/>
              <a:buChar char="q"/>
            </a:pPr>
            <a:r>
              <a:rPr lang="en-US" sz="2000" dirty="0">
                <a:solidFill>
                  <a:srgbClr val="0070C0"/>
                </a:solidFill>
                <a:latin typeface="Times New Roman" pitchFamily="18" charset="0"/>
                <a:cs typeface="Times New Roman" pitchFamily="18" charset="0"/>
              </a:rPr>
              <a:t>Situated on each side of the skull</a:t>
            </a:r>
          </a:p>
          <a:p>
            <a:pPr lvl="0" defTabSz="914400">
              <a:buFont typeface="Wingdings" pitchFamily="2" charset="2"/>
              <a:buChar char="q"/>
            </a:pPr>
            <a:endParaRPr lang="en-US" sz="2000" dirty="0">
              <a:solidFill>
                <a:srgbClr val="0070C0"/>
              </a:solidFill>
              <a:latin typeface="Times New Roman" pitchFamily="18" charset="0"/>
              <a:cs typeface="Times New Roman" pitchFamily="18" charset="0"/>
            </a:endParaRPr>
          </a:p>
          <a:p>
            <a:pPr lvl="0" defTabSz="914400">
              <a:buFont typeface="Wingdings" pitchFamily="2" charset="2"/>
              <a:buChar char="q"/>
            </a:pPr>
            <a:r>
              <a:rPr lang="en-US" sz="2000" dirty="0">
                <a:solidFill>
                  <a:srgbClr val="0070C0"/>
                </a:solidFill>
                <a:latin typeface="Times New Roman" pitchFamily="18" charset="0"/>
                <a:cs typeface="Times New Roman" pitchFamily="18" charset="0"/>
              </a:rPr>
              <a:t>Infront of auricle &amp; above the zygomatic arch</a:t>
            </a:r>
          </a:p>
          <a:p>
            <a:pPr lvl="0" defTabSz="914400">
              <a:buFont typeface="Wingdings" pitchFamily="2" charset="2"/>
              <a:buChar char="Ø"/>
            </a:pPr>
            <a:endParaRPr lang="en-US" sz="1600" dirty="0">
              <a:solidFill>
                <a:srgbClr val="C00000"/>
              </a:solidFill>
              <a:latin typeface="Times New Roman" pitchFamily="18" charset="0"/>
              <a:cs typeface="Times New Roman" pitchFamily="18" charset="0"/>
            </a:endParaRPr>
          </a:p>
          <a:p>
            <a:pPr marL="0" lvl="0" indent="0" defTabSz="914400">
              <a:buNone/>
            </a:pPr>
            <a:r>
              <a:rPr lang="en-US" sz="2400" b="1" dirty="0">
                <a:solidFill>
                  <a:srgbClr val="C00000"/>
                </a:solidFill>
                <a:latin typeface="Times New Roman" pitchFamily="18" charset="0"/>
                <a:cs typeface="Times New Roman" pitchFamily="18" charset="0"/>
              </a:rPr>
              <a:t>Boundaries-</a:t>
            </a:r>
          </a:p>
          <a:p>
            <a:pPr lvl="0" defTabSz="914400">
              <a:buFont typeface="Wingdings" pitchFamily="2" charset="2"/>
              <a:buChar char="q"/>
            </a:pPr>
            <a:endParaRPr lang="en-US" sz="2100" dirty="0">
              <a:solidFill>
                <a:srgbClr val="00B050"/>
              </a:solidFill>
              <a:latin typeface="Times New Roman" pitchFamily="18" charset="0"/>
              <a:cs typeface="Times New Roman" pitchFamily="18" charset="0"/>
            </a:endParaRPr>
          </a:p>
          <a:p>
            <a:pPr lvl="1" defTabSz="914400">
              <a:buFont typeface="Wingdings" pitchFamily="2" charset="2"/>
              <a:buChar char="q"/>
            </a:pPr>
            <a:r>
              <a:rPr lang="en-US" sz="2100" dirty="0">
                <a:solidFill>
                  <a:srgbClr val="00B050"/>
                </a:solidFill>
                <a:latin typeface="Times New Roman" pitchFamily="18" charset="0"/>
                <a:cs typeface="Times New Roman" pitchFamily="18" charset="0"/>
              </a:rPr>
              <a:t> </a:t>
            </a:r>
            <a:r>
              <a:rPr lang="en-US" sz="2100" b="1" dirty="0">
                <a:solidFill>
                  <a:srgbClr val="00B050"/>
                </a:solidFill>
                <a:latin typeface="Times New Roman" pitchFamily="18" charset="0"/>
                <a:cs typeface="Times New Roman" pitchFamily="18" charset="0"/>
              </a:rPr>
              <a:t>Above &amp; Behind -  </a:t>
            </a:r>
            <a:r>
              <a:rPr lang="en-US" sz="2100" dirty="0">
                <a:solidFill>
                  <a:prstClr val="black"/>
                </a:solidFill>
                <a:latin typeface="Times New Roman" pitchFamily="18" charset="0"/>
                <a:cs typeface="Times New Roman" pitchFamily="18" charset="0"/>
              </a:rPr>
              <a:t>Temporal line</a:t>
            </a:r>
          </a:p>
          <a:p>
            <a:pPr lvl="1" defTabSz="914400">
              <a:buFont typeface="Wingdings" pitchFamily="2" charset="2"/>
              <a:buChar char="q"/>
            </a:pPr>
            <a:endParaRPr lang="en-US" sz="2100" dirty="0">
              <a:solidFill>
                <a:srgbClr val="00B050"/>
              </a:solidFill>
              <a:latin typeface="Times New Roman" pitchFamily="18" charset="0"/>
              <a:cs typeface="Times New Roman" pitchFamily="18" charset="0"/>
            </a:endParaRPr>
          </a:p>
          <a:p>
            <a:pPr lvl="1" defTabSz="914400">
              <a:buFont typeface="Wingdings" pitchFamily="2" charset="2"/>
              <a:buChar char="q"/>
            </a:pPr>
            <a:r>
              <a:rPr lang="en-US" sz="2100" b="1" dirty="0">
                <a:solidFill>
                  <a:srgbClr val="00B050"/>
                </a:solidFill>
                <a:latin typeface="Times New Roman" pitchFamily="18" charset="0"/>
                <a:cs typeface="Times New Roman" pitchFamily="18" charset="0"/>
              </a:rPr>
              <a:t>Below &amp; Behind -</a:t>
            </a:r>
            <a:r>
              <a:rPr lang="en-US" sz="2100" dirty="0">
                <a:solidFill>
                  <a:srgbClr val="00B050"/>
                </a:solidFill>
                <a:latin typeface="Times New Roman" pitchFamily="18" charset="0"/>
                <a:cs typeface="Times New Roman" pitchFamily="18" charset="0"/>
              </a:rPr>
              <a:t>  </a:t>
            </a:r>
            <a:r>
              <a:rPr lang="en-US" sz="2100" dirty="0">
                <a:solidFill>
                  <a:prstClr val="black"/>
                </a:solidFill>
                <a:latin typeface="Times New Roman" pitchFamily="18" charset="0"/>
                <a:cs typeface="Times New Roman" pitchFamily="18" charset="0"/>
              </a:rPr>
              <a:t>Supra mastoid crest	</a:t>
            </a:r>
          </a:p>
          <a:p>
            <a:pPr marL="0" lvl="0" indent="0" defTabSz="914400">
              <a:buNone/>
            </a:pPr>
            <a:endParaRPr lang="en-US" sz="2100" dirty="0">
              <a:solidFill>
                <a:srgbClr val="00B050"/>
              </a:solidFill>
              <a:latin typeface="Times New Roman" pitchFamily="18" charset="0"/>
              <a:cs typeface="Times New Roman" pitchFamily="18" charset="0"/>
            </a:endParaRPr>
          </a:p>
          <a:p>
            <a:pPr lvl="1" defTabSz="914400">
              <a:buFont typeface="Wingdings" pitchFamily="2" charset="2"/>
              <a:buChar char="q"/>
            </a:pPr>
            <a:r>
              <a:rPr lang="en-US" sz="2100" b="1" dirty="0">
                <a:solidFill>
                  <a:srgbClr val="00B050"/>
                </a:solidFill>
                <a:latin typeface="Times New Roman" pitchFamily="18" charset="0"/>
                <a:cs typeface="Times New Roman" pitchFamily="18" charset="0"/>
              </a:rPr>
              <a:t>Below  &amp; Infront -  </a:t>
            </a:r>
            <a:r>
              <a:rPr lang="en-US" sz="2100" dirty="0">
                <a:solidFill>
                  <a:prstClr val="black"/>
                </a:solidFill>
                <a:latin typeface="Times New Roman" pitchFamily="18" charset="0"/>
                <a:cs typeface="Times New Roman" pitchFamily="18" charset="0"/>
              </a:rPr>
              <a:t>open</a:t>
            </a:r>
          </a:p>
          <a:p>
            <a:pPr lvl="0" defTabSz="914400">
              <a:buFont typeface="Wingdings" pitchFamily="2" charset="2"/>
              <a:buChar char="q"/>
            </a:pPr>
            <a:endParaRPr lang="en-US" sz="2100" b="1" dirty="0">
              <a:solidFill>
                <a:srgbClr val="00B050"/>
              </a:solidFill>
              <a:latin typeface="Times New Roman" pitchFamily="18" charset="0"/>
              <a:cs typeface="Times New Roman" pitchFamily="18" charset="0"/>
            </a:endParaRPr>
          </a:p>
          <a:p>
            <a:pPr lvl="1" defTabSz="914400">
              <a:buFont typeface="Wingdings" pitchFamily="2" charset="2"/>
              <a:buChar char="q"/>
            </a:pPr>
            <a:r>
              <a:rPr lang="en-US" sz="2100" b="1" dirty="0">
                <a:solidFill>
                  <a:srgbClr val="00B050"/>
                </a:solidFill>
                <a:latin typeface="Times New Roman" pitchFamily="18" charset="0"/>
                <a:cs typeface="Times New Roman" pitchFamily="18" charset="0"/>
              </a:rPr>
              <a:t>Infront - </a:t>
            </a:r>
            <a:r>
              <a:rPr lang="en-US" sz="2100" dirty="0">
                <a:solidFill>
                  <a:srgbClr val="00B050"/>
                </a:solidFill>
                <a:latin typeface="Times New Roman" pitchFamily="18" charset="0"/>
                <a:cs typeface="Times New Roman" pitchFamily="18" charset="0"/>
              </a:rPr>
              <a:t> </a:t>
            </a:r>
            <a:r>
              <a:rPr lang="en-US" sz="2100" dirty="0">
                <a:solidFill>
                  <a:prstClr val="black"/>
                </a:solidFill>
                <a:latin typeface="Times New Roman" pitchFamily="18" charset="0"/>
                <a:cs typeface="Times New Roman" pitchFamily="18" charset="0"/>
              </a:rPr>
              <a:t>Temporal surface of zygomatic bone</a:t>
            </a:r>
          </a:p>
          <a:p>
            <a:pPr lvl="1" defTabSz="914400">
              <a:buFont typeface="Wingdings" pitchFamily="2" charset="2"/>
              <a:buChar char="q"/>
            </a:pPr>
            <a:endParaRPr lang="en-US" sz="2100" dirty="0">
              <a:solidFill>
                <a:prstClr val="black"/>
              </a:solidFill>
              <a:latin typeface="Times New Roman" pitchFamily="18" charset="0"/>
              <a:cs typeface="Times New Roman" pitchFamily="18" charset="0"/>
            </a:endParaRPr>
          </a:p>
          <a:p>
            <a:pPr lvl="1" defTabSz="914400">
              <a:buFont typeface="Wingdings" pitchFamily="2" charset="2"/>
              <a:buChar char="q"/>
            </a:pPr>
            <a:r>
              <a:rPr lang="en-US" sz="2100" b="1" dirty="0">
                <a:solidFill>
                  <a:srgbClr val="00B050"/>
                </a:solidFill>
                <a:latin typeface="Times New Roman" pitchFamily="18" charset="0"/>
                <a:cs typeface="Times New Roman" pitchFamily="18" charset="0"/>
              </a:rPr>
              <a:t>Floor -  </a:t>
            </a:r>
            <a:r>
              <a:rPr lang="en-US" sz="2100" dirty="0">
                <a:solidFill>
                  <a:prstClr val="black"/>
                </a:solidFill>
                <a:latin typeface="Times New Roman" pitchFamily="18" charset="0"/>
                <a:cs typeface="Times New Roman" pitchFamily="18" charset="0"/>
              </a:rPr>
              <a:t>of  temporal region is formed by the temporal fossa</a:t>
            </a:r>
          </a:p>
          <a:p>
            <a:pPr lvl="1" defTabSz="914400">
              <a:buFont typeface="Wingdings" pitchFamily="2" charset="2"/>
              <a:buChar char="q"/>
            </a:pPr>
            <a:endParaRPr lang="en-US" sz="2100" dirty="0">
              <a:solidFill>
                <a:prstClr val="black"/>
              </a:solidFill>
              <a:latin typeface="Times New Roman" pitchFamily="18" charset="0"/>
              <a:cs typeface="Times New Roman" pitchFamily="18" charset="0"/>
            </a:endParaRPr>
          </a:p>
          <a:p>
            <a:pPr lvl="1" defTabSz="914400">
              <a:buFont typeface="Wingdings" pitchFamily="2" charset="2"/>
              <a:buChar char="q"/>
            </a:pPr>
            <a:r>
              <a:rPr lang="en-US" sz="2100" b="1" dirty="0">
                <a:solidFill>
                  <a:srgbClr val="00B050"/>
                </a:solidFill>
                <a:latin typeface="Times New Roman" pitchFamily="18" charset="0"/>
                <a:cs typeface="Times New Roman" pitchFamily="18" charset="0"/>
              </a:rPr>
              <a:t>Roof</a:t>
            </a:r>
            <a:r>
              <a:rPr lang="en-US" sz="2100" dirty="0">
                <a:solidFill>
                  <a:srgbClr val="00B050"/>
                </a:solidFill>
                <a:latin typeface="Times New Roman" pitchFamily="18" charset="0"/>
                <a:cs typeface="Times New Roman" pitchFamily="18" charset="0"/>
              </a:rPr>
              <a:t>  </a:t>
            </a:r>
            <a:r>
              <a:rPr lang="en-US" sz="2100" b="1" dirty="0">
                <a:solidFill>
                  <a:srgbClr val="00B050"/>
                </a:solidFill>
                <a:latin typeface="Times New Roman" pitchFamily="18" charset="0"/>
                <a:cs typeface="Times New Roman" pitchFamily="18" charset="0"/>
              </a:rPr>
              <a:t>-</a:t>
            </a:r>
            <a:r>
              <a:rPr lang="en-US" sz="2100" dirty="0">
                <a:solidFill>
                  <a:srgbClr val="00B050"/>
                </a:solidFill>
                <a:latin typeface="Times New Roman" pitchFamily="18" charset="0"/>
                <a:cs typeface="Times New Roman" pitchFamily="18" charset="0"/>
              </a:rPr>
              <a:t> </a:t>
            </a:r>
            <a:r>
              <a:rPr lang="en-US" sz="2100" dirty="0">
                <a:solidFill>
                  <a:prstClr val="black"/>
                </a:solidFill>
                <a:latin typeface="Times New Roman" pitchFamily="18" charset="0"/>
                <a:cs typeface="Times New Roman" pitchFamily="18" charset="0"/>
              </a:rPr>
              <a:t>formed by temporal fascia</a:t>
            </a:r>
          </a:p>
          <a:p>
            <a:endParaRPr lang="en-US" dirty="0"/>
          </a:p>
        </p:txBody>
      </p:sp>
      <p:pic>
        <p:nvPicPr>
          <p:cNvPr id="5" name="Content Placeholder 4"/>
          <p:cNvPicPr>
            <a:picLocks noGrp="1" noChangeAspect="1"/>
          </p:cNvPicPr>
          <p:nvPr>
            <p:ph sz="half" idx="2"/>
          </p:nvPr>
        </p:nvPicPr>
        <p:blipFill>
          <a:blip r:embed="rId2"/>
          <a:stretch>
            <a:fillRect/>
          </a:stretch>
        </p:blipFill>
        <p:spPr>
          <a:xfrm>
            <a:off x="4871129" y="1261242"/>
            <a:ext cx="3342705" cy="5139557"/>
          </a:xfrm>
          <a:prstGeom prst="rect">
            <a:avLst/>
          </a:prstGeom>
        </p:spPr>
      </p:pic>
      <p:cxnSp>
        <p:nvCxnSpPr>
          <p:cNvPr id="7" name="Straight Arrow Connector 6"/>
          <p:cNvCxnSpPr/>
          <p:nvPr/>
        </p:nvCxnSpPr>
        <p:spPr>
          <a:xfrm flipH="1">
            <a:off x="6779172" y="1261242"/>
            <a:ext cx="772511" cy="50449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7031421" y="1277007"/>
            <a:ext cx="520262" cy="66215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551683" y="1056291"/>
            <a:ext cx="1923393" cy="461665"/>
          </a:xfrm>
          <a:prstGeom prst="rect">
            <a:avLst/>
          </a:prstGeom>
          <a:noFill/>
        </p:spPr>
        <p:txBody>
          <a:bodyPr wrap="square" rtlCol="0">
            <a:spAutoFit/>
          </a:bodyPr>
          <a:lstStyle/>
          <a:p>
            <a:r>
              <a:rPr lang="en-US" sz="1200" b="1" dirty="0" smtClean="0"/>
              <a:t>Superior &amp; inferior temporal line</a:t>
            </a:r>
            <a:endParaRPr lang="en-US" sz="1200" b="1" dirty="0"/>
          </a:p>
        </p:txBody>
      </p:sp>
      <p:sp>
        <p:nvSpPr>
          <p:cNvPr id="17" name="Oval 16"/>
          <p:cNvSpPr/>
          <p:nvPr/>
        </p:nvSpPr>
        <p:spPr>
          <a:xfrm rot="5241023">
            <a:off x="5832486" y="2176464"/>
            <a:ext cx="782715" cy="53883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cxnSp>
        <p:nvCxnSpPr>
          <p:cNvPr id="19" name="Straight Arrow Connector 18"/>
          <p:cNvCxnSpPr>
            <a:endCxn id="17" idx="0"/>
          </p:cNvCxnSpPr>
          <p:nvPr/>
        </p:nvCxnSpPr>
        <p:spPr>
          <a:xfrm flipH="1">
            <a:off x="6492972" y="2433427"/>
            <a:ext cx="1846987"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8359242" y="2294927"/>
            <a:ext cx="655116" cy="276999"/>
          </a:xfrm>
          <a:prstGeom prst="rect">
            <a:avLst/>
          </a:prstGeom>
          <a:noFill/>
        </p:spPr>
        <p:txBody>
          <a:bodyPr wrap="none" rtlCol="0">
            <a:spAutoFit/>
          </a:bodyPr>
          <a:lstStyle/>
          <a:p>
            <a:r>
              <a:rPr lang="en-US" sz="1200" b="1" dirty="0" smtClean="0"/>
              <a:t>pterion</a:t>
            </a:r>
            <a:endParaRPr lang="en-US" sz="1200" b="1" dirty="0"/>
          </a:p>
        </p:txBody>
      </p:sp>
      <p:cxnSp>
        <p:nvCxnSpPr>
          <p:cNvPr id="25" name="Straight Arrow Connector 24"/>
          <p:cNvCxnSpPr/>
          <p:nvPr/>
        </p:nvCxnSpPr>
        <p:spPr>
          <a:xfrm flipH="1">
            <a:off x="7165427" y="4461641"/>
            <a:ext cx="251038" cy="127700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258589" y="4184642"/>
            <a:ext cx="1428211" cy="276999"/>
          </a:xfrm>
          <a:prstGeom prst="rect">
            <a:avLst/>
          </a:prstGeom>
          <a:noFill/>
        </p:spPr>
        <p:txBody>
          <a:bodyPr wrap="none" rtlCol="0">
            <a:spAutoFit/>
          </a:bodyPr>
          <a:lstStyle/>
          <a:p>
            <a:r>
              <a:rPr lang="en-US" sz="1200" b="1" dirty="0" smtClean="0"/>
              <a:t>Infratemporal fossa</a:t>
            </a:r>
            <a:endParaRPr lang="en-US" sz="1200" b="1" dirty="0"/>
          </a:p>
        </p:txBody>
      </p:sp>
    </p:spTree>
    <p:extLst>
      <p:ext uri="{BB962C8B-B14F-4D97-AF65-F5344CB8AC3E}">
        <p14:creationId xmlns:p14="http://schemas.microsoft.com/office/powerpoint/2010/main" val="2965579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9381"/>
            <a:ext cx="3273541" cy="973627"/>
          </a:xfrm>
        </p:spPr>
        <p:txBody>
          <a:bodyPr>
            <a:normAutofit/>
          </a:bodyPr>
          <a:lstStyle/>
          <a:p>
            <a:pPr algn="l">
              <a:buFont typeface="Wingdings" pitchFamily="2" charset="2"/>
              <a:buChar char="q"/>
            </a:pPr>
            <a:r>
              <a:rPr lang="en-US" sz="3200" b="1" dirty="0" smtClean="0">
                <a:solidFill>
                  <a:srgbClr val="C00000"/>
                </a:solidFill>
                <a:latin typeface="Times New Roman"/>
                <a:cs typeface="Times New Roman"/>
              </a:rPr>
              <a:t>Temporal fossa </a:t>
            </a:r>
            <a:endParaRPr lang="en-US" sz="3200" b="1" dirty="0">
              <a:solidFill>
                <a:srgbClr val="C00000"/>
              </a:solidFill>
              <a:latin typeface="Times New Roman"/>
              <a:cs typeface="Times New Roman"/>
            </a:endParaRPr>
          </a:p>
        </p:txBody>
      </p:sp>
      <p:sp>
        <p:nvSpPr>
          <p:cNvPr id="5" name="Content Placeholder 4"/>
          <p:cNvSpPr>
            <a:spLocks noGrp="1"/>
          </p:cNvSpPr>
          <p:nvPr>
            <p:ph sz="half" idx="1"/>
          </p:nvPr>
        </p:nvSpPr>
        <p:spPr>
          <a:xfrm>
            <a:off x="236483" y="1248265"/>
            <a:ext cx="4259317" cy="5325955"/>
          </a:xfrm>
        </p:spPr>
        <p:txBody>
          <a:bodyPr>
            <a:normAutofit fontScale="77500" lnSpcReduction="20000"/>
          </a:bodyPr>
          <a:lstStyle/>
          <a:p>
            <a:pPr>
              <a:buFont typeface="Wingdings" pitchFamily="2" charset="2"/>
              <a:buChar char="Ø"/>
            </a:pPr>
            <a:r>
              <a:rPr lang="en-US" sz="2300" b="1" dirty="0" smtClean="0">
                <a:solidFill>
                  <a:srgbClr val="3366FF"/>
                </a:solidFill>
                <a:latin typeface="Times New Roman"/>
                <a:cs typeface="Times New Roman"/>
              </a:rPr>
              <a:t>Boundaries</a:t>
            </a:r>
            <a:endParaRPr lang="en-US" sz="2300" dirty="0" smtClean="0">
              <a:solidFill>
                <a:srgbClr val="3366FF"/>
              </a:solidFill>
              <a:latin typeface="Times New Roman"/>
              <a:cs typeface="Times New Roman"/>
            </a:endParaRPr>
          </a:p>
          <a:p>
            <a:pPr lvl="1">
              <a:buFont typeface="Wingdings" pitchFamily="2" charset="2"/>
              <a:buChar char="q"/>
            </a:pPr>
            <a:r>
              <a:rPr lang="en-US" sz="2300" b="1" dirty="0">
                <a:solidFill>
                  <a:srgbClr val="C00000"/>
                </a:solidFill>
                <a:latin typeface="Times New Roman"/>
                <a:cs typeface="Times New Roman"/>
              </a:rPr>
              <a:t>Anteriorly</a:t>
            </a:r>
            <a:r>
              <a:rPr lang="en-US" sz="2300" dirty="0">
                <a:solidFill>
                  <a:srgbClr val="C00000"/>
                </a:solidFill>
                <a:latin typeface="Times New Roman"/>
                <a:cs typeface="Times New Roman"/>
              </a:rPr>
              <a:t> </a:t>
            </a:r>
          </a:p>
          <a:p>
            <a:pPr lvl="2">
              <a:buFont typeface="Wingdings" pitchFamily="2" charset="2"/>
              <a:buChar char="q"/>
            </a:pPr>
            <a:r>
              <a:rPr lang="en-US" sz="2300" dirty="0">
                <a:latin typeface="Times New Roman"/>
                <a:cs typeface="Times New Roman"/>
              </a:rPr>
              <a:t>Frontal and zygomatic bones</a:t>
            </a:r>
          </a:p>
          <a:p>
            <a:pPr lvl="2">
              <a:buFont typeface="Wingdings" pitchFamily="2" charset="2"/>
              <a:buChar char="q"/>
            </a:pPr>
            <a:endParaRPr lang="en-US" sz="2300" b="1" dirty="0">
              <a:latin typeface="Times New Roman"/>
              <a:cs typeface="Times New Roman"/>
            </a:endParaRPr>
          </a:p>
          <a:p>
            <a:pPr lvl="1">
              <a:buFont typeface="Wingdings" pitchFamily="2" charset="2"/>
              <a:buChar char="q"/>
            </a:pPr>
            <a:r>
              <a:rPr lang="en-US" sz="2300" b="1" dirty="0" smtClean="0">
                <a:solidFill>
                  <a:srgbClr val="C00000"/>
                </a:solidFill>
                <a:latin typeface="Times New Roman"/>
                <a:cs typeface="Times New Roman"/>
              </a:rPr>
              <a:t>Superiorly </a:t>
            </a:r>
          </a:p>
          <a:p>
            <a:pPr lvl="2">
              <a:buFont typeface="Wingdings" pitchFamily="2" charset="2"/>
              <a:buChar char="q"/>
            </a:pPr>
            <a:r>
              <a:rPr lang="en-US" sz="2300" dirty="0" smtClean="0">
                <a:latin typeface="Times New Roman"/>
                <a:cs typeface="Times New Roman"/>
              </a:rPr>
              <a:t>Superior temporal line</a:t>
            </a:r>
          </a:p>
          <a:p>
            <a:pPr lvl="2">
              <a:buFont typeface="Wingdings" pitchFamily="2" charset="2"/>
              <a:buChar char="q"/>
            </a:pPr>
            <a:endParaRPr lang="en-US" sz="2300" dirty="0" smtClean="0">
              <a:latin typeface="Times New Roman"/>
              <a:cs typeface="Times New Roman"/>
            </a:endParaRPr>
          </a:p>
          <a:p>
            <a:pPr lvl="1">
              <a:buFont typeface="Wingdings" pitchFamily="2" charset="2"/>
              <a:buChar char="q"/>
            </a:pPr>
            <a:r>
              <a:rPr lang="en-US" sz="2300" b="1" dirty="0" smtClean="0">
                <a:solidFill>
                  <a:srgbClr val="C00000"/>
                </a:solidFill>
                <a:latin typeface="Times New Roman"/>
                <a:cs typeface="Times New Roman"/>
              </a:rPr>
              <a:t>Laterally</a:t>
            </a:r>
          </a:p>
          <a:p>
            <a:pPr lvl="2">
              <a:buFont typeface="Wingdings" pitchFamily="2" charset="2"/>
              <a:buChar char="q"/>
            </a:pPr>
            <a:r>
              <a:rPr lang="en-US" sz="2300" dirty="0" smtClean="0">
                <a:latin typeface="Times New Roman"/>
                <a:cs typeface="Times New Roman"/>
              </a:rPr>
              <a:t>Zygomatic arch </a:t>
            </a:r>
          </a:p>
          <a:p>
            <a:pPr lvl="2">
              <a:buFont typeface="Wingdings" pitchFamily="2" charset="2"/>
              <a:buChar char="q"/>
            </a:pPr>
            <a:endParaRPr lang="en-US" sz="2300" dirty="0" smtClean="0">
              <a:latin typeface="Times New Roman"/>
              <a:cs typeface="Times New Roman"/>
            </a:endParaRPr>
          </a:p>
          <a:p>
            <a:pPr lvl="1">
              <a:buFont typeface="Wingdings" pitchFamily="2" charset="2"/>
              <a:buChar char="q"/>
            </a:pPr>
            <a:r>
              <a:rPr lang="en-US" sz="2300" b="1" dirty="0" smtClean="0">
                <a:solidFill>
                  <a:srgbClr val="C00000"/>
                </a:solidFill>
                <a:latin typeface="Times New Roman"/>
                <a:cs typeface="Times New Roman"/>
              </a:rPr>
              <a:t>Inferiorly </a:t>
            </a:r>
          </a:p>
          <a:p>
            <a:pPr lvl="2">
              <a:buFont typeface="Wingdings" pitchFamily="2" charset="2"/>
              <a:buChar char="q"/>
            </a:pPr>
            <a:r>
              <a:rPr lang="en-US" sz="2300" dirty="0" smtClean="0">
                <a:latin typeface="Times New Roman"/>
                <a:cs typeface="Times New Roman"/>
              </a:rPr>
              <a:t>Communicates with infratemporal fossa </a:t>
            </a:r>
          </a:p>
          <a:p>
            <a:pPr lvl="2">
              <a:buFont typeface="Wingdings" pitchFamily="2" charset="2"/>
              <a:buChar char="q"/>
            </a:pPr>
            <a:endParaRPr lang="en-US" sz="2300" dirty="0">
              <a:latin typeface="Times New Roman"/>
              <a:cs typeface="Times New Roman"/>
            </a:endParaRPr>
          </a:p>
          <a:p>
            <a:pPr lvl="1">
              <a:buFont typeface="Wingdings" pitchFamily="2" charset="2"/>
              <a:buChar char="q"/>
            </a:pPr>
            <a:r>
              <a:rPr lang="en-US" sz="2300" b="1" dirty="0" smtClean="0">
                <a:solidFill>
                  <a:srgbClr val="C00000"/>
                </a:solidFill>
                <a:latin typeface="Times New Roman"/>
                <a:cs typeface="Times New Roman"/>
              </a:rPr>
              <a:t>Floor </a:t>
            </a:r>
          </a:p>
          <a:p>
            <a:pPr lvl="2">
              <a:buFont typeface="Wingdings" pitchFamily="2" charset="2"/>
              <a:buChar char="q"/>
            </a:pPr>
            <a:r>
              <a:rPr lang="en-US" sz="2300" dirty="0" smtClean="0">
                <a:latin typeface="Times New Roman"/>
                <a:cs typeface="Times New Roman"/>
              </a:rPr>
              <a:t>Bones forming the pterion (frontal, parietal, squamous part of the temporal, greater wing of the </a:t>
            </a:r>
            <a:r>
              <a:rPr lang="en-US" dirty="0" smtClean="0">
                <a:latin typeface="Times New Roman"/>
                <a:cs typeface="Times New Roman"/>
              </a:rPr>
              <a:t>sphenoid)</a:t>
            </a:r>
          </a:p>
          <a:p>
            <a:pPr lvl="1"/>
            <a:endParaRPr lang="en-US" dirty="0">
              <a:latin typeface="Times"/>
              <a:cs typeface="Times"/>
            </a:endParaRPr>
          </a:p>
        </p:txBody>
      </p:sp>
      <p:grpSp>
        <p:nvGrpSpPr>
          <p:cNvPr id="11" name="Group 10"/>
          <p:cNvGrpSpPr/>
          <p:nvPr/>
        </p:nvGrpSpPr>
        <p:grpSpPr>
          <a:xfrm>
            <a:off x="4842815" y="786600"/>
            <a:ext cx="4158406" cy="5366415"/>
            <a:chOff x="4842815" y="786600"/>
            <a:chExt cx="4158406" cy="5366415"/>
          </a:xfrm>
        </p:grpSpPr>
        <p:grpSp>
          <p:nvGrpSpPr>
            <p:cNvPr id="6" name="Group 5"/>
            <p:cNvGrpSpPr/>
            <p:nvPr/>
          </p:nvGrpSpPr>
          <p:grpSpPr>
            <a:xfrm>
              <a:off x="4842815" y="786600"/>
              <a:ext cx="4158406" cy="5366415"/>
              <a:chOff x="4842815" y="1154475"/>
              <a:chExt cx="4158406" cy="5366415"/>
            </a:xfrm>
          </p:grpSpPr>
          <p:pic>
            <p:nvPicPr>
              <p:cNvPr id="3" name="Picture 2"/>
              <p:cNvPicPr>
                <a:picLocks noChangeAspect="1"/>
              </p:cNvPicPr>
              <p:nvPr/>
            </p:nvPicPr>
            <p:blipFill>
              <a:blip r:embed="rId3"/>
              <a:stretch>
                <a:fillRect/>
              </a:stretch>
            </p:blipFill>
            <p:spPr>
              <a:xfrm>
                <a:off x="4842815" y="1354530"/>
                <a:ext cx="3021286" cy="5166360"/>
              </a:xfrm>
              <a:prstGeom prst="rect">
                <a:avLst/>
              </a:prstGeom>
            </p:spPr>
          </p:pic>
          <p:grpSp>
            <p:nvGrpSpPr>
              <p:cNvPr id="2" name="Group 1"/>
              <p:cNvGrpSpPr/>
              <p:nvPr/>
            </p:nvGrpSpPr>
            <p:grpSpPr>
              <a:xfrm>
                <a:off x="5897623" y="1154475"/>
                <a:ext cx="3103598" cy="1666489"/>
                <a:chOff x="5897623" y="1154475"/>
                <a:chExt cx="3103598" cy="1666489"/>
              </a:xfrm>
            </p:grpSpPr>
            <p:cxnSp>
              <p:nvCxnSpPr>
                <p:cNvPr id="8" name="Straight Arrow Connector 7"/>
                <p:cNvCxnSpPr/>
                <p:nvPr/>
              </p:nvCxnSpPr>
              <p:spPr>
                <a:xfrm flipV="1">
                  <a:off x="6612886" y="1390883"/>
                  <a:ext cx="812120" cy="51022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6765286" y="1390883"/>
                  <a:ext cx="659720" cy="66262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411498" y="1154475"/>
                  <a:ext cx="1589723" cy="461665"/>
                </a:xfrm>
                <a:prstGeom prst="rect">
                  <a:avLst/>
                </a:prstGeom>
                <a:noFill/>
              </p:spPr>
              <p:txBody>
                <a:bodyPr wrap="none" rtlCol="0">
                  <a:spAutoFit/>
                </a:bodyPr>
                <a:lstStyle/>
                <a:p>
                  <a:r>
                    <a:rPr lang="en-US" sz="1200" b="1" dirty="0" smtClean="0">
                      <a:latin typeface="Times New Roman"/>
                      <a:cs typeface="Times New Roman"/>
                    </a:rPr>
                    <a:t>Superior and inferior</a:t>
                  </a:r>
                </a:p>
                <a:p>
                  <a:r>
                    <a:rPr lang="en-US" sz="1200" b="1" dirty="0">
                      <a:latin typeface="Times New Roman"/>
                      <a:cs typeface="Times New Roman"/>
                    </a:rPr>
                    <a:t>t</a:t>
                  </a:r>
                  <a:r>
                    <a:rPr lang="en-US" sz="1200" b="1" dirty="0" smtClean="0">
                      <a:latin typeface="Times New Roman"/>
                      <a:cs typeface="Times New Roman"/>
                    </a:rPr>
                    <a:t>emporal lines </a:t>
                  </a:r>
                  <a:endParaRPr lang="en-US" sz="1200" b="1" dirty="0">
                    <a:latin typeface="Times New Roman"/>
                    <a:cs typeface="Times New Roman"/>
                  </a:endParaRPr>
                </a:p>
              </p:txBody>
            </p:sp>
            <p:sp>
              <p:nvSpPr>
                <p:cNvPr id="36" name="Oval 35"/>
                <p:cNvSpPr/>
                <p:nvPr/>
              </p:nvSpPr>
              <p:spPr>
                <a:xfrm>
                  <a:off x="5897623" y="2251357"/>
                  <a:ext cx="389000" cy="56960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atin typeface="Times New Roman"/>
                    <a:cs typeface="Times New Roman"/>
                  </a:endParaRPr>
                </a:p>
              </p:txBody>
            </p:sp>
            <p:cxnSp>
              <p:nvCxnSpPr>
                <p:cNvPr id="37" name="Straight Arrow Connector 36"/>
                <p:cNvCxnSpPr/>
                <p:nvPr/>
              </p:nvCxnSpPr>
              <p:spPr>
                <a:xfrm>
                  <a:off x="6286623" y="2442320"/>
                  <a:ext cx="1667118" cy="268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871655" y="2306505"/>
                  <a:ext cx="671979" cy="276999"/>
                </a:xfrm>
                <a:prstGeom prst="rect">
                  <a:avLst/>
                </a:prstGeom>
                <a:noFill/>
              </p:spPr>
              <p:txBody>
                <a:bodyPr wrap="none" rtlCol="0">
                  <a:spAutoFit/>
                </a:bodyPr>
                <a:lstStyle/>
                <a:p>
                  <a:r>
                    <a:rPr lang="en-US" sz="1200" b="1" dirty="0" smtClean="0">
                      <a:latin typeface="Times New Roman"/>
                      <a:cs typeface="Times New Roman"/>
                    </a:rPr>
                    <a:t>Pterion </a:t>
                  </a:r>
                </a:p>
              </p:txBody>
            </p:sp>
          </p:grpSp>
        </p:grpSp>
        <p:grpSp>
          <p:nvGrpSpPr>
            <p:cNvPr id="10" name="Group 9"/>
            <p:cNvGrpSpPr/>
            <p:nvPr/>
          </p:nvGrpSpPr>
          <p:grpSpPr>
            <a:xfrm>
              <a:off x="6672531" y="4202389"/>
              <a:ext cx="2027568" cy="1199719"/>
              <a:chOff x="6672531" y="4202389"/>
              <a:chExt cx="2027568" cy="1199719"/>
            </a:xfrm>
          </p:grpSpPr>
          <p:cxnSp>
            <p:nvCxnSpPr>
              <p:cNvPr id="23" name="Straight Arrow Connector 22"/>
              <p:cNvCxnSpPr>
                <a:endCxn id="26" idx="2"/>
              </p:cNvCxnSpPr>
              <p:nvPr/>
            </p:nvCxnSpPr>
            <p:spPr>
              <a:xfrm flipV="1">
                <a:off x="6672531" y="4479388"/>
                <a:ext cx="1281210" cy="92272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207383" y="4202389"/>
                <a:ext cx="1492716" cy="276999"/>
              </a:xfrm>
              <a:prstGeom prst="rect">
                <a:avLst/>
              </a:prstGeom>
              <a:noFill/>
            </p:spPr>
            <p:txBody>
              <a:bodyPr wrap="none" rtlCol="0">
                <a:spAutoFit/>
              </a:bodyPr>
              <a:lstStyle/>
              <a:p>
                <a:r>
                  <a:rPr lang="en-US" sz="1200" b="1" dirty="0" smtClean="0">
                    <a:latin typeface="Times New Roman"/>
                    <a:cs typeface="Times New Roman"/>
                  </a:rPr>
                  <a:t>Infratemporal fossa  </a:t>
                </a:r>
              </a:p>
            </p:txBody>
          </p:sp>
        </p:grpSp>
      </p:grpSp>
    </p:spTree>
    <p:extLst>
      <p:ext uri="{BB962C8B-B14F-4D97-AF65-F5344CB8AC3E}">
        <p14:creationId xmlns:p14="http://schemas.microsoft.com/office/powerpoint/2010/main" val="67136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36483" y="457200"/>
            <a:ext cx="4259317" cy="5668963"/>
          </a:xfrm>
        </p:spPr>
        <p:txBody>
          <a:bodyPr>
            <a:normAutofit/>
          </a:bodyPr>
          <a:lstStyle/>
          <a:p>
            <a:pPr marL="0" indent="0">
              <a:buFont typeface="Wingdings" pitchFamily="2" charset="2"/>
              <a:buChar char="Ø"/>
            </a:pPr>
            <a:r>
              <a:rPr lang="en-US" b="1" dirty="0" smtClean="0">
                <a:solidFill>
                  <a:srgbClr val="C00000"/>
                </a:solidFill>
                <a:latin typeface="Times New Roman" pitchFamily="18" charset="0"/>
                <a:cs typeface="Times New Roman" pitchFamily="18" charset="0"/>
              </a:rPr>
              <a:t> Contents of Temporal fossa –</a:t>
            </a:r>
          </a:p>
          <a:p>
            <a:pPr marL="0" indent="0">
              <a:buNone/>
            </a:pPr>
            <a:endParaRPr lang="en-US" dirty="0">
              <a:latin typeface="Times New Roman" pitchFamily="18" charset="0"/>
              <a:cs typeface="Times New Roman" pitchFamily="18" charset="0"/>
            </a:endParaRPr>
          </a:p>
          <a:p>
            <a:pPr>
              <a:buFont typeface="Wingdings" pitchFamily="2" charset="2"/>
              <a:buChar char="q"/>
            </a:pPr>
            <a:r>
              <a:rPr lang="en-US" sz="2400" dirty="0">
                <a:solidFill>
                  <a:srgbClr val="0070C0"/>
                </a:solidFill>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en-US" sz="2400" dirty="0">
                <a:solidFill>
                  <a:srgbClr val="0070C0"/>
                </a:solidFill>
                <a:latin typeface="Times New Roman" pitchFamily="18" charset="0"/>
                <a:cs typeface="Times New Roman" pitchFamily="18" charset="0"/>
              </a:rPr>
              <a:t>Temporalis muscle &amp; Its covering </a:t>
            </a:r>
            <a:r>
              <a:rPr lang="en-US" sz="2400" dirty="0" smtClean="0">
                <a:solidFill>
                  <a:srgbClr val="0070C0"/>
                </a:solidFill>
                <a:latin typeface="Times New Roman" pitchFamily="18" charset="0"/>
                <a:cs typeface="Times New Roman" pitchFamily="18" charset="0"/>
              </a:rPr>
              <a:t>fascia</a:t>
            </a:r>
          </a:p>
          <a:p>
            <a:pPr>
              <a:buFont typeface="Wingdings" pitchFamily="2" charset="2"/>
              <a:buChar char="q"/>
            </a:pPr>
            <a:endParaRPr lang="en-US" sz="2400" dirty="0">
              <a:solidFill>
                <a:srgbClr val="0070C0"/>
              </a:solidFill>
              <a:latin typeface="Times New Roman" pitchFamily="18" charset="0"/>
              <a:cs typeface="Times New Roman" pitchFamily="18" charset="0"/>
            </a:endParaRPr>
          </a:p>
          <a:p>
            <a:pPr>
              <a:buFont typeface="Wingdings" pitchFamily="2" charset="2"/>
              <a:buChar char="q"/>
            </a:pPr>
            <a:r>
              <a:rPr lang="en-US" sz="2400" dirty="0">
                <a:solidFill>
                  <a:srgbClr val="0070C0"/>
                </a:solidFill>
                <a:latin typeface="Times New Roman" pitchFamily="18" charset="0"/>
                <a:cs typeface="Times New Roman" pitchFamily="18" charset="0"/>
              </a:rPr>
              <a:t>   Deep temporal nerves &amp; </a:t>
            </a:r>
            <a:r>
              <a:rPr lang="en-US" sz="2400" dirty="0" smtClean="0">
                <a:solidFill>
                  <a:srgbClr val="0070C0"/>
                </a:solidFill>
                <a:latin typeface="Times New Roman" pitchFamily="18" charset="0"/>
                <a:cs typeface="Times New Roman" pitchFamily="18" charset="0"/>
              </a:rPr>
              <a:t>vessels</a:t>
            </a:r>
          </a:p>
          <a:p>
            <a:pPr>
              <a:buFont typeface="Wingdings" pitchFamily="2" charset="2"/>
              <a:buChar char="q"/>
            </a:pPr>
            <a:endParaRPr lang="en-US" sz="2400" dirty="0">
              <a:solidFill>
                <a:srgbClr val="0070C0"/>
              </a:solidFill>
              <a:latin typeface="Times New Roman" pitchFamily="18" charset="0"/>
              <a:cs typeface="Times New Roman" pitchFamily="18" charset="0"/>
            </a:endParaRPr>
          </a:p>
          <a:p>
            <a:pPr>
              <a:buFont typeface="Wingdings" pitchFamily="2" charset="2"/>
              <a:buChar char="q"/>
            </a:pPr>
            <a:r>
              <a:rPr lang="en-US" sz="2400" dirty="0">
                <a:solidFill>
                  <a:srgbClr val="0070C0"/>
                </a:solidFill>
                <a:latin typeface="Times New Roman" pitchFamily="18" charset="0"/>
                <a:cs typeface="Times New Roman" pitchFamily="18" charset="0"/>
              </a:rPr>
              <a:t>   Auriculo </a:t>
            </a:r>
            <a:r>
              <a:rPr lang="en-US" sz="2400" dirty="0" err="1">
                <a:solidFill>
                  <a:srgbClr val="0070C0"/>
                </a:solidFill>
                <a:latin typeface="Times New Roman" pitchFamily="18" charset="0"/>
                <a:cs typeface="Times New Roman" pitchFamily="18" charset="0"/>
              </a:rPr>
              <a:t>tempoaral</a:t>
            </a:r>
            <a:r>
              <a:rPr lang="en-US" sz="2400" dirty="0">
                <a:solidFill>
                  <a:srgbClr val="0070C0"/>
                </a:solidFill>
                <a:latin typeface="Times New Roman" pitchFamily="18" charset="0"/>
                <a:cs typeface="Times New Roman" pitchFamily="18" charset="0"/>
              </a:rPr>
              <a:t> </a:t>
            </a:r>
            <a:r>
              <a:rPr lang="en-US" sz="2400" dirty="0" smtClean="0">
                <a:solidFill>
                  <a:srgbClr val="0070C0"/>
                </a:solidFill>
                <a:latin typeface="Times New Roman" pitchFamily="18" charset="0"/>
                <a:cs typeface="Times New Roman" pitchFamily="18" charset="0"/>
              </a:rPr>
              <a:t>nerve</a:t>
            </a:r>
          </a:p>
          <a:p>
            <a:pPr>
              <a:buNone/>
            </a:pPr>
            <a:endParaRPr lang="en-US" sz="2400" dirty="0">
              <a:solidFill>
                <a:srgbClr val="0070C0"/>
              </a:solidFill>
              <a:latin typeface="Times New Roman" pitchFamily="18" charset="0"/>
              <a:cs typeface="Times New Roman" pitchFamily="18" charset="0"/>
            </a:endParaRPr>
          </a:p>
          <a:p>
            <a:pPr>
              <a:lnSpc>
                <a:spcPct val="110000"/>
              </a:lnSpc>
              <a:buFont typeface="Wingdings" pitchFamily="2" charset="2"/>
              <a:buChar char="q"/>
            </a:pPr>
            <a:r>
              <a:rPr lang="en-US" sz="2400" dirty="0">
                <a:solidFill>
                  <a:srgbClr val="0070C0"/>
                </a:solidFill>
                <a:latin typeface="Times New Roman" pitchFamily="18" charset="0"/>
                <a:cs typeface="Times New Roman" pitchFamily="18" charset="0"/>
              </a:rPr>
              <a:t>   Superficial temporal </a:t>
            </a:r>
            <a:r>
              <a:rPr lang="en-US" sz="2400" dirty="0" smtClean="0">
                <a:solidFill>
                  <a:srgbClr val="0070C0"/>
                </a:solidFill>
                <a:latin typeface="Times New Roman" pitchFamily="18" charset="0"/>
                <a:cs typeface="Times New Roman" pitchFamily="18" charset="0"/>
              </a:rPr>
              <a:t>artery</a:t>
            </a:r>
            <a:endParaRPr lang="en-US" sz="2400" dirty="0">
              <a:solidFill>
                <a:srgbClr val="0070C0"/>
              </a:solidFill>
              <a:latin typeface="Times New Roman" pitchFamily="18" charset="0"/>
              <a:cs typeface="Times New Roman" pitchFamily="18" charset="0"/>
            </a:endParaRPr>
          </a:p>
        </p:txBody>
      </p:sp>
      <p:grpSp>
        <p:nvGrpSpPr>
          <p:cNvPr id="5" name="Group 4"/>
          <p:cNvGrpSpPr/>
          <p:nvPr/>
        </p:nvGrpSpPr>
        <p:grpSpPr>
          <a:xfrm>
            <a:off x="4633898" y="1863694"/>
            <a:ext cx="4345046" cy="3453848"/>
            <a:chOff x="4495800" y="40548"/>
            <a:chExt cx="4345046" cy="3146055"/>
          </a:xfrm>
        </p:grpSpPr>
        <p:pic>
          <p:nvPicPr>
            <p:cNvPr id="6" name="Picture 5"/>
            <p:cNvPicPr>
              <a:picLocks noChangeAspect="1"/>
            </p:cNvPicPr>
            <p:nvPr/>
          </p:nvPicPr>
          <p:blipFill rotWithShape="1">
            <a:blip r:embed="rId2"/>
            <a:srcRect b="52540"/>
            <a:stretch/>
          </p:blipFill>
          <p:spPr>
            <a:xfrm>
              <a:off x="4495800" y="274638"/>
              <a:ext cx="4324395" cy="2911965"/>
            </a:xfrm>
            <a:prstGeom prst="rect">
              <a:avLst/>
            </a:prstGeom>
          </p:spPr>
        </p:pic>
        <p:grpSp>
          <p:nvGrpSpPr>
            <p:cNvPr id="7" name="Group 6"/>
            <p:cNvGrpSpPr/>
            <p:nvPr/>
          </p:nvGrpSpPr>
          <p:grpSpPr>
            <a:xfrm>
              <a:off x="5411177" y="40548"/>
              <a:ext cx="3429669" cy="2180503"/>
              <a:chOff x="5411177" y="40548"/>
              <a:chExt cx="3429669" cy="2180503"/>
            </a:xfrm>
          </p:grpSpPr>
          <p:cxnSp>
            <p:nvCxnSpPr>
              <p:cNvPr id="8" name="Straight Arrow Connector 7"/>
              <p:cNvCxnSpPr/>
              <p:nvPr/>
            </p:nvCxnSpPr>
            <p:spPr>
              <a:xfrm flipV="1">
                <a:off x="6777866" y="725774"/>
                <a:ext cx="468160" cy="45695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6543786" y="521650"/>
                <a:ext cx="988846" cy="66108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270532" y="275429"/>
                <a:ext cx="1445152" cy="246221"/>
              </a:xfrm>
              <a:prstGeom prst="rect">
                <a:avLst/>
              </a:prstGeom>
              <a:noFill/>
            </p:spPr>
            <p:txBody>
              <a:bodyPr wrap="none" rtlCol="0">
                <a:spAutoFit/>
              </a:bodyPr>
              <a:lstStyle/>
              <a:p>
                <a:r>
                  <a:rPr lang="en-US" sz="1000" b="1" dirty="0" smtClean="0">
                    <a:latin typeface="Times New Roman"/>
                    <a:cs typeface="Times New Roman"/>
                  </a:rPr>
                  <a:t>Deep temporal arteries </a:t>
                </a:r>
              </a:p>
            </p:txBody>
          </p:sp>
          <p:cxnSp>
            <p:nvCxnSpPr>
              <p:cNvPr id="11" name="Straight Arrow Connector 10"/>
              <p:cNvCxnSpPr/>
              <p:nvPr/>
            </p:nvCxnSpPr>
            <p:spPr>
              <a:xfrm flipV="1">
                <a:off x="6867181" y="918558"/>
                <a:ext cx="988846" cy="54935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691435" y="725774"/>
                <a:ext cx="1149411" cy="246221"/>
              </a:xfrm>
              <a:prstGeom prst="rect">
                <a:avLst/>
              </a:prstGeom>
              <a:noFill/>
            </p:spPr>
            <p:txBody>
              <a:bodyPr wrap="none" rtlCol="0">
                <a:spAutoFit/>
              </a:bodyPr>
              <a:lstStyle/>
              <a:p>
                <a:r>
                  <a:rPr lang="en-US" sz="1000" b="1" dirty="0" smtClean="0">
                    <a:latin typeface="Times New Roman"/>
                    <a:cs typeface="Times New Roman"/>
                  </a:rPr>
                  <a:t>Masseteric artery</a:t>
                </a:r>
              </a:p>
            </p:txBody>
          </p:sp>
          <p:cxnSp>
            <p:nvCxnSpPr>
              <p:cNvPr id="13" name="Straight Arrow Connector 12"/>
              <p:cNvCxnSpPr/>
              <p:nvPr/>
            </p:nvCxnSpPr>
            <p:spPr>
              <a:xfrm>
                <a:off x="6634549" y="1668352"/>
                <a:ext cx="1056886" cy="4295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707202" y="1974830"/>
                <a:ext cx="1133644" cy="246221"/>
              </a:xfrm>
              <a:prstGeom prst="rect">
                <a:avLst/>
              </a:prstGeom>
              <a:noFill/>
            </p:spPr>
            <p:txBody>
              <a:bodyPr wrap="none" rtlCol="0">
                <a:spAutoFit/>
              </a:bodyPr>
              <a:lstStyle/>
              <a:p>
                <a:r>
                  <a:rPr lang="en-US" sz="1000" b="1" dirty="0" smtClean="0">
                    <a:latin typeface="Times New Roman"/>
                    <a:cs typeface="Times New Roman"/>
                  </a:rPr>
                  <a:t>Pterygoid  artery</a:t>
                </a:r>
              </a:p>
            </p:txBody>
          </p:sp>
          <p:cxnSp>
            <p:nvCxnSpPr>
              <p:cNvPr id="15" name="Straight Arrow Connector 14"/>
              <p:cNvCxnSpPr/>
              <p:nvPr/>
            </p:nvCxnSpPr>
            <p:spPr>
              <a:xfrm flipH="1" flipV="1">
                <a:off x="5941970" y="275429"/>
                <a:ext cx="556050" cy="11648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411177" y="40548"/>
                <a:ext cx="928873" cy="246221"/>
              </a:xfrm>
              <a:prstGeom prst="rect">
                <a:avLst/>
              </a:prstGeom>
              <a:noFill/>
            </p:spPr>
            <p:txBody>
              <a:bodyPr wrap="none" rtlCol="0">
                <a:spAutoFit/>
              </a:bodyPr>
              <a:lstStyle/>
              <a:p>
                <a:r>
                  <a:rPr lang="en-US" sz="1000" b="1" dirty="0" smtClean="0">
                    <a:latin typeface="Times New Roman"/>
                    <a:cs typeface="Times New Roman"/>
                  </a:rPr>
                  <a:t>Buccal artery  </a:t>
                </a:r>
              </a:p>
            </p:txBody>
          </p:sp>
        </p:grpSp>
      </p:grpSp>
      <p:sp>
        <p:nvSpPr>
          <p:cNvPr id="17" name="TextBox 16"/>
          <p:cNvSpPr txBox="1"/>
          <p:nvPr/>
        </p:nvSpPr>
        <p:spPr>
          <a:xfrm rot="958050">
            <a:off x="6510062" y="2494807"/>
            <a:ext cx="1201355" cy="369332"/>
          </a:xfrm>
          <a:prstGeom prst="rect">
            <a:avLst/>
          </a:prstGeom>
          <a:noFill/>
        </p:spPr>
        <p:txBody>
          <a:bodyPr wrap="none" rtlCol="0">
            <a:spAutoFit/>
          </a:bodyPr>
          <a:lstStyle/>
          <a:p>
            <a:r>
              <a:rPr lang="en-US" dirty="0"/>
              <a:t>T</a:t>
            </a:r>
            <a:r>
              <a:rPr lang="en-US" dirty="0" smtClean="0"/>
              <a:t>emporalis</a:t>
            </a:r>
            <a:endParaRPr lang="en-US" dirty="0"/>
          </a:p>
        </p:txBody>
      </p:sp>
    </p:spTree>
    <p:extLst>
      <p:ext uri="{BB962C8B-B14F-4D97-AF65-F5344CB8AC3E}">
        <p14:creationId xmlns:p14="http://schemas.microsoft.com/office/powerpoint/2010/main" val="1625862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367048" cy="1040734"/>
          </a:xfrm>
        </p:spPr>
        <p:txBody>
          <a:bodyPr>
            <a:normAutofit/>
          </a:bodyPr>
          <a:lstStyle/>
          <a:p>
            <a:pPr algn="l">
              <a:buFont typeface="Wingdings" pitchFamily="2" charset="2"/>
              <a:buChar char="Ø"/>
            </a:pPr>
            <a:r>
              <a:rPr lang="en-US" sz="3200" b="1" dirty="0" smtClean="0">
                <a:solidFill>
                  <a:srgbClr val="FF0000"/>
                </a:solidFill>
                <a:latin typeface="Times New Roman"/>
                <a:cs typeface="Times New Roman"/>
              </a:rPr>
              <a:t> </a:t>
            </a:r>
            <a:r>
              <a:rPr lang="en-US" sz="3200" b="1" dirty="0" smtClean="0">
                <a:solidFill>
                  <a:srgbClr val="C00000"/>
                </a:solidFill>
                <a:latin typeface="Times New Roman"/>
                <a:cs typeface="Times New Roman"/>
              </a:rPr>
              <a:t> </a:t>
            </a:r>
            <a:r>
              <a:rPr lang="en-US" sz="3200" b="1" dirty="0" smtClean="0">
                <a:solidFill>
                  <a:schemeClr val="accent6">
                    <a:lumMod val="50000"/>
                  </a:schemeClr>
                </a:solidFill>
                <a:latin typeface="Times New Roman"/>
                <a:cs typeface="Times New Roman"/>
              </a:rPr>
              <a:t>Infratemporal fossa </a:t>
            </a:r>
            <a:endParaRPr lang="en-US" sz="3200" b="1" dirty="0">
              <a:solidFill>
                <a:schemeClr val="accent6">
                  <a:lumMod val="50000"/>
                </a:schemeClr>
              </a:solidFill>
              <a:latin typeface="Times New Roman"/>
              <a:cs typeface="Times New Roman"/>
            </a:endParaRPr>
          </a:p>
        </p:txBody>
      </p:sp>
      <p:sp>
        <p:nvSpPr>
          <p:cNvPr id="3" name="Content Placeholder 2"/>
          <p:cNvSpPr>
            <a:spLocks noGrp="1"/>
          </p:cNvSpPr>
          <p:nvPr>
            <p:ph sz="half" idx="1"/>
          </p:nvPr>
        </p:nvSpPr>
        <p:spPr>
          <a:xfrm>
            <a:off x="457200" y="1315372"/>
            <a:ext cx="4038600" cy="5542628"/>
          </a:xfrm>
        </p:spPr>
        <p:txBody>
          <a:bodyPr>
            <a:normAutofit fontScale="25000" lnSpcReduction="20000"/>
          </a:bodyPr>
          <a:lstStyle/>
          <a:p>
            <a:pPr>
              <a:lnSpc>
                <a:spcPct val="120000"/>
              </a:lnSpc>
              <a:buFont typeface="Wingdings" pitchFamily="2" charset="2"/>
              <a:buChar char="q"/>
            </a:pPr>
            <a:r>
              <a:rPr lang="en-US" sz="6400" dirty="0" smtClean="0">
                <a:solidFill>
                  <a:srgbClr val="00B050"/>
                </a:solidFill>
                <a:latin typeface="Times New Roman" pitchFamily="18" charset="0"/>
                <a:cs typeface="Times New Roman" pitchFamily="18" charset="0"/>
              </a:rPr>
              <a:t>Irregular fossa  situated below to middle cranial fossa, </a:t>
            </a:r>
            <a:r>
              <a:rPr lang="en-US" sz="6400" dirty="0">
                <a:solidFill>
                  <a:srgbClr val="00B050"/>
                </a:solidFill>
                <a:latin typeface="Times New Roman" pitchFamily="18" charset="0"/>
                <a:cs typeface="Times New Roman" pitchFamily="18" charset="0"/>
              </a:rPr>
              <a:t>deep and inferior to zygomatic arch, deep to ramus of mandible, and posterior to </a:t>
            </a:r>
            <a:r>
              <a:rPr lang="en-US" sz="6400" dirty="0" smtClean="0">
                <a:solidFill>
                  <a:srgbClr val="00B050"/>
                </a:solidFill>
                <a:latin typeface="Times New Roman" pitchFamily="18" charset="0"/>
                <a:cs typeface="Times New Roman" pitchFamily="18" charset="0"/>
              </a:rPr>
              <a:t>maxilla</a:t>
            </a:r>
          </a:p>
          <a:p>
            <a:pPr>
              <a:lnSpc>
                <a:spcPct val="120000"/>
              </a:lnSpc>
              <a:buFont typeface="Wingdings" pitchFamily="2" charset="2"/>
              <a:buChar char="q"/>
            </a:pPr>
            <a:endParaRPr lang="en-US" sz="6400" dirty="0" smtClean="0">
              <a:solidFill>
                <a:srgbClr val="00B050"/>
              </a:solidFill>
              <a:latin typeface="Times New Roman" pitchFamily="18" charset="0"/>
              <a:cs typeface="Times New Roman" pitchFamily="18" charset="0"/>
            </a:endParaRPr>
          </a:p>
          <a:p>
            <a:pPr>
              <a:lnSpc>
                <a:spcPct val="120000"/>
              </a:lnSpc>
              <a:buFont typeface="Wingdings" pitchFamily="2" charset="2"/>
              <a:buChar char="q"/>
            </a:pPr>
            <a:r>
              <a:rPr lang="en-US" sz="6400" dirty="0" smtClean="0">
                <a:solidFill>
                  <a:srgbClr val="00B050"/>
                </a:solidFill>
                <a:latin typeface="Times New Roman" pitchFamily="18" charset="0"/>
                <a:cs typeface="Times New Roman" pitchFamily="18" charset="0"/>
              </a:rPr>
              <a:t>Between the pharynx &amp; ramus of the mandible</a:t>
            </a:r>
            <a:endParaRPr lang="en-US" sz="6400" dirty="0">
              <a:latin typeface="Times New Roman" pitchFamily="18" charset="0"/>
              <a:cs typeface="Times New Roman" pitchFamily="18" charset="0"/>
            </a:endParaRPr>
          </a:p>
          <a:p>
            <a:pPr>
              <a:buFont typeface="Wingdings" pitchFamily="2" charset="2"/>
              <a:buChar char="Ø"/>
            </a:pPr>
            <a:r>
              <a:rPr lang="en-US" sz="7200" b="1" dirty="0" smtClean="0">
                <a:solidFill>
                  <a:srgbClr val="3366FF"/>
                </a:solidFill>
                <a:latin typeface="Times New Roman" pitchFamily="18" charset="0"/>
                <a:cs typeface="Times New Roman" pitchFamily="18" charset="0"/>
              </a:rPr>
              <a:t>Boundaries</a:t>
            </a:r>
            <a:r>
              <a:rPr lang="en-US" sz="7200" b="1" dirty="0" smtClean="0">
                <a:latin typeface="Times New Roman" pitchFamily="18" charset="0"/>
                <a:cs typeface="Times New Roman" pitchFamily="18" charset="0"/>
              </a:rPr>
              <a:t> </a:t>
            </a:r>
          </a:p>
          <a:p>
            <a:pPr lvl="1">
              <a:lnSpc>
                <a:spcPct val="120000"/>
              </a:lnSpc>
              <a:buFont typeface="Wingdings" pitchFamily="2" charset="2"/>
              <a:buChar char="q"/>
            </a:pPr>
            <a:r>
              <a:rPr lang="en-US" sz="6400" b="1" dirty="0" smtClean="0">
                <a:solidFill>
                  <a:srgbClr val="C00000"/>
                </a:solidFill>
                <a:latin typeface="Times New Roman" pitchFamily="18" charset="0"/>
                <a:cs typeface="Times New Roman" pitchFamily="18" charset="0"/>
              </a:rPr>
              <a:t>In front- </a:t>
            </a:r>
            <a:r>
              <a:rPr lang="en-US" sz="6400" b="1" dirty="0" smtClean="0">
                <a:solidFill>
                  <a:srgbClr val="00B050"/>
                </a:solidFill>
                <a:latin typeface="Times New Roman" pitchFamily="18" charset="0"/>
                <a:cs typeface="Times New Roman" pitchFamily="18" charset="0"/>
              </a:rPr>
              <a:t> </a:t>
            </a:r>
            <a:r>
              <a:rPr lang="en-US" sz="6400" dirty="0" smtClean="0">
                <a:latin typeface="Times New Roman" pitchFamily="18" charset="0"/>
                <a:cs typeface="Times New Roman" pitchFamily="18" charset="0"/>
              </a:rPr>
              <a:t>posterior surface of body of maxilla</a:t>
            </a:r>
            <a:endParaRPr lang="en-US" sz="6400" dirty="0" smtClean="0">
              <a:solidFill>
                <a:srgbClr val="00B050"/>
              </a:solidFill>
              <a:latin typeface="Times New Roman" pitchFamily="18" charset="0"/>
              <a:cs typeface="Times New Roman" pitchFamily="18" charset="0"/>
            </a:endParaRPr>
          </a:p>
          <a:p>
            <a:pPr lvl="1">
              <a:lnSpc>
                <a:spcPct val="120000"/>
              </a:lnSpc>
              <a:buFont typeface="Wingdings" pitchFamily="2" charset="2"/>
              <a:buChar char="q"/>
            </a:pPr>
            <a:r>
              <a:rPr lang="en-US" sz="6400" b="1" dirty="0" smtClean="0">
                <a:solidFill>
                  <a:srgbClr val="C00000"/>
                </a:solidFill>
                <a:latin typeface="Times New Roman" pitchFamily="18" charset="0"/>
                <a:cs typeface="Times New Roman" pitchFamily="18" charset="0"/>
              </a:rPr>
              <a:t>Behind</a:t>
            </a:r>
            <a:r>
              <a:rPr lang="en-US" sz="6400" dirty="0" smtClean="0">
                <a:solidFill>
                  <a:srgbClr val="00B050"/>
                </a:solidFill>
                <a:latin typeface="Times New Roman" pitchFamily="18" charset="0"/>
                <a:cs typeface="Times New Roman" pitchFamily="18" charset="0"/>
              </a:rPr>
              <a:t>- </a:t>
            </a:r>
            <a:r>
              <a:rPr lang="en-US" sz="6400" dirty="0" smtClean="0">
                <a:latin typeface="Times New Roman" pitchFamily="18" charset="0"/>
                <a:cs typeface="Times New Roman" pitchFamily="18" charset="0"/>
              </a:rPr>
              <a:t>styloid process &amp; carotid sheath </a:t>
            </a:r>
          </a:p>
          <a:p>
            <a:pPr lvl="1">
              <a:lnSpc>
                <a:spcPct val="120000"/>
              </a:lnSpc>
              <a:buFont typeface="Wingdings" pitchFamily="2" charset="2"/>
              <a:buChar char="q"/>
            </a:pPr>
            <a:r>
              <a:rPr lang="en-US" sz="6400" b="1" dirty="0" smtClean="0">
                <a:solidFill>
                  <a:srgbClr val="C00000"/>
                </a:solidFill>
                <a:latin typeface="Times New Roman" pitchFamily="18" charset="0"/>
                <a:cs typeface="Times New Roman" pitchFamily="18" charset="0"/>
              </a:rPr>
              <a:t>Medially-</a:t>
            </a:r>
            <a:r>
              <a:rPr lang="en-US" sz="6400" dirty="0" smtClean="0">
                <a:solidFill>
                  <a:srgbClr val="00B050"/>
                </a:solidFill>
                <a:latin typeface="Times New Roman" pitchFamily="18" charset="0"/>
                <a:cs typeface="Times New Roman" pitchFamily="18" charset="0"/>
              </a:rPr>
              <a:t> </a:t>
            </a:r>
            <a:r>
              <a:rPr lang="en-US" sz="6400" dirty="0" smtClean="0">
                <a:latin typeface="Times New Roman" pitchFamily="18" charset="0"/>
                <a:cs typeface="Times New Roman" pitchFamily="18" charset="0"/>
              </a:rPr>
              <a:t>lateral pterygoid plate  </a:t>
            </a:r>
          </a:p>
          <a:p>
            <a:pPr lvl="1">
              <a:lnSpc>
                <a:spcPct val="120000"/>
              </a:lnSpc>
              <a:buFont typeface="Wingdings" pitchFamily="2" charset="2"/>
              <a:buChar char="q"/>
            </a:pPr>
            <a:r>
              <a:rPr lang="en-US" sz="6400" b="1" dirty="0" smtClean="0">
                <a:solidFill>
                  <a:srgbClr val="C00000"/>
                </a:solidFill>
                <a:latin typeface="Times New Roman" pitchFamily="18" charset="0"/>
                <a:cs typeface="Times New Roman" pitchFamily="18" charset="0"/>
              </a:rPr>
              <a:t>Laterally-</a:t>
            </a:r>
            <a:r>
              <a:rPr lang="en-US" sz="6400" dirty="0" smtClean="0">
                <a:solidFill>
                  <a:srgbClr val="C00000"/>
                </a:solidFill>
                <a:latin typeface="Times New Roman" pitchFamily="18" charset="0"/>
                <a:cs typeface="Times New Roman" pitchFamily="18" charset="0"/>
              </a:rPr>
              <a:t> </a:t>
            </a:r>
            <a:r>
              <a:rPr lang="en-US" sz="6400" dirty="0" smtClean="0">
                <a:latin typeface="Times New Roman" pitchFamily="18" charset="0"/>
                <a:cs typeface="Times New Roman" pitchFamily="18" charset="0"/>
              </a:rPr>
              <a:t>ramus of the mandible &amp; coronoid process</a:t>
            </a:r>
          </a:p>
          <a:p>
            <a:pPr lvl="1">
              <a:lnSpc>
                <a:spcPct val="120000"/>
              </a:lnSpc>
              <a:buFont typeface="Wingdings" pitchFamily="2" charset="2"/>
              <a:buChar char="q"/>
            </a:pPr>
            <a:r>
              <a:rPr lang="en-US" sz="6400" b="1" dirty="0" smtClean="0">
                <a:solidFill>
                  <a:srgbClr val="C00000"/>
                </a:solidFill>
                <a:latin typeface="Times New Roman" pitchFamily="18" charset="0"/>
                <a:cs typeface="Times New Roman" pitchFamily="18" charset="0"/>
              </a:rPr>
              <a:t>Above- </a:t>
            </a:r>
            <a:r>
              <a:rPr lang="en-US" sz="6400" b="1" dirty="0" smtClean="0">
                <a:latin typeface="Times New Roman" pitchFamily="18" charset="0"/>
                <a:cs typeface="Times New Roman" pitchFamily="18" charset="0"/>
              </a:rPr>
              <a:t> </a:t>
            </a:r>
            <a:r>
              <a:rPr lang="en-US" sz="6400" dirty="0" smtClean="0">
                <a:latin typeface="Times New Roman" pitchFamily="18" charset="0"/>
                <a:cs typeface="Times New Roman" pitchFamily="18" charset="0"/>
              </a:rPr>
              <a:t>infra temporal surface of greater wing of sphenoid</a:t>
            </a:r>
          </a:p>
          <a:p>
            <a:pPr lvl="1">
              <a:lnSpc>
                <a:spcPct val="120000"/>
              </a:lnSpc>
              <a:buFont typeface="Wingdings" pitchFamily="2" charset="2"/>
              <a:buChar char="q"/>
            </a:pPr>
            <a:r>
              <a:rPr lang="en-US" sz="6400" b="1" dirty="0" smtClean="0">
                <a:solidFill>
                  <a:srgbClr val="C00000"/>
                </a:solidFill>
                <a:latin typeface="Times New Roman" pitchFamily="18" charset="0"/>
                <a:cs typeface="Times New Roman" pitchFamily="18" charset="0"/>
              </a:rPr>
              <a:t>Below-</a:t>
            </a:r>
            <a:r>
              <a:rPr lang="en-US" sz="6400" dirty="0" smtClean="0">
                <a:solidFill>
                  <a:srgbClr val="00B050"/>
                </a:solidFill>
                <a:latin typeface="Times New Roman" pitchFamily="18" charset="0"/>
                <a:cs typeface="Times New Roman" pitchFamily="18" charset="0"/>
              </a:rPr>
              <a:t> </a:t>
            </a:r>
            <a:r>
              <a:rPr lang="en-US" sz="6400" dirty="0" smtClean="0">
                <a:latin typeface="Times New Roman" pitchFamily="18" charset="0"/>
                <a:cs typeface="Times New Roman" pitchFamily="18" charset="0"/>
              </a:rPr>
              <a:t>open &amp;  continuous with tissue space around pharynx and oesophagus</a:t>
            </a:r>
          </a:p>
          <a:p>
            <a:pPr lvl="1">
              <a:buNone/>
            </a:pPr>
            <a:endParaRPr lang="en-US" sz="3400" dirty="0" smtClean="0">
              <a:latin typeface="Times New Roman" pitchFamily="18" charset="0"/>
              <a:cs typeface="Times New Roman" pitchFamily="18" charset="0"/>
            </a:endParaRPr>
          </a:p>
          <a:p>
            <a:pPr marL="457200" lvl="1" indent="0">
              <a:buNone/>
            </a:pPr>
            <a:endParaRPr lang="en-US" dirty="0">
              <a:latin typeface="Times New Roman"/>
              <a:cs typeface="Times New Roman"/>
            </a:endParaRPr>
          </a:p>
          <a:p>
            <a:endParaRPr lang="en-US" dirty="0">
              <a:latin typeface="Times New Roman" pitchFamily="18" charset="0"/>
              <a:cs typeface="Times New Roman" pitchFamily="18" charset="0"/>
            </a:endParaRPr>
          </a:p>
        </p:txBody>
      </p:sp>
      <p:grpSp>
        <p:nvGrpSpPr>
          <p:cNvPr id="30" name="Group 29"/>
          <p:cNvGrpSpPr/>
          <p:nvPr/>
        </p:nvGrpSpPr>
        <p:grpSpPr>
          <a:xfrm>
            <a:off x="5028496" y="1038373"/>
            <a:ext cx="3671043" cy="5466039"/>
            <a:chOff x="4495800" y="947652"/>
            <a:chExt cx="3671043" cy="5466039"/>
          </a:xfrm>
        </p:grpSpPr>
        <p:grpSp>
          <p:nvGrpSpPr>
            <p:cNvPr id="23" name="Group 22"/>
            <p:cNvGrpSpPr/>
            <p:nvPr/>
          </p:nvGrpSpPr>
          <p:grpSpPr>
            <a:xfrm>
              <a:off x="4495800" y="947652"/>
              <a:ext cx="3587301" cy="5466039"/>
              <a:chOff x="4495800" y="947652"/>
              <a:chExt cx="3587301" cy="5466039"/>
            </a:xfrm>
          </p:grpSpPr>
          <p:grpSp>
            <p:nvGrpSpPr>
              <p:cNvPr id="7" name="Group 6"/>
              <p:cNvGrpSpPr/>
              <p:nvPr/>
            </p:nvGrpSpPr>
            <p:grpSpPr>
              <a:xfrm>
                <a:off x="4495800" y="1247331"/>
                <a:ext cx="3587301" cy="5166360"/>
                <a:chOff x="4842815" y="986655"/>
                <a:chExt cx="3587301" cy="5166360"/>
              </a:xfrm>
            </p:grpSpPr>
            <p:pic>
              <p:nvPicPr>
                <p:cNvPr id="13" name="Picture 12"/>
                <p:cNvPicPr>
                  <a:picLocks noChangeAspect="1"/>
                </p:cNvPicPr>
                <p:nvPr/>
              </p:nvPicPr>
              <p:blipFill>
                <a:blip r:embed="rId2"/>
                <a:stretch>
                  <a:fillRect/>
                </a:stretch>
              </p:blipFill>
              <p:spPr>
                <a:xfrm>
                  <a:off x="4842815" y="986655"/>
                  <a:ext cx="3021286" cy="5166360"/>
                </a:xfrm>
                <a:prstGeom prst="rect">
                  <a:avLst/>
                </a:prstGeom>
              </p:spPr>
            </p:pic>
            <p:grpSp>
              <p:nvGrpSpPr>
                <p:cNvPr id="9" name="Group 8"/>
                <p:cNvGrpSpPr/>
                <p:nvPr/>
              </p:nvGrpSpPr>
              <p:grpSpPr>
                <a:xfrm>
                  <a:off x="6706548" y="3896352"/>
                  <a:ext cx="1723568" cy="1408913"/>
                  <a:chOff x="6706548" y="3896352"/>
                  <a:chExt cx="1723568" cy="1408913"/>
                </a:xfrm>
              </p:grpSpPr>
              <p:cxnSp>
                <p:nvCxnSpPr>
                  <p:cNvPr id="10" name="Straight Arrow Connector 9"/>
                  <p:cNvCxnSpPr/>
                  <p:nvPr/>
                </p:nvCxnSpPr>
                <p:spPr>
                  <a:xfrm flipV="1">
                    <a:off x="6706548" y="4173351"/>
                    <a:ext cx="875155" cy="113191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937400" y="3896352"/>
                    <a:ext cx="1492716" cy="276999"/>
                  </a:xfrm>
                  <a:prstGeom prst="rect">
                    <a:avLst/>
                  </a:prstGeom>
                  <a:noFill/>
                </p:spPr>
                <p:txBody>
                  <a:bodyPr wrap="none" rtlCol="0">
                    <a:spAutoFit/>
                  </a:bodyPr>
                  <a:lstStyle/>
                  <a:p>
                    <a:r>
                      <a:rPr lang="en-US" sz="1200" b="1" dirty="0" smtClean="0">
                        <a:latin typeface="Times New Roman"/>
                        <a:cs typeface="Times New Roman"/>
                      </a:rPr>
                      <a:t>Infratemporal fossa  </a:t>
                    </a:r>
                  </a:p>
                </p:txBody>
              </p:sp>
            </p:grpSp>
          </p:grpSp>
          <p:cxnSp>
            <p:nvCxnSpPr>
              <p:cNvPr id="21" name="Straight Arrow Connector 20"/>
              <p:cNvCxnSpPr/>
              <p:nvPr/>
            </p:nvCxnSpPr>
            <p:spPr>
              <a:xfrm flipV="1">
                <a:off x="5774856" y="1224651"/>
                <a:ext cx="0" cy="188021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28498" y="947652"/>
                <a:ext cx="1223412" cy="276999"/>
              </a:xfrm>
              <a:prstGeom prst="rect">
                <a:avLst/>
              </a:prstGeom>
              <a:noFill/>
            </p:spPr>
            <p:txBody>
              <a:bodyPr wrap="none" rtlCol="0">
                <a:spAutoFit/>
              </a:bodyPr>
              <a:lstStyle/>
              <a:p>
                <a:r>
                  <a:rPr lang="en-US" sz="1200" b="1" dirty="0" smtClean="0">
                    <a:latin typeface="Times New Roman"/>
                    <a:cs typeface="Times New Roman"/>
                  </a:rPr>
                  <a:t>Zygomatic arch   </a:t>
                </a:r>
              </a:p>
            </p:txBody>
          </p:sp>
        </p:grpSp>
        <p:cxnSp>
          <p:nvCxnSpPr>
            <p:cNvPr id="26" name="Straight Arrow Connector 25"/>
            <p:cNvCxnSpPr/>
            <p:nvPr/>
          </p:nvCxnSpPr>
          <p:spPr>
            <a:xfrm flipV="1">
              <a:off x="6508952" y="5713366"/>
              <a:ext cx="907171" cy="2861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7336743" y="5390200"/>
              <a:ext cx="830100" cy="646331"/>
            </a:xfrm>
            <a:prstGeom prst="rect">
              <a:avLst/>
            </a:prstGeom>
            <a:noFill/>
          </p:spPr>
          <p:txBody>
            <a:bodyPr wrap="none" rtlCol="0">
              <a:spAutoFit/>
            </a:bodyPr>
            <a:lstStyle/>
            <a:p>
              <a:r>
                <a:rPr lang="en-US" sz="1200" b="1" dirty="0" smtClean="0">
                  <a:latin typeface="Times New Roman"/>
                  <a:cs typeface="Times New Roman"/>
                </a:rPr>
                <a:t>Lateral</a:t>
              </a:r>
            </a:p>
            <a:p>
              <a:r>
                <a:rPr lang="en-US" sz="1200" b="1" dirty="0" smtClean="0">
                  <a:latin typeface="Times New Roman"/>
                  <a:cs typeface="Times New Roman"/>
                </a:rPr>
                <a:t>pterygoid </a:t>
              </a:r>
            </a:p>
            <a:p>
              <a:r>
                <a:rPr lang="en-US" sz="1200" b="1" dirty="0" smtClean="0">
                  <a:latin typeface="Times New Roman"/>
                  <a:cs typeface="Times New Roman"/>
                </a:rPr>
                <a:t>plate  </a:t>
              </a:r>
            </a:p>
          </p:txBody>
        </p:sp>
      </p:grpSp>
    </p:spTree>
    <p:extLst>
      <p:ext uri="{BB962C8B-B14F-4D97-AF65-F5344CB8AC3E}">
        <p14:creationId xmlns:p14="http://schemas.microsoft.com/office/powerpoint/2010/main" val="290285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type="title"/>
          </p:nvPr>
        </p:nvSpPr>
        <p:spPr>
          <a:xfrm>
            <a:off x="457200" y="274638"/>
            <a:ext cx="8229600" cy="6205537"/>
          </a:xfrm>
        </p:spPr>
        <p:txBody>
          <a:bodyPr>
            <a:noAutofit/>
          </a:bodyPr>
          <a:lstStyle/>
          <a:p>
            <a:pPr marL="0" indent="0" algn="l">
              <a:buFont typeface="Wingdings" pitchFamily="2" charset="2"/>
              <a:buChar char="Ø"/>
            </a:pPr>
            <a:r>
              <a:rPr lang="en-US" sz="2800" b="1" dirty="0" smtClean="0">
                <a:solidFill>
                  <a:srgbClr val="FF0000"/>
                </a:solidFill>
                <a:latin typeface="Times New Roman" pitchFamily="18" charset="0"/>
                <a:cs typeface="Times New Roman" pitchFamily="18" charset="0"/>
              </a:rPr>
              <a:t> </a:t>
            </a:r>
            <a:r>
              <a:rPr lang="en-US" sz="3200" b="1" dirty="0" smtClean="0">
                <a:solidFill>
                  <a:srgbClr val="C00000"/>
                </a:solidFill>
                <a:latin typeface="Times New Roman" pitchFamily="18" charset="0"/>
                <a:cs typeface="Times New Roman" pitchFamily="18" charset="0"/>
              </a:rPr>
              <a:t>Communications of Infratemporal fossa</a:t>
            </a:r>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800" dirty="0" smtClean="0">
                <a:solidFill>
                  <a:srgbClr val="FF0000"/>
                </a:solidFill>
                <a:latin typeface="Times New Roman" pitchFamily="18" charset="0"/>
                <a:cs typeface="Times New Roman" pitchFamily="18" charset="0"/>
              </a:rPr>
              <a:t/>
            </a:r>
            <a:br>
              <a:rPr lang="en-US" sz="2800" dirty="0" smtClean="0">
                <a:solidFill>
                  <a:srgbClr val="FF0000"/>
                </a:solidFill>
                <a:latin typeface="Times New Roman" pitchFamily="18" charset="0"/>
                <a:cs typeface="Times New Roman" pitchFamily="18" charset="0"/>
              </a:rPr>
            </a:br>
            <a:r>
              <a:rPr lang="en-US" sz="2000" b="1" dirty="0" err="1" smtClean="0">
                <a:solidFill>
                  <a:srgbClr val="00B050"/>
                </a:solidFill>
                <a:latin typeface="Times New Roman" pitchFamily="18" charset="0"/>
                <a:cs typeface="Times New Roman" pitchFamily="18" charset="0"/>
              </a:rPr>
              <a:t>Infront</a:t>
            </a:r>
            <a:r>
              <a:rPr lang="en-US" sz="2000" dirty="0" smtClean="0">
                <a:solidFill>
                  <a:srgbClr val="00B050"/>
                </a:solidFill>
                <a:latin typeface="Times New Roman" pitchFamily="18" charset="0"/>
                <a:cs typeface="Times New Roman" pitchFamily="18" charset="0"/>
              </a:rPr>
              <a:t> – </a:t>
            </a:r>
            <a:r>
              <a:rPr lang="en-US" sz="1800" dirty="0" smtClean="0">
                <a:latin typeface="Times New Roman" pitchFamily="18" charset="0"/>
                <a:cs typeface="Times New Roman" pitchFamily="18" charset="0"/>
              </a:rPr>
              <a:t>with</a:t>
            </a:r>
            <a:r>
              <a:rPr lang="en-US" sz="1800" u="sng" dirty="0" smtClean="0">
                <a:solidFill>
                  <a:srgbClr val="0070C0"/>
                </a:solidFill>
                <a:latin typeface="Times New Roman" pitchFamily="18" charset="0"/>
                <a:cs typeface="Times New Roman" pitchFamily="18" charset="0"/>
              </a:rPr>
              <a:t> </a:t>
            </a:r>
            <a:r>
              <a:rPr lang="en-US" sz="1800" u="sng" dirty="0" smtClean="0">
                <a:solidFill>
                  <a:srgbClr val="FF0000"/>
                </a:solidFill>
                <a:latin typeface="Times New Roman" pitchFamily="18" charset="0"/>
                <a:cs typeface="Times New Roman" pitchFamily="18" charset="0"/>
              </a:rPr>
              <a:t>orbit</a:t>
            </a:r>
            <a:r>
              <a:rPr lang="en-US" sz="1800" u="sng" dirty="0" smtClean="0">
                <a:solidFill>
                  <a:srgbClr val="0070C0"/>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through </a:t>
            </a:r>
            <a:r>
              <a:rPr lang="en-US" sz="1800" dirty="0" smtClean="0">
                <a:solidFill>
                  <a:srgbClr val="0070C0"/>
                </a:solidFill>
                <a:latin typeface="Times New Roman" pitchFamily="18" charset="0"/>
                <a:cs typeface="Times New Roman" pitchFamily="18" charset="0"/>
              </a:rPr>
              <a:t>inferior orbital fissure.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000" b="1" dirty="0" smtClean="0">
                <a:solidFill>
                  <a:srgbClr val="00B050"/>
                </a:solidFill>
                <a:latin typeface="Times New Roman" pitchFamily="18" charset="0"/>
                <a:cs typeface="Times New Roman" pitchFamily="18" charset="0"/>
              </a:rPr>
              <a:t>Medially</a:t>
            </a:r>
            <a:r>
              <a:rPr lang="en-US" sz="2000" dirty="0" smtClean="0">
                <a:solidFill>
                  <a:srgbClr val="00B050"/>
                </a:solidFill>
                <a:latin typeface="Times New Roman" pitchFamily="18" charset="0"/>
                <a:cs typeface="Times New Roman" pitchFamily="18" charset="0"/>
              </a:rPr>
              <a:t> – </a:t>
            </a:r>
            <a:r>
              <a:rPr lang="en-US" sz="1800" dirty="0" smtClean="0">
                <a:latin typeface="Times New Roman" pitchFamily="18" charset="0"/>
                <a:cs typeface="Times New Roman" pitchFamily="18" charset="0"/>
              </a:rPr>
              <a:t>with </a:t>
            </a:r>
            <a:r>
              <a:rPr lang="en-US" sz="1800" u="sng" dirty="0" smtClean="0">
                <a:solidFill>
                  <a:srgbClr val="FF0000"/>
                </a:solidFill>
                <a:latin typeface="Times New Roman" pitchFamily="18" charset="0"/>
                <a:cs typeface="Times New Roman" pitchFamily="18" charset="0"/>
              </a:rPr>
              <a:t>Pterygopalatine fossa </a:t>
            </a:r>
            <a:r>
              <a:rPr lang="en-US" sz="1800" dirty="0" smtClean="0">
                <a:latin typeface="Times New Roman" pitchFamily="18" charset="0"/>
                <a:cs typeface="Times New Roman" pitchFamily="18" charset="0"/>
              </a:rPr>
              <a:t>through </a:t>
            </a:r>
            <a:r>
              <a:rPr lang="en-US" sz="1800" dirty="0" smtClean="0">
                <a:solidFill>
                  <a:srgbClr val="0070C0"/>
                </a:solidFill>
                <a:latin typeface="Times New Roman" pitchFamily="18" charset="0"/>
                <a:cs typeface="Times New Roman" pitchFamily="18" charset="0"/>
              </a:rPr>
              <a:t>Pterygo-maxillary  fissure.</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b="1" dirty="0" smtClean="0">
                <a:solidFill>
                  <a:srgbClr val="00B050"/>
                </a:solidFill>
                <a:latin typeface="Times New Roman" pitchFamily="18" charset="0"/>
                <a:cs typeface="Times New Roman" pitchFamily="18" charset="0"/>
              </a:rPr>
              <a:t>Above &amp; laterally </a:t>
            </a:r>
            <a:r>
              <a:rPr lang="en-US" sz="2000" dirty="0" smtClean="0">
                <a:solidFill>
                  <a:srgbClr val="00B050"/>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with </a:t>
            </a:r>
            <a:r>
              <a:rPr lang="en-US" sz="1800" u="sng" dirty="0" smtClean="0">
                <a:solidFill>
                  <a:srgbClr val="FF0000"/>
                </a:solidFill>
                <a:latin typeface="Times New Roman" pitchFamily="18" charset="0"/>
                <a:cs typeface="Times New Roman" pitchFamily="18" charset="0"/>
              </a:rPr>
              <a:t>temporal fossa </a:t>
            </a:r>
            <a:r>
              <a:rPr lang="en-US" sz="1800" dirty="0" smtClean="0">
                <a:latin typeface="Times New Roman" pitchFamily="18" charset="0"/>
                <a:cs typeface="Times New Roman" pitchFamily="18" charset="0"/>
              </a:rPr>
              <a:t>through</a:t>
            </a:r>
            <a:r>
              <a:rPr lang="en-US" sz="1800" dirty="0" smtClean="0">
                <a:solidFill>
                  <a:srgbClr val="0070C0"/>
                </a:solidFill>
                <a:latin typeface="Times New Roman" pitchFamily="18" charset="0"/>
                <a:cs typeface="Times New Roman" pitchFamily="18" charset="0"/>
              </a:rPr>
              <a:t> gap deep to zygomatic arch</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000" b="1" dirty="0" smtClean="0">
                <a:solidFill>
                  <a:srgbClr val="00B050"/>
                </a:solidFill>
                <a:latin typeface="Times New Roman" pitchFamily="18" charset="0"/>
                <a:cs typeface="Times New Roman" pitchFamily="18" charset="0"/>
              </a:rPr>
              <a:t>Above &amp; medially </a:t>
            </a:r>
            <a:r>
              <a:rPr lang="en-US" sz="2400" dirty="0" smtClean="0">
                <a:solidFill>
                  <a:srgbClr val="00B050"/>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with </a:t>
            </a:r>
            <a:r>
              <a:rPr lang="en-US" sz="1800" u="sng" dirty="0" smtClean="0">
                <a:solidFill>
                  <a:srgbClr val="FF0000"/>
                </a:solidFill>
                <a:latin typeface="Times New Roman" pitchFamily="18" charset="0"/>
                <a:cs typeface="Times New Roman" pitchFamily="18" charset="0"/>
              </a:rPr>
              <a:t>middle cranial fossa </a:t>
            </a:r>
            <a:r>
              <a:rPr lang="en-US" sz="1800" dirty="0" smtClean="0">
                <a:latin typeface="Times New Roman" pitchFamily="18" charset="0"/>
                <a:cs typeface="Times New Roman" pitchFamily="18" charset="0"/>
              </a:rPr>
              <a:t>through </a:t>
            </a:r>
            <a:r>
              <a:rPr lang="en-US" sz="1800" dirty="0" smtClean="0">
                <a:solidFill>
                  <a:srgbClr val="0070C0"/>
                </a:solidFill>
                <a:latin typeface="Times New Roman" pitchFamily="18" charset="0"/>
                <a:cs typeface="Times New Roman" pitchFamily="18" charset="0"/>
              </a:rPr>
              <a:t>foramen ovale &amp; spinosum</a:t>
            </a:r>
            <a:endParaRPr lang="en-US" sz="18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pPr>
              <a:buFont typeface="Wingdings" pitchFamily="2" charset="2"/>
              <a:buChar char="Ø"/>
            </a:pPr>
            <a:r>
              <a:rPr lang="en-US" sz="3200" b="1" dirty="0" smtClean="0">
                <a:solidFill>
                  <a:srgbClr val="FF0000"/>
                </a:solidFill>
                <a:latin typeface="Times New Roman"/>
                <a:cs typeface="Times New Roman"/>
              </a:rPr>
              <a:t> </a:t>
            </a:r>
            <a:r>
              <a:rPr lang="en-US" sz="3200" b="1" dirty="0" smtClean="0">
                <a:solidFill>
                  <a:schemeClr val="accent6">
                    <a:lumMod val="50000"/>
                  </a:schemeClr>
                </a:solidFill>
                <a:latin typeface="Times New Roman"/>
                <a:cs typeface="Times New Roman"/>
              </a:rPr>
              <a:t>Contents of  the infratemporal fossa</a:t>
            </a:r>
            <a:endParaRPr lang="en-US" sz="3200" dirty="0">
              <a:solidFill>
                <a:schemeClr val="accent6">
                  <a:lumMod val="50000"/>
                </a:schemeClr>
              </a:solidFill>
            </a:endParaRPr>
          </a:p>
        </p:txBody>
      </p:sp>
      <p:sp>
        <p:nvSpPr>
          <p:cNvPr id="3" name="Content Placeholder 2"/>
          <p:cNvSpPr>
            <a:spLocks noGrp="1"/>
          </p:cNvSpPr>
          <p:nvPr>
            <p:ph sz="half" idx="1"/>
          </p:nvPr>
        </p:nvSpPr>
        <p:spPr>
          <a:xfrm>
            <a:off x="189186" y="914400"/>
            <a:ext cx="4306614" cy="5659821"/>
          </a:xfrm>
        </p:spPr>
        <p:txBody>
          <a:bodyPr>
            <a:normAutofit/>
          </a:bodyPr>
          <a:lstStyle/>
          <a:p>
            <a:pPr lvl="1">
              <a:buFont typeface="Wingdings" pitchFamily="2" charset="2"/>
              <a:buChar char="q"/>
            </a:pPr>
            <a:endParaRPr lang="en-US" sz="1800" dirty="0" smtClean="0">
              <a:solidFill>
                <a:srgbClr val="0070C0"/>
              </a:solidFill>
              <a:latin typeface="Times New Roman"/>
              <a:cs typeface="Times New Roman"/>
            </a:endParaRPr>
          </a:p>
          <a:p>
            <a:pPr lvl="1">
              <a:buFont typeface="Wingdings" pitchFamily="2" charset="2"/>
              <a:buChar char="q"/>
            </a:pPr>
            <a:r>
              <a:rPr lang="en-US" sz="1800" b="1" dirty="0" smtClean="0">
                <a:solidFill>
                  <a:srgbClr val="C00000"/>
                </a:solidFill>
                <a:latin typeface="Times New Roman"/>
                <a:cs typeface="Times New Roman"/>
              </a:rPr>
              <a:t>Muscles – parts of temporalis, medial pterygoid, lateral pterygoid muscles </a:t>
            </a:r>
          </a:p>
          <a:p>
            <a:pPr>
              <a:buFont typeface="Wingdings" pitchFamily="2" charset="2"/>
              <a:buChar char="q"/>
            </a:pPr>
            <a:endParaRPr lang="en-US" sz="1800" b="1" dirty="0" smtClean="0">
              <a:solidFill>
                <a:srgbClr val="C00000"/>
              </a:solidFill>
              <a:latin typeface="Times New Roman"/>
              <a:cs typeface="Times New Roman"/>
            </a:endParaRPr>
          </a:p>
          <a:p>
            <a:pPr lvl="1">
              <a:buFont typeface="Wingdings" pitchFamily="2" charset="2"/>
              <a:buChar char="q"/>
            </a:pPr>
            <a:r>
              <a:rPr lang="en-US" sz="1800" b="1" dirty="0" smtClean="0">
                <a:solidFill>
                  <a:srgbClr val="C00000"/>
                </a:solidFill>
                <a:latin typeface="Times New Roman"/>
                <a:cs typeface="Times New Roman"/>
              </a:rPr>
              <a:t>Branches of mandibular division of trigeminal nerve</a:t>
            </a:r>
          </a:p>
          <a:p>
            <a:pPr lvl="1">
              <a:buFont typeface="Wingdings" pitchFamily="2" charset="2"/>
              <a:buChar char="q"/>
            </a:pPr>
            <a:r>
              <a:rPr lang="en-US" sz="1800" b="1" dirty="0" smtClean="0">
                <a:solidFill>
                  <a:srgbClr val="C00000"/>
                </a:solidFill>
                <a:latin typeface="Times New Roman"/>
                <a:cs typeface="Times New Roman"/>
              </a:rPr>
              <a:t>Chorda tympani nerve</a:t>
            </a:r>
          </a:p>
          <a:p>
            <a:pPr>
              <a:buFont typeface="Wingdings" pitchFamily="2" charset="2"/>
              <a:buChar char="q"/>
            </a:pPr>
            <a:endParaRPr lang="en-US" sz="1800" b="1" dirty="0" smtClean="0">
              <a:solidFill>
                <a:srgbClr val="C00000"/>
              </a:solidFill>
              <a:latin typeface="Times New Roman"/>
              <a:cs typeface="Times New Roman"/>
            </a:endParaRPr>
          </a:p>
          <a:p>
            <a:pPr lvl="1">
              <a:buFont typeface="Wingdings" pitchFamily="2" charset="2"/>
              <a:buChar char="q"/>
            </a:pPr>
            <a:r>
              <a:rPr lang="en-US" sz="1800" b="1" dirty="0" smtClean="0">
                <a:solidFill>
                  <a:srgbClr val="C00000"/>
                </a:solidFill>
                <a:latin typeface="Times New Roman"/>
                <a:cs typeface="Times New Roman"/>
              </a:rPr>
              <a:t>Branches of maxillary artery </a:t>
            </a:r>
          </a:p>
          <a:p>
            <a:pPr>
              <a:buFont typeface="Wingdings" pitchFamily="2" charset="2"/>
              <a:buChar char="q"/>
            </a:pPr>
            <a:endParaRPr lang="en-US" sz="1800" b="1" dirty="0" smtClean="0">
              <a:solidFill>
                <a:srgbClr val="C00000"/>
              </a:solidFill>
              <a:latin typeface="Times New Roman"/>
              <a:cs typeface="Times New Roman"/>
            </a:endParaRPr>
          </a:p>
          <a:p>
            <a:pPr lvl="1">
              <a:buFont typeface="Wingdings" pitchFamily="2" charset="2"/>
              <a:buChar char="q"/>
            </a:pPr>
            <a:r>
              <a:rPr lang="en-US" sz="1800" b="1" dirty="0" smtClean="0">
                <a:solidFill>
                  <a:srgbClr val="C00000"/>
                </a:solidFill>
                <a:latin typeface="Times New Roman"/>
                <a:cs typeface="Times New Roman"/>
              </a:rPr>
              <a:t>Pterygoid venous plexus</a:t>
            </a:r>
          </a:p>
          <a:p>
            <a:pPr>
              <a:buFont typeface="Wingdings" pitchFamily="2" charset="2"/>
              <a:buChar char="q"/>
            </a:pPr>
            <a:endParaRPr lang="en-US" sz="1800" b="1" dirty="0" smtClean="0">
              <a:solidFill>
                <a:srgbClr val="C00000"/>
              </a:solidFill>
              <a:latin typeface="Times New Roman"/>
              <a:cs typeface="Times New Roman"/>
            </a:endParaRPr>
          </a:p>
          <a:p>
            <a:pPr lvl="1">
              <a:buFont typeface="Wingdings" pitchFamily="2" charset="2"/>
              <a:buChar char="q"/>
            </a:pPr>
            <a:r>
              <a:rPr lang="en-US" sz="1800" b="1" dirty="0" smtClean="0">
                <a:solidFill>
                  <a:srgbClr val="C00000"/>
                </a:solidFill>
                <a:latin typeface="Times New Roman"/>
                <a:cs typeface="Times New Roman"/>
              </a:rPr>
              <a:t>Otic ganglion </a:t>
            </a:r>
          </a:p>
        </p:txBody>
      </p:sp>
      <p:pic>
        <p:nvPicPr>
          <p:cNvPr id="5" name="Content Placeholder 4"/>
          <p:cNvPicPr>
            <a:picLocks noGrp="1" noChangeAspect="1"/>
          </p:cNvPicPr>
          <p:nvPr>
            <p:ph sz="half" idx="2"/>
          </p:nvPr>
        </p:nvPicPr>
        <p:blipFill>
          <a:blip r:embed="rId2"/>
          <a:stretch>
            <a:fillRect/>
          </a:stretch>
        </p:blipFill>
        <p:spPr>
          <a:xfrm>
            <a:off x="5202620" y="914400"/>
            <a:ext cx="3673365" cy="5211763"/>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buFont typeface="Wingdings" pitchFamily="2" charset="2"/>
              <a:buChar char="q"/>
            </a:pPr>
            <a:r>
              <a:rPr lang="en-US" sz="3200" b="1" dirty="0" smtClean="0">
                <a:solidFill>
                  <a:srgbClr val="800000"/>
                </a:solidFill>
                <a:latin typeface="Times New Roman"/>
                <a:cs typeface="Times New Roman"/>
              </a:rPr>
              <a:t>	Muscles of mastication </a:t>
            </a:r>
            <a:endParaRPr lang="en-US" sz="3200" b="1" dirty="0">
              <a:solidFill>
                <a:srgbClr val="800000"/>
              </a:solidFill>
              <a:latin typeface="Times New Roman"/>
              <a:cs typeface="Times New Roman"/>
            </a:endParaRPr>
          </a:p>
        </p:txBody>
      </p:sp>
      <p:sp>
        <p:nvSpPr>
          <p:cNvPr id="3" name="Content Placeholder 2"/>
          <p:cNvSpPr>
            <a:spLocks noGrp="1"/>
          </p:cNvSpPr>
          <p:nvPr>
            <p:ph idx="1"/>
          </p:nvPr>
        </p:nvSpPr>
        <p:spPr>
          <a:xfrm>
            <a:off x="457200" y="1600200"/>
            <a:ext cx="8229600" cy="4800600"/>
          </a:xfrm>
        </p:spPr>
        <p:txBody>
          <a:bodyPr>
            <a:normAutofit/>
          </a:bodyPr>
          <a:lstStyle/>
          <a:p>
            <a:pPr>
              <a:buNone/>
            </a:pPr>
            <a:r>
              <a:rPr lang="en-US" sz="2400" b="1" u="sng" dirty="0" smtClean="0">
                <a:latin typeface="Times New Roman"/>
                <a:cs typeface="Times New Roman"/>
              </a:rPr>
              <a:t>Four</a:t>
            </a:r>
            <a:r>
              <a:rPr lang="en-US" sz="2400" b="1" dirty="0" smtClean="0">
                <a:latin typeface="Times New Roman"/>
                <a:cs typeface="Times New Roman"/>
              </a:rPr>
              <a:t> </a:t>
            </a:r>
            <a:r>
              <a:rPr lang="en-US" sz="2400" dirty="0" smtClean="0">
                <a:latin typeface="Times New Roman"/>
                <a:cs typeface="Times New Roman"/>
              </a:rPr>
              <a:t>in number</a:t>
            </a:r>
          </a:p>
          <a:p>
            <a:pPr>
              <a:buFont typeface="Wingdings" pitchFamily="2" charset="2"/>
              <a:buChar char="q"/>
            </a:pPr>
            <a:endParaRPr lang="en-US" sz="2400" b="1" dirty="0" smtClean="0">
              <a:solidFill>
                <a:srgbClr val="C00000"/>
              </a:solidFill>
              <a:latin typeface="Times New Roman"/>
              <a:cs typeface="Times New Roman"/>
            </a:endParaRPr>
          </a:p>
          <a:p>
            <a:pPr>
              <a:buFont typeface="Wingdings" pitchFamily="2" charset="2"/>
              <a:buChar char="q"/>
            </a:pPr>
            <a:r>
              <a:rPr lang="en-US" sz="2400" b="1" dirty="0" smtClean="0">
                <a:solidFill>
                  <a:srgbClr val="C00000"/>
                </a:solidFill>
                <a:latin typeface="Times New Roman"/>
                <a:cs typeface="Times New Roman"/>
              </a:rPr>
              <a:t>Masseter muscle</a:t>
            </a:r>
          </a:p>
          <a:p>
            <a:pPr>
              <a:buFont typeface="Wingdings" pitchFamily="2" charset="2"/>
              <a:buChar char="q"/>
            </a:pPr>
            <a:endParaRPr lang="en-US" sz="2400" b="1" dirty="0" smtClean="0">
              <a:solidFill>
                <a:srgbClr val="C00000"/>
              </a:solidFill>
              <a:latin typeface="Times New Roman"/>
              <a:cs typeface="Times New Roman"/>
            </a:endParaRPr>
          </a:p>
          <a:p>
            <a:pPr>
              <a:buFont typeface="Wingdings" pitchFamily="2" charset="2"/>
              <a:buChar char="q"/>
            </a:pPr>
            <a:r>
              <a:rPr lang="en-US" sz="2400" b="1" dirty="0" smtClean="0">
                <a:solidFill>
                  <a:srgbClr val="C00000"/>
                </a:solidFill>
                <a:latin typeface="Times New Roman"/>
                <a:cs typeface="Times New Roman"/>
              </a:rPr>
              <a:t>Temporalis muscle</a:t>
            </a:r>
          </a:p>
          <a:p>
            <a:pPr>
              <a:buFont typeface="Wingdings" pitchFamily="2" charset="2"/>
              <a:buChar char="q"/>
            </a:pPr>
            <a:endParaRPr lang="en-US" sz="2400" b="1" dirty="0" smtClean="0">
              <a:solidFill>
                <a:srgbClr val="C00000"/>
              </a:solidFill>
              <a:latin typeface="Times New Roman"/>
              <a:cs typeface="Times New Roman"/>
            </a:endParaRPr>
          </a:p>
          <a:p>
            <a:pPr>
              <a:buFont typeface="Wingdings" pitchFamily="2" charset="2"/>
              <a:buChar char="q"/>
            </a:pPr>
            <a:r>
              <a:rPr lang="en-US" sz="2400" b="1" dirty="0" smtClean="0">
                <a:solidFill>
                  <a:srgbClr val="C00000"/>
                </a:solidFill>
                <a:latin typeface="Times New Roman"/>
                <a:cs typeface="Times New Roman"/>
              </a:rPr>
              <a:t>Medial pterygoid muscle</a:t>
            </a:r>
          </a:p>
          <a:p>
            <a:pPr>
              <a:buFont typeface="Wingdings" pitchFamily="2" charset="2"/>
              <a:buChar char="q"/>
            </a:pPr>
            <a:endParaRPr lang="en-US" sz="2400" b="1" dirty="0" smtClean="0">
              <a:solidFill>
                <a:srgbClr val="C00000"/>
              </a:solidFill>
              <a:latin typeface="Times New Roman"/>
              <a:cs typeface="Times New Roman"/>
            </a:endParaRPr>
          </a:p>
          <a:p>
            <a:pPr>
              <a:buFont typeface="Wingdings" pitchFamily="2" charset="2"/>
              <a:buChar char="q"/>
            </a:pPr>
            <a:r>
              <a:rPr lang="en-US" sz="2400" b="1" dirty="0" smtClean="0">
                <a:solidFill>
                  <a:srgbClr val="C00000"/>
                </a:solidFill>
                <a:latin typeface="Times New Roman"/>
                <a:cs typeface="Times New Roman"/>
              </a:rPr>
              <a:t>Lateral pterygoid  muscle </a:t>
            </a:r>
          </a:p>
          <a:p>
            <a:pPr lvl="1"/>
            <a:endParaRPr lang="en-US" dirty="0" smtClean="0">
              <a:latin typeface="Times New Roman"/>
              <a:cs typeface="Times New Roman"/>
            </a:endParaRPr>
          </a:p>
          <a:p>
            <a:pPr lvl="1">
              <a:buNone/>
            </a:pPr>
            <a:endParaRPr lang="en-US" dirty="0" smtClean="0">
              <a:latin typeface="Times New Roman"/>
              <a:cs typeface="Times New Roman"/>
            </a:endParaRPr>
          </a:p>
          <a:p>
            <a:endParaRPr lang="en-US" dirty="0"/>
          </a:p>
        </p:txBody>
      </p:sp>
    </p:spTree>
    <p:extLst>
      <p:ext uri="{BB962C8B-B14F-4D97-AF65-F5344CB8AC3E}">
        <p14:creationId xmlns:p14="http://schemas.microsoft.com/office/powerpoint/2010/main" val="3853470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38"/>
            <a:ext cx="3972910" cy="639762"/>
          </a:xfrm>
        </p:spPr>
        <p:txBody>
          <a:bodyPr>
            <a:normAutofit/>
          </a:bodyPr>
          <a:lstStyle/>
          <a:p>
            <a:r>
              <a:rPr lang="en-US" sz="3200" b="1" dirty="0" smtClean="0">
                <a:solidFill>
                  <a:schemeClr val="accent6">
                    <a:lumMod val="50000"/>
                  </a:schemeClr>
                </a:solidFill>
              </a:rPr>
              <a:t>Muscle of mastication</a:t>
            </a:r>
            <a:endParaRPr lang="en-US" sz="3200" b="1" dirty="0">
              <a:solidFill>
                <a:schemeClr val="accent6">
                  <a:lumMod val="50000"/>
                </a:schemeClr>
              </a:solidFill>
            </a:endParaRPr>
          </a:p>
        </p:txBody>
      </p:sp>
      <p:sp>
        <p:nvSpPr>
          <p:cNvPr id="3" name="Content Placeholder 2"/>
          <p:cNvSpPr>
            <a:spLocks noGrp="1"/>
          </p:cNvSpPr>
          <p:nvPr>
            <p:ph idx="1"/>
          </p:nvPr>
        </p:nvSpPr>
        <p:spPr>
          <a:xfrm>
            <a:off x="315311" y="914400"/>
            <a:ext cx="8229600" cy="5580993"/>
          </a:xfrm>
        </p:spPr>
        <p:txBody>
          <a:bodyPr>
            <a:normAutofit fontScale="92500" lnSpcReduction="10000"/>
          </a:bodyPr>
          <a:lstStyle/>
          <a:p>
            <a:pPr>
              <a:buFont typeface="Wingdings" pitchFamily="2" charset="2"/>
              <a:buChar char="q"/>
            </a:pPr>
            <a:endParaRPr lang="en-US" dirty="0" smtClean="0">
              <a:solidFill>
                <a:srgbClr val="0070C0"/>
              </a:solidFill>
            </a:endParaRPr>
          </a:p>
          <a:p>
            <a:pPr>
              <a:buFont typeface="Wingdings" pitchFamily="2" charset="2"/>
              <a:buChar char="q"/>
            </a:pPr>
            <a:r>
              <a:rPr lang="en-US" sz="2600" dirty="0" smtClean="0">
                <a:solidFill>
                  <a:srgbClr val="0070C0"/>
                </a:solidFill>
                <a:latin typeface="Times New Roman" pitchFamily="18" charset="0"/>
                <a:cs typeface="Times New Roman" pitchFamily="18" charset="0"/>
              </a:rPr>
              <a:t>All the four muscles take origin </a:t>
            </a:r>
            <a:r>
              <a:rPr lang="en-US" sz="2600" dirty="0" smtClean="0">
                <a:solidFill>
                  <a:srgbClr val="C00000"/>
                </a:solidFill>
                <a:latin typeface="Times New Roman" pitchFamily="18" charset="0"/>
                <a:cs typeface="Times New Roman" pitchFamily="18" charset="0"/>
              </a:rPr>
              <a:t>from cranium </a:t>
            </a:r>
            <a:r>
              <a:rPr lang="en-US" sz="2600" dirty="0" smtClean="0">
                <a:solidFill>
                  <a:srgbClr val="0070C0"/>
                </a:solidFill>
                <a:latin typeface="Times New Roman" pitchFamily="18" charset="0"/>
                <a:cs typeface="Times New Roman" pitchFamily="18" charset="0"/>
              </a:rPr>
              <a:t>&amp;</a:t>
            </a:r>
            <a:r>
              <a:rPr lang="en-US" sz="2600" dirty="0" smtClean="0">
                <a:solidFill>
                  <a:srgbClr val="C00000"/>
                </a:solidFill>
                <a:latin typeface="Times New Roman" pitchFamily="18" charset="0"/>
                <a:cs typeface="Times New Roman" pitchFamily="18" charset="0"/>
              </a:rPr>
              <a:t> </a:t>
            </a:r>
            <a:r>
              <a:rPr lang="en-US" sz="2600" dirty="0" smtClean="0">
                <a:solidFill>
                  <a:srgbClr val="0070C0"/>
                </a:solidFill>
                <a:latin typeface="Times New Roman" pitchFamily="18" charset="0"/>
                <a:cs typeface="Times New Roman" pitchFamily="18" charset="0"/>
              </a:rPr>
              <a:t>inserted</a:t>
            </a:r>
            <a:r>
              <a:rPr lang="en-US" sz="2600" dirty="0" smtClean="0">
                <a:solidFill>
                  <a:srgbClr val="C00000"/>
                </a:solidFill>
                <a:latin typeface="Times New Roman" pitchFamily="18" charset="0"/>
                <a:cs typeface="Times New Roman" pitchFamily="18" charset="0"/>
              </a:rPr>
              <a:t> </a:t>
            </a:r>
            <a:r>
              <a:rPr lang="en-US" sz="2600" dirty="0" smtClean="0">
                <a:solidFill>
                  <a:srgbClr val="0070C0"/>
                </a:solidFill>
                <a:latin typeface="Times New Roman" pitchFamily="18" charset="0"/>
                <a:cs typeface="Times New Roman" pitchFamily="18" charset="0"/>
              </a:rPr>
              <a:t>into the </a:t>
            </a:r>
            <a:r>
              <a:rPr lang="en-US" sz="2600" dirty="0" smtClean="0">
                <a:solidFill>
                  <a:srgbClr val="C00000"/>
                </a:solidFill>
                <a:latin typeface="Times New Roman" pitchFamily="18" charset="0"/>
                <a:cs typeface="Times New Roman" pitchFamily="18" charset="0"/>
              </a:rPr>
              <a:t>mandible.</a:t>
            </a:r>
          </a:p>
          <a:p>
            <a:pPr>
              <a:buFont typeface="Wingdings" pitchFamily="2" charset="2"/>
              <a:buChar char="q"/>
            </a:pPr>
            <a:endParaRPr lang="en-US" sz="2600" dirty="0" smtClean="0">
              <a:solidFill>
                <a:srgbClr val="0070C0"/>
              </a:solidFill>
              <a:latin typeface="Times New Roman" pitchFamily="18" charset="0"/>
              <a:cs typeface="Times New Roman" pitchFamily="18" charset="0"/>
            </a:endParaRPr>
          </a:p>
          <a:p>
            <a:pPr>
              <a:buFont typeface="Wingdings" pitchFamily="2" charset="2"/>
              <a:buChar char="q"/>
            </a:pPr>
            <a:r>
              <a:rPr lang="en-US" sz="2600" dirty="0" smtClean="0">
                <a:solidFill>
                  <a:srgbClr val="0070C0"/>
                </a:solidFill>
                <a:latin typeface="Times New Roman" pitchFamily="18" charset="0"/>
                <a:cs typeface="Times New Roman" pitchFamily="18" charset="0"/>
              </a:rPr>
              <a:t>All the four muscles of mastication develops from</a:t>
            </a:r>
            <a:r>
              <a:rPr lang="en-US" sz="2600" dirty="0" smtClean="0">
                <a:solidFill>
                  <a:srgbClr val="C00000"/>
                </a:solidFill>
                <a:latin typeface="Times New Roman" pitchFamily="18" charset="0"/>
                <a:cs typeface="Times New Roman" pitchFamily="18" charset="0"/>
              </a:rPr>
              <a:t> </a:t>
            </a:r>
            <a:r>
              <a:rPr lang="en-US" sz="2600" dirty="0" smtClean="0">
                <a:solidFill>
                  <a:srgbClr val="0070C0"/>
                </a:solidFill>
                <a:latin typeface="Times New Roman" pitchFamily="18" charset="0"/>
                <a:cs typeface="Times New Roman" pitchFamily="18" charset="0"/>
              </a:rPr>
              <a:t>the </a:t>
            </a:r>
            <a:r>
              <a:rPr lang="en-US" sz="2600" dirty="0" smtClean="0">
                <a:solidFill>
                  <a:srgbClr val="C00000"/>
                </a:solidFill>
                <a:latin typeface="Times New Roman" pitchFamily="18" charset="0"/>
                <a:cs typeface="Times New Roman" pitchFamily="18" charset="0"/>
              </a:rPr>
              <a:t>mesoderm of 1</a:t>
            </a:r>
            <a:r>
              <a:rPr lang="en-US" sz="2600" baseline="30000" dirty="0" smtClean="0">
                <a:solidFill>
                  <a:srgbClr val="C00000"/>
                </a:solidFill>
                <a:latin typeface="Times New Roman" pitchFamily="18" charset="0"/>
                <a:cs typeface="Times New Roman" pitchFamily="18" charset="0"/>
              </a:rPr>
              <a:t>st</a:t>
            </a:r>
            <a:r>
              <a:rPr lang="en-US" sz="2600" dirty="0" smtClean="0">
                <a:solidFill>
                  <a:srgbClr val="C00000"/>
                </a:solidFill>
                <a:latin typeface="Times New Roman" pitchFamily="18" charset="0"/>
                <a:cs typeface="Times New Roman" pitchFamily="18" charset="0"/>
              </a:rPr>
              <a:t> pharyngeal arch</a:t>
            </a:r>
          </a:p>
          <a:p>
            <a:pPr>
              <a:buFont typeface="Wingdings" pitchFamily="2" charset="2"/>
              <a:buChar char="q"/>
            </a:pPr>
            <a:endParaRPr lang="en-US" sz="2600" dirty="0" smtClean="0">
              <a:solidFill>
                <a:srgbClr val="0070C0"/>
              </a:solidFill>
              <a:latin typeface="Times New Roman" pitchFamily="18" charset="0"/>
              <a:cs typeface="Times New Roman" pitchFamily="18" charset="0"/>
            </a:endParaRPr>
          </a:p>
          <a:p>
            <a:pPr>
              <a:buFont typeface="Wingdings" pitchFamily="2" charset="2"/>
              <a:buChar char="q"/>
            </a:pPr>
            <a:r>
              <a:rPr lang="en-US" sz="2600" dirty="0" smtClean="0">
                <a:solidFill>
                  <a:srgbClr val="0070C0"/>
                </a:solidFill>
                <a:latin typeface="Times New Roman" pitchFamily="18" charset="0"/>
                <a:cs typeface="Times New Roman" pitchFamily="18" charset="0"/>
              </a:rPr>
              <a:t>Innervated</a:t>
            </a:r>
            <a:r>
              <a:rPr lang="en-US" sz="2600" dirty="0" smtClean="0">
                <a:solidFill>
                  <a:srgbClr val="C00000"/>
                </a:solidFill>
                <a:latin typeface="Times New Roman" pitchFamily="18" charset="0"/>
                <a:cs typeface="Times New Roman" pitchFamily="18" charset="0"/>
              </a:rPr>
              <a:t> </a:t>
            </a:r>
            <a:r>
              <a:rPr lang="en-US" sz="2600" dirty="0" smtClean="0">
                <a:solidFill>
                  <a:srgbClr val="0070C0"/>
                </a:solidFill>
                <a:latin typeface="Times New Roman" pitchFamily="18" charset="0"/>
                <a:cs typeface="Times New Roman" pitchFamily="18" charset="0"/>
              </a:rPr>
              <a:t>by the </a:t>
            </a:r>
            <a:r>
              <a:rPr lang="en-US" sz="2600" dirty="0" smtClean="0">
                <a:solidFill>
                  <a:srgbClr val="C00000"/>
                </a:solidFill>
                <a:latin typeface="Times New Roman" pitchFamily="18" charset="0"/>
                <a:cs typeface="Times New Roman" pitchFamily="18" charset="0"/>
              </a:rPr>
              <a:t>nerve of 1</a:t>
            </a:r>
            <a:r>
              <a:rPr lang="en-US" sz="2600" baseline="30000" dirty="0" smtClean="0">
                <a:solidFill>
                  <a:srgbClr val="C00000"/>
                </a:solidFill>
                <a:latin typeface="Times New Roman" pitchFamily="18" charset="0"/>
                <a:cs typeface="Times New Roman" pitchFamily="18" charset="0"/>
              </a:rPr>
              <a:t>st</a:t>
            </a:r>
            <a:r>
              <a:rPr lang="en-US" sz="2600" dirty="0" smtClean="0">
                <a:solidFill>
                  <a:srgbClr val="C00000"/>
                </a:solidFill>
                <a:latin typeface="Times New Roman" pitchFamily="18" charset="0"/>
                <a:cs typeface="Times New Roman" pitchFamily="18" charset="0"/>
              </a:rPr>
              <a:t> pharyngeal  arch (Mandibular nerve)</a:t>
            </a:r>
          </a:p>
          <a:p>
            <a:pPr>
              <a:buFont typeface="Wingdings" pitchFamily="2" charset="2"/>
              <a:buChar char="q"/>
            </a:pPr>
            <a:endParaRPr lang="en-US" sz="2600" dirty="0" smtClean="0">
              <a:solidFill>
                <a:srgbClr val="0070C0"/>
              </a:solidFill>
              <a:latin typeface="Times New Roman" pitchFamily="18" charset="0"/>
              <a:cs typeface="Times New Roman" pitchFamily="18" charset="0"/>
            </a:endParaRPr>
          </a:p>
          <a:p>
            <a:pPr>
              <a:buFont typeface="Wingdings" pitchFamily="2" charset="2"/>
              <a:buChar char="q"/>
            </a:pPr>
            <a:r>
              <a:rPr lang="en-US" sz="2600" dirty="0" smtClean="0">
                <a:solidFill>
                  <a:srgbClr val="0070C0"/>
                </a:solidFill>
                <a:latin typeface="Times New Roman" pitchFamily="18" charset="0"/>
                <a:cs typeface="Times New Roman" pitchFamily="18" charset="0"/>
              </a:rPr>
              <a:t>All the muscle </a:t>
            </a:r>
            <a:r>
              <a:rPr lang="en-US" sz="2600" dirty="0" smtClean="0">
                <a:solidFill>
                  <a:srgbClr val="C00000"/>
                </a:solidFill>
                <a:latin typeface="Times New Roman" pitchFamily="18" charset="0"/>
                <a:cs typeface="Times New Roman" pitchFamily="18" charset="0"/>
              </a:rPr>
              <a:t>moves on TMJ</a:t>
            </a:r>
          </a:p>
          <a:p>
            <a:pPr>
              <a:buFont typeface="Wingdings" pitchFamily="2" charset="2"/>
              <a:buChar char="q"/>
            </a:pPr>
            <a:endParaRPr lang="en-US" sz="2600" dirty="0" smtClean="0">
              <a:solidFill>
                <a:srgbClr val="0070C0"/>
              </a:solidFill>
              <a:latin typeface="Times New Roman" pitchFamily="18" charset="0"/>
              <a:cs typeface="Times New Roman" pitchFamily="18" charset="0"/>
            </a:endParaRPr>
          </a:p>
          <a:p>
            <a:pPr>
              <a:buFont typeface="Wingdings" pitchFamily="2" charset="2"/>
              <a:buChar char="q"/>
            </a:pPr>
            <a:r>
              <a:rPr lang="en-US" sz="2600" u="sng" dirty="0" smtClean="0">
                <a:solidFill>
                  <a:srgbClr val="C00000"/>
                </a:solidFill>
                <a:latin typeface="Times New Roman" pitchFamily="18" charset="0"/>
                <a:cs typeface="Times New Roman" pitchFamily="18" charset="0"/>
              </a:rPr>
              <a:t>Buccinator</a:t>
            </a:r>
            <a:r>
              <a:rPr lang="en-US" sz="2600" dirty="0" smtClean="0">
                <a:solidFill>
                  <a:srgbClr val="0070C0"/>
                </a:solidFill>
                <a:latin typeface="Times New Roman" pitchFamily="18" charset="0"/>
                <a:cs typeface="Times New Roman" pitchFamily="18" charset="0"/>
              </a:rPr>
              <a:t> is regarded as </a:t>
            </a:r>
            <a:r>
              <a:rPr lang="en-US" sz="2600" dirty="0" smtClean="0">
                <a:solidFill>
                  <a:srgbClr val="C00000"/>
                </a:solidFill>
                <a:latin typeface="Times New Roman" pitchFamily="18" charset="0"/>
                <a:cs typeface="Times New Roman" pitchFamily="18" charset="0"/>
              </a:rPr>
              <a:t>accessory muscle of mastication</a:t>
            </a:r>
            <a:endParaRPr lang="en-US" sz="2600"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411728" cy="1143000"/>
          </a:xfrm>
        </p:spPr>
        <p:txBody>
          <a:bodyPr/>
          <a:lstStyle/>
          <a:p>
            <a:pPr algn="l"/>
            <a:r>
              <a:rPr lang="en-US" sz="3200" b="1" dirty="0" smtClean="0">
                <a:solidFill>
                  <a:srgbClr val="800000"/>
                </a:solidFill>
                <a:latin typeface="Times New Roman"/>
                <a:cs typeface="Times New Roman"/>
              </a:rPr>
              <a:t>Masseter </a:t>
            </a:r>
            <a:endParaRPr lang="en-US" dirty="0"/>
          </a:p>
        </p:txBody>
      </p:sp>
      <p:sp>
        <p:nvSpPr>
          <p:cNvPr id="3" name="Content Placeholder 2"/>
          <p:cNvSpPr>
            <a:spLocks noGrp="1"/>
          </p:cNvSpPr>
          <p:nvPr>
            <p:ph sz="half" idx="1"/>
          </p:nvPr>
        </p:nvSpPr>
        <p:spPr>
          <a:xfrm>
            <a:off x="204952" y="1417638"/>
            <a:ext cx="4290848" cy="5156582"/>
          </a:xfrm>
        </p:spPr>
        <p:txBody>
          <a:bodyPr>
            <a:normAutofit fontScale="70000" lnSpcReduction="20000"/>
          </a:bodyPr>
          <a:lstStyle/>
          <a:p>
            <a:pPr>
              <a:buFont typeface="Wingdings" pitchFamily="2" charset="2"/>
              <a:buChar char="q"/>
            </a:pPr>
            <a:r>
              <a:rPr lang="en-US" dirty="0" smtClean="0">
                <a:latin typeface="Times New Roman" pitchFamily="18" charset="0"/>
                <a:cs typeface="Times New Roman" pitchFamily="18" charset="0"/>
              </a:rPr>
              <a:t>It is </a:t>
            </a:r>
            <a:r>
              <a:rPr lang="en-US" dirty="0" smtClean="0">
                <a:solidFill>
                  <a:srgbClr val="C00000"/>
                </a:solidFill>
                <a:latin typeface="Times New Roman" pitchFamily="18" charset="0"/>
                <a:cs typeface="Times New Roman" pitchFamily="18" charset="0"/>
              </a:rPr>
              <a:t>quadrilateral</a:t>
            </a:r>
            <a:r>
              <a:rPr lang="en-US" dirty="0" smtClean="0">
                <a:latin typeface="Times New Roman" pitchFamily="18" charset="0"/>
                <a:cs typeface="Times New Roman" pitchFamily="18" charset="0"/>
              </a:rPr>
              <a:t> muscle</a:t>
            </a:r>
          </a:p>
          <a:p>
            <a:pPr>
              <a:buFont typeface="Wingdings" pitchFamily="2" charset="2"/>
              <a:buChar char="q"/>
            </a:pPr>
            <a:r>
              <a:rPr lang="en-US" dirty="0" smtClean="0">
                <a:latin typeface="Times New Roman" pitchFamily="18" charset="0"/>
                <a:cs typeface="Times New Roman" pitchFamily="18" charset="0"/>
              </a:rPr>
              <a:t>Situated between face and parotid region</a:t>
            </a:r>
          </a:p>
          <a:p>
            <a:pPr>
              <a:buFont typeface="Wingdings" pitchFamily="2" charset="2"/>
              <a:buChar char="q"/>
            </a:pPr>
            <a:r>
              <a:rPr lang="en-US" dirty="0" smtClean="0">
                <a:latin typeface="Times New Roman" pitchFamily="18" charset="0"/>
                <a:cs typeface="Times New Roman" pitchFamily="18" charset="0"/>
              </a:rPr>
              <a:t>Consist  of </a:t>
            </a:r>
            <a:r>
              <a:rPr lang="en-US" dirty="0" smtClean="0">
                <a:solidFill>
                  <a:srgbClr val="C00000"/>
                </a:solidFill>
                <a:latin typeface="Times New Roman" pitchFamily="18" charset="0"/>
                <a:cs typeface="Times New Roman" pitchFamily="18" charset="0"/>
              </a:rPr>
              <a:t>three layers.</a:t>
            </a:r>
          </a:p>
          <a:p>
            <a:pPr marL="0" indent="0">
              <a:buNone/>
            </a:pPr>
            <a:r>
              <a:rPr lang="en-US" b="1" dirty="0" smtClean="0">
                <a:solidFill>
                  <a:srgbClr val="0070C0"/>
                </a:solidFill>
                <a:latin typeface="Times New Roman" pitchFamily="18" charset="0"/>
                <a:cs typeface="Times New Roman" pitchFamily="18" charset="0"/>
              </a:rPr>
              <a:t>Origin</a:t>
            </a:r>
            <a:r>
              <a:rPr lang="en-US" dirty="0" smtClean="0">
                <a:solidFill>
                  <a:srgbClr val="0070C0"/>
                </a:solidFill>
                <a:latin typeface="Times New Roman" pitchFamily="18" charset="0"/>
                <a:cs typeface="Times New Roman" pitchFamily="18" charset="0"/>
              </a:rPr>
              <a:t>-</a:t>
            </a:r>
          </a:p>
          <a:p>
            <a:pPr marL="0" indent="0">
              <a:buNone/>
            </a:pPr>
            <a:r>
              <a:rPr lang="en-US" dirty="0" smtClean="0">
                <a:solidFill>
                  <a:srgbClr val="C00000"/>
                </a:solidFill>
                <a:latin typeface="Times New Roman" pitchFamily="18" charset="0"/>
                <a:cs typeface="Times New Roman" pitchFamily="18" charset="0"/>
              </a:rPr>
              <a:t>Superficial layer- </a:t>
            </a:r>
            <a:r>
              <a:rPr lang="en-US" sz="2600" dirty="0" smtClean="0">
                <a:latin typeface="Times New Roman" pitchFamily="18" charset="0"/>
                <a:cs typeface="Times New Roman" pitchFamily="18" charset="0"/>
              </a:rPr>
              <a:t>Ant. 2/3</a:t>
            </a:r>
            <a:r>
              <a:rPr lang="en-US" sz="2600" baseline="30000" dirty="0" smtClean="0">
                <a:latin typeface="Times New Roman" pitchFamily="18" charset="0"/>
                <a:cs typeface="Times New Roman" pitchFamily="18" charset="0"/>
              </a:rPr>
              <a:t>rd</a:t>
            </a:r>
            <a:r>
              <a:rPr lang="en-US" sz="2600" dirty="0" smtClean="0">
                <a:latin typeface="Times New Roman" pitchFamily="18" charset="0"/>
                <a:cs typeface="Times New Roman" pitchFamily="18" charset="0"/>
              </a:rPr>
              <a:t> of lower border of zygomatic arch</a:t>
            </a:r>
            <a:endParaRPr lang="en-US" dirty="0" smtClean="0">
              <a:latin typeface="Times New Roman" pitchFamily="18" charset="0"/>
              <a:cs typeface="Times New Roman" pitchFamily="18" charset="0"/>
            </a:endParaRPr>
          </a:p>
          <a:p>
            <a:pPr marL="0" indent="0">
              <a:buNone/>
            </a:pPr>
            <a:r>
              <a:rPr lang="en-US" dirty="0" smtClean="0">
                <a:solidFill>
                  <a:srgbClr val="C00000"/>
                </a:solidFill>
                <a:latin typeface="Times New Roman" pitchFamily="18" charset="0"/>
                <a:cs typeface="Times New Roman" pitchFamily="18" charset="0"/>
              </a:rPr>
              <a:t>Middle layer- </a:t>
            </a:r>
            <a:r>
              <a:rPr lang="en-US" sz="2600" dirty="0" smtClean="0">
                <a:latin typeface="Times New Roman" pitchFamily="18" charset="0"/>
                <a:cs typeface="Times New Roman" pitchFamily="18" charset="0"/>
              </a:rPr>
              <a:t>Post. 1/3</a:t>
            </a:r>
            <a:r>
              <a:rPr lang="en-US" sz="2600" baseline="30000" dirty="0" smtClean="0">
                <a:latin typeface="Times New Roman" pitchFamily="18" charset="0"/>
                <a:cs typeface="Times New Roman" pitchFamily="18" charset="0"/>
              </a:rPr>
              <a:t>rd</a:t>
            </a:r>
            <a:r>
              <a:rPr lang="en-US" sz="2600" dirty="0" smtClean="0">
                <a:latin typeface="Times New Roman" pitchFamily="18" charset="0"/>
                <a:cs typeface="Times New Roman" pitchFamily="18" charset="0"/>
              </a:rPr>
              <a:t> of lower border of zygomatic arch</a:t>
            </a:r>
            <a:endParaRPr lang="en-US" dirty="0" smtClean="0">
              <a:latin typeface="Times New Roman" pitchFamily="18" charset="0"/>
              <a:cs typeface="Times New Roman" pitchFamily="18" charset="0"/>
            </a:endParaRPr>
          </a:p>
          <a:p>
            <a:pPr marL="0" indent="0">
              <a:buNone/>
            </a:pPr>
            <a:r>
              <a:rPr lang="en-US" dirty="0" smtClean="0">
                <a:solidFill>
                  <a:srgbClr val="C00000"/>
                </a:solidFill>
                <a:latin typeface="Times New Roman" pitchFamily="18" charset="0"/>
                <a:cs typeface="Times New Roman" pitchFamily="18" charset="0"/>
              </a:rPr>
              <a:t>Deep layer- </a:t>
            </a:r>
            <a:r>
              <a:rPr lang="en-US" sz="2600" dirty="0" smtClean="0">
                <a:solidFill>
                  <a:srgbClr val="C00000"/>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Deep surface of zygomatic arch</a:t>
            </a:r>
            <a:endParaRPr lang="en-US" dirty="0" smtClean="0">
              <a:latin typeface="Times New Roman" pitchFamily="18" charset="0"/>
              <a:cs typeface="Times New Roman" pitchFamily="18" charset="0"/>
            </a:endParaRPr>
          </a:p>
          <a:p>
            <a:pPr marL="0" indent="0">
              <a:buNone/>
            </a:pPr>
            <a:r>
              <a:rPr lang="en-US" b="1" dirty="0" smtClean="0">
                <a:solidFill>
                  <a:srgbClr val="0070C0"/>
                </a:solidFill>
                <a:latin typeface="Times New Roman" pitchFamily="18" charset="0"/>
                <a:cs typeface="Times New Roman" pitchFamily="18" charset="0"/>
              </a:rPr>
              <a:t>Insertion</a:t>
            </a:r>
            <a:r>
              <a:rPr lang="en-US" dirty="0" smtClean="0">
                <a:solidFill>
                  <a:srgbClr val="0070C0"/>
                </a:solidFill>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marL="0" indent="0">
              <a:buNone/>
            </a:pPr>
            <a:r>
              <a:rPr lang="en-US" sz="2600" dirty="0" smtClean="0">
                <a:latin typeface="Times New Roman" pitchFamily="18" charset="0"/>
                <a:cs typeface="Times New Roman" pitchFamily="18" charset="0"/>
              </a:rPr>
              <a:t>Outer surface of ramus &amp; angle of the mandible</a:t>
            </a:r>
          </a:p>
          <a:p>
            <a:pPr marL="0" indent="0">
              <a:buNone/>
            </a:pPr>
            <a:r>
              <a:rPr lang="en-US" b="1" dirty="0" smtClean="0">
                <a:solidFill>
                  <a:srgbClr val="0070C0"/>
                </a:solidFill>
                <a:latin typeface="Times New Roman" pitchFamily="18" charset="0"/>
                <a:cs typeface="Times New Roman" pitchFamily="18" charset="0"/>
              </a:rPr>
              <a:t>Nerve</a:t>
            </a:r>
            <a:r>
              <a:rPr lang="en-US" dirty="0" smtClean="0">
                <a:solidFill>
                  <a:srgbClr val="0070C0"/>
                </a:solidFill>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Ant. Division of mandibular nerve</a:t>
            </a:r>
            <a:endParaRPr lang="en-US" dirty="0" smtClean="0">
              <a:latin typeface="Times New Roman" pitchFamily="18" charset="0"/>
              <a:cs typeface="Times New Roman" pitchFamily="18" charset="0"/>
            </a:endParaRPr>
          </a:p>
          <a:p>
            <a:pPr marL="0" indent="0">
              <a:buNone/>
            </a:pPr>
            <a:r>
              <a:rPr lang="en-US" b="1" dirty="0" smtClean="0">
                <a:solidFill>
                  <a:srgbClr val="0070C0"/>
                </a:solidFill>
                <a:latin typeface="Times New Roman" pitchFamily="18" charset="0"/>
                <a:cs typeface="Times New Roman" pitchFamily="18" charset="0"/>
              </a:rPr>
              <a:t>Action</a:t>
            </a:r>
            <a:r>
              <a:rPr lang="en-US" dirty="0" smtClean="0">
                <a:solidFill>
                  <a:srgbClr val="0070C0"/>
                </a:solidFill>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sz="2600" dirty="0" smtClean="0">
                <a:solidFill>
                  <a:srgbClr val="C00000"/>
                </a:solidFill>
                <a:latin typeface="Times New Roman" pitchFamily="18" charset="0"/>
                <a:cs typeface="Times New Roman" pitchFamily="18" charset="0"/>
              </a:rPr>
              <a:t>strong elevator of mandible </a:t>
            </a:r>
            <a:r>
              <a:rPr lang="en-US" sz="2600" dirty="0" smtClean="0">
                <a:latin typeface="Times New Roman" pitchFamily="18" charset="0"/>
                <a:cs typeface="Times New Roman" pitchFamily="18" charset="0"/>
              </a:rPr>
              <a:t>&amp; also protrudes  mandible  </a:t>
            </a:r>
            <a:endParaRPr lang="en-US" dirty="0" smtClean="0">
              <a:latin typeface="Times New Roman" pitchFamily="18" charset="0"/>
              <a:cs typeface="Times New Roman" pitchFamily="18" charset="0"/>
            </a:endParaRPr>
          </a:p>
        </p:txBody>
      </p:sp>
      <p:grpSp>
        <p:nvGrpSpPr>
          <p:cNvPr id="5" name="Group 4"/>
          <p:cNvGrpSpPr/>
          <p:nvPr/>
        </p:nvGrpSpPr>
        <p:grpSpPr>
          <a:xfrm>
            <a:off x="4643731" y="1024759"/>
            <a:ext cx="4165600" cy="4559300"/>
            <a:chOff x="4768467" y="1233722"/>
            <a:chExt cx="4165600" cy="4559300"/>
          </a:xfrm>
        </p:grpSpPr>
        <p:pic>
          <p:nvPicPr>
            <p:cNvPr id="4" name="Picture 3"/>
            <p:cNvPicPr>
              <a:picLocks noChangeAspect="1"/>
            </p:cNvPicPr>
            <p:nvPr/>
          </p:nvPicPr>
          <p:blipFill>
            <a:blip r:embed="rId2"/>
            <a:stretch>
              <a:fillRect/>
            </a:stretch>
          </p:blipFill>
          <p:spPr>
            <a:xfrm>
              <a:off x="4768467" y="1233722"/>
              <a:ext cx="4165600" cy="4559300"/>
            </a:xfrm>
            <a:prstGeom prst="rect">
              <a:avLst/>
            </a:prstGeom>
          </p:spPr>
        </p:pic>
        <p:sp>
          <p:nvSpPr>
            <p:cNvPr id="7" name="TextBox 6"/>
            <p:cNvSpPr txBox="1"/>
            <p:nvPr/>
          </p:nvSpPr>
          <p:spPr>
            <a:xfrm>
              <a:off x="6396716" y="4602797"/>
              <a:ext cx="879230" cy="307777"/>
            </a:xfrm>
            <a:prstGeom prst="rect">
              <a:avLst/>
            </a:prstGeom>
            <a:noFill/>
          </p:spPr>
          <p:txBody>
            <a:bodyPr wrap="none" rtlCol="0">
              <a:spAutoFit/>
            </a:bodyPr>
            <a:lstStyle/>
            <a:p>
              <a:r>
                <a:rPr lang="en-US" sz="1400" b="1" dirty="0" smtClean="0">
                  <a:latin typeface="Times New Roman"/>
                  <a:cs typeface="Times New Roman"/>
                </a:rPr>
                <a:t>Masseter  </a:t>
              </a:r>
              <a:endParaRPr lang="en-US" sz="1400" b="1" dirty="0">
                <a:latin typeface="Times New Roman"/>
                <a:cs typeface="Times New Roman"/>
              </a:endParaRPr>
            </a:p>
          </p:txBody>
        </p:sp>
      </p:grpSp>
    </p:spTree>
    <p:extLst>
      <p:ext uri="{BB962C8B-B14F-4D97-AF65-F5344CB8AC3E}">
        <p14:creationId xmlns:p14="http://schemas.microsoft.com/office/powerpoint/2010/main" val="289062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173596" cy="1143000"/>
          </a:xfrm>
        </p:spPr>
        <p:txBody>
          <a:bodyPr/>
          <a:lstStyle/>
          <a:p>
            <a:pPr algn="l"/>
            <a:r>
              <a:rPr lang="en-US" sz="3200" b="1" dirty="0" smtClean="0">
                <a:solidFill>
                  <a:srgbClr val="800000"/>
                </a:solidFill>
                <a:latin typeface="Times New Roman"/>
                <a:cs typeface="Times New Roman"/>
              </a:rPr>
              <a:t>Temporalis </a:t>
            </a:r>
            <a:r>
              <a:rPr lang="en-US" dirty="0" smtClean="0"/>
              <a:t> </a:t>
            </a:r>
            <a:endParaRPr lang="en-US" dirty="0"/>
          </a:p>
        </p:txBody>
      </p:sp>
      <p:sp>
        <p:nvSpPr>
          <p:cNvPr id="3" name="Content Placeholder 2"/>
          <p:cNvSpPr>
            <a:spLocks noGrp="1"/>
          </p:cNvSpPr>
          <p:nvPr>
            <p:ph sz="half" idx="1"/>
          </p:nvPr>
        </p:nvSpPr>
        <p:spPr>
          <a:xfrm>
            <a:off x="204952" y="1338590"/>
            <a:ext cx="4290848" cy="5251396"/>
          </a:xfrm>
        </p:spPr>
        <p:txBody>
          <a:bodyPr>
            <a:normAutofit fontScale="62500" lnSpcReduction="20000"/>
          </a:bodyPr>
          <a:lstStyle/>
          <a:p>
            <a:pPr>
              <a:buFont typeface="Wingdings" pitchFamily="2" charset="2"/>
              <a:buChar char="Ø"/>
            </a:pPr>
            <a:r>
              <a:rPr lang="en-US" sz="2900" dirty="0" smtClean="0">
                <a:solidFill>
                  <a:srgbClr val="00B050"/>
                </a:solidFill>
                <a:latin typeface="Times New Roman"/>
                <a:cs typeface="Times New Roman"/>
              </a:rPr>
              <a:t>Covered by a thick temporal fascia</a:t>
            </a:r>
          </a:p>
          <a:p>
            <a:pPr lvl="1"/>
            <a:r>
              <a:rPr lang="en-US" sz="2600" dirty="0" smtClean="0">
                <a:latin typeface="Times New Roman"/>
                <a:cs typeface="Times New Roman"/>
              </a:rPr>
              <a:t>Attached superiorly to superior temporal line, inferiorly it split and attaches on medial and lateral surface of zygomatic arch.</a:t>
            </a:r>
          </a:p>
          <a:p>
            <a:pPr>
              <a:buFont typeface="Wingdings" pitchFamily="2" charset="2"/>
              <a:buChar char="q"/>
            </a:pPr>
            <a:endParaRPr lang="en-US" dirty="0" smtClean="0">
              <a:latin typeface="Times New Roman"/>
              <a:cs typeface="Times New Roman"/>
            </a:endParaRPr>
          </a:p>
          <a:p>
            <a:pPr>
              <a:buFont typeface="Wingdings" pitchFamily="2" charset="2"/>
              <a:buChar char="q"/>
            </a:pPr>
            <a:r>
              <a:rPr lang="en-US" b="1" dirty="0" smtClean="0">
                <a:solidFill>
                  <a:srgbClr val="3366FF"/>
                </a:solidFill>
                <a:latin typeface="Times New Roman"/>
                <a:cs typeface="Times New Roman"/>
              </a:rPr>
              <a:t>Origin – </a:t>
            </a:r>
            <a:r>
              <a:rPr lang="en-US" b="1" dirty="0" smtClean="0">
                <a:solidFill>
                  <a:srgbClr val="C00000"/>
                </a:solidFill>
                <a:latin typeface="Times New Roman"/>
                <a:cs typeface="Times New Roman"/>
              </a:rPr>
              <a:t>fan shaped muscle</a:t>
            </a:r>
          </a:p>
          <a:p>
            <a:pPr lvl="1"/>
            <a:r>
              <a:rPr lang="en-US" sz="2600" dirty="0" smtClean="0">
                <a:latin typeface="Times New Roman"/>
                <a:cs typeface="Times New Roman"/>
              </a:rPr>
              <a:t>Floor of temporal fossa and deep surface of temporalis fascia.</a:t>
            </a:r>
          </a:p>
          <a:p>
            <a:pPr lvl="1"/>
            <a:endParaRPr lang="en-US" dirty="0" smtClean="0">
              <a:latin typeface="Times New Roman"/>
              <a:cs typeface="Times New Roman"/>
            </a:endParaRPr>
          </a:p>
          <a:p>
            <a:pPr>
              <a:buFont typeface="Wingdings" pitchFamily="2" charset="2"/>
              <a:buChar char="q"/>
            </a:pPr>
            <a:r>
              <a:rPr lang="en-US" b="1" dirty="0" smtClean="0">
                <a:solidFill>
                  <a:srgbClr val="3366FF"/>
                </a:solidFill>
                <a:latin typeface="Times New Roman"/>
                <a:cs typeface="Times New Roman"/>
              </a:rPr>
              <a:t>Insertion </a:t>
            </a:r>
          </a:p>
          <a:p>
            <a:pPr lvl="1"/>
            <a:r>
              <a:rPr lang="en-US" sz="2600" dirty="0" smtClean="0">
                <a:latin typeface="Times New Roman"/>
                <a:cs typeface="Times New Roman"/>
              </a:rPr>
              <a:t>Coronoid process and anterior border of ramus of mandible. </a:t>
            </a:r>
          </a:p>
          <a:p>
            <a:pPr lvl="1"/>
            <a:endParaRPr lang="en-US" dirty="0" smtClean="0">
              <a:latin typeface="Times New Roman"/>
              <a:cs typeface="Times New Roman"/>
            </a:endParaRPr>
          </a:p>
          <a:p>
            <a:pPr>
              <a:buFont typeface="Wingdings" pitchFamily="2" charset="2"/>
              <a:buChar char="q"/>
            </a:pPr>
            <a:r>
              <a:rPr lang="en-US" b="1" dirty="0" smtClean="0">
                <a:solidFill>
                  <a:srgbClr val="3366FF"/>
                </a:solidFill>
                <a:latin typeface="Times New Roman"/>
                <a:cs typeface="Times New Roman"/>
              </a:rPr>
              <a:t>Innervation</a:t>
            </a:r>
          </a:p>
          <a:p>
            <a:pPr lvl="1"/>
            <a:r>
              <a:rPr lang="en-US" sz="2600" dirty="0" smtClean="0">
                <a:latin typeface="Times New Roman"/>
                <a:cs typeface="Times New Roman"/>
              </a:rPr>
              <a:t>Deep temporal branches of  anterior division of mandibular nerve.</a:t>
            </a:r>
          </a:p>
          <a:p>
            <a:pPr lvl="1"/>
            <a:endParaRPr lang="en-US" dirty="0" smtClean="0">
              <a:latin typeface="Times New Roman"/>
              <a:cs typeface="Times New Roman"/>
            </a:endParaRPr>
          </a:p>
          <a:p>
            <a:pPr>
              <a:buFont typeface="Wingdings" pitchFamily="2" charset="2"/>
              <a:buChar char="q"/>
            </a:pPr>
            <a:r>
              <a:rPr lang="en-US" b="1" dirty="0" smtClean="0">
                <a:solidFill>
                  <a:srgbClr val="3366FF"/>
                </a:solidFill>
                <a:latin typeface="Times New Roman"/>
                <a:cs typeface="Times New Roman"/>
              </a:rPr>
              <a:t>Action</a:t>
            </a:r>
          </a:p>
          <a:p>
            <a:pPr lvl="1"/>
            <a:r>
              <a:rPr lang="en-US" sz="2600" dirty="0" smtClean="0">
                <a:latin typeface="Times New Roman"/>
                <a:cs typeface="Times New Roman"/>
              </a:rPr>
              <a:t>Elevates mandible, posterior horizontal fibers retracts the mandible. </a:t>
            </a:r>
          </a:p>
        </p:txBody>
      </p:sp>
      <p:pic>
        <p:nvPicPr>
          <p:cNvPr id="13" name="Picture 12"/>
          <p:cNvPicPr>
            <a:picLocks noChangeAspect="1"/>
          </p:cNvPicPr>
          <p:nvPr/>
        </p:nvPicPr>
        <p:blipFill>
          <a:blip r:embed="rId3"/>
          <a:stretch>
            <a:fillRect/>
          </a:stretch>
        </p:blipFill>
        <p:spPr>
          <a:xfrm>
            <a:off x="4838061" y="900588"/>
            <a:ext cx="4035417" cy="5486400"/>
          </a:xfrm>
          <a:prstGeom prst="rect">
            <a:avLst/>
          </a:prstGeom>
        </p:spPr>
      </p:pic>
      <p:sp>
        <p:nvSpPr>
          <p:cNvPr id="14" name="TextBox 13"/>
          <p:cNvSpPr txBox="1"/>
          <p:nvPr/>
        </p:nvSpPr>
        <p:spPr>
          <a:xfrm>
            <a:off x="7323937" y="4230755"/>
            <a:ext cx="1045879" cy="307777"/>
          </a:xfrm>
          <a:prstGeom prst="rect">
            <a:avLst/>
          </a:prstGeom>
          <a:noFill/>
        </p:spPr>
        <p:txBody>
          <a:bodyPr wrap="none" rtlCol="0">
            <a:spAutoFit/>
          </a:bodyPr>
          <a:lstStyle/>
          <a:p>
            <a:r>
              <a:rPr lang="en-US" sz="1400" b="1" dirty="0" smtClean="0">
                <a:latin typeface="Times New Roman"/>
                <a:cs typeface="Times New Roman"/>
              </a:rPr>
              <a:t>Temporalis   </a:t>
            </a:r>
            <a:endParaRPr lang="en-US" sz="1400" b="1" dirty="0">
              <a:latin typeface="Times New Roman"/>
              <a:cs typeface="Times New Roman"/>
            </a:endParaRPr>
          </a:p>
        </p:txBody>
      </p:sp>
      <p:cxnSp>
        <p:nvCxnSpPr>
          <p:cNvPr id="15" name="Straight Arrow Connector 14"/>
          <p:cNvCxnSpPr/>
          <p:nvPr/>
        </p:nvCxnSpPr>
        <p:spPr>
          <a:xfrm flipV="1">
            <a:off x="6741302" y="1625238"/>
            <a:ext cx="1015010" cy="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665592" y="1338590"/>
            <a:ext cx="928459" cy="523220"/>
          </a:xfrm>
          <a:prstGeom prst="rect">
            <a:avLst/>
          </a:prstGeom>
          <a:noFill/>
        </p:spPr>
        <p:txBody>
          <a:bodyPr wrap="none" rtlCol="0">
            <a:spAutoFit/>
          </a:bodyPr>
          <a:lstStyle/>
          <a:p>
            <a:r>
              <a:rPr lang="en-US" sz="1400" b="1" dirty="0" smtClean="0">
                <a:latin typeface="Times New Roman"/>
                <a:cs typeface="Times New Roman"/>
              </a:rPr>
              <a:t>Temporal</a:t>
            </a:r>
          </a:p>
          <a:p>
            <a:r>
              <a:rPr lang="en-US" sz="1400" b="1" dirty="0" smtClean="0">
                <a:latin typeface="Times New Roman"/>
                <a:cs typeface="Times New Roman"/>
              </a:rPr>
              <a:t>fascia   </a:t>
            </a:r>
            <a:endParaRPr lang="en-US" sz="1400" b="1" dirty="0">
              <a:latin typeface="Times New Roman"/>
              <a:cs typeface="Times New Roman"/>
            </a:endParaRPr>
          </a:p>
        </p:txBody>
      </p:sp>
      <p:cxnSp>
        <p:nvCxnSpPr>
          <p:cNvPr id="19" name="Straight Arrow Connector 18"/>
          <p:cNvCxnSpPr/>
          <p:nvPr/>
        </p:nvCxnSpPr>
        <p:spPr>
          <a:xfrm flipV="1">
            <a:off x="6581076" y="2503412"/>
            <a:ext cx="1015010" cy="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539386" y="2219122"/>
            <a:ext cx="1002398" cy="523220"/>
          </a:xfrm>
          <a:prstGeom prst="rect">
            <a:avLst/>
          </a:prstGeom>
          <a:noFill/>
        </p:spPr>
        <p:txBody>
          <a:bodyPr wrap="none" rtlCol="0">
            <a:spAutoFit/>
          </a:bodyPr>
          <a:lstStyle/>
          <a:p>
            <a:r>
              <a:rPr lang="en-US" sz="1400" b="1" dirty="0" smtClean="0">
                <a:latin typeface="Times New Roman"/>
                <a:cs typeface="Times New Roman"/>
              </a:rPr>
              <a:t>Zygomatic</a:t>
            </a:r>
          </a:p>
          <a:p>
            <a:r>
              <a:rPr lang="en-US" sz="1400" b="1" dirty="0" smtClean="0">
                <a:latin typeface="Times New Roman"/>
                <a:cs typeface="Times New Roman"/>
              </a:rPr>
              <a:t>arch</a:t>
            </a:r>
          </a:p>
        </p:txBody>
      </p:sp>
    </p:spTree>
    <p:extLst>
      <p:ext uri="{BB962C8B-B14F-4D97-AF65-F5344CB8AC3E}">
        <p14:creationId xmlns:p14="http://schemas.microsoft.com/office/powerpoint/2010/main" val="283978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3443636" cy="1143000"/>
          </a:xfrm>
        </p:spPr>
        <p:txBody>
          <a:bodyPr/>
          <a:lstStyle/>
          <a:p>
            <a:pPr algn="l"/>
            <a:r>
              <a:rPr lang="en-US" sz="3200" b="1" dirty="0" smtClean="0">
                <a:solidFill>
                  <a:srgbClr val="800000"/>
                </a:solidFill>
                <a:latin typeface="Times New Roman"/>
                <a:cs typeface="Times New Roman"/>
              </a:rPr>
              <a:t>Medial pterygoid  </a:t>
            </a:r>
            <a:endParaRPr lang="en-US" dirty="0"/>
          </a:p>
        </p:txBody>
      </p:sp>
      <p:sp>
        <p:nvSpPr>
          <p:cNvPr id="3" name="Content Placeholder 2"/>
          <p:cNvSpPr>
            <a:spLocks noGrp="1"/>
          </p:cNvSpPr>
          <p:nvPr>
            <p:ph sz="half" idx="1"/>
          </p:nvPr>
        </p:nvSpPr>
        <p:spPr>
          <a:xfrm>
            <a:off x="457200" y="1182414"/>
            <a:ext cx="4038600" cy="5549462"/>
          </a:xfrm>
        </p:spPr>
        <p:txBody>
          <a:bodyPr>
            <a:normAutofit fontScale="55000" lnSpcReduction="20000"/>
          </a:bodyPr>
          <a:lstStyle/>
          <a:p>
            <a:pPr>
              <a:buFont typeface="Wingdings" pitchFamily="2" charset="2"/>
              <a:buChar char="Ø"/>
            </a:pPr>
            <a:r>
              <a:rPr lang="en-US" sz="3300" dirty="0" smtClean="0">
                <a:solidFill>
                  <a:srgbClr val="C00000"/>
                </a:solidFill>
                <a:latin typeface="Times New Roman"/>
                <a:cs typeface="Times New Roman"/>
              </a:rPr>
              <a:t>Quadrangular in shape, has two head.</a:t>
            </a:r>
          </a:p>
          <a:p>
            <a:endParaRPr lang="en-US" dirty="0" smtClean="0">
              <a:latin typeface="Times New Roman"/>
              <a:cs typeface="Times New Roman"/>
            </a:endParaRPr>
          </a:p>
          <a:p>
            <a:pPr>
              <a:buFont typeface="Wingdings" pitchFamily="2" charset="2"/>
              <a:buChar char="q"/>
            </a:pPr>
            <a:r>
              <a:rPr lang="en-US" sz="3300" b="1" dirty="0" smtClean="0">
                <a:solidFill>
                  <a:srgbClr val="3366FF"/>
                </a:solidFill>
                <a:latin typeface="Times New Roman"/>
                <a:cs typeface="Times New Roman"/>
              </a:rPr>
              <a:t>Origin</a:t>
            </a:r>
          </a:p>
          <a:p>
            <a:pPr lvl="1"/>
            <a:r>
              <a:rPr lang="en-US" sz="2900" b="1" dirty="0" smtClean="0">
                <a:solidFill>
                  <a:srgbClr val="C00000"/>
                </a:solidFill>
                <a:latin typeface="Times New Roman"/>
                <a:cs typeface="Times New Roman"/>
              </a:rPr>
              <a:t>Deep head</a:t>
            </a:r>
            <a:r>
              <a:rPr lang="en-US" sz="2900" dirty="0" smtClean="0">
                <a:solidFill>
                  <a:srgbClr val="C00000"/>
                </a:solidFill>
                <a:latin typeface="Times New Roman"/>
                <a:cs typeface="Times New Roman"/>
              </a:rPr>
              <a:t>: </a:t>
            </a:r>
            <a:r>
              <a:rPr lang="en-US" sz="2900" dirty="0" smtClean="0">
                <a:latin typeface="Times New Roman"/>
                <a:cs typeface="Times New Roman"/>
              </a:rPr>
              <a:t>attaches on the medial surface of the lateral pterygoid plate.</a:t>
            </a:r>
          </a:p>
          <a:p>
            <a:pPr lvl="1"/>
            <a:endParaRPr lang="en-US" dirty="0" smtClean="0">
              <a:latin typeface="Times New Roman"/>
              <a:cs typeface="Times New Roman"/>
            </a:endParaRPr>
          </a:p>
          <a:p>
            <a:pPr lvl="1"/>
            <a:r>
              <a:rPr lang="en-US" sz="2900" b="1" dirty="0" smtClean="0">
                <a:solidFill>
                  <a:srgbClr val="C00000"/>
                </a:solidFill>
                <a:latin typeface="Times New Roman"/>
                <a:cs typeface="Times New Roman"/>
              </a:rPr>
              <a:t>Superficial head: </a:t>
            </a:r>
            <a:r>
              <a:rPr lang="en-US" sz="2900" dirty="0" smtClean="0">
                <a:latin typeface="Times New Roman"/>
                <a:cs typeface="Times New Roman"/>
              </a:rPr>
              <a:t>attaches on the pyramidal process of the palatine bone and tuberosity of the maxilla. </a:t>
            </a:r>
          </a:p>
          <a:p>
            <a:pPr lvl="1"/>
            <a:endParaRPr lang="en-US" dirty="0" smtClean="0">
              <a:latin typeface="Times New Roman"/>
              <a:cs typeface="Times New Roman"/>
            </a:endParaRPr>
          </a:p>
          <a:p>
            <a:pPr>
              <a:buFont typeface="Wingdings" pitchFamily="2" charset="2"/>
              <a:buChar char="q"/>
            </a:pPr>
            <a:r>
              <a:rPr lang="en-US" sz="3300" b="1" dirty="0" smtClean="0">
                <a:solidFill>
                  <a:srgbClr val="3366FF"/>
                </a:solidFill>
                <a:latin typeface="Times New Roman"/>
                <a:cs typeface="Times New Roman"/>
              </a:rPr>
              <a:t>Insertion</a:t>
            </a:r>
            <a:r>
              <a:rPr lang="en-US" sz="3300" dirty="0" smtClean="0">
                <a:latin typeface="Times New Roman"/>
                <a:cs typeface="Times New Roman"/>
              </a:rPr>
              <a:t> </a:t>
            </a:r>
          </a:p>
          <a:p>
            <a:pPr lvl="1"/>
            <a:r>
              <a:rPr lang="en-US" sz="2900" dirty="0" smtClean="0">
                <a:latin typeface="Times New Roman"/>
                <a:cs typeface="Times New Roman"/>
              </a:rPr>
              <a:t>Medial surface of ramus and angle of the mandible </a:t>
            </a:r>
          </a:p>
          <a:p>
            <a:pPr lvl="1"/>
            <a:endParaRPr lang="en-US" sz="3300" dirty="0" smtClean="0">
              <a:latin typeface="Times New Roman"/>
              <a:cs typeface="Times New Roman"/>
            </a:endParaRPr>
          </a:p>
          <a:p>
            <a:pPr>
              <a:buFont typeface="Wingdings" pitchFamily="2" charset="2"/>
              <a:buChar char="q"/>
            </a:pPr>
            <a:r>
              <a:rPr lang="en-US" sz="3300" b="1" dirty="0" smtClean="0">
                <a:solidFill>
                  <a:srgbClr val="3366FF"/>
                </a:solidFill>
                <a:latin typeface="Times New Roman"/>
                <a:cs typeface="Times New Roman"/>
              </a:rPr>
              <a:t>Innervation</a:t>
            </a:r>
          </a:p>
          <a:p>
            <a:pPr lvl="1"/>
            <a:r>
              <a:rPr lang="en-US" sz="2900" dirty="0" smtClean="0">
                <a:latin typeface="Times New Roman"/>
                <a:cs typeface="Times New Roman"/>
              </a:rPr>
              <a:t> Trunk of Mandibular nerve.</a:t>
            </a:r>
          </a:p>
          <a:p>
            <a:pPr lvl="1"/>
            <a:endParaRPr lang="en-US" dirty="0" smtClean="0">
              <a:latin typeface="Times New Roman"/>
              <a:cs typeface="Times New Roman"/>
            </a:endParaRPr>
          </a:p>
          <a:p>
            <a:pPr>
              <a:buFont typeface="Wingdings" pitchFamily="2" charset="2"/>
              <a:buChar char="q"/>
            </a:pPr>
            <a:r>
              <a:rPr lang="en-US" sz="3300" b="1" dirty="0" smtClean="0">
                <a:solidFill>
                  <a:srgbClr val="3366FF"/>
                </a:solidFill>
                <a:latin typeface="Times New Roman"/>
                <a:cs typeface="Times New Roman"/>
              </a:rPr>
              <a:t>Action</a:t>
            </a:r>
            <a:endParaRPr lang="en-US" sz="2900" b="1" dirty="0" smtClean="0">
              <a:solidFill>
                <a:srgbClr val="3366FF"/>
              </a:solidFill>
              <a:latin typeface="Times New Roman"/>
              <a:cs typeface="Times New Roman"/>
            </a:endParaRPr>
          </a:p>
          <a:p>
            <a:pPr lvl="1"/>
            <a:r>
              <a:rPr lang="en-US" sz="2900" dirty="0" smtClean="0">
                <a:latin typeface="Times New Roman"/>
                <a:cs typeface="Times New Roman"/>
              </a:rPr>
              <a:t>Elevates mandible, protrudes the mandible</a:t>
            </a:r>
            <a:r>
              <a:rPr lang="en-US" dirty="0" smtClean="0">
                <a:latin typeface="Times New Roman"/>
                <a:cs typeface="Times New Roman"/>
              </a:rPr>
              <a:t>.</a:t>
            </a:r>
          </a:p>
        </p:txBody>
      </p:sp>
      <p:grpSp>
        <p:nvGrpSpPr>
          <p:cNvPr id="8" name="Group 7"/>
          <p:cNvGrpSpPr/>
          <p:nvPr/>
        </p:nvGrpSpPr>
        <p:grpSpPr>
          <a:xfrm>
            <a:off x="4882539" y="677917"/>
            <a:ext cx="4233151" cy="3115927"/>
            <a:chOff x="5169926" y="2977064"/>
            <a:chExt cx="4233151" cy="3115927"/>
          </a:xfrm>
        </p:grpSpPr>
        <p:pic>
          <p:nvPicPr>
            <p:cNvPr id="9" name="Picture 8"/>
            <p:cNvPicPr>
              <a:picLocks noChangeAspect="1"/>
            </p:cNvPicPr>
            <p:nvPr/>
          </p:nvPicPr>
          <p:blipFill rotWithShape="1">
            <a:blip r:embed="rId2"/>
            <a:srcRect l="26612" t="1" b="54564"/>
            <a:stretch/>
          </p:blipFill>
          <p:spPr>
            <a:xfrm>
              <a:off x="5169926" y="2977064"/>
              <a:ext cx="3516874" cy="3115927"/>
            </a:xfrm>
            <a:prstGeom prst="rect">
              <a:avLst/>
            </a:prstGeom>
          </p:spPr>
        </p:pic>
        <p:cxnSp>
          <p:nvCxnSpPr>
            <p:cNvPr id="13" name="Straight Arrow Connector 12"/>
            <p:cNvCxnSpPr/>
            <p:nvPr/>
          </p:nvCxnSpPr>
          <p:spPr>
            <a:xfrm>
              <a:off x="7352846" y="4815922"/>
              <a:ext cx="629667" cy="46932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7258192" y="4970510"/>
              <a:ext cx="724321" cy="31473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896961" y="5146745"/>
              <a:ext cx="1506116" cy="307777"/>
            </a:xfrm>
            <a:prstGeom prst="rect">
              <a:avLst/>
            </a:prstGeom>
            <a:noFill/>
          </p:spPr>
          <p:txBody>
            <a:bodyPr wrap="none" rtlCol="0">
              <a:spAutoFit/>
            </a:bodyPr>
            <a:lstStyle/>
            <a:p>
              <a:r>
                <a:rPr lang="en-US" sz="1400" b="1" dirty="0" smtClean="0">
                  <a:latin typeface="Times New Roman"/>
                  <a:cs typeface="Times New Roman"/>
                </a:rPr>
                <a:t>Medial pterygoid  </a:t>
              </a:r>
              <a:endParaRPr lang="en-US" sz="1400" b="1" dirty="0">
                <a:latin typeface="Times New Roman"/>
                <a:cs typeface="Times New Roman"/>
              </a:endParaRPr>
            </a:p>
          </p:txBody>
        </p:sp>
      </p:grpSp>
      <p:pic>
        <p:nvPicPr>
          <p:cNvPr id="10" name="Picture 2" descr="C:\Users\anatomy\Pictures\My Scans\2016-04 (Apr)\scan0003.jpg"/>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1217" t="5583" r="2308" b="23697"/>
          <a:stretch/>
        </p:blipFill>
        <p:spPr bwMode="auto">
          <a:xfrm>
            <a:off x="4800600" y="3988676"/>
            <a:ext cx="41910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3443636" cy="1143000"/>
          </a:xfrm>
        </p:spPr>
        <p:txBody>
          <a:bodyPr/>
          <a:lstStyle/>
          <a:p>
            <a:pPr algn="l"/>
            <a:r>
              <a:rPr lang="en-US" sz="3200" b="1" dirty="0" smtClean="0">
                <a:solidFill>
                  <a:srgbClr val="800000"/>
                </a:solidFill>
                <a:latin typeface="Times New Roman"/>
                <a:cs typeface="Times New Roman"/>
              </a:rPr>
              <a:t>Lateral pterygoid  </a:t>
            </a:r>
            <a:endParaRPr lang="en-US" dirty="0"/>
          </a:p>
        </p:txBody>
      </p:sp>
      <p:sp>
        <p:nvSpPr>
          <p:cNvPr id="3" name="Content Placeholder 2"/>
          <p:cNvSpPr>
            <a:spLocks noGrp="1"/>
          </p:cNvSpPr>
          <p:nvPr>
            <p:ph sz="half" idx="1"/>
          </p:nvPr>
        </p:nvSpPr>
        <p:spPr>
          <a:xfrm>
            <a:off x="457199" y="1417638"/>
            <a:ext cx="4135811" cy="5159691"/>
          </a:xfrm>
        </p:spPr>
        <p:txBody>
          <a:bodyPr>
            <a:normAutofit fontScale="55000" lnSpcReduction="20000"/>
          </a:bodyPr>
          <a:lstStyle/>
          <a:p>
            <a:r>
              <a:rPr lang="en-US" sz="2900" b="1" dirty="0" smtClean="0">
                <a:solidFill>
                  <a:srgbClr val="C00000"/>
                </a:solidFill>
                <a:latin typeface="Times New Roman"/>
                <a:cs typeface="Times New Roman"/>
              </a:rPr>
              <a:t>Triangular in shape, has two head.</a:t>
            </a:r>
          </a:p>
          <a:p>
            <a:endParaRPr lang="en-US" dirty="0" smtClean="0">
              <a:latin typeface="Times New Roman"/>
              <a:cs typeface="Times New Roman"/>
            </a:endParaRPr>
          </a:p>
          <a:p>
            <a:pPr>
              <a:buFont typeface="Wingdings" pitchFamily="2" charset="2"/>
              <a:buChar char="q"/>
            </a:pPr>
            <a:r>
              <a:rPr lang="en-US" sz="2900" b="1" dirty="0" smtClean="0">
                <a:solidFill>
                  <a:srgbClr val="3366FF"/>
                </a:solidFill>
                <a:latin typeface="Times New Roman"/>
                <a:cs typeface="Times New Roman"/>
              </a:rPr>
              <a:t>Origin</a:t>
            </a:r>
          </a:p>
          <a:p>
            <a:pPr lvl="1"/>
            <a:r>
              <a:rPr lang="en-US" sz="2900" dirty="0" smtClean="0">
                <a:solidFill>
                  <a:srgbClr val="C00000"/>
                </a:solidFill>
                <a:latin typeface="Times New Roman"/>
                <a:cs typeface="Times New Roman"/>
              </a:rPr>
              <a:t>Upper head</a:t>
            </a:r>
            <a:r>
              <a:rPr lang="en-US" sz="2900" dirty="0" smtClean="0">
                <a:latin typeface="Times New Roman"/>
                <a:cs typeface="Times New Roman"/>
              </a:rPr>
              <a:t>: </a:t>
            </a:r>
            <a:r>
              <a:rPr lang="en-US" sz="2900" dirty="0">
                <a:latin typeface="Times New Roman"/>
                <a:cs typeface="Times New Roman"/>
              </a:rPr>
              <a:t>i</a:t>
            </a:r>
            <a:r>
              <a:rPr lang="en-US" sz="2900" dirty="0" smtClean="0">
                <a:latin typeface="Times New Roman"/>
                <a:cs typeface="Times New Roman"/>
              </a:rPr>
              <a:t>nfratemporal surface  and infratemporal crest of the greater wing of sphenoid.</a:t>
            </a:r>
          </a:p>
          <a:p>
            <a:pPr lvl="1"/>
            <a:endParaRPr lang="en-US" dirty="0" smtClean="0">
              <a:latin typeface="Times New Roman"/>
              <a:cs typeface="Times New Roman"/>
            </a:endParaRPr>
          </a:p>
          <a:p>
            <a:pPr lvl="1"/>
            <a:r>
              <a:rPr lang="en-US" sz="2900" dirty="0" smtClean="0">
                <a:solidFill>
                  <a:srgbClr val="C00000"/>
                </a:solidFill>
                <a:latin typeface="Times New Roman"/>
                <a:cs typeface="Times New Roman"/>
              </a:rPr>
              <a:t>Lower head: </a:t>
            </a:r>
            <a:r>
              <a:rPr lang="en-US" sz="2900" dirty="0" smtClean="0">
                <a:latin typeface="Times New Roman"/>
                <a:cs typeface="Times New Roman"/>
              </a:rPr>
              <a:t>lateral surface of lateral pterygoid plate.  </a:t>
            </a:r>
          </a:p>
          <a:p>
            <a:pPr lvl="1"/>
            <a:endParaRPr lang="en-US" dirty="0" smtClean="0">
              <a:latin typeface="Times New Roman"/>
              <a:cs typeface="Times New Roman"/>
            </a:endParaRPr>
          </a:p>
          <a:p>
            <a:pPr>
              <a:buFont typeface="Wingdings" pitchFamily="2" charset="2"/>
              <a:buChar char="q"/>
            </a:pPr>
            <a:r>
              <a:rPr lang="en-US" sz="2900" b="1" dirty="0" smtClean="0">
                <a:solidFill>
                  <a:srgbClr val="3366FF"/>
                </a:solidFill>
                <a:latin typeface="Times New Roman"/>
                <a:cs typeface="Times New Roman"/>
              </a:rPr>
              <a:t>Insertion </a:t>
            </a:r>
          </a:p>
          <a:p>
            <a:pPr lvl="1"/>
            <a:r>
              <a:rPr lang="en-US" sz="2900" dirty="0" smtClean="0">
                <a:solidFill>
                  <a:srgbClr val="C00000"/>
                </a:solidFill>
                <a:latin typeface="Times New Roman"/>
                <a:cs typeface="Times New Roman"/>
              </a:rPr>
              <a:t>Upper head</a:t>
            </a:r>
            <a:r>
              <a:rPr lang="en-US" sz="2900" dirty="0" smtClean="0">
                <a:latin typeface="Times New Roman"/>
                <a:cs typeface="Times New Roman"/>
              </a:rPr>
              <a:t>: </a:t>
            </a:r>
            <a:r>
              <a:rPr lang="en-US" sz="2900" dirty="0" err="1" smtClean="0">
                <a:latin typeface="Times New Roman"/>
                <a:cs typeface="Times New Roman"/>
              </a:rPr>
              <a:t>artcular</a:t>
            </a:r>
            <a:r>
              <a:rPr lang="en-US" sz="2900" dirty="0" smtClean="0">
                <a:latin typeface="Times New Roman"/>
                <a:cs typeface="Times New Roman"/>
              </a:rPr>
              <a:t> disc and capsule of </a:t>
            </a:r>
            <a:r>
              <a:rPr lang="en-US" sz="2900" dirty="0" err="1" smtClean="0">
                <a:latin typeface="Times New Roman"/>
                <a:cs typeface="Times New Roman"/>
              </a:rPr>
              <a:t>temporomandibular</a:t>
            </a:r>
            <a:r>
              <a:rPr lang="en-US" sz="2900" dirty="0" smtClean="0">
                <a:latin typeface="Times New Roman"/>
                <a:cs typeface="Times New Roman"/>
              </a:rPr>
              <a:t> joint.</a:t>
            </a:r>
          </a:p>
          <a:p>
            <a:pPr lvl="1"/>
            <a:endParaRPr lang="en-US" dirty="0" smtClean="0">
              <a:latin typeface="Times New Roman"/>
              <a:cs typeface="Times New Roman"/>
            </a:endParaRPr>
          </a:p>
          <a:p>
            <a:pPr lvl="1"/>
            <a:r>
              <a:rPr lang="en-US" sz="2900" dirty="0" smtClean="0">
                <a:solidFill>
                  <a:srgbClr val="C00000"/>
                </a:solidFill>
                <a:latin typeface="Times New Roman"/>
                <a:cs typeface="Times New Roman"/>
              </a:rPr>
              <a:t>Lower head: </a:t>
            </a:r>
            <a:r>
              <a:rPr lang="en-US" sz="2900" dirty="0" smtClean="0">
                <a:latin typeface="Times New Roman"/>
                <a:cs typeface="Times New Roman"/>
              </a:rPr>
              <a:t>neck of mandible (pterygoid fovea</a:t>
            </a:r>
            <a:r>
              <a:rPr lang="en-US" dirty="0" smtClean="0">
                <a:latin typeface="Times New Roman"/>
                <a:cs typeface="Times New Roman"/>
              </a:rPr>
              <a:t>).</a:t>
            </a:r>
          </a:p>
          <a:p>
            <a:pPr lvl="1"/>
            <a:endParaRPr lang="en-US" dirty="0" smtClean="0">
              <a:latin typeface="Times New Roman"/>
              <a:cs typeface="Times New Roman"/>
            </a:endParaRPr>
          </a:p>
          <a:p>
            <a:pPr>
              <a:buFont typeface="Wingdings" pitchFamily="2" charset="2"/>
              <a:buChar char="q"/>
            </a:pPr>
            <a:r>
              <a:rPr lang="en-US" sz="2900" b="1" dirty="0" smtClean="0">
                <a:solidFill>
                  <a:srgbClr val="3366FF"/>
                </a:solidFill>
                <a:latin typeface="Times New Roman"/>
                <a:cs typeface="Times New Roman"/>
              </a:rPr>
              <a:t>Innervation</a:t>
            </a:r>
          </a:p>
          <a:p>
            <a:pPr lvl="1"/>
            <a:r>
              <a:rPr lang="en-US" sz="2900" dirty="0" smtClean="0">
                <a:latin typeface="Times New Roman"/>
                <a:cs typeface="Times New Roman"/>
              </a:rPr>
              <a:t>Anterior division of Mandibular nerve</a:t>
            </a:r>
            <a:r>
              <a:rPr lang="en-US" dirty="0" smtClean="0">
                <a:latin typeface="Times New Roman"/>
                <a:cs typeface="Times New Roman"/>
              </a:rPr>
              <a:t>.</a:t>
            </a:r>
          </a:p>
          <a:p>
            <a:pPr lvl="1"/>
            <a:endParaRPr lang="en-US" dirty="0" smtClean="0">
              <a:latin typeface="Times New Roman"/>
              <a:cs typeface="Times New Roman"/>
            </a:endParaRPr>
          </a:p>
          <a:p>
            <a:pPr>
              <a:buFont typeface="Wingdings" pitchFamily="2" charset="2"/>
              <a:buChar char="q"/>
            </a:pPr>
            <a:r>
              <a:rPr lang="en-US" sz="2900" b="1" dirty="0" smtClean="0">
                <a:solidFill>
                  <a:srgbClr val="3366FF"/>
                </a:solidFill>
                <a:latin typeface="Times New Roman"/>
                <a:cs typeface="Times New Roman"/>
              </a:rPr>
              <a:t>Action</a:t>
            </a:r>
          </a:p>
          <a:p>
            <a:pPr lvl="1"/>
            <a:r>
              <a:rPr lang="en-US" sz="2900" dirty="0" smtClean="0">
                <a:latin typeface="Times New Roman"/>
                <a:cs typeface="Times New Roman"/>
              </a:rPr>
              <a:t>Depress chin, protrudes the mandible.</a:t>
            </a:r>
          </a:p>
          <a:p>
            <a:pPr lvl="1">
              <a:buNone/>
            </a:pPr>
            <a:endParaRPr lang="en-US" sz="2900" dirty="0" smtClean="0">
              <a:latin typeface="Times New Roman"/>
              <a:cs typeface="Times New Roman"/>
            </a:endParaRPr>
          </a:p>
        </p:txBody>
      </p:sp>
      <p:grpSp>
        <p:nvGrpSpPr>
          <p:cNvPr id="10" name="Group 9"/>
          <p:cNvGrpSpPr/>
          <p:nvPr/>
        </p:nvGrpSpPr>
        <p:grpSpPr>
          <a:xfrm>
            <a:off x="5150538" y="683546"/>
            <a:ext cx="3529872" cy="3490715"/>
            <a:chOff x="5169926" y="2602276"/>
            <a:chExt cx="3529872" cy="3490715"/>
          </a:xfrm>
        </p:grpSpPr>
        <p:pic>
          <p:nvPicPr>
            <p:cNvPr id="11" name="Picture 10"/>
            <p:cNvPicPr>
              <a:picLocks noChangeAspect="1"/>
            </p:cNvPicPr>
            <p:nvPr/>
          </p:nvPicPr>
          <p:blipFill rotWithShape="1">
            <a:blip r:embed="rId3"/>
            <a:srcRect l="26612" t="1" b="54564"/>
            <a:stretch/>
          </p:blipFill>
          <p:spPr>
            <a:xfrm>
              <a:off x="5169926" y="2977064"/>
              <a:ext cx="3516874" cy="3115927"/>
            </a:xfrm>
            <a:prstGeom prst="rect">
              <a:avLst/>
            </a:prstGeom>
          </p:spPr>
        </p:pic>
        <p:cxnSp>
          <p:nvCxnSpPr>
            <p:cNvPr id="12" name="Straight Arrow Connector 11"/>
            <p:cNvCxnSpPr/>
            <p:nvPr/>
          </p:nvCxnSpPr>
          <p:spPr>
            <a:xfrm flipV="1">
              <a:off x="7441113" y="2879275"/>
              <a:ext cx="391531" cy="116976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7049582" y="2879275"/>
              <a:ext cx="783062" cy="132216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450738" y="2602276"/>
              <a:ext cx="1249060" cy="276999"/>
            </a:xfrm>
            <a:prstGeom prst="rect">
              <a:avLst/>
            </a:prstGeom>
            <a:noFill/>
          </p:spPr>
          <p:txBody>
            <a:bodyPr wrap="none" rtlCol="0">
              <a:spAutoFit/>
            </a:bodyPr>
            <a:lstStyle/>
            <a:p>
              <a:r>
                <a:rPr lang="en-US" sz="1200" dirty="0" smtClean="0">
                  <a:latin typeface="Times"/>
                  <a:cs typeface="Times"/>
                </a:rPr>
                <a:t>Lateral pterygoid  </a:t>
              </a:r>
              <a:endParaRPr lang="en-US" sz="1200" dirty="0">
                <a:latin typeface="Times"/>
                <a:cs typeface="Times"/>
              </a:endParaRPr>
            </a:p>
          </p:txBody>
        </p:sp>
      </p:grpSp>
      <p:pic>
        <p:nvPicPr>
          <p:cNvPr id="9" name="Picture 2" descr="C:\Users\anatomy\Pictures\My Scans\2016-04 (Apr)\scan0004.jpg"/>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5035818" y="4043457"/>
            <a:ext cx="38862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89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78372"/>
            <a:ext cx="4038600" cy="6274676"/>
          </a:xfrm>
        </p:spPr>
        <p:txBody>
          <a:bodyPr>
            <a:normAutofit fontScale="92500" lnSpcReduction="20000"/>
          </a:bodyPr>
          <a:lstStyle/>
          <a:p>
            <a:pPr marL="0" indent="0">
              <a:buNone/>
            </a:pPr>
            <a:r>
              <a:rPr lang="en-US" sz="2200" b="1" dirty="0" smtClean="0">
                <a:solidFill>
                  <a:srgbClr val="C00000"/>
                </a:solidFill>
                <a:latin typeface="Times New Roman" pitchFamily="18" charset="0"/>
                <a:cs typeface="Times New Roman" pitchFamily="18" charset="0"/>
              </a:rPr>
              <a:t>Relation of lateral </a:t>
            </a:r>
            <a:r>
              <a:rPr lang="en-US" sz="2200" b="1" dirty="0" err="1" smtClean="0">
                <a:solidFill>
                  <a:srgbClr val="C00000"/>
                </a:solidFill>
                <a:latin typeface="Times New Roman" pitchFamily="18" charset="0"/>
                <a:cs typeface="Times New Roman" pitchFamily="18" charset="0"/>
              </a:rPr>
              <a:t>ptergoid</a:t>
            </a:r>
            <a:r>
              <a:rPr lang="en-US" sz="2200" b="1" dirty="0" smtClean="0">
                <a:solidFill>
                  <a:srgbClr val="C00000"/>
                </a:solidFill>
                <a:latin typeface="Times New Roman" pitchFamily="18" charset="0"/>
                <a:cs typeface="Times New Roman" pitchFamily="18" charset="0"/>
              </a:rPr>
              <a:t> muscle  </a:t>
            </a:r>
          </a:p>
          <a:p>
            <a:pPr marL="0" indent="0">
              <a:buFont typeface="Wingdings" pitchFamily="2" charset="2"/>
              <a:buChar char="q"/>
            </a:pPr>
            <a:r>
              <a:rPr lang="en-US" sz="2000" b="1" dirty="0" smtClean="0">
                <a:solidFill>
                  <a:srgbClr val="0070C0"/>
                </a:solidFill>
                <a:latin typeface="Times New Roman" pitchFamily="18" charset="0"/>
                <a:cs typeface="Times New Roman" pitchFamily="18" charset="0"/>
              </a:rPr>
              <a:t> Superficial</a:t>
            </a:r>
            <a:r>
              <a:rPr lang="en-US" sz="2200" b="1" dirty="0" smtClean="0">
                <a:solidFill>
                  <a:srgbClr val="0070C0"/>
                </a:solidFill>
                <a:latin typeface="Times New Roman" pitchFamily="18" charset="0"/>
                <a:cs typeface="Times New Roman" pitchFamily="18" charset="0"/>
              </a:rPr>
              <a:t> </a:t>
            </a:r>
            <a:r>
              <a:rPr lang="en-US" sz="2200" dirty="0" smtClean="0">
                <a:solidFill>
                  <a:srgbClr val="0070C0"/>
                </a:solidFill>
                <a:latin typeface="Times New Roman" pitchFamily="18" charset="0"/>
                <a:cs typeface="Times New Roman" pitchFamily="18" charset="0"/>
              </a:rPr>
              <a:t>–</a:t>
            </a:r>
          </a:p>
          <a:p>
            <a:pPr marL="0" indent="0">
              <a:buNone/>
            </a:pPr>
            <a:r>
              <a:rPr lang="en-US" sz="2200" dirty="0" smtClean="0">
                <a:solidFill>
                  <a:srgbClr val="0070C0"/>
                </a:solidFill>
                <a:latin typeface="Times New Roman" pitchFamily="18" charset="0"/>
                <a:cs typeface="Times New Roman" pitchFamily="18" charset="0"/>
              </a:rPr>
              <a:t> </a:t>
            </a: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masseter</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Ramus of the  mandible</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Tendon of temporalis</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Maxillary artery                                   </a:t>
            </a:r>
            <a:r>
              <a:rPr lang="en-US" dirty="0" smtClean="0">
                <a:latin typeface="Times New Roman" pitchFamily="18" charset="0"/>
                <a:cs typeface="Times New Roman" pitchFamily="18" charset="0"/>
              </a:rPr>
              <a:t>	       </a:t>
            </a:r>
          </a:p>
          <a:p>
            <a:pPr marL="0" indent="0">
              <a:buFont typeface="Wingdings" pitchFamily="2" charset="2"/>
              <a:buChar char="q"/>
            </a:pPr>
            <a:r>
              <a:rPr lang="en-US" sz="2000" b="1" dirty="0" smtClean="0">
                <a:solidFill>
                  <a:srgbClr val="0070C0"/>
                </a:solidFill>
                <a:latin typeface="Times New Roman" pitchFamily="18" charset="0"/>
                <a:cs typeface="Times New Roman" pitchFamily="18" charset="0"/>
              </a:rPr>
              <a:t> Deep </a:t>
            </a:r>
            <a:r>
              <a:rPr lang="en-US" sz="2000" dirty="0" smtClean="0">
                <a:solidFill>
                  <a:srgbClr val="0070C0"/>
                </a:solidFill>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p>
          <a:p>
            <a:pPr marL="0" indent="0">
              <a:buFont typeface="Arial" pitchFamily="34" charset="0"/>
              <a:buChar char="•"/>
            </a:pPr>
            <a:r>
              <a:rPr lang="en-US" sz="2000" dirty="0" smtClean="0">
                <a:solidFill>
                  <a:srgbClr val="C00000"/>
                </a:solidFill>
                <a:latin typeface="Times New Roman" pitchFamily="18" charset="0"/>
                <a:cs typeface="Times New Roman" pitchFamily="18" charset="0"/>
              </a:rPr>
              <a:t>	</a:t>
            </a:r>
            <a:r>
              <a:rPr lang="en-US" sz="1800" dirty="0" smtClean="0">
                <a:solidFill>
                  <a:srgbClr val="C00000"/>
                </a:solidFill>
                <a:latin typeface="Times New Roman" pitchFamily="18" charset="0"/>
                <a:cs typeface="Times New Roman" pitchFamily="18" charset="0"/>
              </a:rPr>
              <a:t>Mandibular nerve &amp; its branches </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Chorda tympani nerve</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Middle memingeal artery</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Sphenomandibular ligament</a:t>
            </a:r>
          </a:p>
          <a:p>
            <a:pPr marL="0" indent="0">
              <a:buFont typeface="Arial" pitchFamily="34" charset="0"/>
              <a:buChar char="•"/>
            </a:pPr>
            <a:endParaRPr lang="en-US" sz="1800" dirty="0" smtClean="0">
              <a:solidFill>
                <a:srgbClr val="C00000"/>
              </a:solidFill>
              <a:latin typeface="Times New Roman" pitchFamily="18" charset="0"/>
              <a:cs typeface="Times New Roman" pitchFamily="18" charset="0"/>
            </a:endParaRPr>
          </a:p>
          <a:p>
            <a:pPr marL="0" indent="0">
              <a:buFont typeface="Arial" pitchFamily="34" charset="0"/>
              <a:buChar char="•"/>
            </a:pPr>
            <a:r>
              <a:rPr lang="en-US" sz="1800" dirty="0" smtClean="0">
                <a:solidFill>
                  <a:srgbClr val="C00000"/>
                </a:solidFill>
                <a:latin typeface="Times New Roman" pitchFamily="18" charset="0"/>
                <a:cs typeface="Times New Roman" pitchFamily="18" charset="0"/>
              </a:rPr>
              <a:t>	Deep head of medal pterygoid 	muscle</a:t>
            </a:r>
            <a:endParaRPr lang="en-US" sz="1800" dirty="0">
              <a:solidFill>
                <a:srgbClr val="C00000"/>
              </a:solidFill>
              <a:latin typeface="Times New Roman" pitchFamily="18" charset="0"/>
              <a:cs typeface="Times New Roman" pitchFamily="18" charset="0"/>
            </a:endParaRPr>
          </a:p>
        </p:txBody>
      </p:sp>
      <p:pic>
        <p:nvPicPr>
          <p:cNvPr id="5" name="Picture 2" descr="C:\Users\anatomy\Pictures\My Scans\2016-04 (Apr)\scan0002.jpg"/>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1726" t="3393" r="4342" b="10893"/>
          <a:stretch/>
        </p:blipFill>
        <p:spPr bwMode="auto">
          <a:xfrm>
            <a:off x="4614234" y="569627"/>
            <a:ext cx="4277518" cy="29080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3"/>
          <a:srcRect b="40637"/>
          <a:stretch/>
        </p:blipFill>
        <p:spPr>
          <a:xfrm>
            <a:off x="5029677" y="3527592"/>
            <a:ext cx="3862075" cy="333040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815255" cy="671293"/>
          </a:xfrm>
        </p:spPr>
        <p:txBody>
          <a:bodyPr>
            <a:normAutofit/>
          </a:bodyPr>
          <a:lstStyle/>
          <a:p>
            <a:pPr algn="l">
              <a:buFont typeface="Wingdings" pitchFamily="2" charset="2"/>
              <a:buChar char="q"/>
            </a:pPr>
            <a:r>
              <a:rPr lang="en-US" sz="3200" b="1" dirty="0" smtClean="0">
                <a:solidFill>
                  <a:srgbClr val="800000"/>
                </a:solidFill>
                <a:latin typeface="Times New Roman"/>
                <a:cs typeface="Times New Roman"/>
              </a:rPr>
              <a:t> Maxillary artery </a:t>
            </a:r>
            <a:endParaRPr lang="en-US" sz="3200" b="1" dirty="0">
              <a:solidFill>
                <a:srgbClr val="800000"/>
              </a:solidFill>
              <a:latin typeface="Times New Roman"/>
              <a:cs typeface="Times New Roman"/>
            </a:endParaRPr>
          </a:p>
        </p:txBody>
      </p:sp>
      <p:sp>
        <p:nvSpPr>
          <p:cNvPr id="4" name="Content Placeholder 3"/>
          <p:cNvSpPr>
            <a:spLocks noGrp="1"/>
          </p:cNvSpPr>
          <p:nvPr>
            <p:ph sz="half" idx="1"/>
          </p:nvPr>
        </p:nvSpPr>
        <p:spPr>
          <a:xfrm>
            <a:off x="204952" y="945931"/>
            <a:ext cx="4290848" cy="5659821"/>
          </a:xfrm>
        </p:spPr>
        <p:txBody>
          <a:bodyPr>
            <a:normAutofit fontScale="92500" lnSpcReduction="10000"/>
          </a:bodyPr>
          <a:lstStyle/>
          <a:p>
            <a:r>
              <a:rPr lang="en-US" sz="2000" dirty="0" smtClean="0">
                <a:latin typeface="Times New Roman" pitchFamily="18" charset="0"/>
                <a:cs typeface="Times New Roman" pitchFamily="18" charset="0"/>
              </a:rPr>
              <a:t>Large terminal branch of external carotid artery. </a:t>
            </a: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Runs horizontally; superficial or deep to the lateral pterygoid muscle. </a:t>
            </a: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Enters pterygopalatine </a:t>
            </a:r>
            <a:r>
              <a:rPr lang="en-US" sz="2000" dirty="0">
                <a:latin typeface="Times New Roman" pitchFamily="18" charset="0"/>
                <a:cs typeface="Times New Roman" pitchFamily="18" charset="0"/>
              </a:rPr>
              <a:t>fossa by passing through the </a:t>
            </a:r>
            <a:r>
              <a:rPr lang="en-US" sz="2000" dirty="0" smtClean="0">
                <a:latin typeface="Times New Roman" pitchFamily="18" charset="0"/>
                <a:cs typeface="Times New Roman" pitchFamily="18" charset="0"/>
              </a:rPr>
              <a:t>pterygomaxillary fissure.</a:t>
            </a: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Lateral pterygoid divides it into three parts </a:t>
            </a:r>
            <a:r>
              <a:rPr lang="mr-IN" sz="2000" dirty="0" smtClean="0">
                <a:latin typeface="Times New Roman" pitchFamily="18" charset="0"/>
                <a:cs typeface="Times"/>
              </a:rPr>
              <a:t>–</a:t>
            </a:r>
            <a:r>
              <a:rPr lang="en-US" sz="2000" dirty="0" smtClean="0">
                <a:latin typeface="Times New Roman" pitchFamily="18" charset="0"/>
                <a:cs typeface="Times New Roman" pitchFamily="18" charset="0"/>
              </a:rPr>
              <a:t> 1</a:t>
            </a:r>
            <a:r>
              <a:rPr lang="en-US" sz="2000" baseline="30000" dirty="0" smtClean="0">
                <a:latin typeface="Times New Roman" pitchFamily="18" charset="0"/>
                <a:cs typeface="Times New Roman" pitchFamily="18" charset="0"/>
              </a:rPr>
              <a:t>st</a:t>
            </a:r>
            <a:r>
              <a:rPr lang="en-US" sz="2000" dirty="0" smtClean="0">
                <a:latin typeface="Times New Roman" pitchFamily="18" charset="0"/>
                <a:cs typeface="Times New Roman" pitchFamily="18" charset="0"/>
              </a:rPr>
              <a:t> part proximal, 2</a:t>
            </a:r>
            <a:r>
              <a:rPr lang="en-US" sz="2000" baseline="30000" dirty="0" smtClean="0">
                <a:latin typeface="Times New Roman" pitchFamily="18" charset="0"/>
                <a:cs typeface="Times New Roman" pitchFamily="18" charset="0"/>
              </a:rPr>
              <a:t>nd</a:t>
            </a:r>
            <a:r>
              <a:rPr lang="en-US" sz="2000" dirty="0" smtClean="0">
                <a:latin typeface="Times New Roman" pitchFamily="18" charset="0"/>
                <a:cs typeface="Times New Roman" pitchFamily="18" charset="0"/>
              </a:rPr>
              <a:t> part superficial or deep, 3</a:t>
            </a:r>
            <a:r>
              <a:rPr lang="en-US" sz="2000" baseline="30000" dirty="0" smtClean="0">
                <a:latin typeface="Times New Roman" pitchFamily="18" charset="0"/>
                <a:cs typeface="Times New Roman" pitchFamily="18" charset="0"/>
              </a:rPr>
              <a:t>rd</a:t>
            </a:r>
            <a:r>
              <a:rPr lang="en-US" sz="2000" dirty="0" smtClean="0">
                <a:latin typeface="Times New Roman" pitchFamily="18" charset="0"/>
                <a:cs typeface="Times New Roman" pitchFamily="18" charset="0"/>
              </a:rPr>
              <a:t> part distal to the lateral pterygoid muscle.</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first and second parts of the maxillary artery are in the infratemporal fossa whereas the third part is in the pterygopalatine fossa</a:t>
            </a:r>
          </a:p>
          <a:p>
            <a:endParaRPr lang="en-US" sz="2000" dirty="0" smtClean="0">
              <a:latin typeface="Times New Roman" pitchFamily="18" charset="0"/>
              <a:cs typeface="Times New Roman" pitchFamily="18" charset="0"/>
            </a:endParaRPr>
          </a:p>
          <a:p>
            <a:endParaRPr lang="en-US" dirty="0" smtClean="0">
              <a:latin typeface="Times"/>
              <a:cs typeface="Times"/>
            </a:endParaRPr>
          </a:p>
          <a:p>
            <a:endParaRPr lang="en-US" dirty="0">
              <a:latin typeface="Times"/>
              <a:cs typeface="Times"/>
            </a:endParaRPr>
          </a:p>
        </p:txBody>
      </p:sp>
      <p:pic>
        <p:nvPicPr>
          <p:cNvPr id="27" name="Picture 26"/>
          <p:cNvPicPr>
            <a:picLocks noChangeAspect="1"/>
          </p:cNvPicPr>
          <p:nvPr/>
        </p:nvPicPr>
        <p:blipFill>
          <a:blip r:embed="rId3"/>
          <a:stretch>
            <a:fillRect/>
          </a:stretch>
        </p:blipFill>
        <p:spPr>
          <a:xfrm>
            <a:off x="4495800" y="289628"/>
            <a:ext cx="4324395" cy="6135585"/>
          </a:xfrm>
          <a:prstGeom prst="rect">
            <a:avLst/>
          </a:prstGeom>
        </p:spPr>
      </p:pic>
      <p:cxnSp>
        <p:nvCxnSpPr>
          <p:cNvPr id="28" name="Straight Arrow Connector 27"/>
          <p:cNvCxnSpPr/>
          <p:nvPr/>
        </p:nvCxnSpPr>
        <p:spPr>
          <a:xfrm>
            <a:off x="7192995" y="1554840"/>
            <a:ext cx="589299"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780214" y="646393"/>
            <a:ext cx="979400" cy="87442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7071561" y="2017297"/>
            <a:ext cx="589299"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7600212" y="1839922"/>
            <a:ext cx="1095172" cy="400110"/>
          </a:xfrm>
          <a:prstGeom prst="rect">
            <a:avLst/>
          </a:prstGeom>
          <a:noFill/>
        </p:spPr>
        <p:txBody>
          <a:bodyPr wrap="none" rtlCol="0">
            <a:spAutoFit/>
          </a:bodyPr>
          <a:lstStyle/>
          <a:p>
            <a:r>
              <a:rPr lang="en-US" sz="1000" b="1" dirty="0" smtClean="0">
                <a:latin typeface="Times New Roman"/>
                <a:cs typeface="Times New Roman"/>
              </a:rPr>
              <a:t>External carotid</a:t>
            </a:r>
          </a:p>
          <a:p>
            <a:r>
              <a:rPr lang="en-US" sz="1000" b="1" dirty="0">
                <a:latin typeface="Times New Roman"/>
                <a:cs typeface="Times New Roman"/>
              </a:rPr>
              <a:t>a</a:t>
            </a:r>
            <a:r>
              <a:rPr lang="en-US" sz="1000" b="1" dirty="0" smtClean="0">
                <a:latin typeface="Times New Roman"/>
                <a:cs typeface="Times New Roman"/>
              </a:rPr>
              <a:t>rtery</a:t>
            </a:r>
            <a:endParaRPr lang="en-US" sz="1000" b="1" dirty="0">
              <a:latin typeface="Times New Roman"/>
              <a:cs typeface="Times New Roman"/>
            </a:endParaRPr>
          </a:p>
        </p:txBody>
      </p:sp>
      <p:sp>
        <p:nvSpPr>
          <p:cNvPr id="38" name="TextBox 37"/>
          <p:cNvSpPr txBox="1"/>
          <p:nvPr/>
        </p:nvSpPr>
        <p:spPr>
          <a:xfrm>
            <a:off x="7711641" y="1354785"/>
            <a:ext cx="1313718" cy="400110"/>
          </a:xfrm>
          <a:prstGeom prst="rect">
            <a:avLst/>
          </a:prstGeom>
          <a:noFill/>
        </p:spPr>
        <p:txBody>
          <a:bodyPr wrap="none" rtlCol="0">
            <a:spAutoFit/>
          </a:bodyPr>
          <a:lstStyle/>
          <a:p>
            <a:r>
              <a:rPr lang="en-US" sz="1000" b="1" dirty="0" smtClean="0">
                <a:latin typeface="Times New Roman"/>
                <a:cs typeface="Times New Roman"/>
              </a:rPr>
              <a:t>Superficial temporal</a:t>
            </a:r>
          </a:p>
          <a:p>
            <a:r>
              <a:rPr lang="en-US" sz="1000" b="1" dirty="0">
                <a:latin typeface="Times New Roman"/>
                <a:cs typeface="Times New Roman"/>
              </a:rPr>
              <a:t>a</a:t>
            </a:r>
            <a:r>
              <a:rPr lang="en-US" sz="1000" b="1" dirty="0" smtClean="0">
                <a:latin typeface="Times New Roman"/>
                <a:cs typeface="Times New Roman"/>
              </a:rPr>
              <a:t>rtery</a:t>
            </a:r>
            <a:endParaRPr lang="en-US" sz="1000" b="1" dirty="0">
              <a:latin typeface="Times New Roman"/>
              <a:cs typeface="Times New Roman"/>
            </a:endParaRPr>
          </a:p>
        </p:txBody>
      </p:sp>
      <p:sp>
        <p:nvSpPr>
          <p:cNvPr id="39" name="TextBox 38"/>
          <p:cNvSpPr txBox="1"/>
          <p:nvPr/>
        </p:nvSpPr>
        <p:spPr>
          <a:xfrm>
            <a:off x="7517746" y="275867"/>
            <a:ext cx="725993" cy="400110"/>
          </a:xfrm>
          <a:prstGeom prst="rect">
            <a:avLst/>
          </a:prstGeom>
          <a:noFill/>
        </p:spPr>
        <p:txBody>
          <a:bodyPr wrap="none" rtlCol="0">
            <a:spAutoFit/>
          </a:bodyPr>
          <a:lstStyle/>
          <a:p>
            <a:r>
              <a:rPr lang="en-US" sz="1000" b="1" dirty="0" smtClean="0">
                <a:latin typeface="Times New Roman"/>
                <a:cs typeface="Times New Roman"/>
              </a:rPr>
              <a:t>Maxillary</a:t>
            </a:r>
          </a:p>
          <a:p>
            <a:r>
              <a:rPr lang="en-US" sz="1000" b="1" dirty="0">
                <a:latin typeface="Times New Roman"/>
                <a:cs typeface="Times New Roman"/>
              </a:rPr>
              <a:t>a</a:t>
            </a:r>
            <a:r>
              <a:rPr lang="en-US" sz="1000" b="1" dirty="0" smtClean="0">
                <a:latin typeface="Times New Roman"/>
                <a:cs typeface="Times New Roman"/>
              </a:rPr>
              <a:t>rtery</a:t>
            </a:r>
            <a:endParaRPr lang="en-US" sz="1000" b="1" dirty="0">
              <a:latin typeface="Times New Roman"/>
              <a:cs typeface="Times New Roman"/>
            </a:endParaRPr>
          </a:p>
        </p:txBody>
      </p:sp>
      <p:cxnSp>
        <p:nvCxnSpPr>
          <p:cNvPr id="40" name="Straight Arrow Connector 39"/>
          <p:cNvCxnSpPr/>
          <p:nvPr/>
        </p:nvCxnSpPr>
        <p:spPr>
          <a:xfrm flipV="1">
            <a:off x="6681460" y="498970"/>
            <a:ext cx="0" cy="674116"/>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6442914" y="400110"/>
            <a:ext cx="238546" cy="112071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340709" y="0"/>
            <a:ext cx="1159292" cy="400110"/>
          </a:xfrm>
          <a:prstGeom prst="rect">
            <a:avLst/>
          </a:prstGeom>
          <a:noFill/>
        </p:spPr>
        <p:txBody>
          <a:bodyPr wrap="none" rtlCol="0">
            <a:spAutoFit/>
          </a:bodyPr>
          <a:lstStyle/>
          <a:p>
            <a:r>
              <a:rPr lang="en-US" sz="1000" b="1" dirty="0" smtClean="0">
                <a:latin typeface="Times New Roman"/>
                <a:cs typeface="Times New Roman"/>
              </a:rPr>
              <a:t>Lateral pterygoid</a:t>
            </a:r>
          </a:p>
          <a:p>
            <a:r>
              <a:rPr lang="en-US" sz="1000" b="1" dirty="0" smtClean="0">
                <a:latin typeface="Times New Roman"/>
                <a:cs typeface="Times New Roman"/>
              </a:rPr>
              <a:t> muscle</a:t>
            </a:r>
          </a:p>
        </p:txBody>
      </p:sp>
      <p:cxnSp>
        <p:nvCxnSpPr>
          <p:cNvPr id="43" name="Straight Arrow Connector 42"/>
          <p:cNvCxnSpPr/>
          <p:nvPr/>
        </p:nvCxnSpPr>
        <p:spPr>
          <a:xfrm>
            <a:off x="7881481" y="5809909"/>
            <a:ext cx="362258"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8167226" y="5575834"/>
            <a:ext cx="661935" cy="553998"/>
          </a:xfrm>
          <a:prstGeom prst="rect">
            <a:avLst/>
          </a:prstGeom>
          <a:noFill/>
        </p:spPr>
        <p:txBody>
          <a:bodyPr wrap="none" rtlCol="0">
            <a:spAutoFit/>
          </a:bodyPr>
          <a:lstStyle/>
          <a:p>
            <a:r>
              <a:rPr lang="en-US" sz="1000" b="1" dirty="0" smtClean="0">
                <a:latin typeface="Times New Roman"/>
                <a:cs typeface="Times New Roman"/>
              </a:rPr>
              <a:t>External</a:t>
            </a:r>
          </a:p>
          <a:p>
            <a:r>
              <a:rPr lang="en-US" sz="1000" b="1" dirty="0" smtClean="0">
                <a:latin typeface="Times New Roman"/>
                <a:cs typeface="Times New Roman"/>
              </a:rPr>
              <a:t>carotid</a:t>
            </a:r>
          </a:p>
          <a:p>
            <a:r>
              <a:rPr lang="en-US" sz="1000" b="1" dirty="0">
                <a:latin typeface="Times New Roman"/>
                <a:cs typeface="Times New Roman"/>
              </a:rPr>
              <a:t>a</a:t>
            </a:r>
            <a:r>
              <a:rPr lang="en-US" sz="1000" b="1" dirty="0" smtClean="0">
                <a:latin typeface="Times New Roman"/>
                <a:cs typeface="Times New Roman"/>
              </a:rPr>
              <a:t>rtery</a:t>
            </a:r>
            <a:endParaRPr lang="en-US" sz="1000" b="1" dirty="0">
              <a:latin typeface="Times New Roman"/>
              <a:cs typeface="Times New Roman"/>
            </a:endParaRPr>
          </a:p>
        </p:txBody>
      </p:sp>
      <p:cxnSp>
        <p:nvCxnSpPr>
          <p:cNvPr id="45" name="Straight Arrow Connector 44"/>
          <p:cNvCxnSpPr/>
          <p:nvPr/>
        </p:nvCxnSpPr>
        <p:spPr>
          <a:xfrm flipV="1">
            <a:off x="7601165" y="4025779"/>
            <a:ext cx="362258" cy="99529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600212" y="3659689"/>
            <a:ext cx="725993" cy="400110"/>
          </a:xfrm>
          <a:prstGeom prst="rect">
            <a:avLst/>
          </a:prstGeom>
          <a:noFill/>
        </p:spPr>
        <p:txBody>
          <a:bodyPr wrap="none" rtlCol="0">
            <a:spAutoFit/>
          </a:bodyPr>
          <a:lstStyle/>
          <a:p>
            <a:r>
              <a:rPr lang="en-US" sz="1000" b="1" dirty="0" smtClean="0">
                <a:latin typeface="Times New Roman"/>
                <a:cs typeface="Times New Roman"/>
              </a:rPr>
              <a:t>Maxillary</a:t>
            </a:r>
          </a:p>
          <a:p>
            <a:r>
              <a:rPr lang="en-US" sz="1000" b="1" dirty="0">
                <a:latin typeface="Times New Roman"/>
                <a:cs typeface="Times New Roman"/>
              </a:rPr>
              <a:t>a</a:t>
            </a:r>
            <a:r>
              <a:rPr lang="en-US" sz="1000" b="1" dirty="0" smtClean="0">
                <a:latin typeface="Times New Roman"/>
                <a:cs typeface="Times New Roman"/>
              </a:rPr>
              <a:t>rtery</a:t>
            </a:r>
            <a:endParaRPr lang="en-US" sz="1000" b="1" dirty="0">
              <a:latin typeface="Times New Roman"/>
              <a:cs typeface="Times New Roman"/>
            </a:endParaRPr>
          </a:p>
        </p:txBody>
      </p:sp>
    </p:spTree>
    <p:extLst>
      <p:ext uri="{BB962C8B-B14F-4D97-AF65-F5344CB8AC3E}">
        <p14:creationId xmlns:p14="http://schemas.microsoft.com/office/powerpoint/2010/main" val="3442474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11" y="274638"/>
            <a:ext cx="4271429" cy="1143000"/>
          </a:xfrm>
        </p:spPr>
        <p:txBody>
          <a:bodyPr>
            <a:normAutofit/>
          </a:bodyPr>
          <a:lstStyle/>
          <a:p>
            <a:pPr algn="l"/>
            <a:r>
              <a:rPr lang="en-US" sz="2800" b="1" dirty="0" smtClean="0">
                <a:solidFill>
                  <a:srgbClr val="800000"/>
                </a:solidFill>
                <a:latin typeface="Times New Roman"/>
                <a:cs typeface="Times New Roman"/>
              </a:rPr>
              <a:t>Branches of the maxillary</a:t>
            </a:r>
            <a:br>
              <a:rPr lang="en-US" sz="2800" b="1" dirty="0" smtClean="0">
                <a:solidFill>
                  <a:srgbClr val="800000"/>
                </a:solidFill>
                <a:latin typeface="Times New Roman"/>
                <a:cs typeface="Times New Roman"/>
              </a:rPr>
            </a:br>
            <a:r>
              <a:rPr lang="en-US" sz="2800" b="1" dirty="0" smtClean="0">
                <a:solidFill>
                  <a:srgbClr val="800000"/>
                </a:solidFill>
                <a:latin typeface="Times New Roman"/>
                <a:cs typeface="Times New Roman"/>
              </a:rPr>
              <a:t>artery </a:t>
            </a:r>
            <a:endParaRPr lang="en-US" sz="2800" b="1" dirty="0">
              <a:solidFill>
                <a:srgbClr val="800000"/>
              </a:solidFill>
              <a:latin typeface="Times New Roman"/>
              <a:cs typeface="Times New Roman"/>
            </a:endParaRPr>
          </a:p>
        </p:txBody>
      </p:sp>
      <p:sp>
        <p:nvSpPr>
          <p:cNvPr id="3" name="Content Placeholder 2"/>
          <p:cNvSpPr>
            <a:spLocks noGrp="1"/>
          </p:cNvSpPr>
          <p:nvPr>
            <p:ph sz="half" idx="1"/>
          </p:nvPr>
        </p:nvSpPr>
        <p:spPr>
          <a:xfrm>
            <a:off x="457200" y="1417638"/>
            <a:ext cx="4038600" cy="5219645"/>
          </a:xfrm>
        </p:spPr>
        <p:txBody>
          <a:bodyPr>
            <a:normAutofit fontScale="85000" lnSpcReduction="20000"/>
          </a:bodyPr>
          <a:lstStyle/>
          <a:p>
            <a:pPr>
              <a:buFont typeface="Wingdings" pitchFamily="2" charset="2"/>
              <a:buChar char="q"/>
            </a:pPr>
            <a:r>
              <a:rPr lang="en-US" b="1" dirty="0" smtClean="0">
                <a:solidFill>
                  <a:srgbClr val="3366FF"/>
                </a:solidFill>
                <a:latin typeface="Times New Roman"/>
                <a:cs typeface="Times New Roman"/>
              </a:rPr>
              <a:t>1</a:t>
            </a:r>
            <a:r>
              <a:rPr lang="en-US" b="1" baseline="30000" dirty="0" smtClean="0">
                <a:solidFill>
                  <a:srgbClr val="3366FF"/>
                </a:solidFill>
                <a:latin typeface="Times New Roman"/>
                <a:cs typeface="Times New Roman"/>
              </a:rPr>
              <a:t>st</a:t>
            </a:r>
            <a:r>
              <a:rPr lang="en-US" b="1" dirty="0" smtClean="0">
                <a:solidFill>
                  <a:srgbClr val="3366FF"/>
                </a:solidFill>
                <a:latin typeface="Times New Roman"/>
                <a:cs typeface="Times New Roman"/>
              </a:rPr>
              <a:t> part (mandibular)</a:t>
            </a:r>
          </a:p>
          <a:p>
            <a:pPr lvl="1"/>
            <a:r>
              <a:rPr lang="en-US" b="1" dirty="0" smtClean="0">
                <a:solidFill>
                  <a:srgbClr val="C00000"/>
                </a:solidFill>
                <a:latin typeface="Times New Roman"/>
                <a:cs typeface="Times New Roman"/>
              </a:rPr>
              <a:t>Inferior </a:t>
            </a:r>
            <a:r>
              <a:rPr lang="en-US" b="1" dirty="0">
                <a:solidFill>
                  <a:srgbClr val="C00000"/>
                </a:solidFill>
                <a:latin typeface="Times New Roman"/>
                <a:cs typeface="Times New Roman"/>
              </a:rPr>
              <a:t>alveolar</a:t>
            </a:r>
          </a:p>
          <a:p>
            <a:pPr lvl="2"/>
            <a:r>
              <a:rPr lang="en-US" dirty="0">
                <a:latin typeface="Times New Roman"/>
                <a:cs typeface="Times New Roman"/>
              </a:rPr>
              <a:t>Enters mandibular foramen.</a:t>
            </a:r>
          </a:p>
          <a:p>
            <a:pPr lvl="2"/>
            <a:endParaRPr lang="en-US" dirty="0">
              <a:latin typeface="Times New Roman"/>
              <a:cs typeface="Times New Roman"/>
            </a:endParaRPr>
          </a:p>
          <a:p>
            <a:pPr lvl="1"/>
            <a:r>
              <a:rPr lang="en-US" b="1" dirty="0" smtClean="0">
                <a:solidFill>
                  <a:srgbClr val="C00000"/>
                </a:solidFill>
                <a:latin typeface="Times New Roman"/>
                <a:cs typeface="Times New Roman"/>
              </a:rPr>
              <a:t>Middle meningeal </a:t>
            </a:r>
          </a:p>
          <a:p>
            <a:pPr lvl="2"/>
            <a:r>
              <a:rPr lang="en-US" dirty="0" smtClean="0">
                <a:latin typeface="Times New Roman"/>
                <a:cs typeface="Times New Roman"/>
              </a:rPr>
              <a:t>Encircled by two roots of auriculotemporal nerve before entering foramen spinosum.</a:t>
            </a:r>
          </a:p>
          <a:p>
            <a:pPr lvl="2"/>
            <a:endParaRPr lang="en-US" dirty="0" smtClean="0">
              <a:latin typeface="Times New Roman"/>
              <a:cs typeface="Times New Roman"/>
            </a:endParaRPr>
          </a:p>
          <a:p>
            <a:pPr lvl="1"/>
            <a:r>
              <a:rPr lang="en-US" b="1" dirty="0" smtClean="0">
                <a:solidFill>
                  <a:srgbClr val="C00000"/>
                </a:solidFill>
                <a:latin typeface="Times New Roman"/>
                <a:cs typeface="Times New Roman"/>
              </a:rPr>
              <a:t>Accessory meningeal </a:t>
            </a:r>
          </a:p>
          <a:p>
            <a:pPr lvl="2"/>
            <a:r>
              <a:rPr lang="en-US" dirty="0" smtClean="0">
                <a:latin typeface="Times New Roman"/>
                <a:cs typeface="Times New Roman"/>
              </a:rPr>
              <a:t>Enters cranial cavity through foramen ovale.</a:t>
            </a:r>
          </a:p>
          <a:p>
            <a:pPr lvl="2"/>
            <a:endParaRPr lang="en-US" dirty="0" smtClean="0">
              <a:latin typeface="Times New Roman"/>
              <a:cs typeface="Times New Roman"/>
            </a:endParaRPr>
          </a:p>
          <a:p>
            <a:pPr lvl="1"/>
            <a:r>
              <a:rPr lang="en-US" b="1" dirty="0" smtClean="0">
                <a:solidFill>
                  <a:srgbClr val="C00000"/>
                </a:solidFill>
                <a:latin typeface="Times New Roman"/>
                <a:cs typeface="Times New Roman"/>
              </a:rPr>
              <a:t>Anterior tympanic</a:t>
            </a:r>
          </a:p>
          <a:p>
            <a:pPr lvl="2"/>
            <a:r>
              <a:rPr lang="en-US" dirty="0" smtClean="0">
                <a:latin typeface="Times New Roman"/>
                <a:cs typeface="Times New Roman"/>
              </a:rPr>
              <a:t>Supplies tympanic membrane.</a:t>
            </a:r>
          </a:p>
          <a:p>
            <a:pPr lvl="2"/>
            <a:endParaRPr lang="en-US" dirty="0" smtClean="0">
              <a:latin typeface="Times New Roman"/>
              <a:cs typeface="Times New Roman"/>
            </a:endParaRPr>
          </a:p>
          <a:p>
            <a:pPr lvl="1"/>
            <a:r>
              <a:rPr lang="en-US" b="1" dirty="0" smtClean="0">
                <a:solidFill>
                  <a:srgbClr val="C00000"/>
                </a:solidFill>
                <a:latin typeface="Times New Roman"/>
                <a:cs typeface="Times New Roman"/>
              </a:rPr>
              <a:t>Deep auricular</a:t>
            </a:r>
          </a:p>
          <a:p>
            <a:pPr lvl="2"/>
            <a:r>
              <a:rPr lang="en-US" dirty="0" smtClean="0">
                <a:latin typeface="Times New Roman"/>
                <a:cs typeface="Times New Roman"/>
              </a:rPr>
              <a:t>Supplies external acoustic meatus.</a:t>
            </a:r>
            <a:endParaRPr lang="en-US" dirty="0">
              <a:latin typeface="Times New Roman"/>
              <a:cs typeface="Times New Roman"/>
            </a:endParaRPr>
          </a:p>
        </p:txBody>
      </p:sp>
      <p:grpSp>
        <p:nvGrpSpPr>
          <p:cNvPr id="4" name="Group 3"/>
          <p:cNvGrpSpPr/>
          <p:nvPr/>
        </p:nvGrpSpPr>
        <p:grpSpPr>
          <a:xfrm>
            <a:off x="4477891" y="501698"/>
            <a:ext cx="5369661" cy="6135585"/>
            <a:chOff x="4477891" y="501698"/>
            <a:chExt cx="5369661" cy="6135585"/>
          </a:xfrm>
        </p:grpSpPr>
        <p:pic>
          <p:nvPicPr>
            <p:cNvPr id="5" name="Picture 4"/>
            <p:cNvPicPr>
              <a:picLocks noChangeAspect="1"/>
            </p:cNvPicPr>
            <p:nvPr/>
          </p:nvPicPr>
          <p:blipFill>
            <a:blip r:embed="rId2"/>
            <a:stretch>
              <a:fillRect/>
            </a:stretch>
          </p:blipFill>
          <p:spPr>
            <a:xfrm>
              <a:off x="4477891" y="501698"/>
              <a:ext cx="4324395" cy="6135585"/>
            </a:xfrm>
            <a:prstGeom prst="rect">
              <a:avLst/>
            </a:prstGeom>
          </p:spPr>
        </p:pic>
        <p:cxnSp>
          <p:nvCxnSpPr>
            <p:cNvPr id="6" name="Straight Arrow Connector 5"/>
            <p:cNvCxnSpPr/>
            <p:nvPr/>
          </p:nvCxnSpPr>
          <p:spPr>
            <a:xfrm>
              <a:off x="6781298" y="1961859"/>
              <a:ext cx="827596" cy="30495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608894" y="2143706"/>
              <a:ext cx="1216349" cy="246221"/>
            </a:xfrm>
            <a:prstGeom prst="rect">
              <a:avLst/>
            </a:prstGeom>
            <a:noFill/>
          </p:spPr>
          <p:txBody>
            <a:bodyPr wrap="none" rtlCol="0">
              <a:spAutoFit/>
            </a:bodyPr>
            <a:lstStyle/>
            <a:p>
              <a:r>
                <a:rPr lang="en-US" sz="1000" b="1" dirty="0" smtClean="0">
                  <a:latin typeface="Times New Roman"/>
                  <a:cs typeface="Times New Roman"/>
                </a:rPr>
                <a:t>Inferior alveolar</a:t>
              </a:r>
              <a:r>
                <a:rPr lang="en-US" sz="1000" b="1" dirty="0">
                  <a:latin typeface="Times New Roman"/>
                  <a:cs typeface="Times New Roman"/>
                </a:rPr>
                <a:t> </a:t>
              </a:r>
              <a:r>
                <a:rPr lang="en-US" sz="1000" b="1" dirty="0" smtClean="0">
                  <a:latin typeface="Times New Roman"/>
                  <a:cs typeface="Times New Roman"/>
                </a:rPr>
                <a:t>a.</a:t>
              </a:r>
            </a:p>
          </p:txBody>
        </p:sp>
        <p:cxnSp>
          <p:nvCxnSpPr>
            <p:cNvPr id="10" name="Straight Arrow Connector 9"/>
            <p:cNvCxnSpPr/>
            <p:nvPr/>
          </p:nvCxnSpPr>
          <p:spPr>
            <a:xfrm>
              <a:off x="7952987" y="5185746"/>
              <a:ext cx="761247" cy="158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8714234" y="5115414"/>
              <a:ext cx="1133318" cy="246221"/>
            </a:xfrm>
            <a:prstGeom prst="rect">
              <a:avLst/>
            </a:prstGeom>
            <a:noFill/>
          </p:spPr>
          <p:txBody>
            <a:bodyPr wrap="square" rtlCol="0">
              <a:spAutoFit/>
            </a:bodyPr>
            <a:lstStyle/>
            <a:p>
              <a:r>
                <a:rPr lang="en-US" sz="1000" b="1" dirty="0" smtClean="0">
                  <a:latin typeface="Times New Roman"/>
                  <a:cs typeface="Times New Roman"/>
                </a:rPr>
                <a:t>Deep auricular</a:t>
              </a:r>
              <a:r>
                <a:rPr lang="en-US" sz="1000" b="1" dirty="0">
                  <a:latin typeface="Times New Roman"/>
                  <a:cs typeface="Times New Roman"/>
                </a:rPr>
                <a:t> </a:t>
              </a:r>
              <a:r>
                <a:rPr lang="en-US" sz="1000" b="1" dirty="0" smtClean="0">
                  <a:latin typeface="Times New Roman"/>
                  <a:cs typeface="Times New Roman"/>
                </a:rPr>
                <a:t>a.</a:t>
              </a:r>
            </a:p>
          </p:txBody>
        </p:sp>
        <p:cxnSp>
          <p:nvCxnSpPr>
            <p:cNvPr id="13" name="Straight Arrow Connector 12"/>
            <p:cNvCxnSpPr/>
            <p:nvPr/>
          </p:nvCxnSpPr>
          <p:spPr>
            <a:xfrm flipV="1">
              <a:off x="7806720" y="4900105"/>
              <a:ext cx="535304" cy="21530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342024" y="4700050"/>
              <a:ext cx="870751" cy="400110"/>
            </a:xfrm>
            <a:prstGeom prst="rect">
              <a:avLst/>
            </a:prstGeom>
            <a:noFill/>
          </p:spPr>
          <p:txBody>
            <a:bodyPr wrap="square" rtlCol="0">
              <a:spAutoFit/>
            </a:bodyPr>
            <a:lstStyle/>
            <a:p>
              <a:r>
                <a:rPr lang="en-US" sz="1000" b="1" dirty="0" smtClean="0">
                  <a:latin typeface="Times New Roman"/>
                  <a:cs typeface="Times New Roman"/>
                </a:rPr>
                <a:t>Anterior</a:t>
              </a:r>
            </a:p>
            <a:p>
              <a:r>
                <a:rPr lang="en-US" sz="1000" b="1" dirty="0" smtClean="0">
                  <a:latin typeface="Times New Roman"/>
                  <a:cs typeface="Times New Roman"/>
                </a:rPr>
                <a:t> tympanic</a:t>
              </a:r>
              <a:r>
                <a:rPr lang="en-US" sz="1000" b="1" dirty="0">
                  <a:latin typeface="Times New Roman"/>
                  <a:cs typeface="Times New Roman"/>
                </a:rPr>
                <a:t> </a:t>
              </a:r>
              <a:r>
                <a:rPr lang="en-US" sz="1000" b="1" dirty="0" smtClean="0">
                  <a:latin typeface="Times New Roman"/>
                  <a:cs typeface="Times New Roman"/>
                </a:rPr>
                <a:t>a.</a:t>
              </a:r>
            </a:p>
          </p:txBody>
        </p:sp>
        <p:cxnSp>
          <p:nvCxnSpPr>
            <p:cNvPr id="18" name="Straight Arrow Connector 17"/>
            <p:cNvCxnSpPr/>
            <p:nvPr/>
          </p:nvCxnSpPr>
          <p:spPr>
            <a:xfrm>
              <a:off x="7608894" y="5100160"/>
              <a:ext cx="767526" cy="45509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376421" y="5432143"/>
              <a:ext cx="1112354" cy="400110"/>
            </a:xfrm>
            <a:prstGeom prst="rect">
              <a:avLst/>
            </a:prstGeom>
            <a:noFill/>
          </p:spPr>
          <p:txBody>
            <a:bodyPr wrap="square" rtlCol="0">
              <a:spAutoFit/>
            </a:bodyPr>
            <a:lstStyle/>
            <a:p>
              <a:r>
                <a:rPr lang="en-US" sz="1000" b="1" dirty="0" smtClean="0">
                  <a:latin typeface="Times New Roman"/>
                  <a:cs typeface="Times New Roman"/>
                </a:rPr>
                <a:t>Middle meningeal</a:t>
              </a:r>
              <a:r>
                <a:rPr lang="en-US" sz="1000" b="1" dirty="0">
                  <a:latin typeface="Times New Roman"/>
                  <a:cs typeface="Times New Roman"/>
                </a:rPr>
                <a:t> </a:t>
              </a:r>
              <a:r>
                <a:rPr lang="en-US" sz="1000" b="1" dirty="0" smtClean="0">
                  <a:latin typeface="Times New Roman"/>
                  <a:cs typeface="Times New Roman"/>
                </a:rPr>
                <a:t>a.</a:t>
              </a:r>
            </a:p>
          </p:txBody>
        </p:sp>
        <p:cxnSp>
          <p:nvCxnSpPr>
            <p:cNvPr id="22" name="Straight Arrow Connector 21"/>
            <p:cNvCxnSpPr/>
            <p:nvPr/>
          </p:nvCxnSpPr>
          <p:spPr>
            <a:xfrm>
              <a:off x="7761877" y="5248071"/>
              <a:ext cx="563869" cy="71956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8044220" y="5967640"/>
              <a:ext cx="1340027" cy="400110"/>
            </a:xfrm>
            <a:prstGeom prst="rect">
              <a:avLst/>
            </a:prstGeom>
            <a:noFill/>
          </p:spPr>
          <p:txBody>
            <a:bodyPr wrap="square" rtlCol="0">
              <a:spAutoFit/>
            </a:bodyPr>
            <a:lstStyle/>
            <a:p>
              <a:r>
                <a:rPr lang="en-US" sz="1000" b="1" dirty="0" smtClean="0">
                  <a:latin typeface="Times New Roman"/>
                  <a:cs typeface="Times New Roman"/>
                </a:rPr>
                <a:t>Accessory  meningeal</a:t>
              </a:r>
              <a:r>
                <a:rPr lang="en-US" sz="1000" b="1" dirty="0">
                  <a:latin typeface="Times New Roman"/>
                  <a:cs typeface="Times New Roman"/>
                </a:rPr>
                <a:t> </a:t>
              </a:r>
              <a:r>
                <a:rPr lang="en-US" sz="1000" b="1" dirty="0" smtClean="0">
                  <a:latin typeface="Times New Roman"/>
                  <a:cs typeface="Times New Roman"/>
                </a:rPr>
                <a:t>a.</a:t>
              </a:r>
            </a:p>
          </p:txBody>
        </p:sp>
        <p:sp>
          <p:nvSpPr>
            <p:cNvPr id="36" name="TextBox 35"/>
            <p:cNvSpPr txBox="1"/>
            <p:nvPr/>
          </p:nvSpPr>
          <p:spPr>
            <a:xfrm>
              <a:off x="7486326" y="3836259"/>
              <a:ext cx="1315960" cy="246221"/>
            </a:xfrm>
            <a:prstGeom prst="rect">
              <a:avLst/>
            </a:prstGeom>
            <a:noFill/>
          </p:spPr>
          <p:txBody>
            <a:bodyPr wrap="none" rtlCol="0">
              <a:spAutoFit/>
            </a:bodyPr>
            <a:lstStyle/>
            <a:p>
              <a:r>
                <a:rPr lang="en-US" sz="1000" b="1" dirty="0" smtClean="0">
                  <a:latin typeface="Times New Roman"/>
                  <a:cs typeface="Times New Roman"/>
                </a:rPr>
                <a:t>Auriculotemporal n.</a:t>
              </a:r>
            </a:p>
          </p:txBody>
        </p:sp>
      </p:grpSp>
    </p:spTree>
    <p:extLst>
      <p:ext uri="{BB962C8B-B14F-4D97-AF65-F5344CB8AC3E}">
        <p14:creationId xmlns:p14="http://schemas.microsoft.com/office/powerpoint/2010/main" val="338111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274638"/>
            <a:ext cx="5405392" cy="844714"/>
          </a:xfrm>
        </p:spPr>
        <p:txBody>
          <a:bodyPr>
            <a:normAutofit/>
          </a:bodyPr>
          <a:lstStyle/>
          <a:p>
            <a:pPr algn="l"/>
            <a:r>
              <a:rPr lang="en-US" sz="2800" b="1" dirty="0" smtClean="0">
                <a:solidFill>
                  <a:srgbClr val="800000"/>
                </a:solidFill>
                <a:latin typeface="Times New Roman"/>
                <a:cs typeface="Times New Roman"/>
              </a:rPr>
              <a:t>Branches of maxillary artery </a:t>
            </a:r>
            <a:endParaRPr lang="en-US" sz="2800" b="1" dirty="0">
              <a:solidFill>
                <a:srgbClr val="800000"/>
              </a:solidFill>
              <a:latin typeface="Times New Roman"/>
              <a:cs typeface="Times New Roman"/>
            </a:endParaRPr>
          </a:p>
        </p:txBody>
      </p:sp>
      <p:sp>
        <p:nvSpPr>
          <p:cNvPr id="3" name="Content Placeholder 2"/>
          <p:cNvSpPr>
            <a:spLocks noGrp="1"/>
          </p:cNvSpPr>
          <p:nvPr>
            <p:ph sz="half" idx="1"/>
          </p:nvPr>
        </p:nvSpPr>
        <p:spPr>
          <a:xfrm>
            <a:off x="457200" y="1119352"/>
            <a:ext cx="4038600" cy="5423338"/>
          </a:xfrm>
        </p:spPr>
        <p:txBody>
          <a:bodyPr>
            <a:normAutofit fontScale="92500" lnSpcReduction="20000"/>
          </a:bodyPr>
          <a:lstStyle/>
          <a:p>
            <a:pPr>
              <a:buFont typeface="Wingdings" pitchFamily="2" charset="2"/>
              <a:buChar char="q"/>
            </a:pPr>
            <a:r>
              <a:rPr lang="en-US" b="1" dirty="0" smtClean="0">
                <a:solidFill>
                  <a:srgbClr val="3366FF"/>
                </a:solidFill>
                <a:latin typeface="Times New Roman"/>
                <a:cs typeface="Times New Roman"/>
              </a:rPr>
              <a:t>2</a:t>
            </a:r>
            <a:r>
              <a:rPr lang="en-US" b="1" baseline="30000" dirty="0" smtClean="0">
                <a:solidFill>
                  <a:srgbClr val="3366FF"/>
                </a:solidFill>
                <a:latin typeface="Times New Roman"/>
                <a:cs typeface="Times New Roman"/>
              </a:rPr>
              <a:t>nd</a:t>
            </a:r>
            <a:r>
              <a:rPr lang="en-US" b="1" dirty="0" smtClean="0">
                <a:solidFill>
                  <a:srgbClr val="3366FF"/>
                </a:solidFill>
                <a:latin typeface="Times New Roman"/>
                <a:cs typeface="Times New Roman"/>
              </a:rPr>
              <a:t>  part (pterygoid)</a:t>
            </a:r>
          </a:p>
          <a:p>
            <a:pPr>
              <a:buFont typeface="Wingdings" pitchFamily="2" charset="2"/>
              <a:buChar char="Ø"/>
            </a:pPr>
            <a:r>
              <a:rPr lang="en-US" dirty="0" smtClean="0">
                <a:latin typeface="Times New Roman"/>
                <a:cs typeface="Times New Roman"/>
              </a:rPr>
              <a:t>Ma</a:t>
            </a:r>
            <a:r>
              <a:rPr lang="en-US" sz="2600" dirty="0" smtClean="0">
                <a:latin typeface="Times New Roman"/>
                <a:cs typeface="Times New Roman"/>
              </a:rPr>
              <a:t>inly muscular </a:t>
            </a:r>
          </a:p>
          <a:p>
            <a:pPr lvl="1"/>
            <a:r>
              <a:rPr lang="en-US" b="1" dirty="0" smtClean="0">
                <a:solidFill>
                  <a:srgbClr val="C00000"/>
                </a:solidFill>
                <a:latin typeface="Times New Roman"/>
                <a:cs typeface="Times New Roman"/>
              </a:rPr>
              <a:t>Deep temporal </a:t>
            </a:r>
          </a:p>
          <a:p>
            <a:pPr lvl="2"/>
            <a:r>
              <a:rPr lang="en-US" dirty="0">
                <a:latin typeface="Times New Roman"/>
                <a:cs typeface="Times New Roman"/>
              </a:rPr>
              <a:t>A</a:t>
            </a:r>
            <a:r>
              <a:rPr lang="en-US" dirty="0" smtClean="0">
                <a:latin typeface="Times New Roman"/>
                <a:cs typeface="Times New Roman"/>
              </a:rPr>
              <a:t>scends deep to temporalis muscle.</a:t>
            </a:r>
          </a:p>
          <a:p>
            <a:pPr lvl="2"/>
            <a:endParaRPr lang="en-US" dirty="0" smtClean="0">
              <a:latin typeface="Times New Roman"/>
              <a:cs typeface="Times New Roman"/>
            </a:endParaRPr>
          </a:p>
          <a:p>
            <a:pPr lvl="1"/>
            <a:r>
              <a:rPr lang="en-US" b="1" dirty="0" smtClean="0">
                <a:solidFill>
                  <a:srgbClr val="C00000"/>
                </a:solidFill>
                <a:latin typeface="Times New Roman"/>
                <a:cs typeface="Times New Roman"/>
              </a:rPr>
              <a:t>Masseteric</a:t>
            </a:r>
          </a:p>
          <a:p>
            <a:pPr lvl="2"/>
            <a:r>
              <a:rPr lang="en-US" dirty="0">
                <a:latin typeface="Times New Roman"/>
                <a:cs typeface="Times New Roman"/>
              </a:rPr>
              <a:t>T</a:t>
            </a:r>
            <a:r>
              <a:rPr lang="en-US" dirty="0" smtClean="0">
                <a:latin typeface="Times New Roman"/>
                <a:cs typeface="Times New Roman"/>
              </a:rPr>
              <a:t>o masseter muscle. </a:t>
            </a:r>
          </a:p>
          <a:p>
            <a:pPr lvl="2"/>
            <a:endParaRPr lang="en-US" dirty="0" smtClean="0">
              <a:latin typeface="Times New Roman"/>
              <a:cs typeface="Times New Roman"/>
            </a:endParaRPr>
          </a:p>
          <a:p>
            <a:pPr lvl="1"/>
            <a:r>
              <a:rPr lang="en-US" b="1" dirty="0" smtClean="0">
                <a:solidFill>
                  <a:srgbClr val="C00000"/>
                </a:solidFill>
                <a:latin typeface="Times New Roman"/>
                <a:cs typeface="Times New Roman"/>
              </a:rPr>
              <a:t>Pterygoid</a:t>
            </a:r>
            <a:r>
              <a:rPr lang="en-US" dirty="0" smtClean="0">
                <a:latin typeface="Times New Roman"/>
                <a:cs typeface="Times New Roman"/>
              </a:rPr>
              <a:t> </a:t>
            </a:r>
          </a:p>
          <a:p>
            <a:pPr lvl="2"/>
            <a:r>
              <a:rPr lang="en-US" dirty="0" smtClean="0">
                <a:latin typeface="Times New Roman"/>
                <a:cs typeface="Times New Roman"/>
              </a:rPr>
              <a:t>To medial and lateral pterygoid muscles.</a:t>
            </a:r>
          </a:p>
          <a:p>
            <a:pPr lvl="1"/>
            <a:endParaRPr lang="en-US" dirty="0" smtClean="0">
              <a:latin typeface="Times New Roman"/>
              <a:cs typeface="Times New Roman"/>
            </a:endParaRPr>
          </a:p>
          <a:p>
            <a:pPr lvl="1"/>
            <a:r>
              <a:rPr lang="en-US" b="1" dirty="0" smtClean="0">
                <a:solidFill>
                  <a:srgbClr val="C00000"/>
                </a:solidFill>
                <a:latin typeface="Times New Roman"/>
                <a:cs typeface="Times New Roman"/>
              </a:rPr>
              <a:t>Buccal </a:t>
            </a:r>
          </a:p>
          <a:p>
            <a:pPr lvl="2"/>
            <a:r>
              <a:rPr lang="en-US" dirty="0" smtClean="0">
                <a:latin typeface="Times New Roman"/>
                <a:cs typeface="Times New Roman"/>
              </a:rPr>
              <a:t>Courses with buccal nerve to supply Buccinator muscles, buccal fat pad, buccal mucosa.</a:t>
            </a:r>
          </a:p>
        </p:txBody>
      </p:sp>
      <p:grpSp>
        <p:nvGrpSpPr>
          <p:cNvPr id="33" name="Group 32"/>
          <p:cNvGrpSpPr/>
          <p:nvPr/>
        </p:nvGrpSpPr>
        <p:grpSpPr>
          <a:xfrm>
            <a:off x="4495800" y="2198371"/>
            <a:ext cx="4345046" cy="3146055"/>
            <a:chOff x="4495800" y="40548"/>
            <a:chExt cx="4345046" cy="3146055"/>
          </a:xfrm>
        </p:grpSpPr>
        <p:pic>
          <p:nvPicPr>
            <p:cNvPr id="5" name="Picture 4"/>
            <p:cNvPicPr>
              <a:picLocks noChangeAspect="1"/>
            </p:cNvPicPr>
            <p:nvPr/>
          </p:nvPicPr>
          <p:blipFill rotWithShape="1">
            <a:blip r:embed="rId2"/>
            <a:srcRect b="52540"/>
            <a:stretch/>
          </p:blipFill>
          <p:spPr>
            <a:xfrm>
              <a:off x="4495800" y="274638"/>
              <a:ext cx="4324395" cy="2911965"/>
            </a:xfrm>
            <a:prstGeom prst="rect">
              <a:avLst/>
            </a:prstGeom>
          </p:spPr>
        </p:pic>
        <p:grpSp>
          <p:nvGrpSpPr>
            <p:cNvPr id="32" name="Group 31"/>
            <p:cNvGrpSpPr/>
            <p:nvPr/>
          </p:nvGrpSpPr>
          <p:grpSpPr>
            <a:xfrm>
              <a:off x="5411177" y="40548"/>
              <a:ext cx="3429669" cy="2157823"/>
              <a:chOff x="5411177" y="40548"/>
              <a:chExt cx="3429669" cy="2157823"/>
            </a:xfrm>
          </p:grpSpPr>
          <p:cxnSp>
            <p:nvCxnSpPr>
              <p:cNvPr id="19" name="Straight Arrow Connector 18"/>
              <p:cNvCxnSpPr/>
              <p:nvPr/>
            </p:nvCxnSpPr>
            <p:spPr>
              <a:xfrm flipV="1">
                <a:off x="6777866" y="725774"/>
                <a:ext cx="468160" cy="45695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6543786" y="521650"/>
                <a:ext cx="988846" cy="66108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270532" y="275429"/>
                <a:ext cx="1445152" cy="246221"/>
              </a:xfrm>
              <a:prstGeom prst="rect">
                <a:avLst/>
              </a:prstGeom>
              <a:noFill/>
            </p:spPr>
            <p:txBody>
              <a:bodyPr wrap="none" rtlCol="0">
                <a:spAutoFit/>
              </a:bodyPr>
              <a:lstStyle/>
              <a:p>
                <a:r>
                  <a:rPr lang="en-US" sz="1000" b="1" dirty="0" smtClean="0">
                    <a:latin typeface="Times New Roman"/>
                    <a:cs typeface="Times New Roman"/>
                  </a:rPr>
                  <a:t>Deep temporal arteries </a:t>
                </a:r>
              </a:p>
            </p:txBody>
          </p:sp>
          <p:cxnSp>
            <p:nvCxnSpPr>
              <p:cNvPr id="24" name="Straight Arrow Connector 23"/>
              <p:cNvCxnSpPr/>
              <p:nvPr/>
            </p:nvCxnSpPr>
            <p:spPr>
              <a:xfrm flipV="1">
                <a:off x="6867181" y="918558"/>
                <a:ext cx="988846" cy="54935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691435" y="725774"/>
                <a:ext cx="1149411" cy="246221"/>
              </a:xfrm>
              <a:prstGeom prst="rect">
                <a:avLst/>
              </a:prstGeom>
              <a:noFill/>
            </p:spPr>
            <p:txBody>
              <a:bodyPr wrap="none" rtlCol="0">
                <a:spAutoFit/>
              </a:bodyPr>
              <a:lstStyle/>
              <a:p>
                <a:r>
                  <a:rPr lang="en-US" sz="1000" b="1" dirty="0" smtClean="0">
                    <a:latin typeface="Times New Roman"/>
                    <a:cs typeface="Times New Roman"/>
                  </a:rPr>
                  <a:t>Masseteric artery</a:t>
                </a:r>
              </a:p>
            </p:txBody>
          </p:sp>
          <p:cxnSp>
            <p:nvCxnSpPr>
              <p:cNvPr id="27" name="Straight Arrow Connector 26"/>
              <p:cNvCxnSpPr/>
              <p:nvPr/>
            </p:nvCxnSpPr>
            <p:spPr>
              <a:xfrm>
                <a:off x="6634549" y="1668352"/>
                <a:ext cx="1056886" cy="4295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618855" y="1952150"/>
                <a:ext cx="1133644" cy="246221"/>
              </a:xfrm>
              <a:prstGeom prst="rect">
                <a:avLst/>
              </a:prstGeom>
              <a:noFill/>
            </p:spPr>
            <p:txBody>
              <a:bodyPr wrap="none" rtlCol="0">
                <a:spAutoFit/>
              </a:bodyPr>
              <a:lstStyle/>
              <a:p>
                <a:r>
                  <a:rPr lang="en-US" sz="1000" b="1" dirty="0" smtClean="0">
                    <a:latin typeface="Times New Roman"/>
                    <a:cs typeface="Times New Roman"/>
                  </a:rPr>
                  <a:t>Pterygoid  artery</a:t>
                </a:r>
              </a:p>
            </p:txBody>
          </p:sp>
          <p:cxnSp>
            <p:nvCxnSpPr>
              <p:cNvPr id="30" name="Straight Arrow Connector 29"/>
              <p:cNvCxnSpPr/>
              <p:nvPr/>
            </p:nvCxnSpPr>
            <p:spPr>
              <a:xfrm flipH="1" flipV="1">
                <a:off x="5941970" y="275429"/>
                <a:ext cx="556050" cy="11648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411177" y="40548"/>
                <a:ext cx="928873" cy="246221"/>
              </a:xfrm>
              <a:prstGeom prst="rect">
                <a:avLst/>
              </a:prstGeom>
              <a:noFill/>
            </p:spPr>
            <p:txBody>
              <a:bodyPr wrap="none" rtlCol="0">
                <a:spAutoFit/>
              </a:bodyPr>
              <a:lstStyle/>
              <a:p>
                <a:r>
                  <a:rPr lang="en-US" sz="1000" b="1" dirty="0" smtClean="0">
                    <a:latin typeface="Times New Roman"/>
                    <a:cs typeface="Times New Roman"/>
                  </a:rPr>
                  <a:t>Buccal artery  </a:t>
                </a:r>
              </a:p>
            </p:txBody>
          </p:sp>
        </p:grpSp>
      </p:grpSp>
    </p:spTree>
    <p:extLst>
      <p:ext uri="{BB962C8B-B14F-4D97-AF65-F5344CB8AC3E}">
        <p14:creationId xmlns:p14="http://schemas.microsoft.com/office/powerpoint/2010/main" val="230938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359" y="274638"/>
            <a:ext cx="5029199" cy="519841"/>
          </a:xfrm>
          <a:ln>
            <a:noFill/>
          </a:ln>
        </p:spPr>
        <p:txBody>
          <a:bodyPr>
            <a:noAutofit/>
          </a:bodyPr>
          <a:lstStyle/>
          <a:p>
            <a:r>
              <a:rPr lang="en-US" sz="2800" b="1" dirty="0" smtClean="0">
                <a:solidFill>
                  <a:schemeClr val="accent6">
                    <a:lumMod val="50000"/>
                  </a:schemeClr>
                </a:solidFill>
                <a:latin typeface="Times New Roman" pitchFamily="18" charset="0"/>
                <a:cs typeface="Times New Roman" pitchFamily="18" charset="0"/>
              </a:rPr>
              <a:t>Branches of maxillary artery</a:t>
            </a:r>
            <a:endParaRPr lang="en-US" sz="2800" b="1" dirty="0">
              <a:solidFill>
                <a:schemeClr val="accent6">
                  <a:lumMod val="50000"/>
                </a:schemeClr>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217359" y="1019331"/>
            <a:ext cx="4309671" cy="5621312"/>
          </a:xfrm>
        </p:spPr>
        <p:txBody>
          <a:bodyPr>
            <a:noAutofit/>
          </a:bodyPr>
          <a:lstStyle/>
          <a:p>
            <a:pPr>
              <a:buFont typeface="Wingdings" pitchFamily="2" charset="2"/>
              <a:buChar char="q"/>
            </a:pPr>
            <a:r>
              <a:rPr lang="en-US" sz="2400" b="1" dirty="0" smtClean="0">
                <a:solidFill>
                  <a:srgbClr val="0070C0"/>
                </a:solidFill>
                <a:latin typeface="Times New Roman" pitchFamily="18" charset="0"/>
                <a:cs typeface="Times New Roman" pitchFamily="18" charset="0"/>
              </a:rPr>
              <a:t>3</a:t>
            </a:r>
            <a:r>
              <a:rPr lang="en-US" sz="2400" b="1" baseline="30000" dirty="0" smtClean="0">
                <a:solidFill>
                  <a:srgbClr val="0070C0"/>
                </a:solidFill>
                <a:latin typeface="Times New Roman" pitchFamily="18" charset="0"/>
                <a:cs typeface="Times New Roman" pitchFamily="18" charset="0"/>
              </a:rPr>
              <a:t>rd </a:t>
            </a:r>
            <a:r>
              <a:rPr lang="en-US" sz="2400" b="1" dirty="0" smtClean="0">
                <a:solidFill>
                  <a:srgbClr val="0070C0"/>
                </a:solidFill>
                <a:latin typeface="Times New Roman" pitchFamily="18" charset="0"/>
                <a:cs typeface="Times New Roman" pitchFamily="18" charset="0"/>
              </a:rPr>
              <a:t>part (pterygopalatine )</a:t>
            </a:r>
          </a:p>
          <a:p>
            <a:pPr>
              <a:buFontTx/>
              <a:buChar char="-"/>
            </a:pPr>
            <a:r>
              <a:rPr lang="en-US" sz="2000" b="1" dirty="0" smtClean="0">
                <a:solidFill>
                  <a:srgbClr val="C00000"/>
                </a:solidFill>
                <a:latin typeface="Times New Roman" pitchFamily="18" charset="0"/>
                <a:cs typeface="Times New Roman" pitchFamily="18" charset="0"/>
              </a:rPr>
              <a:t>Posterior superior alveolar artery</a:t>
            </a:r>
          </a:p>
          <a:p>
            <a:pPr lvl="1">
              <a:buFont typeface="Arial" pitchFamily="34" charset="0"/>
              <a:buChar char="•"/>
            </a:pPr>
            <a:r>
              <a:rPr lang="en-US" sz="1600" dirty="0" smtClean="0">
                <a:latin typeface="Times New Roman" pitchFamily="18" charset="0"/>
                <a:cs typeface="Times New Roman" pitchFamily="18" charset="0"/>
              </a:rPr>
              <a:t>Supply the molar &amp; premolar teeth</a:t>
            </a:r>
          </a:p>
          <a:p>
            <a:pPr lvl="1">
              <a:buFont typeface="Arial" pitchFamily="34" charset="0"/>
              <a:buChar char="•"/>
            </a:pPr>
            <a:r>
              <a:rPr lang="en-US" sz="1600" dirty="0" smtClean="0">
                <a:latin typeface="Times New Roman" pitchFamily="18" charset="0"/>
                <a:cs typeface="Times New Roman" pitchFamily="18" charset="0"/>
              </a:rPr>
              <a:t>Mucous membrane of maxillary sinus</a:t>
            </a:r>
          </a:p>
          <a:p>
            <a:pPr>
              <a:buFontTx/>
              <a:buChar char="-"/>
            </a:pPr>
            <a:r>
              <a:rPr lang="en-US" sz="1800" b="1" dirty="0" smtClean="0">
                <a:solidFill>
                  <a:srgbClr val="C00000"/>
                </a:solidFill>
                <a:latin typeface="Times New Roman" pitchFamily="18" charset="0"/>
                <a:cs typeface="Times New Roman" pitchFamily="18" charset="0"/>
              </a:rPr>
              <a:t>I</a:t>
            </a:r>
            <a:r>
              <a:rPr lang="en-US" sz="2000" b="1" dirty="0" smtClean="0">
                <a:solidFill>
                  <a:srgbClr val="C00000"/>
                </a:solidFill>
                <a:latin typeface="Times New Roman" pitchFamily="18" charset="0"/>
                <a:cs typeface="Times New Roman" pitchFamily="18" charset="0"/>
              </a:rPr>
              <a:t>nfra –orbital artery</a:t>
            </a:r>
            <a:endParaRPr lang="en-US" sz="1800" b="1" dirty="0" smtClean="0">
              <a:solidFill>
                <a:srgbClr val="C00000"/>
              </a:solidFill>
              <a:latin typeface="Times New Roman" pitchFamily="18" charset="0"/>
              <a:cs typeface="Times New Roman" pitchFamily="18" charset="0"/>
            </a:endParaRPr>
          </a:p>
          <a:p>
            <a:pPr lvl="1">
              <a:buFont typeface="Arial" pitchFamily="34" charset="0"/>
              <a:buChar char="•"/>
            </a:pPr>
            <a:r>
              <a:rPr lang="en-US" sz="1600" dirty="0" smtClean="0">
                <a:latin typeface="Times New Roman" pitchFamily="18" charset="0"/>
                <a:cs typeface="Times New Roman" pitchFamily="18" charset="0"/>
              </a:rPr>
              <a:t>In orbit- it gives two branches- orbital branch &amp; ant. superior alveolar</a:t>
            </a:r>
          </a:p>
          <a:p>
            <a:pPr lvl="1">
              <a:buFont typeface="Arial" pitchFamily="34" charset="0"/>
              <a:buChar char="•"/>
            </a:pPr>
            <a:r>
              <a:rPr lang="en-US" sz="1600" dirty="0" smtClean="0">
                <a:latin typeface="Times New Roman" pitchFamily="18" charset="0"/>
                <a:cs typeface="Times New Roman" pitchFamily="18" charset="0"/>
              </a:rPr>
              <a:t>In face – medial angle of eye &amp;lacrimal sac, side of nose&amp; upper lip</a:t>
            </a:r>
          </a:p>
          <a:p>
            <a:pPr>
              <a:buFontTx/>
              <a:buChar char="-"/>
            </a:pPr>
            <a:r>
              <a:rPr lang="en-US" sz="2000" b="1" dirty="0" smtClean="0">
                <a:solidFill>
                  <a:srgbClr val="C00000"/>
                </a:solidFill>
                <a:latin typeface="Times New Roman" pitchFamily="18" charset="0"/>
                <a:cs typeface="Times New Roman" pitchFamily="18" charset="0"/>
              </a:rPr>
              <a:t>Greater palatine artery</a:t>
            </a:r>
          </a:p>
          <a:p>
            <a:pPr lvl="1">
              <a:buFont typeface="Arial" pitchFamily="34" charset="0"/>
              <a:buChar char="•"/>
            </a:pPr>
            <a:r>
              <a:rPr lang="en-US" sz="1600" dirty="0" smtClean="0">
                <a:latin typeface="Times New Roman" pitchFamily="18" charset="0"/>
                <a:cs typeface="Times New Roman" pitchFamily="18" charset="0"/>
              </a:rPr>
              <a:t>Supply mucous membrane of roof of mouth &amp; gums</a:t>
            </a:r>
          </a:p>
          <a:p>
            <a:pPr lvl="1">
              <a:buFont typeface="Arial" pitchFamily="34" charset="0"/>
              <a:buChar char="•"/>
            </a:pPr>
            <a:r>
              <a:rPr lang="en-US" sz="1600" i="1" dirty="0" smtClean="0">
                <a:latin typeface="Times New Roman" pitchFamily="18" charset="0"/>
                <a:cs typeface="Times New Roman" pitchFamily="18" charset="0"/>
              </a:rPr>
              <a:t>Lesser palatine branch- </a:t>
            </a:r>
            <a:r>
              <a:rPr lang="en-US" sz="1600" dirty="0" smtClean="0">
                <a:latin typeface="Times New Roman" pitchFamily="18" charset="0"/>
                <a:cs typeface="Times New Roman" pitchFamily="18" charset="0"/>
              </a:rPr>
              <a:t>soft palate &amp; palatine tonsil</a:t>
            </a:r>
          </a:p>
          <a:p>
            <a:pPr>
              <a:buFontTx/>
              <a:buChar char="-"/>
            </a:pPr>
            <a:r>
              <a:rPr lang="en-US" sz="2000" b="1" dirty="0" smtClean="0">
                <a:solidFill>
                  <a:srgbClr val="C00000"/>
                </a:solidFill>
                <a:latin typeface="Times New Roman" pitchFamily="18" charset="0"/>
                <a:cs typeface="Times New Roman" pitchFamily="18" charset="0"/>
              </a:rPr>
              <a:t>Pharyngeal artery</a:t>
            </a:r>
          </a:p>
          <a:p>
            <a:pPr lvl="1">
              <a:buFont typeface="Arial" pitchFamily="34" charset="0"/>
              <a:buChar char="•"/>
            </a:pPr>
            <a:r>
              <a:rPr lang="en-US" sz="1800" dirty="0" smtClean="0">
                <a:latin typeface="Times New Roman" pitchFamily="18" charset="0"/>
                <a:cs typeface="Times New Roman" pitchFamily="18" charset="0"/>
              </a:rPr>
              <a:t>Supply –mucous membrane of </a:t>
            </a:r>
            <a:r>
              <a:rPr lang="en-US" sz="1800" dirty="0" err="1" smtClean="0">
                <a:latin typeface="Times New Roman" pitchFamily="18" charset="0"/>
                <a:cs typeface="Times New Roman" pitchFamily="18" charset="0"/>
              </a:rPr>
              <a:t>nasopharynx</a:t>
            </a:r>
            <a:r>
              <a:rPr lang="en-US" sz="1800" dirty="0" smtClean="0">
                <a:latin typeface="Times New Roman" pitchFamily="18" charset="0"/>
                <a:cs typeface="Times New Roman" pitchFamily="18" charset="0"/>
              </a:rPr>
              <a:t>, auditory tube &amp; sphenoidal sinus</a:t>
            </a:r>
            <a:endParaRPr lang="en-US" sz="1800" b="1" dirty="0" smtClean="0">
              <a:solidFill>
                <a:srgbClr val="C00000"/>
              </a:solidFill>
              <a:latin typeface="Times New Roman" pitchFamily="18" charset="0"/>
              <a:cs typeface="Times New Roman" pitchFamily="18" charset="0"/>
            </a:endParaRPr>
          </a:p>
          <a:p>
            <a:pPr>
              <a:buNone/>
            </a:pPr>
            <a:endParaRPr lang="en-US" sz="3200" dirty="0">
              <a:solidFill>
                <a:srgbClr val="0070C0"/>
              </a:solidFill>
              <a:latin typeface="Times New Roman" pitchFamily="18" charset="0"/>
              <a:cs typeface="Times New Roman" pitchFamily="18" charset="0"/>
            </a:endParaRPr>
          </a:p>
        </p:txBody>
      </p:sp>
      <p:pic>
        <p:nvPicPr>
          <p:cNvPr id="6" name="Content Placeholder 5"/>
          <p:cNvPicPr>
            <a:picLocks noGrp="1" noChangeAspect="1"/>
          </p:cNvPicPr>
          <p:nvPr>
            <p:ph sz="half" idx="2"/>
          </p:nvPr>
        </p:nvPicPr>
        <p:blipFill rotWithShape="1">
          <a:blip r:embed="rId2"/>
          <a:srcRect b="52540"/>
          <a:stretch/>
        </p:blipFill>
        <p:spPr>
          <a:xfrm>
            <a:off x="4946754" y="2758190"/>
            <a:ext cx="3942413" cy="296338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37082" y="734518"/>
            <a:ext cx="4038600" cy="5766399"/>
          </a:xfrm>
        </p:spPr>
        <p:txBody>
          <a:bodyPr>
            <a:normAutofit/>
          </a:bodyPr>
          <a:lstStyle/>
          <a:p>
            <a:pPr>
              <a:buFontTx/>
              <a:buChar char="-"/>
            </a:pPr>
            <a:r>
              <a:rPr lang="en-US" sz="2400" b="1" dirty="0" smtClean="0">
                <a:solidFill>
                  <a:srgbClr val="C00000"/>
                </a:solidFill>
                <a:latin typeface="Times New Roman" pitchFamily="18" charset="0"/>
                <a:cs typeface="Times New Roman" pitchFamily="18" charset="0"/>
              </a:rPr>
              <a:t>Artery of pterygoid canal</a:t>
            </a:r>
          </a:p>
          <a:p>
            <a:pPr>
              <a:buFontTx/>
              <a:buChar char="-"/>
            </a:pPr>
            <a:endParaRPr lang="en-US" sz="2400" dirty="0" smtClean="0">
              <a:latin typeface="Times New Roman" pitchFamily="18" charset="0"/>
              <a:cs typeface="Times New Roman" pitchFamily="18" charset="0"/>
            </a:endParaRPr>
          </a:p>
          <a:p>
            <a:pPr lvl="1">
              <a:buFont typeface="Arial" pitchFamily="34" charset="0"/>
              <a:buChar char="•"/>
            </a:pPr>
            <a:r>
              <a:rPr lang="en-US" sz="1800" dirty="0" smtClean="0">
                <a:latin typeface="Times New Roman" pitchFamily="18" charset="0"/>
                <a:cs typeface="Times New Roman" pitchFamily="18" charset="0"/>
              </a:rPr>
              <a:t>Supply -pharynx, auditory tube &amp; tympanic cavity</a:t>
            </a:r>
          </a:p>
          <a:p>
            <a:pPr lvl="1"/>
            <a:endParaRPr lang="en-US" sz="1600" dirty="0" smtClean="0">
              <a:latin typeface="Times New Roman" pitchFamily="18" charset="0"/>
              <a:cs typeface="Times New Roman" pitchFamily="18" charset="0"/>
            </a:endParaRPr>
          </a:p>
          <a:p>
            <a:pPr>
              <a:buFontTx/>
              <a:buChar char="-"/>
            </a:pPr>
            <a:r>
              <a:rPr lang="en-US" sz="2400" b="1" dirty="0" smtClean="0">
                <a:solidFill>
                  <a:srgbClr val="C00000"/>
                </a:solidFill>
                <a:latin typeface="Times New Roman" pitchFamily="18" charset="0"/>
                <a:cs typeface="Times New Roman" pitchFamily="18" charset="0"/>
              </a:rPr>
              <a:t>Spheno- palatine artery</a:t>
            </a:r>
          </a:p>
          <a:p>
            <a:pPr lvl="1">
              <a:buFont typeface="Arial" pitchFamily="34" charset="0"/>
              <a:buChar char="•"/>
            </a:pPr>
            <a:r>
              <a:rPr lang="en-US" sz="1800" dirty="0" smtClean="0">
                <a:latin typeface="Times New Roman" pitchFamily="18" charset="0"/>
                <a:cs typeface="Times New Roman" pitchFamily="18" charset="0"/>
              </a:rPr>
              <a:t>It is the continuation of maxillary artery</a:t>
            </a:r>
          </a:p>
          <a:p>
            <a:pPr lvl="1">
              <a:buFont typeface="Arial" pitchFamily="34" charset="0"/>
              <a:buChar char="•"/>
            </a:pPr>
            <a:endParaRPr lang="en-US" sz="1800" dirty="0" smtClean="0">
              <a:latin typeface="Times New Roman" pitchFamily="18" charset="0"/>
              <a:cs typeface="Times New Roman" pitchFamily="18" charset="0"/>
            </a:endParaRPr>
          </a:p>
          <a:p>
            <a:pPr lvl="1">
              <a:buFont typeface="Arial" pitchFamily="34" charset="0"/>
              <a:buChar char="•"/>
            </a:pPr>
            <a:r>
              <a:rPr lang="en-US" sz="1800" dirty="0" smtClean="0">
                <a:latin typeface="Times New Roman" pitchFamily="18" charset="0"/>
                <a:cs typeface="Times New Roman" pitchFamily="18" charset="0"/>
              </a:rPr>
              <a:t>Enter the nasal cavity through nasopalatine foramen </a:t>
            </a:r>
          </a:p>
          <a:p>
            <a:pPr lvl="1">
              <a:buFont typeface="Arial" pitchFamily="34" charset="0"/>
              <a:buChar char="•"/>
            </a:pPr>
            <a:endParaRPr lang="en-US" sz="1800" dirty="0" smtClean="0">
              <a:latin typeface="Times New Roman" pitchFamily="18" charset="0"/>
              <a:cs typeface="Times New Roman" pitchFamily="18" charset="0"/>
            </a:endParaRPr>
          </a:p>
          <a:p>
            <a:pPr lvl="1">
              <a:buFont typeface="Arial" pitchFamily="34" charset="0"/>
              <a:buChar char="•"/>
            </a:pPr>
            <a:r>
              <a:rPr lang="en-US" sz="1800" dirty="0" smtClean="0">
                <a:latin typeface="Times New Roman" pitchFamily="18" charset="0"/>
                <a:cs typeface="Times New Roman" pitchFamily="18" charset="0"/>
              </a:rPr>
              <a:t>Divides into two branches- </a:t>
            </a:r>
          </a:p>
          <a:p>
            <a:pPr lvl="1">
              <a:buNone/>
            </a:pPr>
            <a:r>
              <a:rPr lang="en-US" sz="1800" dirty="0" smtClean="0">
                <a:latin typeface="Times New Roman" pitchFamily="18" charset="0"/>
                <a:cs typeface="Times New Roman" pitchFamily="18" charset="0"/>
              </a:rPr>
              <a:t>- </a:t>
            </a:r>
            <a:r>
              <a:rPr lang="en-US" sz="1800" b="1" i="1" dirty="0" smtClean="0">
                <a:latin typeface="Times New Roman" pitchFamily="18" charset="0"/>
                <a:cs typeface="Times New Roman" pitchFamily="18" charset="0"/>
              </a:rPr>
              <a:t>posterior lateral nasal branch- </a:t>
            </a:r>
            <a:r>
              <a:rPr lang="en-US" sz="1800" dirty="0" smtClean="0">
                <a:latin typeface="Times New Roman" pitchFamily="18" charset="0"/>
                <a:cs typeface="Times New Roman" pitchFamily="18" charset="0"/>
              </a:rPr>
              <a:t>sphenoidal &amp; ethmoidal air sinus </a:t>
            </a:r>
          </a:p>
          <a:p>
            <a:pPr lvl="1">
              <a:buNone/>
            </a:pPr>
            <a:r>
              <a:rPr lang="en-US" sz="1800" b="1" i="1" dirty="0" smtClean="0">
                <a:latin typeface="Times New Roman" pitchFamily="18" charset="0"/>
                <a:cs typeface="Times New Roman" pitchFamily="18" charset="0"/>
              </a:rPr>
              <a:t>- posterior septal branch </a:t>
            </a:r>
          </a:p>
          <a:p>
            <a:endParaRPr lang="en-US" sz="2400" dirty="0">
              <a:latin typeface="Times New Roman" pitchFamily="18" charset="0"/>
              <a:cs typeface="Times New Roman" pitchFamily="18" charset="0"/>
            </a:endParaRPr>
          </a:p>
        </p:txBody>
      </p:sp>
      <p:pic>
        <p:nvPicPr>
          <p:cNvPr id="5" name="Content Placeholder 4"/>
          <p:cNvPicPr>
            <a:picLocks noGrp="1" noChangeAspect="1"/>
          </p:cNvPicPr>
          <p:nvPr>
            <p:ph sz="half" idx="2"/>
          </p:nvPr>
        </p:nvPicPr>
        <p:blipFill>
          <a:blip r:embed="rId2"/>
          <a:stretch>
            <a:fillRect/>
          </a:stretch>
        </p:blipFill>
        <p:spPr>
          <a:xfrm>
            <a:off x="5132501" y="1105525"/>
            <a:ext cx="3816627" cy="502063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4" y="116028"/>
            <a:ext cx="3951810" cy="617813"/>
          </a:xfrm>
        </p:spPr>
        <p:txBody>
          <a:bodyPr>
            <a:noAutofit/>
          </a:bodyPr>
          <a:lstStyle/>
          <a:p>
            <a:pPr algn="l">
              <a:buFont typeface="Wingdings" pitchFamily="2" charset="2"/>
              <a:buChar char="q"/>
            </a:pPr>
            <a:r>
              <a:rPr lang="en-US" sz="2400" b="1" dirty="0" smtClean="0">
                <a:solidFill>
                  <a:srgbClr val="800000"/>
                </a:solidFill>
                <a:latin typeface="Times New Roman"/>
                <a:cs typeface="Times New Roman"/>
              </a:rPr>
              <a:t> Pterygoid venous plexus </a:t>
            </a:r>
            <a:br>
              <a:rPr lang="en-US" sz="2400" b="1" dirty="0" smtClean="0">
                <a:solidFill>
                  <a:srgbClr val="800000"/>
                </a:solidFill>
                <a:latin typeface="Times New Roman"/>
                <a:cs typeface="Times New Roman"/>
              </a:rPr>
            </a:br>
            <a:endParaRPr lang="en-US" sz="2400" b="1" dirty="0">
              <a:solidFill>
                <a:srgbClr val="800000"/>
              </a:solidFill>
              <a:latin typeface="Times New Roman"/>
              <a:cs typeface="Times New Roman"/>
            </a:endParaRPr>
          </a:p>
        </p:txBody>
      </p:sp>
      <p:sp>
        <p:nvSpPr>
          <p:cNvPr id="3" name="Content Placeholder 2"/>
          <p:cNvSpPr>
            <a:spLocks noGrp="1"/>
          </p:cNvSpPr>
          <p:nvPr>
            <p:ph sz="half" idx="1"/>
          </p:nvPr>
        </p:nvSpPr>
        <p:spPr>
          <a:xfrm>
            <a:off x="236484" y="733841"/>
            <a:ext cx="4038600" cy="5829237"/>
          </a:xfrm>
        </p:spPr>
        <p:txBody>
          <a:bodyPr>
            <a:normAutofit/>
          </a:bodyPr>
          <a:lstStyle/>
          <a:p>
            <a:r>
              <a:rPr lang="en-US" sz="1800" dirty="0" smtClean="0">
                <a:latin typeface="Times New Roman"/>
                <a:cs typeface="Times New Roman"/>
              </a:rPr>
              <a:t>It is networks of small veins</a:t>
            </a:r>
          </a:p>
          <a:p>
            <a:r>
              <a:rPr lang="en-US" sz="1800" dirty="0" smtClean="0">
                <a:latin typeface="Times New Roman"/>
                <a:cs typeface="Times New Roman"/>
              </a:rPr>
              <a:t>Lies  around and within the lateral pterygoid muscle.</a:t>
            </a:r>
          </a:p>
          <a:p>
            <a:endParaRPr lang="en-US" sz="1800" dirty="0">
              <a:latin typeface="Times New Roman"/>
              <a:cs typeface="Times New Roman"/>
            </a:endParaRPr>
          </a:p>
          <a:p>
            <a:r>
              <a:rPr lang="en-US" sz="1800" dirty="0" smtClean="0">
                <a:latin typeface="Times New Roman"/>
                <a:cs typeface="Times New Roman"/>
              </a:rPr>
              <a:t>Drains into the maxillary vein.</a:t>
            </a:r>
          </a:p>
          <a:p>
            <a:endParaRPr lang="en-US" sz="1800" dirty="0">
              <a:latin typeface="Times New Roman"/>
              <a:cs typeface="Times New Roman"/>
            </a:endParaRPr>
          </a:p>
          <a:p>
            <a:r>
              <a:rPr lang="en-US" sz="1800" dirty="0" smtClean="0">
                <a:latin typeface="Times New Roman"/>
                <a:cs typeface="Times New Roman"/>
              </a:rPr>
              <a:t>Communicates with facial vein through deep facial vein and with cavernous sinus via emissary veins.</a:t>
            </a:r>
          </a:p>
          <a:p>
            <a:endParaRPr lang="en-US" sz="1800" dirty="0">
              <a:latin typeface="Times New Roman"/>
              <a:cs typeface="Times New Roman"/>
            </a:endParaRPr>
          </a:p>
          <a:p>
            <a:r>
              <a:rPr lang="en-US" sz="1800" dirty="0" smtClean="0">
                <a:latin typeface="Times New Roman"/>
                <a:cs typeface="Times New Roman"/>
              </a:rPr>
              <a:t>Infection of danger area of the face could go into cavernous sinus through emissary vein and cause cavernous sinus thrombosis. </a:t>
            </a:r>
          </a:p>
          <a:p>
            <a:r>
              <a:rPr lang="en-US" sz="1800" dirty="0" smtClean="0">
                <a:latin typeface="Times New Roman"/>
                <a:cs typeface="Times New Roman"/>
              </a:rPr>
              <a:t>It possibly acts as </a:t>
            </a:r>
            <a:r>
              <a:rPr lang="en-US" sz="1800" dirty="0" smtClean="0">
                <a:solidFill>
                  <a:srgbClr val="C00000"/>
                </a:solidFill>
                <a:latin typeface="Times New Roman"/>
                <a:cs typeface="Times New Roman"/>
              </a:rPr>
              <a:t>peripheral</a:t>
            </a:r>
            <a:r>
              <a:rPr lang="en-US" sz="1800" dirty="0" smtClean="0">
                <a:latin typeface="Times New Roman"/>
                <a:cs typeface="Times New Roman"/>
              </a:rPr>
              <a:t> </a:t>
            </a:r>
            <a:r>
              <a:rPr lang="en-US" sz="1800" dirty="0" smtClean="0">
                <a:solidFill>
                  <a:srgbClr val="C00000"/>
                </a:solidFill>
                <a:latin typeface="Times New Roman"/>
                <a:cs typeface="Times New Roman"/>
              </a:rPr>
              <a:t>heart</a:t>
            </a:r>
            <a:r>
              <a:rPr lang="en-US" sz="1800" dirty="0" smtClean="0">
                <a:latin typeface="Times New Roman"/>
                <a:cs typeface="Times New Roman"/>
              </a:rPr>
              <a:t> to pump  stagnant venous blood by contraction of lateral pterygoid muscle during movement of yawning</a:t>
            </a:r>
            <a:endParaRPr lang="en-US" sz="1800" dirty="0">
              <a:latin typeface="Times New Roman"/>
              <a:cs typeface="Times New Roman"/>
            </a:endParaRPr>
          </a:p>
        </p:txBody>
      </p:sp>
      <p:grpSp>
        <p:nvGrpSpPr>
          <p:cNvPr id="5" name="Group 4"/>
          <p:cNvGrpSpPr/>
          <p:nvPr/>
        </p:nvGrpSpPr>
        <p:grpSpPr>
          <a:xfrm>
            <a:off x="5095368" y="3826101"/>
            <a:ext cx="3809102" cy="2864993"/>
            <a:chOff x="5659005" y="4377465"/>
            <a:chExt cx="3809102" cy="2864993"/>
          </a:xfrm>
        </p:grpSpPr>
        <p:sp>
          <p:nvSpPr>
            <p:cNvPr id="6" name="object 22"/>
            <p:cNvSpPr/>
            <p:nvPr/>
          </p:nvSpPr>
          <p:spPr>
            <a:xfrm>
              <a:off x="5690865" y="4377465"/>
              <a:ext cx="2470828" cy="2767697"/>
            </a:xfrm>
            <a:prstGeom prst="rect">
              <a:avLst/>
            </a:prstGeom>
            <a:blipFill>
              <a:blip r:embed="rId2" cstate="print"/>
              <a:stretch>
                <a:fillRect/>
              </a:stretch>
            </a:blipFill>
          </p:spPr>
          <p:txBody>
            <a:bodyPr wrap="square" lIns="0" tIns="0" rIns="0" bIns="0" rtlCol="0"/>
            <a:lstStyle/>
            <a:p>
              <a:endParaRPr/>
            </a:p>
          </p:txBody>
        </p:sp>
        <p:sp>
          <p:nvSpPr>
            <p:cNvPr id="7" name="object 23"/>
            <p:cNvSpPr/>
            <p:nvPr/>
          </p:nvSpPr>
          <p:spPr>
            <a:xfrm>
              <a:off x="7371898" y="5168062"/>
              <a:ext cx="764540" cy="26034"/>
            </a:xfrm>
            <a:custGeom>
              <a:avLst/>
              <a:gdLst/>
              <a:ahLst/>
              <a:cxnLst/>
              <a:rect l="l" t="t" r="r" b="b"/>
              <a:pathLst>
                <a:path w="764540" h="26035">
                  <a:moveTo>
                    <a:pt x="0" y="25502"/>
                  </a:moveTo>
                  <a:lnTo>
                    <a:pt x="764435" y="0"/>
                  </a:lnTo>
                </a:path>
              </a:pathLst>
            </a:custGeom>
            <a:ln w="12711">
              <a:solidFill>
                <a:srgbClr val="000000"/>
              </a:solidFill>
            </a:ln>
          </p:spPr>
          <p:txBody>
            <a:bodyPr wrap="square" lIns="0" tIns="0" rIns="0" bIns="0" rtlCol="0"/>
            <a:lstStyle/>
            <a:p>
              <a:endParaRPr/>
            </a:p>
          </p:txBody>
        </p:sp>
        <p:sp>
          <p:nvSpPr>
            <p:cNvPr id="8" name="object 24"/>
            <p:cNvSpPr txBox="1"/>
            <p:nvPr/>
          </p:nvSpPr>
          <p:spPr>
            <a:xfrm>
              <a:off x="8136422" y="5002327"/>
              <a:ext cx="970915" cy="165735"/>
            </a:xfrm>
            <a:prstGeom prst="rect">
              <a:avLst/>
            </a:prstGeom>
          </p:spPr>
          <p:txBody>
            <a:bodyPr vert="horz" wrap="square" lIns="0" tIns="0" rIns="0" bIns="0" rtlCol="0">
              <a:spAutoFit/>
            </a:bodyPr>
            <a:lstStyle/>
            <a:p>
              <a:pPr marL="12700">
                <a:lnSpc>
                  <a:spcPct val="100000"/>
                </a:lnSpc>
              </a:pPr>
              <a:r>
                <a:rPr sz="1100" b="1" spc="-40" dirty="0">
                  <a:solidFill>
                    <a:srgbClr val="FF0000"/>
                  </a:solidFill>
                  <a:latin typeface="Times New Roman"/>
                  <a:cs typeface="Times New Roman"/>
                </a:rPr>
                <a:t>C</a:t>
              </a:r>
              <a:r>
                <a:rPr sz="1100" b="1" spc="-35" dirty="0">
                  <a:solidFill>
                    <a:srgbClr val="FF0000"/>
                  </a:solidFill>
                  <a:latin typeface="Times New Roman"/>
                  <a:cs typeface="Times New Roman"/>
                </a:rPr>
                <a:t>av</a:t>
              </a:r>
              <a:r>
                <a:rPr sz="1100" b="1" spc="-20" dirty="0">
                  <a:solidFill>
                    <a:srgbClr val="FF0000"/>
                  </a:solidFill>
                  <a:latin typeface="Times New Roman"/>
                  <a:cs typeface="Times New Roman"/>
                </a:rPr>
                <a:t>er</a:t>
              </a:r>
              <a:r>
                <a:rPr sz="1100" b="1" spc="-40" dirty="0">
                  <a:solidFill>
                    <a:srgbClr val="FF0000"/>
                  </a:solidFill>
                  <a:latin typeface="Times New Roman"/>
                  <a:cs typeface="Times New Roman"/>
                </a:rPr>
                <a:t>n</a:t>
              </a:r>
              <a:r>
                <a:rPr sz="1100" b="1" spc="-35" dirty="0">
                  <a:solidFill>
                    <a:srgbClr val="FF0000"/>
                  </a:solidFill>
                  <a:latin typeface="Times New Roman"/>
                  <a:cs typeface="Times New Roman"/>
                </a:rPr>
                <a:t>o</a:t>
              </a:r>
              <a:r>
                <a:rPr sz="1100" b="1" spc="-40" dirty="0">
                  <a:solidFill>
                    <a:srgbClr val="FF0000"/>
                  </a:solidFill>
                  <a:latin typeface="Times New Roman"/>
                  <a:cs typeface="Times New Roman"/>
                </a:rPr>
                <a:t>u</a:t>
              </a:r>
              <a:r>
                <a:rPr sz="1100" b="1" spc="-5" dirty="0">
                  <a:solidFill>
                    <a:srgbClr val="FF0000"/>
                  </a:solidFill>
                  <a:latin typeface="Times New Roman"/>
                  <a:cs typeface="Times New Roman"/>
                </a:rPr>
                <a:t>s</a:t>
              </a:r>
              <a:r>
                <a:rPr sz="1100" b="1" spc="-30" dirty="0">
                  <a:solidFill>
                    <a:srgbClr val="FF0000"/>
                  </a:solidFill>
                  <a:latin typeface="Times New Roman"/>
                  <a:cs typeface="Times New Roman"/>
                </a:rPr>
                <a:t> </a:t>
              </a:r>
              <a:r>
                <a:rPr sz="1100" b="1" spc="-25" dirty="0">
                  <a:solidFill>
                    <a:srgbClr val="FF0000"/>
                  </a:solidFill>
                  <a:latin typeface="Times New Roman"/>
                  <a:cs typeface="Times New Roman"/>
                </a:rPr>
                <a:t>s</a:t>
              </a:r>
              <a:r>
                <a:rPr sz="1100" b="1" spc="-20" dirty="0">
                  <a:solidFill>
                    <a:srgbClr val="FF0000"/>
                  </a:solidFill>
                  <a:latin typeface="Times New Roman"/>
                  <a:cs typeface="Times New Roman"/>
                </a:rPr>
                <a:t>i</a:t>
              </a:r>
              <a:r>
                <a:rPr sz="1100" b="1" spc="-40" dirty="0">
                  <a:solidFill>
                    <a:srgbClr val="FF0000"/>
                  </a:solidFill>
                  <a:latin typeface="Times New Roman"/>
                  <a:cs typeface="Times New Roman"/>
                </a:rPr>
                <a:t>nu</a:t>
              </a:r>
              <a:r>
                <a:rPr sz="1100" b="1" spc="-5" dirty="0">
                  <a:solidFill>
                    <a:srgbClr val="FF0000"/>
                  </a:solidFill>
                  <a:latin typeface="Times New Roman"/>
                  <a:cs typeface="Times New Roman"/>
                </a:rPr>
                <a:t>s</a:t>
              </a:r>
              <a:endParaRPr sz="1100" dirty="0">
                <a:latin typeface="Times New Roman"/>
                <a:cs typeface="Times New Roman"/>
              </a:endParaRPr>
            </a:p>
          </p:txBody>
        </p:sp>
        <p:sp>
          <p:nvSpPr>
            <p:cNvPr id="9" name="object 25"/>
            <p:cNvSpPr/>
            <p:nvPr/>
          </p:nvSpPr>
          <p:spPr>
            <a:xfrm>
              <a:off x="5865973" y="5951372"/>
              <a:ext cx="405130" cy="930275"/>
            </a:xfrm>
            <a:custGeom>
              <a:avLst/>
              <a:gdLst/>
              <a:ahLst/>
              <a:cxnLst/>
              <a:rect l="l" t="t" r="r" b="b"/>
              <a:pathLst>
                <a:path w="405129" h="930275">
                  <a:moveTo>
                    <a:pt x="404558" y="0"/>
                  </a:moveTo>
                  <a:lnTo>
                    <a:pt x="0" y="930257"/>
                  </a:lnTo>
                </a:path>
              </a:pathLst>
            </a:custGeom>
            <a:ln w="12701">
              <a:solidFill>
                <a:srgbClr val="000000"/>
              </a:solidFill>
            </a:ln>
          </p:spPr>
          <p:txBody>
            <a:bodyPr wrap="square" lIns="0" tIns="0" rIns="0" bIns="0" rtlCol="0"/>
            <a:lstStyle/>
            <a:p>
              <a:endParaRPr/>
            </a:p>
          </p:txBody>
        </p:sp>
        <p:sp>
          <p:nvSpPr>
            <p:cNvPr id="10" name="object 26"/>
            <p:cNvSpPr txBox="1"/>
            <p:nvPr/>
          </p:nvSpPr>
          <p:spPr>
            <a:xfrm>
              <a:off x="5659005" y="6948707"/>
              <a:ext cx="839469" cy="165735"/>
            </a:xfrm>
            <a:prstGeom prst="rect">
              <a:avLst/>
            </a:prstGeom>
          </p:spPr>
          <p:txBody>
            <a:bodyPr vert="horz" wrap="square" lIns="0" tIns="0" rIns="0" bIns="0" rtlCol="0">
              <a:spAutoFit/>
            </a:bodyPr>
            <a:lstStyle/>
            <a:p>
              <a:pPr marL="12700">
                <a:lnSpc>
                  <a:spcPct val="100000"/>
                </a:lnSpc>
              </a:pPr>
              <a:r>
                <a:rPr sz="1100" b="1" spc="-45" dirty="0">
                  <a:latin typeface="Times New Roman"/>
                  <a:cs typeface="Times New Roman"/>
                </a:rPr>
                <a:t>Em</a:t>
              </a:r>
              <a:r>
                <a:rPr sz="1100" b="1" spc="-20" dirty="0">
                  <a:latin typeface="Times New Roman"/>
                  <a:cs typeface="Times New Roman"/>
                </a:rPr>
                <a:t>i</a:t>
              </a:r>
              <a:r>
                <a:rPr sz="1100" b="1" spc="-25" dirty="0">
                  <a:latin typeface="Times New Roman"/>
                  <a:cs typeface="Times New Roman"/>
                </a:rPr>
                <a:t>ss</a:t>
              </a:r>
              <a:r>
                <a:rPr sz="1100" b="1" spc="-35" dirty="0">
                  <a:latin typeface="Times New Roman"/>
                  <a:cs typeface="Times New Roman"/>
                </a:rPr>
                <a:t>a</a:t>
              </a:r>
              <a:r>
                <a:rPr sz="1100" b="1" spc="-20" dirty="0">
                  <a:latin typeface="Times New Roman"/>
                  <a:cs typeface="Times New Roman"/>
                </a:rPr>
                <a:t>r</a:t>
              </a:r>
              <a:r>
                <a:rPr sz="1100" b="1" spc="-10" dirty="0">
                  <a:latin typeface="Times New Roman"/>
                  <a:cs typeface="Times New Roman"/>
                </a:rPr>
                <a:t>y</a:t>
              </a:r>
              <a:r>
                <a:rPr sz="1100" b="1" spc="-35" dirty="0">
                  <a:latin typeface="Times New Roman"/>
                  <a:cs typeface="Times New Roman"/>
                </a:rPr>
                <a:t> v</a:t>
              </a:r>
              <a:r>
                <a:rPr sz="1100" b="1" spc="-20" dirty="0">
                  <a:latin typeface="Times New Roman"/>
                  <a:cs typeface="Times New Roman"/>
                </a:rPr>
                <a:t>ei</a:t>
              </a:r>
              <a:r>
                <a:rPr sz="1100" b="1" spc="-10" dirty="0">
                  <a:latin typeface="Times New Roman"/>
                  <a:cs typeface="Times New Roman"/>
                </a:rPr>
                <a:t>n</a:t>
              </a:r>
              <a:endParaRPr sz="1100">
                <a:latin typeface="Times New Roman"/>
                <a:cs typeface="Times New Roman"/>
              </a:endParaRPr>
            </a:p>
          </p:txBody>
        </p:sp>
        <p:sp>
          <p:nvSpPr>
            <p:cNvPr id="11" name="object 27"/>
            <p:cNvSpPr txBox="1"/>
            <p:nvPr/>
          </p:nvSpPr>
          <p:spPr>
            <a:xfrm>
              <a:off x="6736219" y="7076723"/>
              <a:ext cx="1415415" cy="165735"/>
            </a:xfrm>
            <a:prstGeom prst="rect">
              <a:avLst/>
            </a:prstGeom>
          </p:spPr>
          <p:txBody>
            <a:bodyPr vert="horz" wrap="square" lIns="0" tIns="0" rIns="0" bIns="0" rtlCol="0">
              <a:spAutoFit/>
            </a:bodyPr>
            <a:lstStyle/>
            <a:p>
              <a:pPr marL="12700">
                <a:lnSpc>
                  <a:spcPct val="100000"/>
                </a:lnSpc>
              </a:pPr>
              <a:r>
                <a:rPr sz="1100" b="1" spc="-35">
                  <a:solidFill>
                    <a:srgbClr val="FF0000"/>
                  </a:solidFill>
                  <a:latin typeface="Times New Roman"/>
                  <a:cs typeface="Times New Roman"/>
                </a:rPr>
                <a:t>P</a:t>
              </a:r>
              <a:r>
                <a:rPr sz="1100" b="1" spc="-15">
                  <a:solidFill>
                    <a:srgbClr val="FF0000"/>
                  </a:solidFill>
                  <a:latin typeface="Times New Roman"/>
                  <a:cs typeface="Times New Roman"/>
                </a:rPr>
                <a:t>t</a:t>
              </a:r>
              <a:r>
                <a:rPr sz="1100" b="1" spc="-20">
                  <a:solidFill>
                    <a:srgbClr val="FF0000"/>
                  </a:solidFill>
                  <a:latin typeface="Times New Roman"/>
                  <a:cs typeface="Times New Roman"/>
                </a:rPr>
                <a:t>er</a:t>
              </a:r>
              <a:r>
                <a:rPr sz="1100" b="1" spc="-35">
                  <a:solidFill>
                    <a:srgbClr val="FF0000"/>
                  </a:solidFill>
                  <a:latin typeface="Times New Roman"/>
                  <a:cs typeface="Times New Roman"/>
                </a:rPr>
                <a:t>ygo</a:t>
              </a:r>
              <a:r>
                <a:rPr sz="1100" b="1" spc="-20">
                  <a:solidFill>
                    <a:srgbClr val="FF0000"/>
                  </a:solidFill>
                  <a:latin typeface="Times New Roman"/>
                  <a:cs typeface="Times New Roman"/>
                </a:rPr>
                <a:t>i</a:t>
              </a:r>
              <a:r>
                <a:rPr sz="1100" b="1" spc="-10">
                  <a:solidFill>
                    <a:srgbClr val="FF0000"/>
                  </a:solidFill>
                  <a:latin typeface="Times New Roman"/>
                  <a:cs typeface="Times New Roman"/>
                </a:rPr>
                <a:t>d</a:t>
              </a:r>
              <a:r>
                <a:rPr sz="1100" b="1" spc="-45" dirty="0">
                  <a:solidFill>
                    <a:srgbClr val="FF0000"/>
                  </a:solidFill>
                  <a:latin typeface="Times New Roman"/>
                  <a:cs typeface="Times New Roman"/>
                </a:rPr>
                <a:t> </a:t>
              </a:r>
              <a:r>
                <a:rPr sz="1100" b="1" spc="-35" dirty="0">
                  <a:solidFill>
                    <a:srgbClr val="FF0000"/>
                  </a:solidFill>
                  <a:latin typeface="Times New Roman"/>
                  <a:cs typeface="Times New Roman"/>
                </a:rPr>
                <a:t>v</a:t>
              </a:r>
              <a:r>
                <a:rPr sz="1100" b="1" spc="-20" dirty="0">
                  <a:solidFill>
                    <a:srgbClr val="FF0000"/>
                  </a:solidFill>
                  <a:latin typeface="Times New Roman"/>
                  <a:cs typeface="Times New Roman"/>
                </a:rPr>
                <a:t>e</a:t>
              </a:r>
              <a:r>
                <a:rPr sz="1100" b="1" spc="-40" dirty="0">
                  <a:solidFill>
                    <a:srgbClr val="FF0000"/>
                  </a:solidFill>
                  <a:latin typeface="Times New Roman"/>
                  <a:cs typeface="Times New Roman"/>
                </a:rPr>
                <a:t>n</a:t>
              </a:r>
              <a:r>
                <a:rPr sz="1100" b="1" spc="-35" dirty="0">
                  <a:solidFill>
                    <a:srgbClr val="FF0000"/>
                  </a:solidFill>
                  <a:latin typeface="Times New Roman"/>
                  <a:cs typeface="Times New Roman"/>
                </a:rPr>
                <a:t>o</a:t>
              </a:r>
              <a:r>
                <a:rPr sz="1100" b="1" spc="-40" dirty="0">
                  <a:solidFill>
                    <a:srgbClr val="FF0000"/>
                  </a:solidFill>
                  <a:latin typeface="Times New Roman"/>
                  <a:cs typeface="Times New Roman"/>
                </a:rPr>
                <a:t>u</a:t>
              </a:r>
              <a:r>
                <a:rPr sz="1100" b="1" spc="-5" dirty="0">
                  <a:solidFill>
                    <a:srgbClr val="FF0000"/>
                  </a:solidFill>
                  <a:latin typeface="Times New Roman"/>
                  <a:cs typeface="Times New Roman"/>
                </a:rPr>
                <a:t>s</a:t>
              </a:r>
              <a:r>
                <a:rPr sz="1100" b="1" spc="-30" dirty="0">
                  <a:solidFill>
                    <a:srgbClr val="FF0000"/>
                  </a:solidFill>
                  <a:latin typeface="Times New Roman"/>
                  <a:cs typeface="Times New Roman"/>
                </a:rPr>
                <a:t> </a:t>
              </a:r>
              <a:r>
                <a:rPr sz="1100" b="1" spc="-40" dirty="0">
                  <a:solidFill>
                    <a:srgbClr val="FF0000"/>
                  </a:solidFill>
                  <a:latin typeface="Times New Roman"/>
                  <a:cs typeface="Times New Roman"/>
                </a:rPr>
                <a:t>p</a:t>
              </a:r>
              <a:r>
                <a:rPr sz="1100" b="1" spc="-25" dirty="0">
                  <a:solidFill>
                    <a:srgbClr val="FF0000"/>
                  </a:solidFill>
                  <a:latin typeface="Times New Roman"/>
                  <a:cs typeface="Times New Roman"/>
                </a:rPr>
                <a:t>l</a:t>
              </a:r>
              <a:r>
                <a:rPr sz="1100" b="1" spc="-20" dirty="0">
                  <a:solidFill>
                    <a:srgbClr val="FF0000"/>
                  </a:solidFill>
                  <a:latin typeface="Times New Roman"/>
                  <a:cs typeface="Times New Roman"/>
                </a:rPr>
                <a:t>e</a:t>
              </a:r>
              <a:r>
                <a:rPr sz="1100" b="1" spc="-35" dirty="0">
                  <a:solidFill>
                    <a:srgbClr val="FF0000"/>
                  </a:solidFill>
                  <a:latin typeface="Times New Roman"/>
                  <a:cs typeface="Times New Roman"/>
                </a:rPr>
                <a:t>x</a:t>
              </a:r>
              <a:r>
                <a:rPr sz="1100" b="1" spc="-40" dirty="0">
                  <a:solidFill>
                    <a:srgbClr val="FF0000"/>
                  </a:solidFill>
                  <a:latin typeface="Times New Roman"/>
                  <a:cs typeface="Times New Roman"/>
                </a:rPr>
                <a:t>u</a:t>
              </a:r>
              <a:r>
                <a:rPr sz="1100" b="1" spc="-5" dirty="0">
                  <a:solidFill>
                    <a:srgbClr val="FF0000"/>
                  </a:solidFill>
                  <a:latin typeface="Times New Roman"/>
                  <a:cs typeface="Times New Roman"/>
                </a:rPr>
                <a:t>s</a:t>
              </a:r>
              <a:endParaRPr sz="1100" dirty="0">
                <a:latin typeface="Times New Roman"/>
                <a:cs typeface="Times New Roman"/>
              </a:endParaRPr>
            </a:p>
          </p:txBody>
        </p:sp>
        <p:sp>
          <p:nvSpPr>
            <p:cNvPr id="12" name="object 28"/>
            <p:cNvSpPr/>
            <p:nvPr/>
          </p:nvSpPr>
          <p:spPr>
            <a:xfrm>
              <a:off x="7655693" y="5475314"/>
              <a:ext cx="307340" cy="88900"/>
            </a:xfrm>
            <a:custGeom>
              <a:avLst/>
              <a:gdLst/>
              <a:ahLst/>
              <a:cxnLst/>
              <a:rect l="l" t="t" r="r" b="b"/>
              <a:pathLst>
                <a:path w="307340" h="88900">
                  <a:moveTo>
                    <a:pt x="0" y="0"/>
                  </a:moveTo>
                  <a:lnTo>
                    <a:pt x="306739" y="88653"/>
                  </a:lnTo>
                </a:path>
              </a:pathLst>
            </a:custGeom>
            <a:ln w="12710">
              <a:solidFill>
                <a:srgbClr val="000000"/>
              </a:solidFill>
            </a:ln>
          </p:spPr>
          <p:txBody>
            <a:bodyPr wrap="square" lIns="0" tIns="0" rIns="0" bIns="0" rtlCol="0"/>
            <a:lstStyle/>
            <a:p>
              <a:endParaRPr/>
            </a:p>
          </p:txBody>
        </p:sp>
        <p:sp>
          <p:nvSpPr>
            <p:cNvPr id="13" name="object 29"/>
            <p:cNvSpPr/>
            <p:nvPr/>
          </p:nvSpPr>
          <p:spPr>
            <a:xfrm>
              <a:off x="7655693" y="5563968"/>
              <a:ext cx="307340" cy="131445"/>
            </a:xfrm>
            <a:custGeom>
              <a:avLst/>
              <a:gdLst/>
              <a:ahLst/>
              <a:cxnLst/>
              <a:rect l="l" t="t" r="r" b="b"/>
              <a:pathLst>
                <a:path w="307340" h="131445">
                  <a:moveTo>
                    <a:pt x="0" y="131158"/>
                  </a:moveTo>
                  <a:lnTo>
                    <a:pt x="306739" y="0"/>
                  </a:lnTo>
                </a:path>
              </a:pathLst>
            </a:custGeom>
            <a:ln w="12709">
              <a:solidFill>
                <a:srgbClr val="000000"/>
              </a:solidFill>
            </a:ln>
          </p:spPr>
          <p:txBody>
            <a:bodyPr wrap="square" lIns="0" tIns="0" rIns="0" bIns="0" rtlCol="0"/>
            <a:lstStyle/>
            <a:p>
              <a:endParaRPr/>
            </a:p>
          </p:txBody>
        </p:sp>
        <p:sp>
          <p:nvSpPr>
            <p:cNvPr id="14" name="object 30"/>
            <p:cNvSpPr/>
            <p:nvPr/>
          </p:nvSpPr>
          <p:spPr>
            <a:xfrm>
              <a:off x="7962432" y="5563967"/>
              <a:ext cx="173990" cy="0"/>
            </a:xfrm>
            <a:custGeom>
              <a:avLst/>
              <a:gdLst/>
              <a:ahLst/>
              <a:cxnLst/>
              <a:rect l="l" t="t" r="r" b="b"/>
              <a:pathLst>
                <a:path w="173990">
                  <a:moveTo>
                    <a:pt x="0" y="0"/>
                  </a:moveTo>
                  <a:lnTo>
                    <a:pt x="173900" y="1"/>
                  </a:lnTo>
                </a:path>
              </a:pathLst>
            </a:custGeom>
            <a:ln w="12711">
              <a:solidFill>
                <a:srgbClr val="000000"/>
              </a:solidFill>
            </a:ln>
          </p:spPr>
          <p:txBody>
            <a:bodyPr wrap="square" lIns="0" tIns="0" rIns="0" bIns="0" rtlCol="0"/>
            <a:lstStyle/>
            <a:p>
              <a:endParaRPr/>
            </a:p>
          </p:txBody>
        </p:sp>
        <p:sp>
          <p:nvSpPr>
            <p:cNvPr id="15" name="object 31"/>
            <p:cNvSpPr txBox="1"/>
            <p:nvPr/>
          </p:nvSpPr>
          <p:spPr>
            <a:xfrm>
              <a:off x="8209537" y="5430807"/>
              <a:ext cx="1258570" cy="318135"/>
            </a:xfrm>
            <a:prstGeom prst="rect">
              <a:avLst/>
            </a:prstGeom>
          </p:spPr>
          <p:txBody>
            <a:bodyPr vert="horz" wrap="square" lIns="0" tIns="0" rIns="0" bIns="0" rtlCol="0">
              <a:spAutoFit/>
            </a:bodyPr>
            <a:lstStyle/>
            <a:p>
              <a:pPr marL="12700" marR="5080">
                <a:lnSpc>
                  <a:spcPts val="1200"/>
                </a:lnSpc>
              </a:pPr>
              <a:r>
                <a:rPr sz="1100" b="1" spc="-40" dirty="0">
                  <a:latin typeface="Times New Roman"/>
                  <a:cs typeface="Times New Roman"/>
                </a:rPr>
                <a:t>Sup</a:t>
              </a:r>
              <a:r>
                <a:rPr sz="1100" b="1" spc="-20" dirty="0">
                  <a:latin typeface="Times New Roman"/>
                  <a:cs typeface="Times New Roman"/>
                </a:rPr>
                <a:t>eri</a:t>
              </a:r>
              <a:r>
                <a:rPr sz="1100" b="1" spc="-35" dirty="0">
                  <a:latin typeface="Times New Roman"/>
                  <a:cs typeface="Times New Roman"/>
                </a:rPr>
                <a:t>o</a:t>
              </a:r>
              <a:r>
                <a:rPr sz="1100" b="1" spc="-5" dirty="0">
                  <a:latin typeface="Times New Roman"/>
                  <a:cs typeface="Times New Roman"/>
                </a:rPr>
                <a:t>r</a:t>
              </a:r>
              <a:r>
                <a:rPr sz="1100" b="1" spc="-25" dirty="0">
                  <a:latin typeface="Times New Roman"/>
                  <a:cs typeface="Times New Roman"/>
                </a:rPr>
                <a:t> </a:t>
              </a:r>
              <a:r>
                <a:rPr sz="1100" b="1" spc="-35" dirty="0">
                  <a:latin typeface="Times New Roman"/>
                  <a:cs typeface="Times New Roman"/>
                </a:rPr>
                <a:t>a</a:t>
              </a:r>
              <a:r>
                <a:rPr sz="1100" b="1" spc="-40" dirty="0">
                  <a:latin typeface="Times New Roman"/>
                  <a:cs typeface="Times New Roman"/>
                </a:rPr>
                <a:t>n</a:t>
              </a:r>
              <a:r>
                <a:rPr sz="1100" b="1" spc="-10" dirty="0">
                  <a:latin typeface="Times New Roman"/>
                  <a:cs typeface="Times New Roman"/>
                </a:rPr>
                <a:t>d</a:t>
              </a:r>
              <a:r>
                <a:rPr sz="1100" b="1" spc="-45" dirty="0">
                  <a:latin typeface="Times New Roman"/>
                  <a:cs typeface="Times New Roman"/>
                </a:rPr>
                <a:t> </a:t>
              </a:r>
              <a:r>
                <a:rPr sz="1100" b="1" spc="-20" dirty="0">
                  <a:latin typeface="Times New Roman"/>
                  <a:cs typeface="Times New Roman"/>
                </a:rPr>
                <a:t>i</a:t>
              </a:r>
              <a:r>
                <a:rPr sz="1100" b="1" spc="-40" dirty="0">
                  <a:latin typeface="Times New Roman"/>
                  <a:cs typeface="Times New Roman"/>
                </a:rPr>
                <a:t>n</a:t>
              </a:r>
              <a:r>
                <a:rPr sz="1100" b="1" spc="-15" dirty="0">
                  <a:latin typeface="Times New Roman"/>
                  <a:cs typeface="Times New Roman"/>
                </a:rPr>
                <a:t>f</a:t>
              </a:r>
              <a:r>
                <a:rPr sz="1100" b="1" spc="-20" dirty="0">
                  <a:latin typeface="Times New Roman"/>
                  <a:cs typeface="Times New Roman"/>
                </a:rPr>
                <a:t>eri</a:t>
              </a:r>
              <a:r>
                <a:rPr sz="1100" b="1" spc="-35" dirty="0">
                  <a:latin typeface="Times New Roman"/>
                  <a:cs typeface="Times New Roman"/>
                </a:rPr>
                <a:t>o</a:t>
              </a:r>
              <a:r>
                <a:rPr sz="1100" b="1" spc="-5" dirty="0">
                  <a:latin typeface="Times New Roman"/>
                  <a:cs typeface="Times New Roman"/>
                </a:rPr>
                <a:t>r </a:t>
              </a:r>
              <a:r>
                <a:rPr sz="1100" b="1" spc="-35" dirty="0">
                  <a:latin typeface="Times New Roman"/>
                  <a:cs typeface="Times New Roman"/>
                </a:rPr>
                <a:t>o</a:t>
              </a:r>
              <a:r>
                <a:rPr sz="1100" b="1" spc="-40" dirty="0">
                  <a:latin typeface="Times New Roman"/>
                  <a:cs typeface="Times New Roman"/>
                </a:rPr>
                <a:t>ph</a:t>
              </a:r>
              <a:r>
                <a:rPr sz="1100" b="1" spc="-15" dirty="0">
                  <a:latin typeface="Times New Roman"/>
                  <a:cs typeface="Times New Roman"/>
                </a:rPr>
                <a:t>t</a:t>
              </a:r>
              <a:r>
                <a:rPr sz="1100" b="1" spc="-40" dirty="0">
                  <a:latin typeface="Times New Roman"/>
                  <a:cs typeface="Times New Roman"/>
                </a:rPr>
                <a:t>h</a:t>
              </a:r>
              <a:r>
                <a:rPr sz="1100" b="1" spc="-35" dirty="0">
                  <a:latin typeface="Times New Roman"/>
                  <a:cs typeface="Times New Roman"/>
                </a:rPr>
                <a:t>a</a:t>
              </a:r>
              <a:r>
                <a:rPr sz="1100" b="1" spc="-25" dirty="0">
                  <a:latin typeface="Times New Roman"/>
                  <a:cs typeface="Times New Roman"/>
                </a:rPr>
                <a:t>l</a:t>
              </a:r>
              <a:r>
                <a:rPr sz="1100" b="1" spc="-40" dirty="0">
                  <a:latin typeface="Times New Roman"/>
                  <a:cs typeface="Times New Roman"/>
                </a:rPr>
                <a:t>m</a:t>
              </a:r>
              <a:r>
                <a:rPr sz="1100" b="1" spc="-25" dirty="0">
                  <a:latin typeface="Times New Roman"/>
                  <a:cs typeface="Times New Roman"/>
                </a:rPr>
                <a:t>i</a:t>
              </a:r>
              <a:r>
                <a:rPr sz="1100" b="1" spc="-5" dirty="0">
                  <a:latin typeface="Times New Roman"/>
                  <a:cs typeface="Times New Roman"/>
                </a:rPr>
                <a:t>c</a:t>
              </a:r>
              <a:r>
                <a:rPr sz="1100" b="1" spc="-25" dirty="0">
                  <a:latin typeface="Times New Roman"/>
                  <a:cs typeface="Times New Roman"/>
                </a:rPr>
                <a:t> </a:t>
              </a:r>
              <a:r>
                <a:rPr sz="1100" b="1" spc="-35" dirty="0">
                  <a:latin typeface="Times New Roman"/>
                  <a:cs typeface="Times New Roman"/>
                </a:rPr>
                <a:t>v</a:t>
              </a:r>
              <a:r>
                <a:rPr sz="1100" b="1" spc="-20" dirty="0">
                  <a:latin typeface="Times New Roman"/>
                  <a:cs typeface="Times New Roman"/>
                </a:rPr>
                <a:t>e</a:t>
              </a:r>
              <a:r>
                <a:rPr sz="1100" b="1" spc="-25" dirty="0">
                  <a:latin typeface="Times New Roman"/>
                  <a:cs typeface="Times New Roman"/>
                </a:rPr>
                <a:t>i</a:t>
              </a:r>
              <a:r>
                <a:rPr sz="1100" b="1" spc="-40" dirty="0">
                  <a:latin typeface="Times New Roman"/>
                  <a:cs typeface="Times New Roman"/>
                </a:rPr>
                <a:t>n</a:t>
              </a:r>
              <a:r>
                <a:rPr sz="1100" b="1" spc="-5" dirty="0">
                  <a:latin typeface="Times New Roman"/>
                  <a:cs typeface="Times New Roman"/>
                </a:rPr>
                <a:t>s</a:t>
              </a:r>
              <a:endParaRPr sz="1100" dirty="0">
                <a:latin typeface="Times New Roman"/>
                <a:cs typeface="Times New Roman"/>
              </a:endParaRPr>
            </a:p>
          </p:txBody>
        </p:sp>
        <p:sp>
          <p:nvSpPr>
            <p:cNvPr id="16" name="object 32"/>
            <p:cNvSpPr txBox="1"/>
            <p:nvPr/>
          </p:nvSpPr>
          <p:spPr>
            <a:xfrm>
              <a:off x="8191187" y="6512843"/>
              <a:ext cx="652780" cy="165735"/>
            </a:xfrm>
            <a:prstGeom prst="rect">
              <a:avLst/>
            </a:prstGeom>
          </p:spPr>
          <p:txBody>
            <a:bodyPr vert="horz" wrap="square" lIns="0" tIns="0" rIns="0" bIns="0" rtlCol="0">
              <a:spAutoFit/>
            </a:bodyPr>
            <a:lstStyle/>
            <a:p>
              <a:pPr marL="12700">
                <a:lnSpc>
                  <a:spcPct val="100000"/>
                </a:lnSpc>
              </a:pPr>
              <a:r>
                <a:rPr sz="1100" b="1" spc="-35" dirty="0">
                  <a:latin typeface="Times New Roman"/>
                  <a:cs typeface="Times New Roman"/>
                </a:rPr>
                <a:t>Fa</a:t>
              </a:r>
              <a:r>
                <a:rPr sz="1100" b="1" spc="-20" dirty="0">
                  <a:latin typeface="Times New Roman"/>
                  <a:cs typeface="Times New Roman"/>
                </a:rPr>
                <a:t>ci</a:t>
              </a:r>
              <a:r>
                <a:rPr sz="1100" b="1" spc="-35" dirty="0">
                  <a:latin typeface="Times New Roman"/>
                  <a:cs typeface="Times New Roman"/>
                </a:rPr>
                <a:t>a</a:t>
              </a:r>
              <a:r>
                <a:rPr sz="1100" b="1" spc="-5" dirty="0">
                  <a:latin typeface="Times New Roman"/>
                  <a:cs typeface="Times New Roman"/>
                </a:rPr>
                <a:t>l</a:t>
              </a:r>
              <a:r>
                <a:rPr sz="1100" b="1" spc="-30" dirty="0">
                  <a:latin typeface="Times New Roman"/>
                  <a:cs typeface="Times New Roman"/>
                </a:rPr>
                <a:t> </a:t>
              </a:r>
              <a:r>
                <a:rPr sz="1100" b="1" spc="-35" dirty="0">
                  <a:latin typeface="Times New Roman"/>
                  <a:cs typeface="Times New Roman"/>
                </a:rPr>
                <a:t>v</a:t>
              </a:r>
              <a:r>
                <a:rPr sz="1100" b="1" spc="-20" dirty="0">
                  <a:latin typeface="Times New Roman"/>
                  <a:cs typeface="Times New Roman"/>
                </a:rPr>
                <a:t>ei</a:t>
              </a:r>
              <a:r>
                <a:rPr sz="1100" b="1" spc="-10" dirty="0">
                  <a:latin typeface="Times New Roman"/>
                  <a:cs typeface="Times New Roman"/>
                </a:rPr>
                <a:t>n</a:t>
              </a:r>
              <a:endParaRPr sz="1100">
                <a:latin typeface="Times New Roman"/>
                <a:cs typeface="Times New Roman"/>
              </a:endParaRPr>
            </a:p>
          </p:txBody>
        </p:sp>
        <p:sp>
          <p:nvSpPr>
            <p:cNvPr id="17" name="object 33"/>
            <p:cNvSpPr txBox="1"/>
            <p:nvPr/>
          </p:nvSpPr>
          <p:spPr>
            <a:xfrm>
              <a:off x="8074124" y="6104411"/>
              <a:ext cx="942340" cy="165735"/>
            </a:xfrm>
            <a:prstGeom prst="rect">
              <a:avLst/>
            </a:prstGeom>
          </p:spPr>
          <p:txBody>
            <a:bodyPr vert="horz" wrap="square" lIns="0" tIns="0" rIns="0" bIns="0" rtlCol="0">
              <a:spAutoFit/>
            </a:bodyPr>
            <a:lstStyle/>
            <a:p>
              <a:pPr marL="12700">
                <a:lnSpc>
                  <a:spcPct val="100000"/>
                </a:lnSpc>
              </a:pPr>
              <a:r>
                <a:rPr sz="1100" b="1" spc="-40" dirty="0">
                  <a:solidFill>
                    <a:srgbClr val="0000FF"/>
                  </a:solidFill>
                  <a:latin typeface="Times New Roman"/>
                  <a:cs typeface="Times New Roman"/>
                </a:rPr>
                <a:t>D</a:t>
              </a:r>
              <a:r>
                <a:rPr sz="1100" b="1" spc="-20" dirty="0">
                  <a:solidFill>
                    <a:srgbClr val="0000FF"/>
                  </a:solidFill>
                  <a:latin typeface="Times New Roman"/>
                  <a:cs typeface="Times New Roman"/>
                </a:rPr>
                <a:t>ee</a:t>
              </a:r>
              <a:r>
                <a:rPr sz="1100" b="1" spc="-10" dirty="0">
                  <a:solidFill>
                    <a:srgbClr val="0000FF"/>
                  </a:solidFill>
                  <a:latin typeface="Times New Roman"/>
                  <a:cs typeface="Times New Roman"/>
                </a:rPr>
                <a:t>p</a:t>
              </a:r>
              <a:r>
                <a:rPr sz="1100" b="1" spc="-40" dirty="0">
                  <a:solidFill>
                    <a:srgbClr val="0000FF"/>
                  </a:solidFill>
                  <a:latin typeface="Times New Roman"/>
                  <a:cs typeface="Times New Roman"/>
                </a:rPr>
                <a:t> </a:t>
              </a:r>
              <a:r>
                <a:rPr sz="1100" b="1" spc="-15" dirty="0">
                  <a:solidFill>
                    <a:srgbClr val="0000FF"/>
                  </a:solidFill>
                  <a:latin typeface="Times New Roman"/>
                  <a:cs typeface="Times New Roman"/>
                </a:rPr>
                <a:t>f</a:t>
              </a:r>
              <a:r>
                <a:rPr sz="1100" b="1" spc="-35" dirty="0">
                  <a:solidFill>
                    <a:srgbClr val="0000FF"/>
                  </a:solidFill>
                  <a:latin typeface="Times New Roman"/>
                  <a:cs typeface="Times New Roman"/>
                </a:rPr>
                <a:t>a</a:t>
              </a:r>
              <a:r>
                <a:rPr sz="1100" b="1" spc="-20" dirty="0">
                  <a:solidFill>
                    <a:srgbClr val="0000FF"/>
                  </a:solidFill>
                  <a:latin typeface="Times New Roman"/>
                  <a:cs typeface="Times New Roman"/>
                </a:rPr>
                <a:t>ci</a:t>
              </a:r>
              <a:r>
                <a:rPr sz="1100" b="1" spc="-35" dirty="0">
                  <a:solidFill>
                    <a:srgbClr val="0000FF"/>
                  </a:solidFill>
                  <a:latin typeface="Times New Roman"/>
                  <a:cs typeface="Times New Roman"/>
                </a:rPr>
                <a:t>a</a:t>
              </a:r>
              <a:r>
                <a:rPr sz="1100" b="1" spc="-5" dirty="0">
                  <a:solidFill>
                    <a:srgbClr val="0000FF"/>
                  </a:solidFill>
                  <a:latin typeface="Times New Roman"/>
                  <a:cs typeface="Times New Roman"/>
                </a:rPr>
                <a:t>l</a:t>
              </a:r>
              <a:r>
                <a:rPr sz="1100" b="1" spc="-30" dirty="0">
                  <a:solidFill>
                    <a:srgbClr val="0000FF"/>
                  </a:solidFill>
                  <a:latin typeface="Times New Roman"/>
                  <a:cs typeface="Times New Roman"/>
                </a:rPr>
                <a:t> </a:t>
              </a:r>
              <a:r>
                <a:rPr sz="1100" b="1" spc="-35" dirty="0">
                  <a:solidFill>
                    <a:srgbClr val="0000FF"/>
                  </a:solidFill>
                  <a:latin typeface="Times New Roman"/>
                  <a:cs typeface="Times New Roman"/>
                </a:rPr>
                <a:t>v</a:t>
              </a:r>
              <a:r>
                <a:rPr sz="1100" b="1" spc="-20" dirty="0">
                  <a:solidFill>
                    <a:srgbClr val="0000FF"/>
                  </a:solidFill>
                  <a:latin typeface="Times New Roman"/>
                  <a:cs typeface="Times New Roman"/>
                </a:rPr>
                <a:t>ei</a:t>
              </a:r>
              <a:r>
                <a:rPr sz="1100" b="1" spc="-10" dirty="0">
                  <a:solidFill>
                    <a:srgbClr val="0000FF"/>
                  </a:solidFill>
                  <a:latin typeface="Times New Roman"/>
                  <a:cs typeface="Times New Roman"/>
                </a:rPr>
                <a:t>n</a:t>
              </a:r>
              <a:endParaRPr sz="1100">
                <a:latin typeface="Times New Roman"/>
                <a:cs typeface="Times New Roman"/>
              </a:endParaRPr>
            </a:p>
          </p:txBody>
        </p:sp>
        <p:sp>
          <p:nvSpPr>
            <p:cNvPr id="18" name="object 34"/>
            <p:cNvSpPr/>
            <p:nvPr/>
          </p:nvSpPr>
          <p:spPr>
            <a:xfrm>
              <a:off x="7429864" y="6552235"/>
              <a:ext cx="753745" cy="81280"/>
            </a:xfrm>
            <a:custGeom>
              <a:avLst/>
              <a:gdLst/>
              <a:ahLst/>
              <a:cxnLst/>
              <a:rect l="l" t="t" r="r" b="b"/>
              <a:pathLst>
                <a:path w="753745" h="81279">
                  <a:moveTo>
                    <a:pt x="80645" y="0"/>
                  </a:moveTo>
                  <a:lnTo>
                    <a:pt x="0" y="40358"/>
                  </a:lnTo>
                  <a:lnTo>
                    <a:pt x="80645" y="80716"/>
                  </a:lnTo>
                  <a:lnTo>
                    <a:pt x="80645" y="53069"/>
                  </a:lnTo>
                  <a:lnTo>
                    <a:pt x="67203" y="53069"/>
                  </a:lnTo>
                  <a:lnTo>
                    <a:pt x="67203" y="27646"/>
                  </a:lnTo>
                  <a:lnTo>
                    <a:pt x="80645" y="27646"/>
                  </a:lnTo>
                  <a:lnTo>
                    <a:pt x="80645" y="0"/>
                  </a:lnTo>
                  <a:close/>
                </a:path>
                <a:path w="753745" h="81279">
                  <a:moveTo>
                    <a:pt x="80645" y="27646"/>
                  </a:moveTo>
                  <a:lnTo>
                    <a:pt x="67203" y="27646"/>
                  </a:lnTo>
                  <a:lnTo>
                    <a:pt x="67203" y="53069"/>
                  </a:lnTo>
                  <a:lnTo>
                    <a:pt x="80645" y="53069"/>
                  </a:lnTo>
                  <a:lnTo>
                    <a:pt x="80645" y="27646"/>
                  </a:lnTo>
                  <a:close/>
                </a:path>
                <a:path w="753745" h="81279">
                  <a:moveTo>
                    <a:pt x="80645" y="53069"/>
                  </a:moveTo>
                  <a:lnTo>
                    <a:pt x="67203" y="53069"/>
                  </a:lnTo>
                  <a:lnTo>
                    <a:pt x="80645" y="53069"/>
                  </a:lnTo>
                  <a:close/>
                </a:path>
                <a:path w="753745" h="81279">
                  <a:moveTo>
                    <a:pt x="753565" y="27646"/>
                  </a:moveTo>
                  <a:lnTo>
                    <a:pt x="80645" y="27646"/>
                  </a:lnTo>
                  <a:lnTo>
                    <a:pt x="80645" y="53069"/>
                  </a:lnTo>
                  <a:lnTo>
                    <a:pt x="753565" y="53068"/>
                  </a:lnTo>
                  <a:lnTo>
                    <a:pt x="753565" y="27646"/>
                  </a:lnTo>
                  <a:close/>
                </a:path>
              </a:pathLst>
            </a:custGeom>
            <a:solidFill>
              <a:srgbClr val="000000"/>
            </a:solidFill>
          </p:spPr>
          <p:txBody>
            <a:bodyPr wrap="square" lIns="0" tIns="0" rIns="0" bIns="0" rtlCol="0"/>
            <a:lstStyle/>
            <a:p>
              <a:endParaRPr/>
            </a:p>
          </p:txBody>
        </p:sp>
        <p:sp>
          <p:nvSpPr>
            <p:cNvPr id="19" name="object 35"/>
            <p:cNvSpPr/>
            <p:nvPr/>
          </p:nvSpPr>
          <p:spPr>
            <a:xfrm>
              <a:off x="6983776" y="6067958"/>
              <a:ext cx="80645" cy="991235"/>
            </a:xfrm>
            <a:custGeom>
              <a:avLst/>
              <a:gdLst/>
              <a:ahLst/>
              <a:cxnLst/>
              <a:rect l="l" t="t" r="r" b="b"/>
              <a:pathLst>
                <a:path w="80645" h="991234">
                  <a:moveTo>
                    <a:pt x="53022" y="67263"/>
                  </a:moveTo>
                  <a:lnTo>
                    <a:pt x="27622" y="67263"/>
                  </a:lnTo>
                  <a:lnTo>
                    <a:pt x="27621" y="990978"/>
                  </a:lnTo>
                  <a:lnTo>
                    <a:pt x="53021" y="990978"/>
                  </a:lnTo>
                  <a:lnTo>
                    <a:pt x="53022" y="67263"/>
                  </a:lnTo>
                  <a:close/>
                </a:path>
                <a:path w="80645" h="991234">
                  <a:moveTo>
                    <a:pt x="40322" y="0"/>
                  </a:moveTo>
                  <a:lnTo>
                    <a:pt x="0" y="80714"/>
                  </a:lnTo>
                  <a:lnTo>
                    <a:pt x="27622" y="80714"/>
                  </a:lnTo>
                  <a:lnTo>
                    <a:pt x="27622" y="67263"/>
                  </a:lnTo>
                  <a:lnTo>
                    <a:pt x="73924" y="67263"/>
                  </a:lnTo>
                  <a:lnTo>
                    <a:pt x="40322" y="0"/>
                  </a:lnTo>
                  <a:close/>
                </a:path>
                <a:path w="80645" h="991234">
                  <a:moveTo>
                    <a:pt x="73924" y="67263"/>
                  </a:moveTo>
                  <a:lnTo>
                    <a:pt x="53022" y="67263"/>
                  </a:lnTo>
                  <a:lnTo>
                    <a:pt x="53022" y="80714"/>
                  </a:lnTo>
                  <a:lnTo>
                    <a:pt x="80645" y="80714"/>
                  </a:lnTo>
                  <a:lnTo>
                    <a:pt x="73924" y="67263"/>
                  </a:lnTo>
                  <a:close/>
                </a:path>
              </a:pathLst>
            </a:custGeom>
            <a:solidFill>
              <a:srgbClr val="000000"/>
            </a:solidFill>
          </p:spPr>
          <p:txBody>
            <a:bodyPr wrap="square" lIns="0" tIns="0" rIns="0" bIns="0" rtlCol="0"/>
            <a:lstStyle/>
            <a:p>
              <a:endParaRPr/>
            </a:p>
          </p:txBody>
        </p:sp>
        <p:sp>
          <p:nvSpPr>
            <p:cNvPr id="20" name="object 36"/>
            <p:cNvSpPr/>
            <p:nvPr/>
          </p:nvSpPr>
          <p:spPr>
            <a:xfrm>
              <a:off x="6269552" y="5859062"/>
              <a:ext cx="755015" cy="105410"/>
            </a:xfrm>
            <a:custGeom>
              <a:avLst/>
              <a:gdLst/>
              <a:ahLst/>
              <a:cxnLst/>
              <a:rect l="l" t="t" r="r" b="b"/>
              <a:pathLst>
                <a:path w="755015" h="105410">
                  <a:moveTo>
                    <a:pt x="673160" y="27564"/>
                  </a:moveTo>
                  <a:lnTo>
                    <a:pt x="0" y="79637"/>
                  </a:lnTo>
                  <a:lnTo>
                    <a:pt x="1957" y="104983"/>
                  </a:lnTo>
                  <a:lnTo>
                    <a:pt x="675118" y="52911"/>
                  </a:lnTo>
                  <a:lnTo>
                    <a:pt x="673160" y="27564"/>
                  </a:lnTo>
                  <a:close/>
                </a:path>
                <a:path w="755015" h="105410">
                  <a:moveTo>
                    <a:pt x="736158" y="26527"/>
                  </a:moveTo>
                  <a:lnTo>
                    <a:pt x="686562" y="26527"/>
                  </a:lnTo>
                  <a:lnTo>
                    <a:pt x="688519" y="51874"/>
                  </a:lnTo>
                  <a:lnTo>
                    <a:pt x="675118" y="52911"/>
                  </a:lnTo>
                  <a:lnTo>
                    <a:pt x="677246" y="80474"/>
                  </a:lnTo>
                  <a:lnTo>
                    <a:pt x="754545" y="34016"/>
                  </a:lnTo>
                  <a:lnTo>
                    <a:pt x="736158" y="26527"/>
                  </a:lnTo>
                  <a:close/>
                </a:path>
                <a:path w="755015" h="105410">
                  <a:moveTo>
                    <a:pt x="686562" y="26527"/>
                  </a:moveTo>
                  <a:lnTo>
                    <a:pt x="673160" y="27564"/>
                  </a:lnTo>
                  <a:lnTo>
                    <a:pt x="675118" y="52911"/>
                  </a:lnTo>
                  <a:lnTo>
                    <a:pt x="688519" y="51874"/>
                  </a:lnTo>
                  <a:lnTo>
                    <a:pt x="686562" y="26527"/>
                  </a:lnTo>
                  <a:close/>
                </a:path>
                <a:path w="755015" h="105410">
                  <a:moveTo>
                    <a:pt x="671032" y="0"/>
                  </a:moveTo>
                  <a:lnTo>
                    <a:pt x="673160" y="27564"/>
                  </a:lnTo>
                  <a:lnTo>
                    <a:pt x="686562" y="26527"/>
                  </a:lnTo>
                  <a:lnTo>
                    <a:pt x="736158" y="26527"/>
                  </a:lnTo>
                  <a:lnTo>
                    <a:pt x="671032" y="0"/>
                  </a:lnTo>
                  <a:close/>
                </a:path>
              </a:pathLst>
            </a:custGeom>
            <a:solidFill>
              <a:srgbClr val="000000"/>
            </a:solidFill>
          </p:spPr>
          <p:txBody>
            <a:bodyPr wrap="square" lIns="0" tIns="0" rIns="0" bIns="0" rtlCol="0"/>
            <a:lstStyle/>
            <a:p>
              <a:endParaRPr/>
            </a:p>
          </p:txBody>
        </p:sp>
        <p:sp>
          <p:nvSpPr>
            <p:cNvPr id="21" name="object 37"/>
            <p:cNvSpPr/>
            <p:nvPr/>
          </p:nvSpPr>
          <p:spPr>
            <a:xfrm>
              <a:off x="7082064" y="5187413"/>
              <a:ext cx="300990" cy="530860"/>
            </a:xfrm>
            <a:custGeom>
              <a:avLst/>
              <a:gdLst/>
              <a:ahLst/>
              <a:cxnLst/>
              <a:rect l="l" t="t" r="r" b="b"/>
              <a:pathLst>
                <a:path w="300990" h="530860">
                  <a:moveTo>
                    <a:pt x="3736" y="440621"/>
                  </a:moveTo>
                  <a:lnTo>
                    <a:pt x="0" y="530786"/>
                  </a:lnTo>
                  <a:lnTo>
                    <a:pt x="74310" y="479677"/>
                  </a:lnTo>
                  <a:lnTo>
                    <a:pt x="71409" y="478072"/>
                  </a:lnTo>
                  <a:lnTo>
                    <a:pt x="43633" y="478072"/>
                  </a:lnTo>
                  <a:lnTo>
                    <a:pt x="21405" y="465771"/>
                  </a:lnTo>
                  <a:lnTo>
                    <a:pt x="27909" y="453999"/>
                  </a:lnTo>
                  <a:lnTo>
                    <a:pt x="3736" y="440621"/>
                  </a:lnTo>
                  <a:close/>
                </a:path>
                <a:path w="300990" h="530860">
                  <a:moveTo>
                    <a:pt x="27909" y="453999"/>
                  </a:moveTo>
                  <a:lnTo>
                    <a:pt x="21405" y="465771"/>
                  </a:lnTo>
                  <a:lnTo>
                    <a:pt x="43633" y="478072"/>
                  </a:lnTo>
                  <a:lnTo>
                    <a:pt x="50137" y="466300"/>
                  </a:lnTo>
                  <a:lnTo>
                    <a:pt x="27909" y="453999"/>
                  </a:lnTo>
                  <a:close/>
                </a:path>
                <a:path w="300990" h="530860">
                  <a:moveTo>
                    <a:pt x="50137" y="466300"/>
                  </a:moveTo>
                  <a:lnTo>
                    <a:pt x="43633" y="478072"/>
                  </a:lnTo>
                  <a:lnTo>
                    <a:pt x="71409" y="478072"/>
                  </a:lnTo>
                  <a:lnTo>
                    <a:pt x="50137" y="466300"/>
                  </a:lnTo>
                  <a:close/>
                </a:path>
                <a:path w="300990" h="530860">
                  <a:moveTo>
                    <a:pt x="278719" y="0"/>
                  </a:moveTo>
                  <a:lnTo>
                    <a:pt x="27909" y="453999"/>
                  </a:lnTo>
                  <a:lnTo>
                    <a:pt x="50137" y="466300"/>
                  </a:lnTo>
                  <a:lnTo>
                    <a:pt x="300948" y="12301"/>
                  </a:lnTo>
                  <a:lnTo>
                    <a:pt x="278719" y="0"/>
                  </a:lnTo>
                  <a:close/>
                </a:path>
              </a:pathLst>
            </a:custGeom>
            <a:solidFill>
              <a:srgbClr val="000000"/>
            </a:solidFill>
          </p:spPr>
          <p:txBody>
            <a:bodyPr wrap="square" lIns="0" tIns="0" rIns="0" bIns="0" rtlCol="0"/>
            <a:lstStyle/>
            <a:p>
              <a:endParaRPr/>
            </a:p>
          </p:txBody>
        </p:sp>
        <p:sp>
          <p:nvSpPr>
            <p:cNvPr id="22" name="object 38"/>
            <p:cNvSpPr/>
            <p:nvPr/>
          </p:nvSpPr>
          <p:spPr>
            <a:xfrm>
              <a:off x="7429863" y="6144186"/>
              <a:ext cx="638175" cy="81280"/>
            </a:xfrm>
            <a:custGeom>
              <a:avLst/>
              <a:gdLst/>
              <a:ahLst/>
              <a:cxnLst/>
              <a:rect l="l" t="t" r="r" b="b"/>
              <a:pathLst>
                <a:path w="638175" h="81279">
                  <a:moveTo>
                    <a:pt x="80645" y="0"/>
                  </a:moveTo>
                  <a:lnTo>
                    <a:pt x="0" y="40358"/>
                  </a:lnTo>
                  <a:lnTo>
                    <a:pt x="80646" y="80716"/>
                  </a:lnTo>
                  <a:lnTo>
                    <a:pt x="80645" y="53069"/>
                  </a:lnTo>
                  <a:lnTo>
                    <a:pt x="67204" y="53069"/>
                  </a:lnTo>
                  <a:lnTo>
                    <a:pt x="67204" y="27646"/>
                  </a:lnTo>
                  <a:lnTo>
                    <a:pt x="80645" y="27646"/>
                  </a:lnTo>
                  <a:lnTo>
                    <a:pt x="80645" y="0"/>
                  </a:lnTo>
                  <a:close/>
                </a:path>
                <a:path w="638175" h="81279">
                  <a:moveTo>
                    <a:pt x="80645" y="27646"/>
                  </a:moveTo>
                  <a:lnTo>
                    <a:pt x="67204" y="27646"/>
                  </a:lnTo>
                  <a:lnTo>
                    <a:pt x="67204" y="53069"/>
                  </a:lnTo>
                  <a:lnTo>
                    <a:pt x="80645" y="53069"/>
                  </a:lnTo>
                  <a:lnTo>
                    <a:pt x="80645" y="27646"/>
                  </a:lnTo>
                  <a:close/>
                </a:path>
                <a:path w="638175" h="81279">
                  <a:moveTo>
                    <a:pt x="80645" y="53069"/>
                  </a:moveTo>
                  <a:lnTo>
                    <a:pt x="67204" y="53069"/>
                  </a:lnTo>
                  <a:lnTo>
                    <a:pt x="80645" y="53069"/>
                  </a:lnTo>
                  <a:close/>
                </a:path>
                <a:path w="638175" h="81279">
                  <a:moveTo>
                    <a:pt x="637633" y="27646"/>
                  </a:moveTo>
                  <a:lnTo>
                    <a:pt x="80645" y="27646"/>
                  </a:lnTo>
                  <a:lnTo>
                    <a:pt x="80645" y="53069"/>
                  </a:lnTo>
                  <a:lnTo>
                    <a:pt x="637633" y="53068"/>
                  </a:lnTo>
                  <a:lnTo>
                    <a:pt x="637633" y="27646"/>
                  </a:lnTo>
                  <a:close/>
                </a:path>
              </a:pathLst>
            </a:custGeom>
            <a:solidFill>
              <a:srgbClr val="000000"/>
            </a:solidFill>
          </p:spPr>
          <p:txBody>
            <a:bodyPr wrap="square" lIns="0" tIns="0" rIns="0" bIns="0" rtlCol="0"/>
            <a:lstStyle/>
            <a:p>
              <a:endParaRPr/>
            </a:p>
          </p:txBody>
        </p:sp>
      </p:grpSp>
      <p:pic>
        <p:nvPicPr>
          <p:cNvPr id="23" name="Picture 22"/>
          <p:cNvPicPr>
            <a:picLocks noChangeAspect="1"/>
          </p:cNvPicPr>
          <p:nvPr/>
        </p:nvPicPr>
        <p:blipFill rotWithShape="1">
          <a:blip r:embed="rId3"/>
          <a:srcRect b="40967"/>
          <a:stretch/>
        </p:blipFill>
        <p:spPr>
          <a:xfrm>
            <a:off x="4527019" y="116028"/>
            <a:ext cx="4020976" cy="3710073"/>
          </a:xfrm>
          <a:prstGeom prst="rect">
            <a:avLst/>
          </a:prstGeom>
        </p:spPr>
      </p:pic>
      <p:cxnSp>
        <p:nvCxnSpPr>
          <p:cNvPr id="24" name="Straight Arrow Connector 23"/>
          <p:cNvCxnSpPr/>
          <p:nvPr/>
        </p:nvCxnSpPr>
        <p:spPr>
          <a:xfrm flipH="1" flipV="1">
            <a:off x="6066706" y="861857"/>
            <a:ext cx="105876" cy="73834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6" name="object 27"/>
          <p:cNvSpPr txBox="1"/>
          <p:nvPr/>
        </p:nvSpPr>
        <p:spPr>
          <a:xfrm>
            <a:off x="5717966" y="526845"/>
            <a:ext cx="1415415" cy="338554"/>
          </a:xfrm>
          <a:prstGeom prst="rect">
            <a:avLst/>
          </a:prstGeom>
        </p:spPr>
        <p:txBody>
          <a:bodyPr vert="horz" wrap="square" lIns="0" tIns="0" rIns="0" bIns="0" rtlCol="0">
            <a:spAutoFit/>
          </a:bodyPr>
          <a:lstStyle/>
          <a:p>
            <a:pPr marL="12700">
              <a:lnSpc>
                <a:spcPct val="100000"/>
              </a:lnSpc>
            </a:pPr>
            <a:r>
              <a:rPr sz="1100" b="1" spc="-35">
                <a:latin typeface="Times New Roman"/>
                <a:cs typeface="Times New Roman"/>
              </a:rPr>
              <a:t>P</a:t>
            </a:r>
            <a:r>
              <a:rPr sz="1100" b="1" spc="-15">
                <a:latin typeface="Times New Roman"/>
                <a:cs typeface="Times New Roman"/>
              </a:rPr>
              <a:t>t</a:t>
            </a:r>
            <a:r>
              <a:rPr sz="1100" b="1" spc="-20">
                <a:latin typeface="Times New Roman"/>
                <a:cs typeface="Times New Roman"/>
              </a:rPr>
              <a:t>er</a:t>
            </a:r>
            <a:r>
              <a:rPr sz="1100" b="1" spc="-35">
                <a:latin typeface="Times New Roman"/>
                <a:cs typeface="Times New Roman"/>
              </a:rPr>
              <a:t>ygo</a:t>
            </a:r>
            <a:r>
              <a:rPr sz="1100" b="1" spc="-20">
                <a:latin typeface="Times New Roman"/>
                <a:cs typeface="Times New Roman"/>
              </a:rPr>
              <a:t>i</a:t>
            </a:r>
            <a:r>
              <a:rPr sz="1100" b="1" spc="-10">
                <a:latin typeface="Times New Roman"/>
                <a:cs typeface="Times New Roman"/>
              </a:rPr>
              <a:t>d</a:t>
            </a:r>
            <a:r>
              <a:rPr sz="1100" b="1" spc="-45" dirty="0">
                <a:latin typeface="Times New Roman"/>
                <a:cs typeface="Times New Roman"/>
              </a:rPr>
              <a:t> </a:t>
            </a:r>
            <a:r>
              <a:rPr sz="1100" b="1" spc="-35" dirty="0">
                <a:latin typeface="Times New Roman"/>
                <a:cs typeface="Times New Roman"/>
              </a:rPr>
              <a:t>v</a:t>
            </a:r>
            <a:r>
              <a:rPr sz="1100" b="1" spc="-20" dirty="0">
                <a:latin typeface="Times New Roman"/>
                <a:cs typeface="Times New Roman"/>
              </a:rPr>
              <a:t>e</a:t>
            </a:r>
            <a:r>
              <a:rPr sz="1100" b="1" spc="-40" dirty="0">
                <a:latin typeface="Times New Roman"/>
                <a:cs typeface="Times New Roman"/>
              </a:rPr>
              <a:t>n</a:t>
            </a:r>
            <a:r>
              <a:rPr sz="1100" b="1" spc="-35" dirty="0">
                <a:latin typeface="Times New Roman"/>
                <a:cs typeface="Times New Roman"/>
              </a:rPr>
              <a:t>o</a:t>
            </a:r>
            <a:r>
              <a:rPr sz="1100" b="1" spc="-40" dirty="0">
                <a:latin typeface="Times New Roman"/>
                <a:cs typeface="Times New Roman"/>
              </a:rPr>
              <a:t>u</a:t>
            </a:r>
            <a:r>
              <a:rPr sz="1100" b="1" spc="-5" dirty="0">
                <a:latin typeface="Times New Roman"/>
                <a:cs typeface="Times New Roman"/>
              </a:rPr>
              <a:t>s</a:t>
            </a:r>
            <a:r>
              <a:rPr sz="1100" b="1" spc="-30" dirty="0">
                <a:latin typeface="Times New Roman"/>
                <a:cs typeface="Times New Roman"/>
              </a:rPr>
              <a:t> </a:t>
            </a:r>
            <a:r>
              <a:rPr sz="1100" b="1" spc="-40" dirty="0">
                <a:latin typeface="Times New Roman"/>
                <a:cs typeface="Times New Roman"/>
              </a:rPr>
              <a:t>p</a:t>
            </a:r>
            <a:r>
              <a:rPr sz="1100" b="1" spc="-25" dirty="0">
                <a:latin typeface="Times New Roman"/>
                <a:cs typeface="Times New Roman"/>
              </a:rPr>
              <a:t>l</a:t>
            </a:r>
            <a:r>
              <a:rPr sz="1100" b="1" spc="-20" dirty="0">
                <a:latin typeface="Times New Roman"/>
                <a:cs typeface="Times New Roman"/>
              </a:rPr>
              <a:t>e</a:t>
            </a:r>
            <a:r>
              <a:rPr sz="1100" b="1" spc="-35" dirty="0">
                <a:latin typeface="Times New Roman"/>
                <a:cs typeface="Times New Roman"/>
              </a:rPr>
              <a:t>x</a:t>
            </a:r>
            <a:r>
              <a:rPr sz="1100" b="1" spc="-40" dirty="0">
                <a:latin typeface="Times New Roman"/>
                <a:cs typeface="Times New Roman"/>
              </a:rPr>
              <a:t>u</a:t>
            </a:r>
            <a:r>
              <a:rPr sz="1100" b="1" spc="-5" dirty="0">
                <a:latin typeface="Times New Roman"/>
                <a:cs typeface="Times New Roman"/>
              </a:rPr>
              <a:t>s</a:t>
            </a:r>
            <a:endParaRPr sz="1100" dirty="0">
              <a:latin typeface="Times New Roman"/>
              <a:cs typeface="Times New Roman"/>
            </a:endParaRPr>
          </a:p>
        </p:txBody>
      </p:sp>
      <p:cxnSp>
        <p:nvCxnSpPr>
          <p:cNvPr id="27" name="Straight Arrow Connector 26"/>
          <p:cNvCxnSpPr/>
          <p:nvPr/>
        </p:nvCxnSpPr>
        <p:spPr>
          <a:xfrm>
            <a:off x="6672181" y="2035500"/>
            <a:ext cx="992851" cy="65213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0" name="object 27"/>
          <p:cNvSpPr txBox="1"/>
          <p:nvPr/>
        </p:nvSpPr>
        <p:spPr>
          <a:xfrm>
            <a:off x="7433954" y="2687633"/>
            <a:ext cx="1114041" cy="169277"/>
          </a:xfrm>
          <a:prstGeom prst="rect">
            <a:avLst/>
          </a:prstGeom>
        </p:spPr>
        <p:txBody>
          <a:bodyPr vert="horz" wrap="square" lIns="0" tIns="0" rIns="0" bIns="0" rtlCol="0">
            <a:spAutoFit/>
          </a:bodyPr>
          <a:lstStyle/>
          <a:p>
            <a:pPr marL="12700">
              <a:lnSpc>
                <a:spcPct val="100000"/>
              </a:lnSpc>
            </a:pPr>
            <a:r>
              <a:rPr lang="en-US" sz="1100" b="1" dirty="0" smtClean="0">
                <a:latin typeface="Times New Roman"/>
                <a:cs typeface="Times New Roman"/>
              </a:rPr>
              <a:t>Maxillary vein</a:t>
            </a:r>
            <a:endParaRPr sz="1100" b="1" dirty="0">
              <a:latin typeface="Times New Roman"/>
              <a:cs typeface="Times New Roman"/>
            </a:endParaRPr>
          </a:p>
        </p:txBody>
      </p:sp>
      <p:cxnSp>
        <p:nvCxnSpPr>
          <p:cNvPr id="31" name="Straight Arrow Connector 30"/>
          <p:cNvCxnSpPr/>
          <p:nvPr/>
        </p:nvCxnSpPr>
        <p:spPr>
          <a:xfrm flipH="1">
            <a:off x="5302336" y="2687633"/>
            <a:ext cx="369301" cy="78247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3" name="object 27"/>
          <p:cNvSpPr txBox="1"/>
          <p:nvPr/>
        </p:nvSpPr>
        <p:spPr>
          <a:xfrm>
            <a:off x="4745315" y="3470108"/>
            <a:ext cx="1114041" cy="169277"/>
          </a:xfrm>
          <a:prstGeom prst="rect">
            <a:avLst/>
          </a:prstGeom>
        </p:spPr>
        <p:txBody>
          <a:bodyPr vert="horz" wrap="square" lIns="0" tIns="0" rIns="0" bIns="0" rtlCol="0">
            <a:spAutoFit/>
          </a:bodyPr>
          <a:lstStyle/>
          <a:p>
            <a:pPr marL="12700">
              <a:lnSpc>
                <a:spcPct val="100000"/>
              </a:lnSpc>
            </a:pPr>
            <a:r>
              <a:rPr lang="en-US" sz="1100" b="1" dirty="0" smtClean="0">
                <a:latin typeface="Times New Roman"/>
                <a:cs typeface="Times New Roman"/>
              </a:rPr>
              <a:t>Facial vein</a:t>
            </a:r>
            <a:endParaRPr sz="1100" b="1" dirty="0">
              <a:latin typeface="Times New Roman"/>
              <a:cs typeface="Times New Roman"/>
            </a:endParaRPr>
          </a:p>
        </p:txBody>
      </p:sp>
      <p:cxnSp>
        <p:nvCxnSpPr>
          <p:cNvPr id="34" name="Straight Arrow Connector 33"/>
          <p:cNvCxnSpPr/>
          <p:nvPr/>
        </p:nvCxnSpPr>
        <p:spPr>
          <a:xfrm flipH="1" flipV="1">
            <a:off x="4745315" y="861857"/>
            <a:ext cx="798392" cy="104330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6" name="object 27"/>
          <p:cNvSpPr txBox="1"/>
          <p:nvPr/>
        </p:nvSpPr>
        <p:spPr>
          <a:xfrm>
            <a:off x="4188294" y="616742"/>
            <a:ext cx="1114041" cy="338554"/>
          </a:xfrm>
          <a:prstGeom prst="rect">
            <a:avLst/>
          </a:prstGeom>
        </p:spPr>
        <p:txBody>
          <a:bodyPr vert="horz" wrap="square" lIns="0" tIns="0" rIns="0" bIns="0" rtlCol="0">
            <a:spAutoFit/>
          </a:bodyPr>
          <a:lstStyle/>
          <a:p>
            <a:pPr marL="12700">
              <a:lnSpc>
                <a:spcPct val="100000"/>
              </a:lnSpc>
            </a:pPr>
            <a:r>
              <a:rPr lang="en-US" sz="1100" b="1" dirty="0" smtClean="0">
                <a:latin typeface="Times New Roman"/>
                <a:cs typeface="Times New Roman"/>
              </a:rPr>
              <a:t>Deep facial</a:t>
            </a:r>
          </a:p>
          <a:p>
            <a:pPr marL="12700">
              <a:lnSpc>
                <a:spcPct val="100000"/>
              </a:lnSpc>
            </a:pPr>
            <a:r>
              <a:rPr lang="en-US" sz="1100" b="1" dirty="0" smtClean="0">
                <a:latin typeface="Times New Roman"/>
                <a:cs typeface="Times New Roman"/>
              </a:rPr>
              <a:t> vein</a:t>
            </a:r>
            <a:endParaRPr sz="1100" b="1" dirty="0">
              <a:latin typeface="Times New Roman"/>
              <a:cs typeface="Times New Roman"/>
            </a:endParaRPr>
          </a:p>
        </p:txBody>
      </p:sp>
    </p:spTree>
    <p:extLst>
      <p:ext uri="{BB962C8B-B14F-4D97-AF65-F5344CB8AC3E}">
        <p14:creationId xmlns:p14="http://schemas.microsoft.com/office/powerpoint/2010/main" val="223454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68316" cy="1143000"/>
          </a:xfrm>
        </p:spPr>
        <p:txBody>
          <a:bodyPr>
            <a:normAutofit/>
          </a:bodyPr>
          <a:lstStyle/>
          <a:p>
            <a:pPr algn="l"/>
            <a:r>
              <a:rPr lang="en-US" sz="3200" b="1" dirty="0" smtClean="0">
                <a:solidFill>
                  <a:srgbClr val="800000"/>
                </a:solidFill>
                <a:latin typeface="Times New Roman"/>
                <a:cs typeface="Times New Roman"/>
              </a:rPr>
              <a:t>Danger area of the face </a:t>
            </a:r>
            <a:endParaRPr lang="en-US" sz="3200" b="1" dirty="0">
              <a:solidFill>
                <a:srgbClr val="800000"/>
              </a:solidFill>
              <a:latin typeface="Times New Roman"/>
              <a:cs typeface="Times New Roman"/>
            </a:endParaRPr>
          </a:p>
        </p:txBody>
      </p:sp>
      <p:sp>
        <p:nvSpPr>
          <p:cNvPr id="3" name="object 14"/>
          <p:cNvSpPr/>
          <p:nvPr/>
        </p:nvSpPr>
        <p:spPr>
          <a:xfrm>
            <a:off x="3102216" y="1702967"/>
            <a:ext cx="2843579" cy="3678166"/>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191127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58753"/>
            <a:ext cx="3364258" cy="818123"/>
          </a:xfrm>
        </p:spPr>
        <p:txBody>
          <a:bodyPr>
            <a:normAutofit/>
          </a:bodyPr>
          <a:lstStyle/>
          <a:p>
            <a:pPr algn="l"/>
            <a:r>
              <a:rPr lang="en-US" sz="3200" b="1" dirty="0" smtClean="0">
                <a:solidFill>
                  <a:srgbClr val="800000"/>
                </a:solidFill>
                <a:latin typeface="Times New Roman"/>
                <a:cs typeface="Times New Roman"/>
              </a:rPr>
              <a:t>Mandibular nerve </a:t>
            </a:r>
            <a:endParaRPr lang="en-US" sz="3200" b="1" dirty="0">
              <a:solidFill>
                <a:srgbClr val="800000"/>
              </a:solidFill>
              <a:latin typeface="Times New Roman"/>
              <a:cs typeface="Times New Roman"/>
            </a:endParaRPr>
          </a:p>
        </p:txBody>
      </p:sp>
      <p:sp>
        <p:nvSpPr>
          <p:cNvPr id="3" name="Content Placeholder 2"/>
          <p:cNvSpPr>
            <a:spLocks noGrp="1"/>
          </p:cNvSpPr>
          <p:nvPr>
            <p:ph sz="half" idx="1"/>
          </p:nvPr>
        </p:nvSpPr>
        <p:spPr>
          <a:xfrm>
            <a:off x="236483" y="683259"/>
            <a:ext cx="4259317" cy="6037911"/>
          </a:xfrm>
        </p:spPr>
        <p:txBody>
          <a:bodyPr>
            <a:normAutofit fontScale="92500" lnSpcReduction="10000"/>
          </a:bodyPr>
          <a:lstStyle/>
          <a:p>
            <a:pPr>
              <a:buFont typeface="Wingdings" pitchFamily="2" charset="2"/>
              <a:buChar char="q"/>
            </a:pPr>
            <a:r>
              <a:rPr lang="en-US" sz="1800" dirty="0" smtClean="0">
                <a:latin typeface="Times New Roman" pitchFamily="18" charset="0"/>
                <a:cs typeface="Times New Roman" pitchFamily="18" charset="0"/>
              </a:rPr>
              <a:t> </a:t>
            </a:r>
            <a:r>
              <a:rPr lang="en-US" sz="1900" dirty="0" smtClean="0">
                <a:latin typeface="Times New Roman" pitchFamily="18" charset="0"/>
                <a:cs typeface="Times New Roman" pitchFamily="18" charset="0"/>
              </a:rPr>
              <a:t>Largest branch of  three division of trigeminal nerve. </a:t>
            </a:r>
          </a:p>
          <a:p>
            <a:pPr>
              <a:buFont typeface="Wingdings" pitchFamily="2" charset="2"/>
              <a:buChar char="q"/>
            </a:pPr>
            <a:endParaRPr lang="en-US" sz="1900" dirty="0" smtClean="0">
              <a:latin typeface="Times New Roman" pitchFamily="18" charset="0"/>
              <a:cs typeface="Times New Roman" pitchFamily="18" charset="0"/>
            </a:endParaRPr>
          </a:p>
          <a:p>
            <a:pPr>
              <a:buFont typeface="Wingdings" pitchFamily="2" charset="2"/>
              <a:buChar char="q"/>
            </a:pPr>
            <a:r>
              <a:rPr lang="en-US" sz="1900" dirty="0" smtClean="0">
                <a:latin typeface="Times New Roman" pitchFamily="18" charset="0"/>
                <a:cs typeface="Times New Roman" pitchFamily="18" charset="0"/>
              </a:rPr>
              <a:t>It is the nerve of 1</a:t>
            </a:r>
            <a:r>
              <a:rPr lang="en-US" sz="1900" baseline="30000" dirty="0" smtClean="0">
                <a:latin typeface="Times New Roman" pitchFamily="18" charset="0"/>
                <a:cs typeface="Times New Roman" pitchFamily="18" charset="0"/>
              </a:rPr>
              <a:t>st</a:t>
            </a:r>
            <a:r>
              <a:rPr lang="en-US" sz="1900" dirty="0" smtClean="0">
                <a:latin typeface="Times New Roman" pitchFamily="18" charset="0"/>
                <a:cs typeface="Times New Roman" pitchFamily="18" charset="0"/>
              </a:rPr>
              <a:t>  branchial arch</a:t>
            </a:r>
          </a:p>
          <a:p>
            <a:pPr>
              <a:buFont typeface="Wingdings" pitchFamily="2" charset="2"/>
              <a:buChar char="q"/>
            </a:pPr>
            <a:endParaRPr lang="en-US" sz="1900" dirty="0">
              <a:latin typeface="Times New Roman" pitchFamily="18" charset="0"/>
              <a:cs typeface="Times New Roman" pitchFamily="18" charset="0"/>
            </a:endParaRPr>
          </a:p>
          <a:p>
            <a:pPr>
              <a:buFont typeface="Wingdings" pitchFamily="2" charset="2"/>
              <a:buChar char="q"/>
            </a:pPr>
            <a:r>
              <a:rPr lang="en-US" sz="1900" dirty="0">
                <a:latin typeface="Times New Roman" pitchFamily="18" charset="0"/>
                <a:cs typeface="Times New Roman" pitchFamily="18" charset="0"/>
              </a:rPr>
              <a:t>Has a large sensory and a smaller motor </a:t>
            </a:r>
            <a:r>
              <a:rPr lang="en-US" sz="1900" dirty="0" smtClean="0">
                <a:latin typeface="Times New Roman" pitchFamily="18" charset="0"/>
                <a:cs typeface="Times New Roman" pitchFamily="18" charset="0"/>
              </a:rPr>
              <a:t>root which fuse to form a trunk.</a:t>
            </a:r>
          </a:p>
          <a:p>
            <a:pPr>
              <a:buFont typeface="Wingdings" pitchFamily="2" charset="2"/>
              <a:buChar char="q"/>
            </a:pPr>
            <a:endParaRPr lang="en-US" sz="1900" dirty="0" smtClean="0">
              <a:latin typeface="Times New Roman" pitchFamily="18" charset="0"/>
              <a:cs typeface="Times New Roman" pitchFamily="18" charset="0"/>
            </a:endParaRPr>
          </a:p>
          <a:p>
            <a:pPr>
              <a:buFont typeface="Wingdings" pitchFamily="2" charset="2"/>
              <a:buChar char="q"/>
            </a:pPr>
            <a:r>
              <a:rPr lang="en-US" sz="1900" dirty="0" smtClean="0">
                <a:latin typeface="Times New Roman" pitchFamily="18" charset="0"/>
                <a:cs typeface="Times New Roman" pitchFamily="18" charset="0"/>
              </a:rPr>
              <a:t>Sensory root is derived from trigeminal ganglion whereas motor root arises directly from  Pons</a:t>
            </a:r>
          </a:p>
          <a:p>
            <a:pPr>
              <a:buFont typeface="Wingdings" pitchFamily="2" charset="2"/>
              <a:buChar char="q"/>
            </a:pPr>
            <a:endParaRPr lang="en-US" sz="1900" dirty="0">
              <a:latin typeface="Times New Roman" pitchFamily="18" charset="0"/>
              <a:cs typeface="Times New Roman" pitchFamily="18" charset="0"/>
            </a:endParaRPr>
          </a:p>
          <a:p>
            <a:pPr>
              <a:buFont typeface="Wingdings" pitchFamily="2" charset="2"/>
              <a:buChar char="q"/>
            </a:pPr>
            <a:r>
              <a:rPr lang="en-US" sz="1900" dirty="0" smtClean="0">
                <a:latin typeface="Times New Roman" pitchFamily="18" charset="0"/>
                <a:cs typeface="Times New Roman" pitchFamily="18" charset="0"/>
              </a:rPr>
              <a:t>Exit </a:t>
            </a:r>
            <a:r>
              <a:rPr lang="en-US" sz="1900" dirty="0">
                <a:latin typeface="Times New Roman" pitchFamily="18" charset="0"/>
                <a:cs typeface="Times New Roman" pitchFamily="18" charset="0"/>
              </a:rPr>
              <a:t>cranial cavity through foramen ovale to enter the infratemporal </a:t>
            </a:r>
            <a:r>
              <a:rPr lang="en-US" sz="1900" dirty="0" smtClean="0">
                <a:latin typeface="Times New Roman" pitchFamily="18" charset="0"/>
                <a:cs typeface="Times New Roman" pitchFamily="18" charset="0"/>
              </a:rPr>
              <a:t>fossa.</a:t>
            </a:r>
          </a:p>
          <a:p>
            <a:pPr>
              <a:buFont typeface="Wingdings" pitchFamily="2" charset="2"/>
              <a:buChar char="q"/>
            </a:pPr>
            <a:endParaRPr lang="en-US" sz="1900" dirty="0">
              <a:latin typeface="Times New Roman" pitchFamily="18" charset="0"/>
              <a:cs typeface="Times New Roman" pitchFamily="18" charset="0"/>
            </a:endParaRPr>
          </a:p>
          <a:p>
            <a:pPr>
              <a:buFont typeface="Wingdings" pitchFamily="2" charset="2"/>
              <a:buChar char="q"/>
            </a:pPr>
            <a:r>
              <a:rPr lang="en-US" sz="1900" dirty="0" smtClean="0">
                <a:latin typeface="Times New Roman" pitchFamily="18" charset="0"/>
                <a:cs typeface="Times New Roman" pitchFamily="18" charset="0"/>
              </a:rPr>
              <a:t>Trunk divides into anterior and posterior division.</a:t>
            </a:r>
          </a:p>
          <a:p>
            <a:pPr>
              <a:buFont typeface="Wingdings" pitchFamily="2" charset="2"/>
              <a:buChar char="q"/>
            </a:pPr>
            <a:endParaRPr lang="en-US" sz="1900" dirty="0" smtClean="0">
              <a:latin typeface="Times New Roman" pitchFamily="18" charset="0"/>
              <a:cs typeface="Times New Roman" pitchFamily="18" charset="0"/>
            </a:endParaRPr>
          </a:p>
          <a:p>
            <a:pPr>
              <a:buFont typeface="Wingdings" pitchFamily="2" charset="2"/>
              <a:buChar char="q"/>
            </a:pPr>
            <a:r>
              <a:rPr lang="en-US" sz="1900" dirty="0" smtClean="0">
                <a:latin typeface="Times New Roman" pitchFamily="18" charset="0"/>
                <a:cs typeface="Times New Roman" pitchFamily="18" charset="0"/>
              </a:rPr>
              <a:t> Trunk lies between tensor veli palatini      ( medially) &amp; lateral pterygoid muscle (laterally)</a:t>
            </a:r>
            <a:endParaRPr lang="en-US" sz="1900" dirty="0">
              <a:latin typeface="Times New Roman" pitchFamily="18" charset="0"/>
              <a:cs typeface="Times New Roman" pitchFamily="18" charset="0"/>
            </a:endParaRPr>
          </a:p>
          <a:p>
            <a:endParaRPr lang="en-US" dirty="0">
              <a:latin typeface="Times"/>
              <a:cs typeface="Times"/>
            </a:endParaRPr>
          </a:p>
          <a:p>
            <a:endParaRPr lang="en-US" b="1" dirty="0" smtClean="0">
              <a:latin typeface="Times New Roman"/>
              <a:cs typeface="Times New Roman"/>
            </a:endParaRPr>
          </a:p>
          <a:p>
            <a:endParaRPr lang="en-US" dirty="0"/>
          </a:p>
        </p:txBody>
      </p:sp>
      <p:pic>
        <p:nvPicPr>
          <p:cNvPr id="6" name="Picture 5"/>
          <p:cNvPicPr>
            <a:picLocks noChangeAspect="1"/>
          </p:cNvPicPr>
          <p:nvPr/>
        </p:nvPicPr>
        <p:blipFill rotWithShape="1">
          <a:blip r:embed="rId3"/>
          <a:srcRect b="40637"/>
          <a:stretch/>
        </p:blipFill>
        <p:spPr>
          <a:xfrm>
            <a:off x="4711258" y="3375771"/>
            <a:ext cx="3862075" cy="3330408"/>
          </a:xfrm>
          <a:prstGeom prst="rect">
            <a:avLst/>
          </a:prstGeom>
        </p:spPr>
      </p:pic>
      <p:grpSp>
        <p:nvGrpSpPr>
          <p:cNvPr id="20" name="Group 19"/>
          <p:cNvGrpSpPr/>
          <p:nvPr/>
        </p:nvGrpSpPr>
        <p:grpSpPr>
          <a:xfrm>
            <a:off x="4864704" y="328236"/>
            <a:ext cx="3424570" cy="2801697"/>
            <a:chOff x="4864704" y="328236"/>
            <a:chExt cx="3424570" cy="2801697"/>
          </a:xfrm>
        </p:grpSpPr>
        <p:pic>
          <p:nvPicPr>
            <p:cNvPr id="5" name="Picture 4"/>
            <p:cNvPicPr>
              <a:picLocks noChangeAspect="1"/>
            </p:cNvPicPr>
            <p:nvPr/>
          </p:nvPicPr>
          <p:blipFill rotWithShape="1">
            <a:blip r:embed="rId3"/>
            <a:srcRect l="11319" t="62505" r="16143"/>
            <a:stretch/>
          </p:blipFill>
          <p:spPr>
            <a:xfrm>
              <a:off x="4864704" y="558537"/>
              <a:ext cx="3424570" cy="2571396"/>
            </a:xfrm>
            <a:prstGeom prst="rect">
              <a:avLst/>
            </a:prstGeom>
          </p:spPr>
        </p:pic>
        <p:cxnSp>
          <p:nvCxnSpPr>
            <p:cNvPr id="7" name="Straight Arrow Connector 6"/>
            <p:cNvCxnSpPr/>
            <p:nvPr/>
          </p:nvCxnSpPr>
          <p:spPr>
            <a:xfrm flipV="1">
              <a:off x="6312478" y="683259"/>
              <a:ext cx="356517" cy="40950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9" name="object 27"/>
            <p:cNvSpPr txBox="1"/>
            <p:nvPr/>
          </p:nvSpPr>
          <p:spPr>
            <a:xfrm>
              <a:off x="6414535" y="467815"/>
              <a:ext cx="1240868"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Sensory root</a:t>
              </a:r>
              <a:endParaRPr sz="1400" b="1" dirty="0">
                <a:latin typeface="Times New Roman"/>
                <a:cs typeface="Times New Roman"/>
              </a:endParaRPr>
            </a:p>
          </p:txBody>
        </p:sp>
        <p:cxnSp>
          <p:nvCxnSpPr>
            <p:cNvPr id="10" name="Straight Arrow Connector 9"/>
            <p:cNvCxnSpPr/>
            <p:nvPr/>
          </p:nvCxnSpPr>
          <p:spPr>
            <a:xfrm flipH="1" flipV="1">
              <a:off x="5964649" y="558537"/>
              <a:ext cx="226912" cy="449966"/>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2" name="object 27"/>
            <p:cNvSpPr txBox="1"/>
            <p:nvPr/>
          </p:nvSpPr>
          <p:spPr>
            <a:xfrm>
              <a:off x="5428127" y="328236"/>
              <a:ext cx="1240868"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Motor root</a:t>
              </a:r>
              <a:endParaRPr sz="1400" b="1" dirty="0">
                <a:latin typeface="Times New Roman"/>
                <a:cs typeface="Times New Roman"/>
              </a:endParaRPr>
            </a:p>
          </p:txBody>
        </p:sp>
      </p:grpSp>
      <p:cxnSp>
        <p:nvCxnSpPr>
          <p:cNvPr id="14" name="Straight Arrow Connector 13"/>
          <p:cNvCxnSpPr/>
          <p:nvPr/>
        </p:nvCxnSpPr>
        <p:spPr>
          <a:xfrm flipV="1">
            <a:off x="6274759" y="3390761"/>
            <a:ext cx="767156" cy="102966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8" name="object 27"/>
          <p:cNvSpPr txBox="1"/>
          <p:nvPr/>
        </p:nvSpPr>
        <p:spPr>
          <a:xfrm>
            <a:off x="6550394" y="3129933"/>
            <a:ext cx="1738880"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Mandibular nerve</a:t>
            </a:r>
            <a:endParaRPr sz="1400" b="1" dirty="0">
              <a:latin typeface="Times New Roman"/>
              <a:cs typeface="Times New Roman"/>
            </a:endParaRPr>
          </a:p>
        </p:txBody>
      </p:sp>
    </p:spTree>
    <p:extLst>
      <p:ext uri="{BB962C8B-B14F-4D97-AF65-F5344CB8AC3E}">
        <p14:creationId xmlns:p14="http://schemas.microsoft.com/office/powerpoint/2010/main" val="173583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530128" cy="1143000"/>
          </a:xfrm>
        </p:spPr>
        <p:txBody>
          <a:bodyPr>
            <a:normAutofit/>
          </a:bodyPr>
          <a:lstStyle/>
          <a:p>
            <a:pPr algn="l"/>
            <a:r>
              <a:rPr lang="en-US" sz="3200" b="1" dirty="0" smtClean="0">
                <a:solidFill>
                  <a:srgbClr val="800000"/>
                </a:solidFill>
                <a:latin typeface="Times New Roman"/>
                <a:cs typeface="Times New Roman"/>
              </a:rPr>
              <a:t>Branches of mandibular nerve </a:t>
            </a:r>
            <a:endParaRPr lang="en-US" sz="3200" b="1" dirty="0">
              <a:solidFill>
                <a:srgbClr val="800000"/>
              </a:solidFill>
              <a:latin typeface="Times New Roman"/>
              <a:cs typeface="Times New Roman"/>
            </a:endParaRPr>
          </a:p>
        </p:txBody>
      </p:sp>
      <p:sp>
        <p:nvSpPr>
          <p:cNvPr id="3" name="Content Placeholder 2"/>
          <p:cNvSpPr>
            <a:spLocks noGrp="1"/>
          </p:cNvSpPr>
          <p:nvPr>
            <p:ph sz="half" idx="1"/>
          </p:nvPr>
        </p:nvSpPr>
        <p:spPr>
          <a:xfrm>
            <a:off x="457200" y="1417638"/>
            <a:ext cx="4038600" cy="5178034"/>
          </a:xfrm>
        </p:spPr>
        <p:txBody>
          <a:bodyPr>
            <a:normAutofit fontScale="92500"/>
          </a:bodyPr>
          <a:lstStyle/>
          <a:p>
            <a:pPr>
              <a:buFont typeface="Wingdings" pitchFamily="2" charset="2"/>
              <a:buChar char="q"/>
            </a:pPr>
            <a:r>
              <a:rPr lang="en-US" b="1" dirty="0" smtClean="0">
                <a:solidFill>
                  <a:srgbClr val="3366FF"/>
                </a:solidFill>
                <a:latin typeface="Times New Roman"/>
                <a:cs typeface="Times New Roman"/>
              </a:rPr>
              <a:t>From the main trunk </a:t>
            </a:r>
          </a:p>
          <a:p>
            <a:pPr lvl="1"/>
            <a:r>
              <a:rPr lang="en-US" dirty="0" smtClean="0">
                <a:solidFill>
                  <a:srgbClr val="C00000"/>
                </a:solidFill>
                <a:latin typeface="Times New Roman"/>
                <a:cs typeface="Times New Roman"/>
              </a:rPr>
              <a:t>Meningeal</a:t>
            </a:r>
            <a:r>
              <a:rPr lang="en-US" dirty="0" smtClean="0">
                <a:latin typeface="Times New Roman"/>
                <a:cs typeface="Times New Roman"/>
              </a:rPr>
              <a:t> </a:t>
            </a:r>
            <a:r>
              <a:rPr lang="en-US" dirty="0" smtClean="0">
                <a:solidFill>
                  <a:srgbClr val="C00000"/>
                </a:solidFill>
                <a:latin typeface="Times New Roman"/>
                <a:cs typeface="Times New Roman"/>
              </a:rPr>
              <a:t>branch</a:t>
            </a:r>
            <a:r>
              <a:rPr lang="en-US" dirty="0" smtClean="0">
                <a:latin typeface="Times New Roman"/>
                <a:cs typeface="Times New Roman"/>
              </a:rPr>
              <a:t> (recurrent branch </a:t>
            </a:r>
            <a:r>
              <a:rPr lang="en-US" dirty="0">
                <a:latin typeface="Times New Roman"/>
                <a:cs typeface="Times New Roman"/>
              </a:rPr>
              <a:t>/ nervous spinosus</a:t>
            </a:r>
            <a:r>
              <a:rPr lang="en-US" dirty="0" smtClean="0">
                <a:latin typeface="Times New Roman"/>
                <a:cs typeface="Times New Roman"/>
              </a:rPr>
              <a:t>)</a:t>
            </a:r>
          </a:p>
          <a:p>
            <a:pPr lvl="2"/>
            <a:r>
              <a:rPr lang="en-US" dirty="0" smtClean="0">
                <a:latin typeface="Times New Roman"/>
                <a:cs typeface="Times New Roman"/>
              </a:rPr>
              <a:t>Re-enter cranial cavity through foramen spinosum to innervate  Dura mater </a:t>
            </a:r>
            <a:r>
              <a:rPr lang="en-US" dirty="0">
                <a:latin typeface="Times New Roman"/>
                <a:cs typeface="Times New Roman"/>
              </a:rPr>
              <a:t>in the middle cranial </a:t>
            </a:r>
            <a:r>
              <a:rPr lang="en-US" dirty="0" smtClean="0">
                <a:latin typeface="Times New Roman"/>
                <a:cs typeface="Times New Roman"/>
              </a:rPr>
              <a:t>fossa. </a:t>
            </a:r>
          </a:p>
          <a:p>
            <a:pPr lvl="2"/>
            <a:endParaRPr lang="en-US" dirty="0" smtClean="0">
              <a:latin typeface="Times New Roman"/>
              <a:cs typeface="Times New Roman"/>
            </a:endParaRPr>
          </a:p>
          <a:p>
            <a:pPr lvl="1"/>
            <a:r>
              <a:rPr lang="en-US" dirty="0" smtClean="0">
                <a:solidFill>
                  <a:srgbClr val="C00000"/>
                </a:solidFill>
                <a:latin typeface="Times New Roman"/>
                <a:cs typeface="Times New Roman"/>
              </a:rPr>
              <a:t>Nerve</a:t>
            </a:r>
            <a:r>
              <a:rPr lang="en-US" dirty="0" smtClean="0">
                <a:latin typeface="Times New Roman"/>
                <a:cs typeface="Times New Roman"/>
              </a:rPr>
              <a:t> </a:t>
            </a:r>
            <a:r>
              <a:rPr lang="en-US" dirty="0" smtClean="0">
                <a:solidFill>
                  <a:srgbClr val="C00000"/>
                </a:solidFill>
                <a:latin typeface="Times New Roman"/>
                <a:cs typeface="Times New Roman"/>
              </a:rPr>
              <a:t>to</a:t>
            </a:r>
            <a:r>
              <a:rPr lang="en-US" dirty="0" smtClean="0">
                <a:latin typeface="Times New Roman"/>
                <a:cs typeface="Times New Roman"/>
              </a:rPr>
              <a:t> </a:t>
            </a:r>
            <a:r>
              <a:rPr lang="en-US" dirty="0" smtClean="0">
                <a:solidFill>
                  <a:srgbClr val="C00000"/>
                </a:solidFill>
                <a:latin typeface="Times New Roman"/>
                <a:cs typeface="Times New Roman"/>
              </a:rPr>
              <a:t>medial</a:t>
            </a:r>
            <a:r>
              <a:rPr lang="en-US" dirty="0" smtClean="0">
                <a:latin typeface="Times New Roman"/>
                <a:cs typeface="Times New Roman"/>
              </a:rPr>
              <a:t> </a:t>
            </a:r>
            <a:r>
              <a:rPr lang="en-US" dirty="0" smtClean="0">
                <a:solidFill>
                  <a:srgbClr val="C00000"/>
                </a:solidFill>
                <a:latin typeface="Times New Roman"/>
                <a:cs typeface="Times New Roman"/>
              </a:rPr>
              <a:t>pterygoid</a:t>
            </a:r>
          </a:p>
          <a:p>
            <a:pPr lvl="2"/>
            <a:r>
              <a:rPr lang="en-US" dirty="0" smtClean="0">
                <a:latin typeface="Times New Roman"/>
                <a:cs typeface="Times New Roman"/>
              </a:rPr>
              <a:t>Innervates </a:t>
            </a:r>
            <a:r>
              <a:rPr lang="en-US" dirty="0">
                <a:latin typeface="Times New Roman"/>
                <a:cs typeface="Times New Roman"/>
              </a:rPr>
              <a:t>medial pterygoid muscle</a:t>
            </a:r>
            <a:r>
              <a:rPr lang="en-US" dirty="0" smtClean="0">
                <a:latin typeface="Times New Roman"/>
                <a:cs typeface="Times New Roman"/>
              </a:rPr>
              <a:t>, tensor </a:t>
            </a:r>
            <a:r>
              <a:rPr lang="en-US" dirty="0">
                <a:latin typeface="Times New Roman"/>
                <a:cs typeface="Times New Roman"/>
              </a:rPr>
              <a:t>tympani muscle, and </a:t>
            </a:r>
            <a:r>
              <a:rPr lang="en-US" dirty="0" smtClean="0">
                <a:latin typeface="Times New Roman"/>
                <a:cs typeface="Times New Roman"/>
              </a:rPr>
              <a:t>tensor veli </a:t>
            </a:r>
            <a:r>
              <a:rPr lang="en-US" dirty="0">
                <a:latin typeface="Times New Roman"/>
                <a:cs typeface="Times New Roman"/>
              </a:rPr>
              <a:t>palatini muscle.</a:t>
            </a:r>
          </a:p>
        </p:txBody>
      </p:sp>
      <p:grpSp>
        <p:nvGrpSpPr>
          <p:cNvPr id="13" name="Group 12"/>
          <p:cNvGrpSpPr/>
          <p:nvPr/>
        </p:nvGrpSpPr>
        <p:grpSpPr>
          <a:xfrm>
            <a:off x="4581212" y="1715265"/>
            <a:ext cx="4274449" cy="4317692"/>
            <a:chOff x="4581212" y="1715265"/>
            <a:chExt cx="4274449" cy="4317692"/>
          </a:xfrm>
        </p:grpSpPr>
        <p:pic>
          <p:nvPicPr>
            <p:cNvPr id="5" name="Picture 4"/>
            <p:cNvPicPr>
              <a:picLocks noChangeAspect="1"/>
            </p:cNvPicPr>
            <p:nvPr/>
          </p:nvPicPr>
          <p:blipFill rotWithShape="1">
            <a:blip r:embed="rId2"/>
            <a:srcRect l="11319" t="62505" r="16143"/>
            <a:stretch/>
          </p:blipFill>
          <p:spPr>
            <a:xfrm>
              <a:off x="4581212" y="2191529"/>
              <a:ext cx="4274449" cy="3209544"/>
            </a:xfrm>
            <a:prstGeom prst="rect">
              <a:avLst/>
            </a:prstGeom>
          </p:spPr>
        </p:pic>
        <p:cxnSp>
          <p:nvCxnSpPr>
            <p:cNvPr id="6" name="Straight Arrow Connector 5"/>
            <p:cNvCxnSpPr/>
            <p:nvPr/>
          </p:nvCxnSpPr>
          <p:spPr>
            <a:xfrm flipH="1" flipV="1">
              <a:off x="5533742" y="2146169"/>
              <a:ext cx="559582" cy="144642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8" name="object 27"/>
            <p:cNvSpPr txBox="1"/>
            <p:nvPr/>
          </p:nvSpPr>
          <p:spPr>
            <a:xfrm>
              <a:off x="4845532" y="1715265"/>
              <a:ext cx="173888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Nerve to medial pterygoid</a:t>
              </a:r>
              <a:endParaRPr sz="1400" b="1" dirty="0">
                <a:latin typeface="Times New Roman"/>
                <a:cs typeface="Times New Roman"/>
              </a:endParaRPr>
            </a:p>
          </p:txBody>
        </p:sp>
        <p:cxnSp>
          <p:nvCxnSpPr>
            <p:cNvPr id="10" name="Straight Arrow Connector 9"/>
            <p:cNvCxnSpPr/>
            <p:nvPr/>
          </p:nvCxnSpPr>
          <p:spPr>
            <a:xfrm>
              <a:off x="6373115" y="5191409"/>
              <a:ext cx="211297" cy="41066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2" name="object 27"/>
            <p:cNvSpPr txBox="1"/>
            <p:nvPr/>
          </p:nvSpPr>
          <p:spPr>
            <a:xfrm>
              <a:off x="5987328" y="5602070"/>
              <a:ext cx="1738880" cy="430887"/>
            </a:xfrm>
            <a:prstGeom prst="rect">
              <a:avLst/>
            </a:prstGeom>
          </p:spPr>
          <p:txBody>
            <a:bodyPr vert="horz" wrap="square" lIns="0" tIns="0" rIns="0" bIns="0" rtlCol="0">
              <a:spAutoFit/>
            </a:bodyPr>
            <a:lstStyle/>
            <a:p>
              <a:pPr marL="12700">
                <a:lnSpc>
                  <a:spcPct val="100000"/>
                </a:lnSpc>
              </a:pPr>
              <a:r>
                <a:rPr lang="en-US" sz="1400" b="1" dirty="0">
                  <a:latin typeface="Times New Roman"/>
                  <a:cs typeface="Times New Roman"/>
                </a:rPr>
                <a:t>M</a:t>
              </a:r>
              <a:r>
                <a:rPr lang="en-US" sz="1400" b="1" dirty="0" smtClean="0">
                  <a:latin typeface="Times New Roman"/>
                  <a:cs typeface="Times New Roman"/>
                </a:rPr>
                <a:t>edial pterygoid muscle</a:t>
              </a:r>
              <a:endParaRPr sz="1400" b="1" dirty="0">
                <a:latin typeface="Times New Roman"/>
                <a:cs typeface="Times New Roman"/>
              </a:endParaRPr>
            </a:p>
          </p:txBody>
        </p:sp>
      </p:grpSp>
    </p:spTree>
    <p:extLst>
      <p:ext uri="{BB962C8B-B14F-4D97-AF65-F5344CB8AC3E}">
        <p14:creationId xmlns:p14="http://schemas.microsoft.com/office/powerpoint/2010/main" val="147236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a:solidFill>
                  <a:srgbClr val="800000"/>
                </a:solidFill>
                <a:latin typeface="Times New Roman"/>
                <a:cs typeface="Times New Roman"/>
              </a:rPr>
              <a:t>Branches of mandibular nerve </a:t>
            </a:r>
            <a:endParaRPr lang="en-US" sz="3200" dirty="0"/>
          </a:p>
        </p:txBody>
      </p:sp>
      <p:sp>
        <p:nvSpPr>
          <p:cNvPr id="3" name="Content Placeholder 2"/>
          <p:cNvSpPr>
            <a:spLocks noGrp="1"/>
          </p:cNvSpPr>
          <p:nvPr>
            <p:ph sz="half" idx="1"/>
          </p:nvPr>
        </p:nvSpPr>
        <p:spPr>
          <a:xfrm>
            <a:off x="457200" y="1214204"/>
            <a:ext cx="4038600" cy="4911960"/>
          </a:xfrm>
        </p:spPr>
        <p:txBody>
          <a:bodyPr>
            <a:normAutofit fontScale="92500" lnSpcReduction="20000"/>
          </a:bodyPr>
          <a:lstStyle/>
          <a:p>
            <a:pPr>
              <a:buFont typeface="Wingdings" pitchFamily="2" charset="2"/>
              <a:buChar char="q"/>
            </a:pPr>
            <a:r>
              <a:rPr lang="en-US" b="1" dirty="0" smtClean="0">
                <a:solidFill>
                  <a:srgbClr val="3366FF"/>
                </a:solidFill>
                <a:latin typeface="Times New Roman"/>
                <a:cs typeface="Times New Roman"/>
              </a:rPr>
              <a:t> From  Anterior division</a:t>
            </a:r>
          </a:p>
          <a:p>
            <a:pPr marL="457200" lvl="1" indent="0">
              <a:buNone/>
            </a:pPr>
            <a:r>
              <a:rPr lang="en-US" dirty="0" smtClean="0">
                <a:latin typeface="Times New Roman"/>
                <a:cs typeface="Times New Roman"/>
              </a:rPr>
              <a:t> </a:t>
            </a:r>
          </a:p>
          <a:p>
            <a:r>
              <a:rPr lang="en-US" dirty="0" smtClean="0">
                <a:solidFill>
                  <a:srgbClr val="00B050"/>
                </a:solidFill>
                <a:latin typeface="Times New Roman"/>
                <a:cs typeface="Times New Roman"/>
              </a:rPr>
              <a:t>Muscular branches</a:t>
            </a:r>
          </a:p>
          <a:p>
            <a:pPr lvl="1"/>
            <a:r>
              <a:rPr lang="en-US" dirty="0" smtClean="0">
                <a:solidFill>
                  <a:srgbClr val="C00000"/>
                </a:solidFill>
                <a:latin typeface="Times New Roman"/>
                <a:cs typeface="Times New Roman"/>
              </a:rPr>
              <a:t>Deep temporal </a:t>
            </a:r>
          </a:p>
          <a:p>
            <a:pPr lvl="1"/>
            <a:r>
              <a:rPr lang="en-US" dirty="0" smtClean="0">
                <a:solidFill>
                  <a:srgbClr val="C00000"/>
                </a:solidFill>
                <a:latin typeface="Times New Roman"/>
                <a:cs typeface="Times New Roman"/>
              </a:rPr>
              <a:t>Nerve to lateral pterygoid</a:t>
            </a:r>
          </a:p>
          <a:p>
            <a:pPr lvl="1"/>
            <a:r>
              <a:rPr lang="en-US" dirty="0" smtClean="0">
                <a:solidFill>
                  <a:srgbClr val="C00000"/>
                </a:solidFill>
                <a:latin typeface="Times New Roman"/>
                <a:cs typeface="Times New Roman"/>
              </a:rPr>
              <a:t>Nerve to masseter </a:t>
            </a:r>
          </a:p>
          <a:p>
            <a:pPr lvl="1"/>
            <a:endParaRPr lang="en-US" dirty="0" smtClean="0">
              <a:latin typeface="Times New Roman"/>
              <a:cs typeface="Times New Roman"/>
            </a:endParaRPr>
          </a:p>
          <a:p>
            <a:r>
              <a:rPr lang="en-US" dirty="0" smtClean="0">
                <a:solidFill>
                  <a:srgbClr val="00B050"/>
                </a:solidFill>
                <a:latin typeface="Times New Roman"/>
                <a:cs typeface="Times New Roman"/>
              </a:rPr>
              <a:t>Sensory branch</a:t>
            </a:r>
            <a:r>
              <a:rPr lang="en-US" dirty="0" smtClean="0">
                <a:latin typeface="Times New Roman"/>
                <a:cs typeface="Times New Roman"/>
              </a:rPr>
              <a:t> </a:t>
            </a:r>
          </a:p>
          <a:p>
            <a:pPr lvl="1"/>
            <a:r>
              <a:rPr lang="en-US" dirty="0" smtClean="0">
                <a:solidFill>
                  <a:srgbClr val="C00000"/>
                </a:solidFill>
                <a:latin typeface="Times New Roman"/>
                <a:cs typeface="Times New Roman"/>
              </a:rPr>
              <a:t>Long buccal nerve </a:t>
            </a:r>
          </a:p>
          <a:p>
            <a:pPr lvl="2"/>
            <a:r>
              <a:rPr lang="en-US" dirty="0" smtClean="0">
                <a:latin typeface="Times New Roman"/>
                <a:cs typeface="Times New Roman"/>
              </a:rPr>
              <a:t>Passes between the two heads of the lateral pterygoid muscle</a:t>
            </a:r>
          </a:p>
          <a:p>
            <a:pPr lvl="2"/>
            <a:endParaRPr lang="en-US" dirty="0" smtClean="0">
              <a:latin typeface="Times New Roman"/>
              <a:cs typeface="Times New Roman"/>
            </a:endParaRPr>
          </a:p>
          <a:p>
            <a:pPr lvl="2"/>
            <a:r>
              <a:rPr lang="en-US" dirty="0" smtClean="0">
                <a:latin typeface="Times New Roman"/>
                <a:cs typeface="Times New Roman"/>
              </a:rPr>
              <a:t>Innervates the skin of the cheek and buccal mucosa  </a:t>
            </a:r>
            <a:endParaRPr lang="en-US" dirty="0">
              <a:latin typeface="Times New Roman"/>
              <a:cs typeface="Times New Roman"/>
            </a:endParaRPr>
          </a:p>
        </p:txBody>
      </p:sp>
      <p:grpSp>
        <p:nvGrpSpPr>
          <p:cNvPr id="24" name="Group 23"/>
          <p:cNvGrpSpPr/>
          <p:nvPr/>
        </p:nvGrpSpPr>
        <p:grpSpPr>
          <a:xfrm>
            <a:off x="4824725" y="1871269"/>
            <a:ext cx="4296795" cy="3613816"/>
            <a:chOff x="4824725" y="1871269"/>
            <a:chExt cx="4296795" cy="3613816"/>
          </a:xfrm>
        </p:grpSpPr>
        <p:pic>
          <p:nvPicPr>
            <p:cNvPr id="5" name="Picture 4"/>
            <p:cNvPicPr>
              <a:picLocks noChangeAspect="1"/>
            </p:cNvPicPr>
            <p:nvPr/>
          </p:nvPicPr>
          <p:blipFill rotWithShape="1">
            <a:blip r:embed="rId3"/>
            <a:srcRect b="40637"/>
            <a:stretch/>
          </p:blipFill>
          <p:spPr>
            <a:xfrm>
              <a:off x="4824725" y="2154677"/>
              <a:ext cx="3862075" cy="3330408"/>
            </a:xfrm>
            <a:prstGeom prst="rect">
              <a:avLst/>
            </a:prstGeom>
          </p:spPr>
        </p:pic>
        <p:grpSp>
          <p:nvGrpSpPr>
            <p:cNvPr id="23" name="Group 22"/>
            <p:cNvGrpSpPr/>
            <p:nvPr/>
          </p:nvGrpSpPr>
          <p:grpSpPr>
            <a:xfrm>
              <a:off x="5886323" y="1871269"/>
              <a:ext cx="3235197" cy="2112727"/>
              <a:chOff x="5886323" y="1871269"/>
              <a:chExt cx="3235197" cy="2112727"/>
            </a:xfrm>
          </p:grpSpPr>
          <p:cxnSp>
            <p:nvCxnSpPr>
              <p:cNvPr id="6" name="Straight Arrow Connector 5"/>
              <p:cNvCxnSpPr>
                <a:endCxn id="5" idx="0"/>
              </p:cNvCxnSpPr>
              <p:nvPr/>
            </p:nvCxnSpPr>
            <p:spPr>
              <a:xfrm flipV="1">
                <a:off x="6546911" y="2154677"/>
                <a:ext cx="208852" cy="85792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endCxn id="5" idx="0"/>
              </p:cNvCxnSpPr>
              <p:nvPr/>
            </p:nvCxnSpPr>
            <p:spPr>
              <a:xfrm flipH="1" flipV="1">
                <a:off x="6755763" y="2154677"/>
                <a:ext cx="109704" cy="89197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6" name="object 27"/>
              <p:cNvSpPr txBox="1"/>
              <p:nvPr/>
            </p:nvSpPr>
            <p:spPr>
              <a:xfrm>
                <a:off x="5886323" y="1871269"/>
                <a:ext cx="1738880"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Deep temporal nerves</a:t>
                </a:r>
                <a:endParaRPr sz="1400" b="1" dirty="0">
                  <a:latin typeface="Times New Roman"/>
                  <a:cs typeface="Times New Roman"/>
                </a:endParaRPr>
              </a:p>
            </p:txBody>
          </p:sp>
          <p:sp>
            <p:nvSpPr>
              <p:cNvPr id="17" name="object 27"/>
              <p:cNvSpPr txBox="1"/>
              <p:nvPr/>
            </p:nvSpPr>
            <p:spPr>
              <a:xfrm>
                <a:off x="8252080" y="2046955"/>
                <a:ext cx="869440" cy="646331"/>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Long</a:t>
                </a:r>
              </a:p>
              <a:p>
                <a:pPr marL="12700">
                  <a:lnSpc>
                    <a:spcPct val="100000"/>
                  </a:lnSpc>
                </a:pPr>
                <a:r>
                  <a:rPr lang="en-US" sz="1400" b="1" dirty="0" smtClean="0">
                    <a:latin typeface="Times New Roman"/>
                    <a:cs typeface="Times New Roman"/>
                  </a:rPr>
                  <a:t>buccal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cxnSp>
            <p:nvCxnSpPr>
              <p:cNvPr id="19" name="Straight Arrow Connector 18"/>
              <p:cNvCxnSpPr/>
              <p:nvPr/>
            </p:nvCxnSpPr>
            <p:spPr>
              <a:xfrm flipV="1">
                <a:off x="6876468" y="2721654"/>
                <a:ext cx="1514864" cy="126234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63979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a:solidFill>
                  <a:srgbClr val="800000"/>
                </a:solidFill>
                <a:latin typeface="Times New Roman"/>
                <a:cs typeface="Times New Roman"/>
              </a:rPr>
              <a:t>Branches of mandibular nerve </a:t>
            </a:r>
            <a:endParaRPr lang="en-US" sz="3200" dirty="0"/>
          </a:p>
        </p:txBody>
      </p:sp>
      <p:sp>
        <p:nvSpPr>
          <p:cNvPr id="3" name="Content Placeholder 2"/>
          <p:cNvSpPr>
            <a:spLocks noGrp="1"/>
          </p:cNvSpPr>
          <p:nvPr>
            <p:ph sz="half" idx="1"/>
          </p:nvPr>
        </p:nvSpPr>
        <p:spPr/>
        <p:txBody>
          <a:bodyPr>
            <a:normAutofit fontScale="92500"/>
          </a:bodyPr>
          <a:lstStyle/>
          <a:p>
            <a:pPr>
              <a:buFont typeface="Wingdings" pitchFamily="2" charset="2"/>
              <a:buChar char="q"/>
            </a:pPr>
            <a:r>
              <a:rPr lang="en-US" b="1" dirty="0" smtClean="0">
                <a:solidFill>
                  <a:srgbClr val="3366FF"/>
                </a:solidFill>
                <a:latin typeface="Times New Roman"/>
                <a:cs typeface="Times New Roman"/>
              </a:rPr>
              <a:t>From Posterior division</a:t>
            </a:r>
          </a:p>
          <a:p>
            <a:pPr marL="457200" lvl="1" indent="0">
              <a:buNone/>
            </a:pPr>
            <a:r>
              <a:rPr lang="en-US" dirty="0" smtClean="0">
                <a:latin typeface="Times New Roman"/>
                <a:cs typeface="Times New Roman"/>
              </a:rPr>
              <a:t> </a:t>
            </a:r>
          </a:p>
          <a:p>
            <a:r>
              <a:rPr lang="en-US" dirty="0" smtClean="0">
                <a:solidFill>
                  <a:srgbClr val="C00000"/>
                </a:solidFill>
                <a:latin typeface="Times New Roman"/>
                <a:cs typeface="Times New Roman"/>
              </a:rPr>
              <a:t>Mainly sensory </a:t>
            </a:r>
          </a:p>
          <a:p>
            <a:endParaRPr lang="en-US" dirty="0">
              <a:latin typeface="Times New Roman"/>
              <a:cs typeface="Times New Roman"/>
            </a:endParaRPr>
          </a:p>
          <a:p>
            <a:r>
              <a:rPr lang="en-US" dirty="0" smtClean="0">
                <a:latin typeface="Times New Roman"/>
                <a:cs typeface="Times New Roman"/>
              </a:rPr>
              <a:t>Three branches:</a:t>
            </a:r>
          </a:p>
          <a:p>
            <a:pPr lvl="1"/>
            <a:r>
              <a:rPr lang="en-US" dirty="0" smtClean="0">
                <a:solidFill>
                  <a:srgbClr val="C00000"/>
                </a:solidFill>
                <a:latin typeface="Times New Roman"/>
                <a:cs typeface="Times New Roman"/>
              </a:rPr>
              <a:t>Inferior alveolar nerve.</a:t>
            </a:r>
          </a:p>
          <a:p>
            <a:pPr lvl="1"/>
            <a:endParaRPr lang="en-US" dirty="0">
              <a:solidFill>
                <a:srgbClr val="C00000"/>
              </a:solidFill>
              <a:latin typeface="Times New Roman"/>
              <a:cs typeface="Times New Roman"/>
            </a:endParaRPr>
          </a:p>
          <a:p>
            <a:pPr lvl="1"/>
            <a:r>
              <a:rPr lang="en-US" dirty="0" smtClean="0">
                <a:solidFill>
                  <a:srgbClr val="C00000"/>
                </a:solidFill>
                <a:latin typeface="Times New Roman"/>
                <a:cs typeface="Times New Roman"/>
              </a:rPr>
              <a:t>Lingual nerve.</a:t>
            </a:r>
          </a:p>
          <a:p>
            <a:pPr lvl="1"/>
            <a:endParaRPr lang="en-US" dirty="0">
              <a:solidFill>
                <a:srgbClr val="C00000"/>
              </a:solidFill>
              <a:latin typeface="Times New Roman"/>
              <a:cs typeface="Times New Roman"/>
            </a:endParaRPr>
          </a:p>
          <a:p>
            <a:pPr lvl="1"/>
            <a:r>
              <a:rPr lang="en-US" dirty="0" smtClean="0">
                <a:solidFill>
                  <a:srgbClr val="C00000"/>
                </a:solidFill>
                <a:latin typeface="Times New Roman"/>
                <a:cs typeface="Times New Roman"/>
              </a:rPr>
              <a:t>Auriculotemporal nerve.</a:t>
            </a:r>
            <a:endParaRPr lang="en-US" dirty="0">
              <a:solidFill>
                <a:srgbClr val="C00000"/>
              </a:solidFill>
              <a:latin typeface="Times New Roman"/>
              <a:cs typeface="Times New Roman"/>
            </a:endParaRPr>
          </a:p>
        </p:txBody>
      </p:sp>
      <p:grpSp>
        <p:nvGrpSpPr>
          <p:cNvPr id="10" name="Group 9"/>
          <p:cNvGrpSpPr/>
          <p:nvPr/>
        </p:nvGrpSpPr>
        <p:grpSpPr>
          <a:xfrm>
            <a:off x="4824725" y="1803229"/>
            <a:ext cx="3862075" cy="3681856"/>
            <a:chOff x="4824725" y="1803229"/>
            <a:chExt cx="3862075" cy="3681856"/>
          </a:xfrm>
        </p:grpSpPr>
        <p:grpSp>
          <p:nvGrpSpPr>
            <p:cNvPr id="24" name="Group 23"/>
            <p:cNvGrpSpPr/>
            <p:nvPr/>
          </p:nvGrpSpPr>
          <p:grpSpPr>
            <a:xfrm>
              <a:off x="4824725" y="1803229"/>
              <a:ext cx="3862075" cy="3681856"/>
              <a:chOff x="4824725" y="1803229"/>
              <a:chExt cx="3862075" cy="3681856"/>
            </a:xfrm>
          </p:grpSpPr>
          <p:pic>
            <p:nvPicPr>
              <p:cNvPr id="5" name="Picture 4"/>
              <p:cNvPicPr>
                <a:picLocks noChangeAspect="1"/>
              </p:cNvPicPr>
              <p:nvPr/>
            </p:nvPicPr>
            <p:blipFill rotWithShape="1">
              <a:blip r:embed="rId3"/>
              <a:srcRect b="40637"/>
              <a:stretch/>
            </p:blipFill>
            <p:spPr>
              <a:xfrm>
                <a:off x="4824725" y="2154677"/>
                <a:ext cx="3862075" cy="3330408"/>
              </a:xfrm>
              <a:prstGeom prst="rect">
                <a:avLst/>
              </a:prstGeom>
            </p:spPr>
          </p:pic>
          <p:grpSp>
            <p:nvGrpSpPr>
              <p:cNvPr id="23" name="Group 22"/>
              <p:cNvGrpSpPr/>
              <p:nvPr/>
            </p:nvGrpSpPr>
            <p:grpSpPr>
              <a:xfrm>
                <a:off x="5205923" y="1803229"/>
                <a:ext cx="1738880" cy="3657091"/>
                <a:chOff x="5205923" y="1803229"/>
                <a:chExt cx="1738880" cy="3657091"/>
              </a:xfrm>
            </p:grpSpPr>
            <p:cxnSp>
              <p:nvCxnSpPr>
                <p:cNvPr id="6" name="Straight Arrow Connector 5"/>
                <p:cNvCxnSpPr/>
                <p:nvPr/>
              </p:nvCxnSpPr>
              <p:spPr>
                <a:xfrm flipH="1">
                  <a:off x="5539532" y="3670334"/>
                  <a:ext cx="786375" cy="94302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5996027" y="2086713"/>
                  <a:ext cx="0" cy="140593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6" name="object 27"/>
                <p:cNvSpPr txBox="1"/>
                <p:nvPr/>
              </p:nvSpPr>
              <p:spPr>
                <a:xfrm>
                  <a:off x="5205923" y="1803229"/>
                  <a:ext cx="1738880" cy="430887"/>
                </a:xfrm>
                <a:prstGeom prst="rect">
                  <a:avLst/>
                </a:prstGeom>
              </p:spPr>
              <p:txBody>
                <a:bodyPr vert="horz" wrap="square" lIns="0" tIns="0" rIns="0" bIns="0" rtlCol="0">
                  <a:spAutoFit/>
                </a:bodyPr>
                <a:lstStyle/>
                <a:p>
                  <a:pPr marL="12700">
                    <a:lnSpc>
                      <a:spcPct val="100000"/>
                    </a:lnSpc>
                  </a:pPr>
                  <a:r>
                    <a:rPr lang="en-US" sz="1400" b="1" dirty="0">
                      <a:latin typeface="Times New Roman"/>
                      <a:cs typeface="Times New Roman"/>
                    </a:rPr>
                    <a:t>A</a:t>
                  </a:r>
                  <a:r>
                    <a:rPr lang="en-US" sz="1400" b="1" dirty="0" smtClean="0">
                      <a:latin typeface="Times New Roman"/>
                      <a:cs typeface="Times New Roman"/>
                    </a:rPr>
                    <a:t>uriculotemporal nerve</a:t>
                  </a:r>
                  <a:endParaRPr sz="1400" b="1" dirty="0">
                    <a:latin typeface="Times New Roman"/>
                    <a:cs typeface="Times New Roman"/>
                  </a:endParaRPr>
                </a:p>
              </p:txBody>
            </p:sp>
            <p:sp>
              <p:nvSpPr>
                <p:cNvPr id="17" name="object 27"/>
                <p:cNvSpPr txBox="1"/>
                <p:nvPr/>
              </p:nvSpPr>
              <p:spPr>
                <a:xfrm>
                  <a:off x="5451603" y="5029433"/>
                  <a:ext cx="86944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Lingual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cxnSp>
              <p:nvCxnSpPr>
                <p:cNvPr id="19" name="Straight Arrow Connector 18"/>
                <p:cNvCxnSpPr/>
                <p:nvPr/>
              </p:nvCxnSpPr>
              <p:spPr>
                <a:xfrm flipH="1">
                  <a:off x="5886323" y="3955628"/>
                  <a:ext cx="660588" cy="113613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grpSp>
        <p:sp>
          <p:nvSpPr>
            <p:cNvPr id="26" name="object 27"/>
            <p:cNvSpPr txBox="1"/>
            <p:nvPr/>
          </p:nvSpPr>
          <p:spPr>
            <a:xfrm>
              <a:off x="4923625" y="4598546"/>
              <a:ext cx="869440" cy="646331"/>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Inferior alveolar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grpSp>
    </p:spTree>
    <p:extLst>
      <p:ext uri="{BB962C8B-B14F-4D97-AF65-F5344CB8AC3E}">
        <p14:creationId xmlns:p14="http://schemas.microsoft.com/office/powerpoint/2010/main" val="126069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30341" y="4462633"/>
            <a:ext cx="8403597" cy="2395367"/>
          </a:xfrm>
        </p:spPr>
        <p:txBody>
          <a:bodyPr>
            <a:normAutofit fontScale="70000" lnSpcReduction="20000"/>
          </a:bodyPr>
          <a:lstStyle/>
          <a:p>
            <a:r>
              <a:rPr lang="en-US" b="1" dirty="0" smtClean="0">
                <a:solidFill>
                  <a:srgbClr val="C00000"/>
                </a:solidFill>
                <a:latin typeface="Times New Roman"/>
                <a:cs typeface="Times New Roman"/>
              </a:rPr>
              <a:t>Inferior alveolar nerve</a:t>
            </a:r>
          </a:p>
          <a:p>
            <a:pPr lvl="1"/>
            <a:r>
              <a:rPr lang="en-US" sz="2600" dirty="0" smtClean="0">
                <a:latin typeface="Times New Roman"/>
                <a:cs typeface="Times New Roman"/>
              </a:rPr>
              <a:t>Enters the mandibular canal of mandible. Innervates all of the mandibular teeth.</a:t>
            </a:r>
          </a:p>
          <a:p>
            <a:pPr lvl="1"/>
            <a:endParaRPr lang="en-US" sz="2600" dirty="0" smtClean="0">
              <a:latin typeface="Times New Roman"/>
              <a:cs typeface="Times New Roman"/>
            </a:endParaRPr>
          </a:p>
          <a:p>
            <a:pPr lvl="1"/>
            <a:r>
              <a:rPr lang="en-US" sz="2600" dirty="0" smtClean="0">
                <a:latin typeface="Times New Roman"/>
                <a:cs typeface="Times New Roman"/>
              </a:rPr>
              <a:t>Exits the mandibular canal through the mental foramen as mental nerve to innervate the skin over the chin.</a:t>
            </a:r>
          </a:p>
          <a:p>
            <a:pPr lvl="1"/>
            <a:endParaRPr lang="en-US" sz="2600" dirty="0">
              <a:latin typeface="Times New Roman"/>
              <a:cs typeface="Times New Roman"/>
            </a:endParaRPr>
          </a:p>
          <a:p>
            <a:pPr lvl="1"/>
            <a:r>
              <a:rPr lang="en-US" sz="2600" dirty="0" smtClean="0">
                <a:latin typeface="Times New Roman"/>
                <a:cs typeface="Times New Roman"/>
              </a:rPr>
              <a:t>Inferior alveolar nerve block is done by injecting anesthetics one cm. above and behind the mandibular third molar or / by palpating the </a:t>
            </a:r>
            <a:r>
              <a:rPr lang="en-US" sz="2600" dirty="0" err="1" smtClean="0">
                <a:latin typeface="Times New Roman"/>
                <a:cs typeface="Times New Roman"/>
              </a:rPr>
              <a:t>lingula</a:t>
            </a:r>
            <a:r>
              <a:rPr lang="en-US" sz="2600" dirty="0" smtClean="0">
                <a:latin typeface="Times New Roman"/>
                <a:cs typeface="Times New Roman"/>
              </a:rPr>
              <a:t> .</a:t>
            </a:r>
            <a:endParaRPr lang="en-US" sz="2600" dirty="0">
              <a:latin typeface="Times New Roman"/>
              <a:cs typeface="Times New Roman"/>
            </a:endParaRPr>
          </a:p>
        </p:txBody>
      </p:sp>
      <p:grpSp>
        <p:nvGrpSpPr>
          <p:cNvPr id="7" name="Group 6"/>
          <p:cNvGrpSpPr/>
          <p:nvPr/>
        </p:nvGrpSpPr>
        <p:grpSpPr>
          <a:xfrm>
            <a:off x="728398" y="272186"/>
            <a:ext cx="4364997" cy="4095656"/>
            <a:chOff x="4495800" y="1417638"/>
            <a:chExt cx="4721632" cy="4812501"/>
          </a:xfrm>
        </p:grpSpPr>
        <p:sp>
          <p:nvSpPr>
            <p:cNvPr id="8" name="object 27"/>
            <p:cNvSpPr txBox="1"/>
            <p:nvPr/>
          </p:nvSpPr>
          <p:spPr>
            <a:xfrm>
              <a:off x="8347992" y="4166510"/>
              <a:ext cx="869440" cy="646331"/>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Inferior alveolar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grpSp>
          <p:nvGrpSpPr>
            <p:cNvPr id="4" name="Group 3"/>
            <p:cNvGrpSpPr/>
            <p:nvPr/>
          </p:nvGrpSpPr>
          <p:grpSpPr>
            <a:xfrm>
              <a:off x="4495800" y="1417638"/>
              <a:ext cx="3821348" cy="4812501"/>
              <a:chOff x="4495800" y="1417638"/>
              <a:chExt cx="3821348" cy="4812501"/>
            </a:xfrm>
          </p:grpSpPr>
          <p:pic>
            <p:nvPicPr>
              <p:cNvPr id="5" name="Picture 4"/>
              <p:cNvPicPr>
                <a:picLocks noChangeAspect="1"/>
              </p:cNvPicPr>
              <p:nvPr/>
            </p:nvPicPr>
            <p:blipFill>
              <a:blip r:embed="rId3"/>
              <a:stretch>
                <a:fillRect/>
              </a:stretch>
            </p:blipFill>
            <p:spPr>
              <a:xfrm>
                <a:off x="4495800" y="1417638"/>
                <a:ext cx="3787328" cy="4572000"/>
              </a:xfrm>
              <a:prstGeom prst="rect">
                <a:avLst/>
              </a:prstGeom>
            </p:spPr>
          </p:pic>
          <p:cxnSp>
            <p:nvCxnSpPr>
              <p:cNvPr id="6" name="Straight Arrow Connector 5"/>
              <p:cNvCxnSpPr/>
              <p:nvPr/>
            </p:nvCxnSpPr>
            <p:spPr>
              <a:xfrm>
                <a:off x="6773705" y="4523694"/>
                <a:ext cx="1543443" cy="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5860179" y="5503930"/>
                <a:ext cx="0" cy="48570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1" name="object 27"/>
              <p:cNvSpPr txBox="1"/>
              <p:nvPr/>
            </p:nvSpPr>
            <p:spPr>
              <a:xfrm>
                <a:off x="4651575" y="5989638"/>
                <a:ext cx="3481527" cy="240501"/>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Inferior alveolar nerve in mandible</a:t>
                </a:r>
                <a:endParaRPr sz="1400" b="1" dirty="0">
                  <a:latin typeface="Times New Roman"/>
                  <a:cs typeface="Times New Roman"/>
                </a:endParaRPr>
              </a:p>
            </p:txBody>
          </p:sp>
        </p:grpSp>
      </p:grpSp>
      <p:pic>
        <p:nvPicPr>
          <p:cNvPr id="10" name="Picture 9"/>
          <p:cNvPicPr>
            <a:picLocks noChangeAspect="1"/>
          </p:cNvPicPr>
          <p:nvPr/>
        </p:nvPicPr>
        <p:blipFill rotWithShape="1">
          <a:blip r:embed="rId4"/>
          <a:srcRect t="13063" r="47563"/>
          <a:stretch/>
        </p:blipFill>
        <p:spPr>
          <a:xfrm>
            <a:off x="5656206" y="374146"/>
            <a:ext cx="2811845" cy="3657600"/>
          </a:xfrm>
          <a:prstGeom prst="rect">
            <a:avLst/>
          </a:prstGeom>
        </p:spPr>
      </p:pic>
      <p:sp>
        <p:nvSpPr>
          <p:cNvPr id="12" name="object 27"/>
          <p:cNvSpPr txBox="1"/>
          <p:nvPr/>
        </p:nvSpPr>
        <p:spPr>
          <a:xfrm>
            <a:off x="6381105" y="4031746"/>
            <a:ext cx="1999249"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Inferior alveolar </a:t>
            </a:r>
          </a:p>
          <a:p>
            <a:pPr marL="12700">
              <a:lnSpc>
                <a:spcPct val="100000"/>
              </a:lnSpc>
            </a:pPr>
            <a:r>
              <a:rPr lang="en-US" sz="1400" b="1" dirty="0" smtClean="0">
                <a:latin typeface="Times New Roman"/>
                <a:cs typeface="Times New Roman"/>
              </a:rPr>
              <a:t>nerve block </a:t>
            </a:r>
            <a:endParaRPr sz="1400" b="1" dirty="0">
              <a:latin typeface="Times New Roman"/>
              <a:cs typeface="Times New Roman"/>
            </a:endParaRPr>
          </a:p>
        </p:txBody>
      </p:sp>
    </p:spTree>
    <p:extLst>
      <p:ext uri="{BB962C8B-B14F-4D97-AF65-F5344CB8AC3E}">
        <p14:creationId xmlns:p14="http://schemas.microsoft.com/office/powerpoint/2010/main" val="256868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85000" lnSpcReduction="10000"/>
          </a:bodyPr>
          <a:lstStyle/>
          <a:p>
            <a:r>
              <a:rPr lang="en-US" dirty="0" smtClean="0">
                <a:solidFill>
                  <a:srgbClr val="3366FF"/>
                </a:solidFill>
                <a:latin typeface="Times New Roman"/>
                <a:cs typeface="Times New Roman"/>
              </a:rPr>
              <a:t>Nerve to mylohyoid </a:t>
            </a:r>
          </a:p>
          <a:p>
            <a:pPr lvl="1"/>
            <a:r>
              <a:rPr lang="en-US" dirty="0" smtClean="0">
                <a:latin typeface="Times New Roman"/>
                <a:cs typeface="Times New Roman"/>
              </a:rPr>
              <a:t>Motor nerve.</a:t>
            </a:r>
          </a:p>
          <a:p>
            <a:pPr lvl="1"/>
            <a:endParaRPr lang="en-US" dirty="0">
              <a:latin typeface="Times New Roman"/>
              <a:cs typeface="Times New Roman"/>
            </a:endParaRPr>
          </a:p>
          <a:p>
            <a:pPr lvl="1"/>
            <a:r>
              <a:rPr lang="en-US" dirty="0" smtClean="0">
                <a:latin typeface="Times New Roman"/>
                <a:cs typeface="Times New Roman"/>
              </a:rPr>
              <a:t>Lies in the same sheath with the inferior alveolar nerve.</a:t>
            </a:r>
          </a:p>
          <a:p>
            <a:pPr lvl="1"/>
            <a:endParaRPr lang="en-US" dirty="0" smtClean="0">
              <a:latin typeface="Times New Roman"/>
              <a:cs typeface="Times New Roman"/>
            </a:endParaRPr>
          </a:p>
          <a:p>
            <a:pPr lvl="1"/>
            <a:r>
              <a:rPr lang="en-US" dirty="0" smtClean="0">
                <a:latin typeface="Times New Roman"/>
                <a:cs typeface="Times New Roman"/>
              </a:rPr>
              <a:t>Leaves inferior alveolar nerve before entering inside the mandibular canal.</a:t>
            </a:r>
          </a:p>
          <a:p>
            <a:pPr lvl="1"/>
            <a:endParaRPr lang="en-US" dirty="0" smtClean="0">
              <a:latin typeface="Times New Roman"/>
              <a:cs typeface="Times New Roman"/>
            </a:endParaRPr>
          </a:p>
          <a:p>
            <a:pPr lvl="1"/>
            <a:r>
              <a:rPr lang="en-US" dirty="0" smtClean="0">
                <a:latin typeface="Times New Roman"/>
                <a:cs typeface="Times New Roman"/>
              </a:rPr>
              <a:t>Innervates the mylohyoid and anterior belly of the digatric. </a:t>
            </a:r>
            <a:endParaRPr lang="en-US" dirty="0">
              <a:latin typeface="Times New Roman"/>
              <a:cs typeface="Times New Roman"/>
            </a:endParaRPr>
          </a:p>
        </p:txBody>
      </p:sp>
      <p:grpSp>
        <p:nvGrpSpPr>
          <p:cNvPr id="42" name="Group 41"/>
          <p:cNvGrpSpPr/>
          <p:nvPr/>
        </p:nvGrpSpPr>
        <p:grpSpPr>
          <a:xfrm>
            <a:off x="4590401" y="2154677"/>
            <a:ext cx="4364635" cy="3761295"/>
            <a:chOff x="4590401" y="2154677"/>
            <a:chExt cx="4364635" cy="3761295"/>
          </a:xfrm>
        </p:grpSpPr>
        <p:grpSp>
          <p:nvGrpSpPr>
            <p:cNvPr id="39" name="Group 38"/>
            <p:cNvGrpSpPr/>
            <p:nvPr/>
          </p:nvGrpSpPr>
          <p:grpSpPr>
            <a:xfrm>
              <a:off x="4590401" y="2154677"/>
              <a:ext cx="3862075" cy="3662816"/>
              <a:chOff x="4824725" y="2154677"/>
              <a:chExt cx="3862075" cy="3662816"/>
            </a:xfrm>
          </p:grpSpPr>
          <p:grpSp>
            <p:nvGrpSpPr>
              <p:cNvPr id="21" name="Group 20"/>
              <p:cNvGrpSpPr/>
              <p:nvPr/>
            </p:nvGrpSpPr>
            <p:grpSpPr>
              <a:xfrm>
                <a:off x="4824725" y="2154677"/>
                <a:ext cx="3862075" cy="3662816"/>
                <a:chOff x="4824725" y="2154677"/>
                <a:chExt cx="3862075" cy="3662816"/>
              </a:xfrm>
            </p:grpSpPr>
            <p:grpSp>
              <p:nvGrpSpPr>
                <p:cNvPr id="22" name="Group 21"/>
                <p:cNvGrpSpPr/>
                <p:nvPr/>
              </p:nvGrpSpPr>
              <p:grpSpPr>
                <a:xfrm>
                  <a:off x="4824725" y="2154677"/>
                  <a:ext cx="3862075" cy="3662816"/>
                  <a:chOff x="4824725" y="2154677"/>
                  <a:chExt cx="3862075" cy="3662816"/>
                </a:xfrm>
              </p:grpSpPr>
              <p:pic>
                <p:nvPicPr>
                  <p:cNvPr id="24" name="Picture 23"/>
                  <p:cNvPicPr>
                    <a:picLocks noChangeAspect="1"/>
                  </p:cNvPicPr>
                  <p:nvPr/>
                </p:nvPicPr>
                <p:blipFill rotWithShape="1">
                  <a:blip r:embed="rId2"/>
                  <a:srcRect b="40637"/>
                  <a:stretch/>
                </p:blipFill>
                <p:spPr>
                  <a:xfrm>
                    <a:off x="4824725" y="2154677"/>
                    <a:ext cx="3862075" cy="3330408"/>
                  </a:xfrm>
                  <a:prstGeom prst="rect">
                    <a:avLst/>
                  </a:prstGeom>
                </p:spPr>
              </p:pic>
              <p:grpSp>
                <p:nvGrpSpPr>
                  <p:cNvPr id="25" name="Group 24"/>
                  <p:cNvGrpSpPr/>
                  <p:nvPr/>
                </p:nvGrpSpPr>
                <p:grpSpPr>
                  <a:xfrm>
                    <a:off x="5456467" y="3670334"/>
                    <a:ext cx="997186" cy="2147159"/>
                    <a:chOff x="5456467" y="3670334"/>
                    <a:chExt cx="997186" cy="2147159"/>
                  </a:xfrm>
                </p:grpSpPr>
                <p:cxnSp>
                  <p:nvCxnSpPr>
                    <p:cNvPr id="26" name="Straight Arrow Connector 25"/>
                    <p:cNvCxnSpPr/>
                    <p:nvPr/>
                  </p:nvCxnSpPr>
                  <p:spPr>
                    <a:xfrm flipH="1">
                      <a:off x="5539532" y="3670334"/>
                      <a:ext cx="786375" cy="94302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9" name="object 27"/>
                    <p:cNvSpPr txBox="1"/>
                    <p:nvPr/>
                  </p:nvSpPr>
                  <p:spPr>
                    <a:xfrm>
                      <a:off x="5456467" y="5386606"/>
                      <a:ext cx="869440" cy="430887"/>
                    </a:xfrm>
                    <a:prstGeom prst="rect">
                      <a:avLst/>
                    </a:prstGeom>
                  </p:spPr>
                  <p:txBody>
                    <a:bodyPr vert="horz" wrap="square" lIns="0" tIns="0" rIns="0" bIns="0" rtlCol="0">
                      <a:spAutoFit/>
                    </a:bodyPr>
                    <a:lstStyle/>
                    <a:p>
                      <a:pPr marL="12700">
                        <a:lnSpc>
                          <a:spcPct val="100000"/>
                        </a:lnSpc>
                      </a:pPr>
                      <a:r>
                        <a:rPr lang="en-US" sz="1400" b="1" dirty="0">
                          <a:latin typeface="Times New Roman"/>
                          <a:cs typeface="Times New Roman"/>
                        </a:rPr>
                        <a:t>N</a:t>
                      </a:r>
                      <a:r>
                        <a:rPr lang="en-US" sz="1400" b="1" dirty="0" smtClean="0">
                          <a:latin typeface="Times New Roman"/>
                          <a:cs typeface="Times New Roman"/>
                        </a:rPr>
                        <a:t>erve to mylohyoid </a:t>
                      </a:r>
                      <a:endParaRPr sz="1400" b="1" dirty="0">
                        <a:latin typeface="Times New Roman"/>
                        <a:cs typeface="Times New Roman"/>
                      </a:endParaRPr>
                    </a:p>
                  </p:txBody>
                </p:sp>
                <p:cxnSp>
                  <p:nvCxnSpPr>
                    <p:cNvPr id="30" name="Straight Arrow Connector 29"/>
                    <p:cNvCxnSpPr/>
                    <p:nvPr/>
                  </p:nvCxnSpPr>
                  <p:spPr>
                    <a:xfrm flipH="1">
                      <a:off x="5793065" y="4250474"/>
                      <a:ext cx="660588" cy="113613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grpSp>
            <p:sp>
              <p:nvSpPr>
                <p:cNvPr id="23" name="object 27"/>
                <p:cNvSpPr txBox="1"/>
                <p:nvPr/>
              </p:nvSpPr>
              <p:spPr>
                <a:xfrm>
                  <a:off x="4923625" y="4598546"/>
                  <a:ext cx="869440" cy="646331"/>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Inferior alveolar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grpSp>
          <p:cxnSp>
            <p:nvCxnSpPr>
              <p:cNvPr id="31" name="Straight Arrow Connector 30"/>
              <p:cNvCxnSpPr/>
              <p:nvPr/>
            </p:nvCxnSpPr>
            <p:spPr>
              <a:xfrm flipV="1">
                <a:off x="7445187" y="4598546"/>
                <a:ext cx="878107" cy="37559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7441813" y="5154810"/>
                <a:ext cx="3374" cy="33027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sp>
          <p:nvSpPr>
            <p:cNvPr id="38" name="object 27"/>
            <p:cNvSpPr txBox="1"/>
            <p:nvPr/>
          </p:nvSpPr>
          <p:spPr>
            <a:xfrm>
              <a:off x="7111564" y="5485085"/>
              <a:ext cx="1575236"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Anterior belly of digastric muscle </a:t>
              </a:r>
              <a:endParaRPr sz="1400" b="1" dirty="0">
                <a:latin typeface="Times New Roman"/>
                <a:cs typeface="Times New Roman"/>
              </a:endParaRPr>
            </a:p>
          </p:txBody>
        </p:sp>
        <p:sp>
          <p:nvSpPr>
            <p:cNvPr id="41" name="object 27"/>
            <p:cNvSpPr txBox="1"/>
            <p:nvPr/>
          </p:nvSpPr>
          <p:spPr>
            <a:xfrm>
              <a:off x="8085596" y="4295835"/>
              <a:ext cx="86944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Mylohyoid muscle </a:t>
              </a:r>
              <a:endParaRPr sz="1400" b="1" dirty="0">
                <a:latin typeface="Times New Roman"/>
                <a:cs typeface="Times New Roman"/>
              </a:endParaRPr>
            </a:p>
          </p:txBody>
        </p:sp>
      </p:grpSp>
    </p:spTree>
    <p:extLst>
      <p:ext uri="{BB962C8B-B14F-4D97-AF65-F5344CB8AC3E}">
        <p14:creationId xmlns:p14="http://schemas.microsoft.com/office/powerpoint/2010/main" val="42725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54440"/>
            <a:ext cx="4038600" cy="5271724"/>
          </a:xfrm>
        </p:spPr>
        <p:txBody>
          <a:bodyPr>
            <a:normAutofit fontScale="85000" lnSpcReduction="20000"/>
          </a:bodyPr>
          <a:lstStyle/>
          <a:p>
            <a:r>
              <a:rPr lang="en-US" dirty="0" smtClean="0">
                <a:solidFill>
                  <a:srgbClr val="C00000"/>
                </a:solidFill>
                <a:latin typeface="Times New Roman"/>
                <a:cs typeface="Times New Roman"/>
              </a:rPr>
              <a:t>Lingual nerve </a:t>
            </a:r>
          </a:p>
          <a:p>
            <a:pPr lvl="1"/>
            <a:r>
              <a:rPr lang="en-US" dirty="0" smtClean="0">
                <a:latin typeface="Times New Roman"/>
                <a:cs typeface="Times New Roman"/>
              </a:rPr>
              <a:t>Lies between the medial pterygoid muscle and ramus of the mandible in the infratemporal fossa.</a:t>
            </a:r>
          </a:p>
          <a:p>
            <a:pPr lvl="1"/>
            <a:endParaRPr lang="en-US" dirty="0">
              <a:latin typeface="Times New Roman"/>
              <a:cs typeface="Times New Roman"/>
            </a:endParaRPr>
          </a:p>
          <a:p>
            <a:pPr lvl="1"/>
            <a:r>
              <a:rPr lang="en-US" dirty="0" smtClean="0">
                <a:latin typeface="Times New Roman"/>
                <a:cs typeface="Times New Roman"/>
              </a:rPr>
              <a:t>Joined by Chorda tympani branch of facial nerve.</a:t>
            </a:r>
          </a:p>
          <a:p>
            <a:pPr lvl="1"/>
            <a:endParaRPr lang="en-US" dirty="0">
              <a:latin typeface="Times New Roman"/>
              <a:cs typeface="Times New Roman"/>
            </a:endParaRPr>
          </a:p>
          <a:p>
            <a:pPr lvl="1"/>
            <a:r>
              <a:rPr lang="en-US" dirty="0" smtClean="0">
                <a:latin typeface="Times New Roman"/>
                <a:cs typeface="Times New Roman"/>
              </a:rPr>
              <a:t>In the floor of the oral cavity it lies just underneath the oral mucosa very close to the mandibular third molar tooth </a:t>
            </a:r>
            <a:endParaRPr lang="en-US" dirty="0">
              <a:latin typeface="Times New Roman"/>
              <a:cs typeface="Times New Roman"/>
            </a:endParaRPr>
          </a:p>
          <a:p>
            <a:pPr lvl="2"/>
            <a:r>
              <a:rPr lang="en-US" sz="2100" dirty="0" smtClean="0">
                <a:solidFill>
                  <a:srgbClr val="C00000"/>
                </a:solidFill>
                <a:latin typeface="Times New Roman"/>
                <a:cs typeface="Times New Roman"/>
              </a:rPr>
              <a:t>Could get damage during extraction of the third molar tooth.</a:t>
            </a:r>
          </a:p>
          <a:p>
            <a:pPr lvl="2"/>
            <a:endParaRPr lang="en-US" dirty="0">
              <a:latin typeface="Times New Roman"/>
              <a:cs typeface="Times New Roman"/>
            </a:endParaRPr>
          </a:p>
          <a:p>
            <a:pPr lvl="1"/>
            <a:r>
              <a:rPr lang="en-US" dirty="0" smtClean="0">
                <a:latin typeface="Times New Roman"/>
                <a:cs typeface="Times New Roman"/>
              </a:rPr>
              <a:t>Sensory to the anterior two-third of the tongue. </a:t>
            </a:r>
          </a:p>
          <a:p>
            <a:pPr lvl="1"/>
            <a:endParaRPr lang="en-US" dirty="0">
              <a:latin typeface="Times New Roman"/>
              <a:cs typeface="Times New Roman"/>
            </a:endParaRPr>
          </a:p>
          <a:p>
            <a:pPr lvl="1"/>
            <a:endParaRPr lang="en-US" dirty="0" smtClean="0">
              <a:latin typeface="Times New Roman"/>
              <a:cs typeface="Times New Roman"/>
            </a:endParaRPr>
          </a:p>
          <a:p>
            <a:endParaRPr lang="en-US" dirty="0"/>
          </a:p>
        </p:txBody>
      </p:sp>
      <p:grpSp>
        <p:nvGrpSpPr>
          <p:cNvPr id="18" name="Group 17"/>
          <p:cNvGrpSpPr/>
          <p:nvPr/>
        </p:nvGrpSpPr>
        <p:grpSpPr>
          <a:xfrm>
            <a:off x="4881423" y="1899117"/>
            <a:ext cx="3862075" cy="3330408"/>
            <a:chOff x="4824725" y="2154677"/>
            <a:chExt cx="3862075" cy="3330408"/>
          </a:xfrm>
        </p:grpSpPr>
        <p:grpSp>
          <p:nvGrpSpPr>
            <p:cNvPr id="5" name="Group 4"/>
            <p:cNvGrpSpPr/>
            <p:nvPr/>
          </p:nvGrpSpPr>
          <p:grpSpPr>
            <a:xfrm>
              <a:off x="4824725" y="2154677"/>
              <a:ext cx="3862075" cy="3330408"/>
              <a:chOff x="4824725" y="2154677"/>
              <a:chExt cx="3862075" cy="3330408"/>
            </a:xfrm>
          </p:grpSpPr>
          <p:grpSp>
            <p:nvGrpSpPr>
              <p:cNvPr id="6" name="Group 5"/>
              <p:cNvGrpSpPr/>
              <p:nvPr/>
            </p:nvGrpSpPr>
            <p:grpSpPr>
              <a:xfrm>
                <a:off x="4824725" y="2154677"/>
                <a:ext cx="3862075" cy="3330408"/>
                <a:chOff x="4824725" y="2154677"/>
                <a:chExt cx="3862075" cy="3330408"/>
              </a:xfrm>
            </p:grpSpPr>
            <p:pic>
              <p:nvPicPr>
                <p:cNvPr id="8" name="Picture 7"/>
                <p:cNvPicPr>
                  <a:picLocks noChangeAspect="1"/>
                </p:cNvPicPr>
                <p:nvPr/>
              </p:nvPicPr>
              <p:blipFill rotWithShape="1">
                <a:blip r:embed="rId2"/>
                <a:srcRect b="40637"/>
                <a:stretch/>
              </p:blipFill>
              <p:spPr>
                <a:xfrm>
                  <a:off x="4824725" y="2154677"/>
                  <a:ext cx="3862075" cy="3330408"/>
                </a:xfrm>
                <a:prstGeom prst="rect">
                  <a:avLst/>
                </a:prstGeom>
              </p:spPr>
            </p:pic>
            <p:grpSp>
              <p:nvGrpSpPr>
                <p:cNvPr id="9" name="Group 8"/>
                <p:cNvGrpSpPr/>
                <p:nvPr/>
              </p:nvGrpSpPr>
              <p:grpSpPr>
                <a:xfrm>
                  <a:off x="5451603" y="3564321"/>
                  <a:ext cx="1199734" cy="1895999"/>
                  <a:chOff x="5451603" y="3564321"/>
                  <a:chExt cx="1199734" cy="1895999"/>
                </a:xfrm>
              </p:grpSpPr>
              <p:cxnSp>
                <p:nvCxnSpPr>
                  <p:cNvPr id="11" name="Straight Arrow Connector 10"/>
                  <p:cNvCxnSpPr/>
                  <p:nvPr/>
                </p:nvCxnSpPr>
                <p:spPr>
                  <a:xfrm flipH="1">
                    <a:off x="5590276" y="3564321"/>
                    <a:ext cx="677737" cy="60117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3" name="object 27"/>
                  <p:cNvSpPr txBox="1"/>
                  <p:nvPr/>
                </p:nvSpPr>
                <p:spPr>
                  <a:xfrm>
                    <a:off x="5451603" y="5029433"/>
                    <a:ext cx="86944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Lingual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cxnSp>
                <p:nvCxnSpPr>
                  <p:cNvPr id="14" name="Straight Arrow Connector 13"/>
                  <p:cNvCxnSpPr/>
                  <p:nvPr/>
                </p:nvCxnSpPr>
                <p:spPr>
                  <a:xfrm rot="5400000">
                    <a:off x="5889073" y="4267171"/>
                    <a:ext cx="863940" cy="6605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grpSp>
          <p:sp>
            <p:nvSpPr>
              <p:cNvPr id="7" name="object 27"/>
              <p:cNvSpPr txBox="1"/>
              <p:nvPr/>
            </p:nvSpPr>
            <p:spPr>
              <a:xfrm>
                <a:off x="4867299" y="3950051"/>
                <a:ext cx="86944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Chorda tympani </a:t>
                </a:r>
              </a:p>
            </p:txBody>
          </p:sp>
        </p:grpSp>
        <p:cxnSp>
          <p:nvCxnSpPr>
            <p:cNvPr id="16" name="Straight Arrow Connector 15"/>
            <p:cNvCxnSpPr/>
            <p:nvPr/>
          </p:nvCxnSpPr>
          <p:spPr>
            <a:xfrm flipH="1">
              <a:off x="5567596" y="3716721"/>
              <a:ext cx="830138" cy="44877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56963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42682"/>
            <a:ext cx="4038600" cy="5501757"/>
          </a:xfrm>
        </p:spPr>
        <p:txBody>
          <a:bodyPr>
            <a:normAutofit fontScale="92500" lnSpcReduction="10000"/>
          </a:bodyPr>
          <a:lstStyle/>
          <a:p>
            <a:r>
              <a:rPr lang="en-US" sz="2600" dirty="0" smtClean="0">
                <a:solidFill>
                  <a:srgbClr val="3366FF"/>
                </a:solidFill>
                <a:latin typeface="Times New Roman"/>
                <a:cs typeface="Times New Roman"/>
              </a:rPr>
              <a:t>Chorda tympani nerve </a:t>
            </a:r>
          </a:p>
          <a:p>
            <a:pPr lvl="1"/>
            <a:r>
              <a:rPr lang="en-US" sz="2200" dirty="0" smtClean="0">
                <a:latin typeface="Times New Roman"/>
                <a:cs typeface="Times New Roman"/>
              </a:rPr>
              <a:t>Branch of the facial nerve (CN VII).</a:t>
            </a:r>
          </a:p>
          <a:p>
            <a:pPr lvl="1"/>
            <a:endParaRPr lang="en-US" sz="2200" dirty="0">
              <a:latin typeface="Times New Roman"/>
              <a:cs typeface="Times New Roman"/>
            </a:endParaRPr>
          </a:p>
          <a:p>
            <a:pPr lvl="1"/>
            <a:r>
              <a:rPr lang="en-US" sz="2200" dirty="0" smtClean="0">
                <a:latin typeface="Times New Roman"/>
                <a:cs typeface="Times New Roman"/>
              </a:rPr>
              <a:t>Exits the middle ear cavity through the petrotympanic fissure to join the lingual nerve in the infratemporal fossa.</a:t>
            </a:r>
          </a:p>
          <a:p>
            <a:pPr lvl="1"/>
            <a:endParaRPr lang="en-US" sz="2200" dirty="0">
              <a:latin typeface="Times New Roman"/>
              <a:cs typeface="Times New Roman"/>
            </a:endParaRPr>
          </a:p>
          <a:p>
            <a:pPr lvl="1"/>
            <a:r>
              <a:rPr lang="en-US" sz="2200" dirty="0">
                <a:latin typeface="Times New Roman"/>
                <a:cs typeface="Times New Roman"/>
              </a:rPr>
              <a:t>C</a:t>
            </a:r>
            <a:r>
              <a:rPr lang="en-US" sz="2200" dirty="0" smtClean="0">
                <a:latin typeface="Times New Roman"/>
                <a:cs typeface="Times New Roman"/>
              </a:rPr>
              <a:t>onveys taste from the anterior two-thirds of the tongue.</a:t>
            </a:r>
          </a:p>
          <a:p>
            <a:pPr lvl="1"/>
            <a:endParaRPr lang="en-US" sz="2200" dirty="0">
              <a:latin typeface="Times New Roman"/>
              <a:cs typeface="Times New Roman"/>
            </a:endParaRPr>
          </a:p>
          <a:p>
            <a:pPr lvl="1"/>
            <a:r>
              <a:rPr lang="en-US" sz="2200" dirty="0" smtClean="0">
                <a:latin typeface="Times New Roman"/>
                <a:cs typeface="Times New Roman"/>
              </a:rPr>
              <a:t>Carry pre ganglionic parasympathetic axons to the submandibular ganglion.</a:t>
            </a:r>
            <a:endParaRPr lang="en-US" sz="2200" dirty="0">
              <a:latin typeface="Times New Roman"/>
              <a:cs typeface="Times New Roman"/>
            </a:endParaRPr>
          </a:p>
          <a:p>
            <a:pPr lvl="1"/>
            <a:endParaRPr lang="en-US" dirty="0" smtClean="0">
              <a:latin typeface="Times New Roman"/>
              <a:cs typeface="Times New Roman"/>
            </a:endParaRPr>
          </a:p>
          <a:p>
            <a:endParaRPr lang="en-US" dirty="0"/>
          </a:p>
        </p:txBody>
      </p:sp>
      <p:grpSp>
        <p:nvGrpSpPr>
          <p:cNvPr id="4" name="Group 3"/>
          <p:cNvGrpSpPr/>
          <p:nvPr/>
        </p:nvGrpSpPr>
        <p:grpSpPr>
          <a:xfrm>
            <a:off x="4890225" y="3038796"/>
            <a:ext cx="3862075" cy="3736530"/>
            <a:chOff x="4881423" y="2170611"/>
            <a:chExt cx="3862075" cy="3736530"/>
          </a:xfrm>
        </p:grpSpPr>
        <p:grpSp>
          <p:nvGrpSpPr>
            <p:cNvPr id="18" name="Group 17"/>
            <p:cNvGrpSpPr/>
            <p:nvPr/>
          </p:nvGrpSpPr>
          <p:grpSpPr>
            <a:xfrm>
              <a:off x="4881423" y="2170611"/>
              <a:ext cx="3862075" cy="3330408"/>
              <a:chOff x="4824725" y="2154677"/>
              <a:chExt cx="3862075" cy="3330408"/>
            </a:xfrm>
          </p:grpSpPr>
          <p:grpSp>
            <p:nvGrpSpPr>
              <p:cNvPr id="5" name="Group 4"/>
              <p:cNvGrpSpPr/>
              <p:nvPr/>
            </p:nvGrpSpPr>
            <p:grpSpPr>
              <a:xfrm>
                <a:off x="4824725" y="2154677"/>
                <a:ext cx="3862075" cy="3330408"/>
                <a:chOff x="4824725" y="2154677"/>
                <a:chExt cx="3862075" cy="3330408"/>
              </a:xfrm>
            </p:grpSpPr>
            <p:grpSp>
              <p:nvGrpSpPr>
                <p:cNvPr id="6" name="Group 5"/>
                <p:cNvGrpSpPr/>
                <p:nvPr/>
              </p:nvGrpSpPr>
              <p:grpSpPr>
                <a:xfrm>
                  <a:off x="4824725" y="2154677"/>
                  <a:ext cx="3862075" cy="3330408"/>
                  <a:chOff x="4824725" y="2154677"/>
                  <a:chExt cx="3862075" cy="3330408"/>
                </a:xfrm>
              </p:grpSpPr>
              <p:pic>
                <p:nvPicPr>
                  <p:cNvPr id="8" name="Picture 7"/>
                  <p:cNvPicPr>
                    <a:picLocks noChangeAspect="1"/>
                  </p:cNvPicPr>
                  <p:nvPr/>
                </p:nvPicPr>
                <p:blipFill rotWithShape="1">
                  <a:blip r:embed="rId2"/>
                  <a:srcRect b="40637"/>
                  <a:stretch/>
                </p:blipFill>
                <p:spPr>
                  <a:xfrm>
                    <a:off x="4824725" y="2154677"/>
                    <a:ext cx="3862075" cy="3330408"/>
                  </a:xfrm>
                  <a:prstGeom prst="rect">
                    <a:avLst/>
                  </a:prstGeom>
                </p:spPr>
              </p:pic>
              <p:grpSp>
                <p:nvGrpSpPr>
                  <p:cNvPr id="9" name="Group 8"/>
                  <p:cNvGrpSpPr/>
                  <p:nvPr/>
                </p:nvGrpSpPr>
                <p:grpSpPr>
                  <a:xfrm>
                    <a:off x="5451603" y="3564321"/>
                    <a:ext cx="1095308" cy="1895999"/>
                    <a:chOff x="5451603" y="3564321"/>
                    <a:chExt cx="1095308" cy="1895999"/>
                  </a:xfrm>
                </p:grpSpPr>
                <p:cxnSp>
                  <p:nvCxnSpPr>
                    <p:cNvPr id="11" name="Straight Arrow Connector 10"/>
                    <p:cNvCxnSpPr/>
                    <p:nvPr/>
                  </p:nvCxnSpPr>
                  <p:spPr>
                    <a:xfrm flipH="1">
                      <a:off x="5590276" y="3564321"/>
                      <a:ext cx="677737" cy="60117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3" name="object 27"/>
                    <p:cNvSpPr txBox="1"/>
                    <p:nvPr/>
                  </p:nvSpPr>
                  <p:spPr>
                    <a:xfrm>
                      <a:off x="5451603" y="5029433"/>
                      <a:ext cx="86944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Lingual </a:t>
                      </a:r>
                    </a:p>
                    <a:p>
                      <a:pPr marL="12700">
                        <a:lnSpc>
                          <a:spcPct val="100000"/>
                        </a:lnSpc>
                      </a:pPr>
                      <a:r>
                        <a:rPr lang="en-US" sz="1400" b="1" dirty="0" smtClean="0">
                          <a:latin typeface="Times New Roman"/>
                          <a:cs typeface="Times New Roman"/>
                        </a:rPr>
                        <a:t>nerve </a:t>
                      </a:r>
                      <a:endParaRPr sz="1400" b="1" dirty="0">
                        <a:latin typeface="Times New Roman"/>
                        <a:cs typeface="Times New Roman"/>
                      </a:endParaRPr>
                    </a:p>
                  </p:txBody>
                </p:sp>
                <p:cxnSp>
                  <p:nvCxnSpPr>
                    <p:cNvPr id="14" name="Straight Arrow Connector 13"/>
                    <p:cNvCxnSpPr/>
                    <p:nvPr/>
                  </p:nvCxnSpPr>
                  <p:spPr>
                    <a:xfrm flipH="1">
                      <a:off x="5886323" y="3955628"/>
                      <a:ext cx="660588" cy="1136132"/>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grpSp>
            <p:sp>
              <p:nvSpPr>
                <p:cNvPr id="7" name="object 27"/>
                <p:cNvSpPr txBox="1"/>
                <p:nvPr/>
              </p:nvSpPr>
              <p:spPr>
                <a:xfrm>
                  <a:off x="4867299" y="3950051"/>
                  <a:ext cx="86944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Chorda tympani </a:t>
                  </a:r>
                </a:p>
              </p:txBody>
            </p:sp>
          </p:grpSp>
          <p:cxnSp>
            <p:nvCxnSpPr>
              <p:cNvPr id="16" name="Straight Arrow Connector 15"/>
              <p:cNvCxnSpPr/>
              <p:nvPr/>
            </p:nvCxnSpPr>
            <p:spPr>
              <a:xfrm flipH="1">
                <a:off x="5567596" y="3716721"/>
                <a:ext cx="830138" cy="448774"/>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cxnSp>
          <p:nvCxnSpPr>
            <p:cNvPr id="15" name="Straight Arrow Connector 14"/>
            <p:cNvCxnSpPr/>
            <p:nvPr/>
          </p:nvCxnSpPr>
          <p:spPr>
            <a:xfrm flipH="1">
              <a:off x="6377741" y="4596328"/>
              <a:ext cx="400948" cy="879926"/>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7" name="object 27"/>
            <p:cNvSpPr txBox="1"/>
            <p:nvPr/>
          </p:nvSpPr>
          <p:spPr>
            <a:xfrm>
              <a:off x="6095420" y="5476254"/>
              <a:ext cx="1411420" cy="430887"/>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Submandibular ganglion </a:t>
              </a:r>
            </a:p>
          </p:txBody>
        </p:sp>
      </p:grpSp>
      <p:grpSp>
        <p:nvGrpSpPr>
          <p:cNvPr id="31" name="Group 30"/>
          <p:cNvGrpSpPr/>
          <p:nvPr/>
        </p:nvGrpSpPr>
        <p:grpSpPr>
          <a:xfrm>
            <a:off x="4777335" y="139691"/>
            <a:ext cx="4226337" cy="2832109"/>
            <a:chOff x="4777335" y="139691"/>
            <a:chExt cx="4226337" cy="2832109"/>
          </a:xfrm>
        </p:grpSpPr>
        <p:pic>
          <p:nvPicPr>
            <p:cNvPr id="10" name="Picture 9"/>
            <p:cNvPicPr>
              <a:picLocks noChangeAspect="1"/>
            </p:cNvPicPr>
            <p:nvPr/>
          </p:nvPicPr>
          <p:blipFill>
            <a:blip r:embed="rId3"/>
            <a:stretch>
              <a:fillRect/>
            </a:stretch>
          </p:blipFill>
          <p:spPr>
            <a:xfrm>
              <a:off x="4777335" y="228600"/>
              <a:ext cx="4020312" cy="2743200"/>
            </a:xfrm>
            <a:prstGeom prst="rect">
              <a:avLst/>
            </a:prstGeom>
          </p:spPr>
        </p:pic>
        <p:cxnSp>
          <p:nvCxnSpPr>
            <p:cNvPr id="19" name="Straight Arrow Connector 18"/>
            <p:cNvCxnSpPr/>
            <p:nvPr/>
          </p:nvCxnSpPr>
          <p:spPr>
            <a:xfrm flipV="1">
              <a:off x="7824382" y="351547"/>
              <a:ext cx="181402" cy="49113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3" name="object 27"/>
            <p:cNvSpPr txBox="1"/>
            <p:nvPr/>
          </p:nvSpPr>
          <p:spPr>
            <a:xfrm>
              <a:off x="7741164" y="160576"/>
              <a:ext cx="1262508"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Facial nerve </a:t>
              </a:r>
              <a:endParaRPr sz="1400" b="1" dirty="0">
                <a:latin typeface="Times New Roman"/>
                <a:cs typeface="Times New Roman"/>
              </a:endParaRPr>
            </a:p>
          </p:txBody>
        </p:sp>
        <p:cxnSp>
          <p:nvCxnSpPr>
            <p:cNvPr id="24" name="Straight Arrow Connector 23"/>
            <p:cNvCxnSpPr/>
            <p:nvPr/>
          </p:nvCxnSpPr>
          <p:spPr>
            <a:xfrm flipV="1">
              <a:off x="7001573" y="351547"/>
              <a:ext cx="0" cy="643536"/>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6" name="object 27"/>
            <p:cNvSpPr txBox="1"/>
            <p:nvPr/>
          </p:nvSpPr>
          <p:spPr>
            <a:xfrm>
              <a:off x="6165430" y="139691"/>
              <a:ext cx="1647612"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Chorda tympani  </a:t>
              </a:r>
              <a:endParaRPr sz="1400" b="1" dirty="0">
                <a:latin typeface="Times New Roman"/>
                <a:cs typeface="Times New Roman"/>
              </a:endParaRPr>
            </a:p>
          </p:txBody>
        </p:sp>
        <p:cxnSp>
          <p:nvCxnSpPr>
            <p:cNvPr id="27" name="Straight Arrow Connector 26"/>
            <p:cNvCxnSpPr/>
            <p:nvPr/>
          </p:nvCxnSpPr>
          <p:spPr>
            <a:xfrm>
              <a:off x="6507255" y="1921968"/>
              <a:ext cx="886188" cy="425458"/>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grpSp>
      <p:sp>
        <p:nvSpPr>
          <p:cNvPr id="30" name="object 27"/>
          <p:cNvSpPr txBox="1"/>
          <p:nvPr/>
        </p:nvSpPr>
        <p:spPr>
          <a:xfrm>
            <a:off x="7387120" y="2239704"/>
            <a:ext cx="1647612" cy="215444"/>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Lingual nerve  </a:t>
            </a:r>
            <a:endParaRPr sz="1400" b="1" dirty="0">
              <a:latin typeface="Times New Roman"/>
              <a:cs typeface="Times New Roman"/>
            </a:endParaRPr>
          </a:p>
        </p:txBody>
      </p:sp>
    </p:spTree>
    <p:extLst>
      <p:ext uri="{BB962C8B-B14F-4D97-AF65-F5344CB8AC3E}">
        <p14:creationId xmlns:p14="http://schemas.microsoft.com/office/powerpoint/2010/main" val="3363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92500" lnSpcReduction="20000"/>
          </a:bodyPr>
          <a:lstStyle/>
          <a:p>
            <a:r>
              <a:rPr lang="en-US" dirty="0" smtClean="0">
                <a:solidFill>
                  <a:srgbClr val="C00000"/>
                </a:solidFill>
                <a:latin typeface="Times New Roman"/>
                <a:cs typeface="Times New Roman"/>
              </a:rPr>
              <a:t>Auriculotemporal nerve</a:t>
            </a:r>
          </a:p>
          <a:p>
            <a:pPr lvl="1"/>
            <a:r>
              <a:rPr lang="en-US" dirty="0" smtClean="0">
                <a:latin typeface="Times New Roman"/>
                <a:cs typeface="Times New Roman"/>
              </a:rPr>
              <a:t>Formed by two roots that encircle the middle meningeal artery.</a:t>
            </a:r>
          </a:p>
          <a:p>
            <a:pPr lvl="1"/>
            <a:endParaRPr lang="en-US" dirty="0" smtClean="0">
              <a:latin typeface="Times New Roman"/>
              <a:cs typeface="Times New Roman"/>
            </a:endParaRPr>
          </a:p>
          <a:p>
            <a:pPr lvl="1"/>
            <a:r>
              <a:rPr lang="en-US" dirty="0" smtClean="0">
                <a:latin typeface="Times New Roman"/>
                <a:cs typeface="Times New Roman"/>
              </a:rPr>
              <a:t>Runs with superficial temporal vessels</a:t>
            </a:r>
          </a:p>
          <a:p>
            <a:pPr lvl="1"/>
            <a:endParaRPr lang="en-US" dirty="0">
              <a:latin typeface="Times New Roman"/>
              <a:cs typeface="Times New Roman"/>
            </a:endParaRPr>
          </a:p>
          <a:p>
            <a:pPr lvl="1"/>
            <a:r>
              <a:rPr lang="en-US" dirty="0" smtClean="0">
                <a:latin typeface="Times New Roman"/>
                <a:cs typeface="Times New Roman"/>
              </a:rPr>
              <a:t>Gives sensory branches to auricle and scalp. </a:t>
            </a:r>
          </a:p>
          <a:p>
            <a:pPr lvl="1"/>
            <a:endParaRPr lang="en-US" dirty="0">
              <a:latin typeface="Times New Roman"/>
              <a:cs typeface="Times New Roman"/>
            </a:endParaRPr>
          </a:p>
          <a:p>
            <a:pPr lvl="1"/>
            <a:r>
              <a:rPr lang="en-US" dirty="0" smtClean="0">
                <a:latin typeface="Times New Roman"/>
                <a:cs typeface="Times New Roman"/>
              </a:rPr>
              <a:t>Relays the postganglionic parasympathetic fibers to the parotid gland.</a:t>
            </a:r>
            <a:endParaRPr lang="en-US" dirty="0">
              <a:latin typeface="Times New Roman"/>
              <a:cs typeface="Times New Roman"/>
            </a:endParaRPr>
          </a:p>
        </p:txBody>
      </p:sp>
      <p:grpSp>
        <p:nvGrpSpPr>
          <p:cNvPr id="18" name="Group 17"/>
          <p:cNvGrpSpPr/>
          <p:nvPr/>
        </p:nvGrpSpPr>
        <p:grpSpPr>
          <a:xfrm>
            <a:off x="4810744" y="1651718"/>
            <a:ext cx="3862075" cy="3681856"/>
            <a:chOff x="4824725" y="1803229"/>
            <a:chExt cx="3862075" cy="3681856"/>
          </a:xfrm>
        </p:grpSpPr>
        <p:grpSp>
          <p:nvGrpSpPr>
            <p:cNvPr id="19" name="Group 18"/>
            <p:cNvGrpSpPr/>
            <p:nvPr/>
          </p:nvGrpSpPr>
          <p:grpSpPr>
            <a:xfrm>
              <a:off x="4824725" y="1803229"/>
              <a:ext cx="3862075" cy="3681856"/>
              <a:chOff x="4824725" y="1803229"/>
              <a:chExt cx="3862075" cy="3681856"/>
            </a:xfrm>
          </p:grpSpPr>
          <p:pic>
            <p:nvPicPr>
              <p:cNvPr id="21" name="Picture 20"/>
              <p:cNvPicPr>
                <a:picLocks noChangeAspect="1"/>
              </p:cNvPicPr>
              <p:nvPr/>
            </p:nvPicPr>
            <p:blipFill rotWithShape="1">
              <a:blip r:embed="rId2"/>
              <a:srcRect b="40637"/>
              <a:stretch/>
            </p:blipFill>
            <p:spPr>
              <a:xfrm>
                <a:off x="4824725" y="2154677"/>
                <a:ext cx="3862075" cy="3330408"/>
              </a:xfrm>
              <a:prstGeom prst="rect">
                <a:avLst/>
              </a:prstGeom>
            </p:spPr>
          </p:pic>
          <p:grpSp>
            <p:nvGrpSpPr>
              <p:cNvPr id="22" name="Group 21"/>
              <p:cNvGrpSpPr/>
              <p:nvPr/>
            </p:nvGrpSpPr>
            <p:grpSpPr>
              <a:xfrm>
                <a:off x="5205923" y="1803229"/>
                <a:ext cx="1738880" cy="2655124"/>
                <a:chOff x="5205923" y="1803229"/>
                <a:chExt cx="1738880" cy="2655124"/>
              </a:xfrm>
            </p:grpSpPr>
            <p:cxnSp>
              <p:nvCxnSpPr>
                <p:cNvPr id="23" name="Straight Arrow Connector 22"/>
                <p:cNvCxnSpPr/>
                <p:nvPr/>
              </p:nvCxnSpPr>
              <p:spPr>
                <a:xfrm flipH="1">
                  <a:off x="5417583" y="3515326"/>
                  <a:ext cx="786375" cy="943027"/>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5996027" y="2086713"/>
                  <a:ext cx="0" cy="1405933"/>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5" name="object 27"/>
                <p:cNvSpPr txBox="1"/>
                <p:nvPr/>
              </p:nvSpPr>
              <p:spPr>
                <a:xfrm>
                  <a:off x="5205923" y="1803229"/>
                  <a:ext cx="1738880" cy="430887"/>
                </a:xfrm>
                <a:prstGeom prst="rect">
                  <a:avLst/>
                </a:prstGeom>
              </p:spPr>
              <p:txBody>
                <a:bodyPr vert="horz" wrap="square" lIns="0" tIns="0" rIns="0" bIns="0" rtlCol="0">
                  <a:spAutoFit/>
                </a:bodyPr>
                <a:lstStyle/>
                <a:p>
                  <a:pPr marL="12700">
                    <a:lnSpc>
                      <a:spcPct val="100000"/>
                    </a:lnSpc>
                  </a:pPr>
                  <a:r>
                    <a:rPr lang="en-US" sz="1400" b="1" dirty="0">
                      <a:latin typeface="Times New Roman"/>
                      <a:cs typeface="Times New Roman"/>
                    </a:rPr>
                    <a:t>A</a:t>
                  </a:r>
                  <a:r>
                    <a:rPr lang="en-US" sz="1400" b="1" dirty="0" smtClean="0">
                      <a:latin typeface="Times New Roman"/>
                      <a:cs typeface="Times New Roman"/>
                    </a:rPr>
                    <a:t>uriculotemporal nerve</a:t>
                  </a:r>
                  <a:endParaRPr sz="1400" b="1" dirty="0">
                    <a:latin typeface="Times New Roman"/>
                    <a:cs typeface="Times New Roman"/>
                  </a:endParaRPr>
                </a:p>
              </p:txBody>
            </p:sp>
          </p:grpSp>
        </p:grpSp>
        <p:sp>
          <p:nvSpPr>
            <p:cNvPr id="20" name="object 27"/>
            <p:cNvSpPr txBox="1"/>
            <p:nvPr/>
          </p:nvSpPr>
          <p:spPr>
            <a:xfrm>
              <a:off x="4919494" y="4458353"/>
              <a:ext cx="869440" cy="646331"/>
            </a:xfrm>
            <a:prstGeom prst="rect">
              <a:avLst/>
            </a:prstGeom>
          </p:spPr>
          <p:txBody>
            <a:bodyPr vert="horz" wrap="square" lIns="0" tIns="0" rIns="0" bIns="0" rtlCol="0">
              <a:spAutoFit/>
            </a:bodyPr>
            <a:lstStyle/>
            <a:p>
              <a:pPr marL="12700">
                <a:lnSpc>
                  <a:spcPct val="100000"/>
                </a:lnSpc>
              </a:pPr>
              <a:r>
                <a:rPr lang="en-US" sz="1400" b="1" dirty="0" smtClean="0">
                  <a:latin typeface="Times New Roman"/>
                  <a:cs typeface="Times New Roman"/>
                </a:rPr>
                <a:t>Middle meningeal artery  </a:t>
              </a:r>
              <a:endParaRPr sz="1400" b="1" dirty="0">
                <a:latin typeface="Times New Roman"/>
                <a:cs typeface="Times New Roman"/>
              </a:endParaRPr>
            </a:p>
          </p:txBody>
        </p:sp>
      </p:grpSp>
    </p:spTree>
    <p:extLst>
      <p:ext uri="{BB962C8B-B14F-4D97-AF65-F5344CB8AC3E}">
        <p14:creationId xmlns:p14="http://schemas.microsoft.com/office/powerpoint/2010/main" val="166454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744693"/>
          </a:xfrm>
        </p:spPr>
        <p:txBody>
          <a:bodyPr>
            <a:normAutofit/>
          </a:bodyPr>
          <a:lstStyle/>
          <a:p>
            <a:r>
              <a:rPr lang="en-US" sz="3600" b="1" dirty="0" smtClean="0">
                <a:solidFill>
                  <a:srgbClr val="800000"/>
                </a:solidFill>
                <a:latin typeface="Times New Roman"/>
                <a:cs typeface="Times New Roman"/>
              </a:rPr>
              <a:t>Temporomandibular joint (TMJ) </a:t>
            </a:r>
            <a:endParaRPr lang="en-US" sz="3600" dirty="0"/>
          </a:p>
        </p:txBody>
      </p:sp>
      <p:sp>
        <p:nvSpPr>
          <p:cNvPr id="3" name="Content Placeholder 2"/>
          <p:cNvSpPr>
            <a:spLocks noGrp="1"/>
          </p:cNvSpPr>
          <p:nvPr>
            <p:ph sz="half" idx="1"/>
          </p:nvPr>
        </p:nvSpPr>
        <p:spPr>
          <a:xfrm>
            <a:off x="254833" y="744694"/>
            <a:ext cx="4467069" cy="6113305"/>
          </a:xfrm>
        </p:spPr>
        <p:txBody>
          <a:bodyPr>
            <a:normAutofit fontScale="25000" lnSpcReduction="20000"/>
          </a:bodyPr>
          <a:lstStyle/>
          <a:p>
            <a:pPr>
              <a:buFont typeface="Wingdings" pitchFamily="2" charset="2"/>
              <a:buChar char="q"/>
            </a:pPr>
            <a:r>
              <a:rPr lang="en-US" sz="5600" dirty="0" smtClean="0">
                <a:latin typeface="Times New Roman" pitchFamily="18" charset="0"/>
                <a:cs typeface="Times New Roman" pitchFamily="18" charset="0"/>
              </a:rPr>
              <a:t>Articulation between cranium &amp; mandible</a:t>
            </a:r>
          </a:p>
          <a:p>
            <a:pPr>
              <a:buFont typeface="Wingdings" pitchFamily="2" charset="2"/>
              <a:buChar char="q"/>
            </a:pPr>
            <a:r>
              <a:rPr lang="en-US" sz="5600" dirty="0" smtClean="0">
                <a:latin typeface="Times New Roman" pitchFamily="18" charset="0"/>
                <a:cs typeface="Times New Roman" pitchFamily="18" charset="0"/>
              </a:rPr>
              <a:t>Helps in mastication &amp; opening and closing of mouth</a:t>
            </a:r>
          </a:p>
          <a:p>
            <a:pPr>
              <a:buFont typeface="Wingdings" pitchFamily="2" charset="2"/>
              <a:buChar char="q"/>
            </a:pPr>
            <a:endParaRPr lang="en-US" sz="5600" dirty="0" smtClean="0">
              <a:latin typeface="Times New Roman" pitchFamily="18" charset="0"/>
              <a:cs typeface="Times New Roman" pitchFamily="18" charset="0"/>
            </a:endParaRPr>
          </a:p>
          <a:p>
            <a:pPr marL="0" indent="0">
              <a:buNone/>
            </a:pPr>
            <a:r>
              <a:rPr lang="en-US" sz="6400" b="1" dirty="0" smtClean="0">
                <a:solidFill>
                  <a:srgbClr val="C00000"/>
                </a:solidFill>
                <a:latin typeface="Times New Roman" pitchFamily="18" charset="0"/>
                <a:cs typeface="Times New Roman" pitchFamily="18" charset="0"/>
              </a:rPr>
              <a:t>Features-</a:t>
            </a:r>
            <a:r>
              <a:rPr lang="en-US" sz="6400" dirty="0" smtClean="0">
                <a:solidFill>
                  <a:srgbClr val="FF0000"/>
                </a:solidFill>
                <a:latin typeface="Times New Roman" pitchFamily="18" charset="0"/>
                <a:cs typeface="Times New Roman" pitchFamily="18" charset="0"/>
              </a:rPr>
              <a:t> </a:t>
            </a:r>
          </a:p>
          <a:p>
            <a:pPr>
              <a:buFont typeface="Wingdings" panose="05000000000000000000" pitchFamily="2" charset="2"/>
              <a:buChar char="Ø"/>
            </a:pPr>
            <a:r>
              <a:rPr lang="en-US" sz="5600" dirty="0" smtClean="0">
                <a:latin typeface="Times New Roman" pitchFamily="18" charset="0"/>
                <a:cs typeface="Times New Roman" pitchFamily="18" charset="0"/>
              </a:rPr>
              <a:t>Single bone(mandible)  articulate with Rt.&amp; Lt. mandibular fossa (temporal) bone</a:t>
            </a:r>
          </a:p>
          <a:p>
            <a:pPr>
              <a:buFont typeface="Wingdings" panose="05000000000000000000" pitchFamily="2" charset="2"/>
              <a:buChar char="Ø"/>
            </a:pPr>
            <a:r>
              <a:rPr lang="en-US" sz="5600" dirty="0" smtClean="0">
                <a:latin typeface="Times New Roman" pitchFamily="18" charset="0"/>
                <a:cs typeface="Times New Roman" pitchFamily="18" charset="0"/>
              </a:rPr>
              <a:t>Cranial components are immobile while mandibular component is mobile.</a:t>
            </a:r>
          </a:p>
          <a:p>
            <a:pPr>
              <a:buNone/>
            </a:pPr>
            <a:endParaRPr lang="en-US" sz="5600" dirty="0" smtClean="0">
              <a:latin typeface="Times New Roman" pitchFamily="18" charset="0"/>
              <a:cs typeface="Times New Roman" pitchFamily="18" charset="0"/>
            </a:endParaRPr>
          </a:p>
          <a:p>
            <a:pPr>
              <a:buFont typeface="Wingdings" pitchFamily="2" charset="2"/>
              <a:buChar char="Ø"/>
            </a:pPr>
            <a:r>
              <a:rPr lang="en-US" sz="5600" dirty="0" smtClean="0">
                <a:latin typeface="Times New Roman"/>
                <a:cs typeface="Times New Roman"/>
              </a:rPr>
              <a:t>Articular surface is covered by a fibrocartilagenous (articular) disc which divide joint cavity in two compartments:</a:t>
            </a:r>
          </a:p>
          <a:p>
            <a:pPr lvl="1"/>
            <a:r>
              <a:rPr lang="en-US" sz="5600" b="1" dirty="0" smtClean="0">
                <a:solidFill>
                  <a:srgbClr val="00B050"/>
                </a:solidFill>
                <a:latin typeface="Times New Roman"/>
                <a:cs typeface="Times New Roman"/>
              </a:rPr>
              <a:t>Superior compartment </a:t>
            </a:r>
            <a:r>
              <a:rPr lang="mr-IN" sz="5600" b="1" dirty="0" smtClean="0">
                <a:latin typeface="Times New Roman"/>
                <a:cs typeface="Times New Roman"/>
              </a:rPr>
              <a:t>–</a:t>
            </a:r>
            <a:r>
              <a:rPr lang="en-US" sz="5600" b="1" dirty="0" smtClean="0">
                <a:latin typeface="Times New Roman"/>
                <a:cs typeface="Times New Roman"/>
              </a:rPr>
              <a:t> </a:t>
            </a:r>
            <a:r>
              <a:rPr lang="en-US" sz="5600" dirty="0" smtClean="0">
                <a:latin typeface="Times New Roman"/>
                <a:cs typeface="Times New Roman"/>
              </a:rPr>
              <a:t>gliding movements of protrusion and </a:t>
            </a:r>
            <a:r>
              <a:rPr lang="en-US" sz="5600" dirty="0" err="1" smtClean="0">
                <a:latin typeface="Times New Roman"/>
                <a:cs typeface="Times New Roman"/>
              </a:rPr>
              <a:t>retrusion</a:t>
            </a:r>
            <a:r>
              <a:rPr lang="en-US" sz="5600" dirty="0" smtClean="0">
                <a:latin typeface="Times New Roman"/>
                <a:cs typeface="Times New Roman"/>
              </a:rPr>
              <a:t> occur</a:t>
            </a:r>
          </a:p>
          <a:p>
            <a:pPr lvl="1"/>
            <a:endParaRPr lang="en-US" sz="5600" dirty="0" smtClean="0">
              <a:latin typeface="Times New Roman"/>
              <a:cs typeface="Times New Roman"/>
            </a:endParaRPr>
          </a:p>
          <a:p>
            <a:pPr lvl="1"/>
            <a:r>
              <a:rPr lang="en-US" sz="5600" b="1" dirty="0" smtClean="0">
                <a:solidFill>
                  <a:srgbClr val="00B050"/>
                </a:solidFill>
                <a:latin typeface="Times New Roman"/>
                <a:cs typeface="Times New Roman"/>
              </a:rPr>
              <a:t>Inferior compartment </a:t>
            </a:r>
            <a:r>
              <a:rPr lang="mr-IN" sz="5600" dirty="0" smtClean="0">
                <a:latin typeface="Times New Roman"/>
                <a:cs typeface="Times New Roman"/>
              </a:rPr>
              <a:t>–</a:t>
            </a:r>
            <a:r>
              <a:rPr lang="en-US" sz="5600" dirty="0" smtClean="0">
                <a:latin typeface="Times New Roman"/>
                <a:cs typeface="Times New Roman"/>
              </a:rPr>
              <a:t> depression and elevation occur; side to side movements (grinding and chewing)</a:t>
            </a:r>
          </a:p>
          <a:p>
            <a:pPr marL="0" indent="0">
              <a:buNone/>
            </a:pPr>
            <a:r>
              <a:rPr lang="en-US" sz="6400" b="1" dirty="0" smtClean="0">
                <a:solidFill>
                  <a:srgbClr val="C00000"/>
                </a:solidFill>
                <a:latin typeface="Times New Roman" pitchFamily="18" charset="0"/>
                <a:cs typeface="Times New Roman" pitchFamily="18" charset="0"/>
              </a:rPr>
              <a:t>Types of joint- </a:t>
            </a:r>
          </a:p>
          <a:p>
            <a:pPr marL="0" indent="0">
              <a:buNone/>
            </a:pPr>
            <a:endParaRPr lang="en-US" sz="5600" dirty="0" smtClean="0">
              <a:solidFill>
                <a:srgbClr val="FF0000"/>
              </a:solidFill>
              <a:latin typeface="Times New Roman" pitchFamily="18" charset="0"/>
              <a:cs typeface="Times New Roman" pitchFamily="18" charset="0"/>
            </a:endParaRPr>
          </a:p>
          <a:p>
            <a:pPr marL="0" indent="0">
              <a:buNone/>
            </a:pPr>
            <a:r>
              <a:rPr lang="en-US" sz="5600" dirty="0" smtClean="0">
                <a:solidFill>
                  <a:prstClr val="black"/>
                </a:solidFill>
                <a:latin typeface="Times New Roman"/>
                <a:cs typeface="Times New Roman"/>
              </a:rPr>
              <a:t>Modified, hinge type of synovial joint</a:t>
            </a:r>
            <a:endParaRPr lang="en-US" sz="5600" dirty="0" smtClean="0">
              <a:latin typeface="Times New Roman" pitchFamily="18" charset="0"/>
              <a:cs typeface="Times New Roman" pitchFamily="18" charset="0"/>
            </a:endParaRPr>
          </a:p>
          <a:p>
            <a:pPr marL="0" indent="0">
              <a:buNone/>
            </a:pPr>
            <a:endParaRPr lang="en-US" sz="5600" dirty="0" smtClean="0">
              <a:latin typeface="Times New Roman" pitchFamily="18" charset="0"/>
              <a:cs typeface="Times New Roman" pitchFamily="18" charset="0"/>
            </a:endParaRPr>
          </a:p>
          <a:p>
            <a:pPr marL="0" indent="0">
              <a:buNone/>
            </a:pPr>
            <a:r>
              <a:rPr lang="en-US" sz="6400" b="1" dirty="0" smtClean="0">
                <a:solidFill>
                  <a:srgbClr val="C00000"/>
                </a:solidFill>
                <a:latin typeface="Times New Roman" pitchFamily="18" charset="0"/>
                <a:cs typeface="Times New Roman" pitchFamily="18" charset="0"/>
              </a:rPr>
              <a:t>Articular surface-</a:t>
            </a:r>
          </a:p>
          <a:p>
            <a:pPr marL="0" indent="0">
              <a:buNone/>
            </a:pPr>
            <a:endParaRPr lang="en-US" sz="5600" dirty="0" smtClean="0">
              <a:solidFill>
                <a:srgbClr val="FF0000"/>
              </a:solidFill>
              <a:latin typeface="Times New Roman" pitchFamily="18" charset="0"/>
              <a:cs typeface="Times New Roman" pitchFamily="18" charset="0"/>
            </a:endParaRPr>
          </a:p>
          <a:p>
            <a:pPr marL="0" indent="0">
              <a:buNone/>
            </a:pPr>
            <a:r>
              <a:rPr lang="en-US" sz="5600" b="1" dirty="0" smtClean="0">
                <a:solidFill>
                  <a:srgbClr val="00B050"/>
                </a:solidFill>
                <a:latin typeface="Times New Roman" pitchFamily="18" charset="0"/>
                <a:cs typeface="Times New Roman" pitchFamily="18" charset="0"/>
              </a:rPr>
              <a:t>	-Above-</a:t>
            </a:r>
            <a:r>
              <a:rPr lang="en-US" sz="5600" dirty="0" smtClean="0">
                <a:latin typeface="Times New Roman" pitchFamily="18" charset="0"/>
                <a:cs typeface="Times New Roman" pitchFamily="18" charset="0"/>
              </a:rPr>
              <a:t> Mandibular fossa &amp; articular tubercle</a:t>
            </a:r>
          </a:p>
          <a:p>
            <a:pPr marL="0" indent="0">
              <a:buNone/>
            </a:pPr>
            <a:endParaRPr lang="en-US" sz="5600" dirty="0" smtClean="0">
              <a:latin typeface="Times New Roman" pitchFamily="18" charset="0"/>
              <a:cs typeface="Times New Roman" pitchFamily="18" charset="0"/>
            </a:endParaRPr>
          </a:p>
          <a:p>
            <a:pPr marL="0" indent="0">
              <a:buNone/>
            </a:pPr>
            <a:r>
              <a:rPr lang="en-US" sz="5600" b="1" dirty="0" smtClean="0">
                <a:solidFill>
                  <a:srgbClr val="00B050"/>
                </a:solidFill>
                <a:latin typeface="Times New Roman" pitchFamily="18" charset="0"/>
                <a:cs typeface="Times New Roman" pitchFamily="18" charset="0"/>
              </a:rPr>
              <a:t>	-Below</a:t>
            </a:r>
            <a:r>
              <a:rPr lang="en-US" sz="5600" dirty="0" smtClean="0">
                <a:solidFill>
                  <a:srgbClr val="00B050"/>
                </a:solidFill>
                <a:latin typeface="Times New Roman" pitchFamily="18" charset="0"/>
                <a:cs typeface="Times New Roman" pitchFamily="18" charset="0"/>
              </a:rPr>
              <a:t>-</a:t>
            </a:r>
            <a:r>
              <a:rPr lang="en-US" sz="5600" dirty="0" smtClean="0">
                <a:latin typeface="Times New Roman" pitchFamily="18" charset="0"/>
                <a:cs typeface="Times New Roman" pitchFamily="18" charset="0"/>
              </a:rPr>
              <a:t> Head (condyle) of the mandible</a:t>
            </a:r>
          </a:p>
          <a:p>
            <a:pPr marL="0" indent="0">
              <a:buNone/>
            </a:pPr>
            <a:endParaRPr lang="en-US" sz="5600" dirty="0" smtClean="0">
              <a:latin typeface="Times New Roman" pitchFamily="18" charset="0"/>
              <a:cs typeface="Times New Roman" pitchFamily="18" charset="0"/>
            </a:endParaRPr>
          </a:p>
          <a:p>
            <a:pPr>
              <a:buFont typeface="Wingdings" panose="05000000000000000000" pitchFamily="2" charset="2"/>
              <a:buChar char="Ø"/>
            </a:pPr>
            <a:endParaRPr lang="en-US" dirty="0">
              <a:latin typeface="Times New Roman" pitchFamily="18" charset="0"/>
              <a:cs typeface="Times New Roman" pitchFamily="18" charset="0"/>
            </a:endParaRPr>
          </a:p>
        </p:txBody>
      </p:sp>
      <p:pic>
        <p:nvPicPr>
          <p:cNvPr id="6" name="Picture 2" descr="H:\ \21.4.2016\scan0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0508" y="4343402"/>
            <a:ext cx="3822492" cy="25145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TMJPic"/>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8764"/>
          <a:stretch/>
        </p:blipFill>
        <p:spPr bwMode="auto">
          <a:xfrm>
            <a:off x="4724400" y="744694"/>
            <a:ext cx="4038600" cy="315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7365075" y="2353456"/>
            <a:ext cx="1162498" cy="230832"/>
          </a:xfrm>
          <a:prstGeom prst="rect">
            <a:avLst/>
          </a:prstGeom>
        </p:spPr>
        <p:txBody>
          <a:bodyPr wrap="square">
            <a:spAutoFit/>
          </a:bodyPr>
          <a:lstStyle/>
          <a:p>
            <a:r>
              <a:rPr lang="en-US" sz="900" dirty="0" smtClean="0">
                <a:latin typeface="Times"/>
                <a:cs typeface="Times"/>
              </a:rPr>
              <a:t>Joint capsule  </a:t>
            </a:r>
            <a:endParaRPr lang="en-US" sz="900" dirty="0">
              <a:latin typeface="Times"/>
              <a:cs typeface="Times"/>
            </a:endParaRPr>
          </a:p>
        </p:txBody>
      </p:sp>
      <p:sp>
        <p:nvSpPr>
          <p:cNvPr id="10" name="Rectangle 9"/>
          <p:cNvSpPr/>
          <p:nvPr/>
        </p:nvSpPr>
        <p:spPr>
          <a:xfrm>
            <a:off x="8136376" y="1814847"/>
            <a:ext cx="1007624" cy="492443"/>
          </a:xfrm>
          <a:prstGeom prst="rect">
            <a:avLst/>
          </a:prstGeom>
        </p:spPr>
        <p:txBody>
          <a:bodyPr wrap="square">
            <a:spAutoFit/>
          </a:bodyPr>
          <a:lstStyle/>
          <a:p>
            <a:r>
              <a:rPr lang="en-US" dirty="0" smtClean="0">
                <a:latin typeface="Times"/>
                <a:cs typeface="Times"/>
              </a:rPr>
              <a:t> </a:t>
            </a:r>
            <a:r>
              <a:rPr lang="en-US" sz="800" dirty="0" smtClean="0">
                <a:latin typeface="Times"/>
                <a:cs typeface="Times"/>
              </a:rPr>
              <a:t>Articular tubercle</a:t>
            </a:r>
            <a:r>
              <a:rPr lang="en-US" sz="800" b="1" dirty="0" smtClean="0">
                <a:latin typeface="Times"/>
                <a:cs typeface="Times"/>
              </a:rPr>
              <a:t> </a:t>
            </a:r>
            <a:endParaRPr lang="en-US" sz="800" b="1" dirty="0">
              <a:latin typeface="Times"/>
              <a:cs typeface="Times"/>
            </a:endParaRPr>
          </a:p>
        </p:txBody>
      </p:sp>
      <p:sp>
        <p:nvSpPr>
          <p:cNvPr id="13" name="Rectangle 12"/>
          <p:cNvSpPr/>
          <p:nvPr/>
        </p:nvSpPr>
        <p:spPr>
          <a:xfrm>
            <a:off x="8517375" y="1699431"/>
            <a:ext cx="626625" cy="369332"/>
          </a:xfrm>
          <a:prstGeom prst="rect">
            <a:avLst/>
          </a:prstGeom>
        </p:spPr>
        <p:txBody>
          <a:bodyPr wrap="square">
            <a:spAutoFit/>
          </a:bodyPr>
          <a:lstStyle/>
          <a:p>
            <a:r>
              <a:rPr lang="en-US" sz="900" dirty="0" smtClean="0">
                <a:latin typeface="Times"/>
                <a:cs typeface="Times"/>
              </a:rPr>
              <a:t>Articular disc </a:t>
            </a:r>
            <a:endParaRPr lang="en-US" sz="900" dirty="0"/>
          </a:p>
        </p:txBody>
      </p:sp>
      <p:sp>
        <p:nvSpPr>
          <p:cNvPr id="14" name="Rectangle 13"/>
          <p:cNvSpPr/>
          <p:nvPr/>
        </p:nvSpPr>
        <p:spPr>
          <a:xfrm>
            <a:off x="8215414" y="1468599"/>
            <a:ext cx="1095172" cy="230832"/>
          </a:xfrm>
          <a:prstGeom prst="rect">
            <a:avLst/>
          </a:prstGeom>
        </p:spPr>
        <p:txBody>
          <a:bodyPr wrap="square">
            <a:spAutoFit/>
          </a:bodyPr>
          <a:lstStyle/>
          <a:p>
            <a:r>
              <a:rPr lang="en-US" sz="900" dirty="0" smtClean="0">
                <a:latin typeface="Times"/>
                <a:cs typeface="Times"/>
              </a:rPr>
              <a:t>Mandibular fossa </a:t>
            </a:r>
            <a:endParaRPr lang="en-US" sz="900" dirty="0">
              <a:latin typeface="Times"/>
              <a:cs typeface="Time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8663"/>
          </a:xfrm>
        </p:spPr>
        <p:txBody>
          <a:bodyPr>
            <a:normAutofit fontScale="90000"/>
          </a:bodyPr>
          <a:lstStyle/>
          <a:p>
            <a:pPr algn="l"/>
            <a:r>
              <a:rPr lang="en-US" sz="3200" b="1" dirty="0" smtClean="0">
                <a:solidFill>
                  <a:srgbClr val="800000"/>
                </a:solidFill>
                <a:latin typeface="Times New Roman"/>
                <a:cs typeface="Times New Roman"/>
              </a:rPr>
              <a:t>Ligaments of the </a:t>
            </a:r>
            <a:r>
              <a:rPr lang="en-US" sz="3200" b="1" dirty="0" err="1" smtClean="0">
                <a:solidFill>
                  <a:srgbClr val="800000"/>
                </a:solidFill>
                <a:latin typeface="Times New Roman"/>
                <a:cs typeface="Times New Roman"/>
              </a:rPr>
              <a:t>temporomandibular</a:t>
            </a:r>
            <a:r>
              <a:rPr lang="en-US" sz="3200" b="1" dirty="0" smtClean="0">
                <a:solidFill>
                  <a:srgbClr val="800000"/>
                </a:solidFill>
                <a:latin typeface="Times New Roman"/>
                <a:cs typeface="Times New Roman"/>
              </a:rPr>
              <a:t> </a:t>
            </a:r>
            <a:r>
              <a:rPr lang="en-US" sz="3200" b="1" dirty="0">
                <a:solidFill>
                  <a:srgbClr val="800000"/>
                </a:solidFill>
                <a:latin typeface="Times New Roman"/>
                <a:cs typeface="Times New Roman"/>
              </a:rPr>
              <a:t>joint </a:t>
            </a:r>
            <a:r>
              <a:rPr lang="en-US" sz="3200" b="1" dirty="0" smtClean="0">
                <a:solidFill>
                  <a:srgbClr val="800000"/>
                </a:solidFill>
                <a:latin typeface="Times New Roman"/>
                <a:cs typeface="Times New Roman"/>
              </a:rPr>
              <a:t> (TMJ)</a:t>
            </a:r>
            <a:endParaRPr lang="en-US" sz="3200" b="1" dirty="0">
              <a:solidFill>
                <a:srgbClr val="800000"/>
              </a:solidFill>
              <a:latin typeface="Times New Roman"/>
              <a:cs typeface="Times New Roman"/>
            </a:endParaRPr>
          </a:p>
        </p:txBody>
      </p:sp>
      <p:grpSp>
        <p:nvGrpSpPr>
          <p:cNvPr id="3" name="Group 24"/>
          <p:cNvGrpSpPr/>
          <p:nvPr/>
        </p:nvGrpSpPr>
        <p:grpSpPr>
          <a:xfrm>
            <a:off x="2313433" y="1050356"/>
            <a:ext cx="4917815" cy="2823716"/>
            <a:chOff x="657846" y="1417638"/>
            <a:chExt cx="4917815" cy="2823716"/>
          </a:xfrm>
        </p:grpSpPr>
        <p:pic>
          <p:nvPicPr>
            <p:cNvPr id="5" name="Picture 4"/>
            <p:cNvPicPr>
              <a:picLocks noChangeAspect="1"/>
            </p:cNvPicPr>
            <p:nvPr/>
          </p:nvPicPr>
          <p:blipFill rotWithShape="1">
            <a:blip r:embed="rId2"/>
            <a:srcRect l="1" r="45060" b="58826"/>
            <a:stretch/>
          </p:blipFill>
          <p:spPr>
            <a:xfrm>
              <a:off x="657846" y="1417638"/>
              <a:ext cx="3076724" cy="2823716"/>
            </a:xfrm>
            <a:prstGeom prst="rect">
              <a:avLst/>
            </a:prstGeom>
          </p:spPr>
        </p:pic>
        <p:cxnSp>
          <p:nvCxnSpPr>
            <p:cNvPr id="7" name="Straight Arrow Connector 6"/>
            <p:cNvCxnSpPr/>
            <p:nvPr/>
          </p:nvCxnSpPr>
          <p:spPr>
            <a:xfrm flipH="1">
              <a:off x="2926803" y="2211205"/>
              <a:ext cx="921924" cy="0"/>
            </a:xfrm>
            <a:prstGeom prst="straightConnector1">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758010" y="2061434"/>
              <a:ext cx="1154883" cy="276999"/>
            </a:xfrm>
            <a:prstGeom prst="rect">
              <a:avLst/>
            </a:prstGeom>
            <a:noFill/>
          </p:spPr>
          <p:txBody>
            <a:bodyPr wrap="none" rtlCol="0">
              <a:spAutoFit/>
            </a:bodyPr>
            <a:lstStyle/>
            <a:p>
              <a:r>
                <a:rPr lang="en-US" sz="1200" dirty="0" smtClean="0">
                  <a:latin typeface="Times"/>
                  <a:cs typeface="Times"/>
                </a:rPr>
                <a:t>Fibrous capsule</a:t>
              </a:r>
              <a:endParaRPr lang="en-US" sz="1200" dirty="0">
                <a:latin typeface="Times"/>
                <a:cs typeface="Times"/>
              </a:endParaRPr>
            </a:p>
          </p:txBody>
        </p:sp>
        <p:cxnSp>
          <p:nvCxnSpPr>
            <p:cNvPr id="12" name="Straight Arrow Connector 11"/>
            <p:cNvCxnSpPr/>
            <p:nvPr/>
          </p:nvCxnSpPr>
          <p:spPr>
            <a:xfrm flipH="1">
              <a:off x="2799545" y="2477076"/>
              <a:ext cx="935025" cy="0"/>
            </a:xfrm>
            <a:prstGeom prst="straightConnector1">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661951" y="2332000"/>
              <a:ext cx="1197764" cy="276999"/>
            </a:xfrm>
            <a:prstGeom prst="rect">
              <a:avLst/>
            </a:prstGeom>
            <a:noFill/>
          </p:spPr>
          <p:txBody>
            <a:bodyPr wrap="none" rtlCol="0">
              <a:spAutoFit/>
            </a:bodyPr>
            <a:lstStyle/>
            <a:p>
              <a:r>
                <a:rPr lang="en-US" sz="1200" dirty="0" smtClean="0">
                  <a:latin typeface="Times"/>
                  <a:cs typeface="Times"/>
                </a:rPr>
                <a:t>Lateral ligament</a:t>
              </a:r>
              <a:endParaRPr lang="en-US" sz="1200" dirty="0">
                <a:latin typeface="Times"/>
                <a:cs typeface="Times"/>
              </a:endParaRPr>
            </a:p>
          </p:txBody>
        </p:sp>
        <p:cxnSp>
          <p:nvCxnSpPr>
            <p:cNvPr id="15" name="Straight Arrow Connector 14"/>
            <p:cNvCxnSpPr/>
            <p:nvPr/>
          </p:nvCxnSpPr>
          <p:spPr>
            <a:xfrm flipH="1">
              <a:off x="2799545" y="3332570"/>
              <a:ext cx="935025" cy="0"/>
            </a:xfrm>
            <a:prstGeom prst="straightConnector1">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661951" y="3194070"/>
              <a:ext cx="1787669" cy="276999"/>
            </a:xfrm>
            <a:prstGeom prst="rect">
              <a:avLst/>
            </a:prstGeom>
            <a:noFill/>
          </p:spPr>
          <p:txBody>
            <a:bodyPr wrap="none" rtlCol="0">
              <a:spAutoFit/>
            </a:bodyPr>
            <a:lstStyle/>
            <a:p>
              <a:r>
                <a:rPr lang="en-US" sz="1200" dirty="0">
                  <a:latin typeface="Times"/>
                  <a:cs typeface="Times"/>
                </a:rPr>
                <a:t>S</a:t>
              </a:r>
              <a:r>
                <a:rPr lang="en-US" sz="1200" dirty="0" smtClean="0">
                  <a:latin typeface="Times"/>
                  <a:cs typeface="Times"/>
                </a:rPr>
                <a:t>tylomandibular ligament</a:t>
              </a:r>
              <a:endParaRPr lang="en-US" sz="1200" dirty="0">
                <a:latin typeface="Times"/>
                <a:cs typeface="Times"/>
              </a:endParaRPr>
            </a:p>
          </p:txBody>
        </p:sp>
        <p:cxnSp>
          <p:nvCxnSpPr>
            <p:cNvPr id="17" name="Straight Arrow Connector 16"/>
            <p:cNvCxnSpPr/>
            <p:nvPr/>
          </p:nvCxnSpPr>
          <p:spPr>
            <a:xfrm flipH="1">
              <a:off x="2484433" y="2917959"/>
              <a:ext cx="1250137" cy="0"/>
            </a:xfrm>
            <a:prstGeom prst="straightConnector1">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651562" y="2779459"/>
              <a:ext cx="1924099" cy="276999"/>
            </a:xfrm>
            <a:prstGeom prst="rect">
              <a:avLst/>
            </a:prstGeom>
            <a:noFill/>
          </p:spPr>
          <p:txBody>
            <a:bodyPr wrap="none" rtlCol="0">
              <a:spAutoFit/>
            </a:bodyPr>
            <a:lstStyle/>
            <a:p>
              <a:r>
                <a:rPr lang="en-US" sz="1200" dirty="0" smtClean="0">
                  <a:latin typeface="Times"/>
                  <a:cs typeface="Times"/>
                </a:rPr>
                <a:t>Sphenomandibular ligament</a:t>
              </a:r>
              <a:endParaRPr lang="en-US" sz="1200" dirty="0">
                <a:latin typeface="Times"/>
                <a:cs typeface="Times"/>
              </a:endParaRPr>
            </a:p>
          </p:txBody>
        </p:sp>
      </p:grpSp>
      <p:sp>
        <p:nvSpPr>
          <p:cNvPr id="26" name="Rectangle 25"/>
          <p:cNvSpPr/>
          <p:nvPr/>
        </p:nvSpPr>
        <p:spPr>
          <a:xfrm>
            <a:off x="267658" y="3874072"/>
            <a:ext cx="8629464" cy="2893100"/>
          </a:xfrm>
          <a:prstGeom prst="rect">
            <a:avLst/>
          </a:prstGeom>
        </p:spPr>
        <p:txBody>
          <a:bodyPr wrap="square">
            <a:spAutoFit/>
          </a:bodyPr>
          <a:lstStyle/>
          <a:p>
            <a:pPr marL="285750" indent="-285750" algn="just">
              <a:buFont typeface="Arial"/>
              <a:buChar char="•"/>
            </a:pPr>
            <a:r>
              <a:rPr lang="en-US" sz="1400" b="1" dirty="0">
                <a:solidFill>
                  <a:srgbClr val="3366FF"/>
                </a:solidFill>
                <a:latin typeface="Times New Roman"/>
                <a:cs typeface="Times New Roman"/>
              </a:rPr>
              <a:t>Fibrous capsule</a:t>
            </a:r>
          </a:p>
          <a:p>
            <a:pPr marL="742950" lvl="1" indent="-285750" algn="just">
              <a:buFont typeface="Arial"/>
              <a:buChar char="•"/>
            </a:pPr>
            <a:r>
              <a:rPr lang="en-US" sz="1400" dirty="0">
                <a:latin typeface="Times New Roman"/>
                <a:cs typeface="Times New Roman"/>
              </a:rPr>
              <a:t>Attached to margin of articular area on temporal bone and around neck of mandible, lined internally by synovial </a:t>
            </a:r>
            <a:r>
              <a:rPr lang="en-US" sz="1400" dirty="0" smtClean="0">
                <a:latin typeface="Times New Roman"/>
                <a:cs typeface="Times New Roman"/>
              </a:rPr>
              <a:t>membrane.</a:t>
            </a:r>
          </a:p>
          <a:p>
            <a:pPr marL="742950" lvl="1" indent="-285750" algn="just">
              <a:buFont typeface="Arial"/>
              <a:buChar char="•"/>
            </a:pPr>
            <a:endParaRPr lang="en-US" sz="1400" dirty="0">
              <a:latin typeface="Times New Roman"/>
              <a:cs typeface="Times New Roman"/>
            </a:endParaRPr>
          </a:p>
          <a:p>
            <a:pPr marL="285750" indent="-285750" algn="just">
              <a:buFont typeface="Arial"/>
              <a:buChar char="•"/>
            </a:pPr>
            <a:r>
              <a:rPr lang="en-US" sz="1400" b="1" dirty="0">
                <a:solidFill>
                  <a:srgbClr val="3366FF"/>
                </a:solidFill>
                <a:latin typeface="Times New Roman"/>
                <a:cs typeface="Times New Roman"/>
              </a:rPr>
              <a:t>Lateral ligament </a:t>
            </a:r>
          </a:p>
          <a:p>
            <a:pPr marL="742950" lvl="1" indent="-285750" algn="just">
              <a:buFont typeface="Arial"/>
              <a:buChar char="•"/>
            </a:pPr>
            <a:r>
              <a:rPr lang="en-US" sz="1400" dirty="0">
                <a:latin typeface="Times New Roman"/>
                <a:cs typeface="Times New Roman"/>
              </a:rPr>
              <a:t>Extends from tubercle of </a:t>
            </a:r>
            <a:r>
              <a:rPr lang="en-US" sz="1400" dirty="0" smtClean="0">
                <a:latin typeface="Times New Roman"/>
                <a:cs typeface="Times New Roman"/>
              </a:rPr>
              <a:t>zygomatic arch </a:t>
            </a:r>
            <a:r>
              <a:rPr lang="en-US" sz="1400" dirty="0">
                <a:latin typeface="Times New Roman"/>
                <a:cs typeface="Times New Roman"/>
              </a:rPr>
              <a:t>to neck of mandible, strengthens the joint </a:t>
            </a:r>
            <a:r>
              <a:rPr lang="en-US" sz="1400" dirty="0" smtClean="0">
                <a:latin typeface="Times New Roman"/>
                <a:cs typeface="Times New Roman"/>
              </a:rPr>
              <a:t>laterally.</a:t>
            </a:r>
          </a:p>
          <a:p>
            <a:pPr marL="742950" lvl="1" indent="-285750" algn="just">
              <a:buFont typeface="Arial"/>
              <a:buChar char="•"/>
            </a:pPr>
            <a:endParaRPr lang="en-US" sz="1400" dirty="0">
              <a:latin typeface="Times New Roman"/>
              <a:cs typeface="Times New Roman"/>
            </a:endParaRPr>
          </a:p>
          <a:p>
            <a:pPr marL="285750" indent="-285750" algn="just">
              <a:buFont typeface="Arial"/>
              <a:buChar char="•"/>
            </a:pPr>
            <a:r>
              <a:rPr lang="en-US" sz="1400" b="1" dirty="0">
                <a:solidFill>
                  <a:srgbClr val="3366FF"/>
                </a:solidFill>
                <a:latin typeface="Times New Roman"/>
                <a:cs typeface="Times New Roman"/>
              </a:rPr>
              <a:t>Sphenomandibular ligament</a:t>
            </a:r>
          </a:p>
          <a:p>
            <a:pPr marL="742950" lvl="1" indent="-285750" algn="just">
              <a:buFont typeface="Arial"/>
              <a:buChar char="•"/>
            </a:pPr>
            <a:r>
              <a:rPr lang="en-US" sz="1400" dirty="0">
                <a:latin typeface="Times New Roman"/>
                <a:cs typeface="Times New Roman"/>
              </a:rPr>
              <a:t>Extends from spine of sphenoid to </a:t>
            </a:r>
            <a:r>
              <a:rPr lang="en-US" sz="1400" dirty="0" err="1">
                <a:latin typeface="Times New Roman"/>
                <a:cs typeface="Times New Roman"/>
              </a:rPr>
              <a:t>lingula</a:t>
            </a:r>
            <a:r>
              <a:rPr lang="en-US" sz="1400" dirty="0">
                <a:latin typeface="Times New Roman"/>
                <a:cs typeface="Times New Roman"/>
              </a:rPr>
              <a:t> of </a:t>
            </a:r>
            <a:r>
              <a:rPr lang="en-US" sz="1400" dirty="0" smtClean="0">
                <a:latin typeface="Times New Roman"/>
                <a:cs typeface="Times New Roman"/>
              </a:rPr>
              <a:t>mandible. Stabilizes </a:t>
            </a:r>
            <a:r>
              <a:rPr lang="en-US" sz="1400" dirty="0" err="1" smtClean="0">
                <a:latin typeface="Times New Roman"/>
                <a:cs typeface="Times New Roman"/>
              </a:rPr>
              <a:t>temporomandibular</a:t>
            </a:r>
            <a:r>
              <a:rPr lang="en-US" sz="1400" dirty="0" smtClean="0">
                <a:latin typeface="Times New Roman"/>
                <a:cs typeface="Times New Roman"/>
              </a:rPr>
              <a:t> joint medially.</a:t>
            </a:r>
          </a:p>
          <a:p>
            <a:pPr marL="742950" lvl="1" indent="-285750" algn="just">
              <a:buFont typeface="Arial"/>
              <a:buChar char="•"/>
            </a:pPr>
            <a:r>
              <a:rPr lang="en-US" sz="1400" dirty="0" smtClean="0">
                <a:latin typeface="Times New Roman"/>
                <a:cs typeface="Times New Roman"/>
              </a:rPr>
              <a:t>Derived from </a:t>
            </a:r>
            <a:r>
              <a:rPr lang="en-US" sz="1400" dirty="0" err="1" smtClean="0">
                <a:latin typeface="Times New Roman"/>
                <a:cs typeface="Times New Roman"/>
              </a:rPr>
              <a:t>Meckel’s</a:t>
            </a:r>
            <a:r>
              <a:rPr lang="en-US" sz="1400" dirty="0" smtClean="0">
                <a:latin typeface="Times New Roman"/>
                <a:cs typeface="Times New Roman"/>
              </a:rPr>
              <a:t> cartilage of 1</a:t>
            </a:r>
            <a:r>
              <a:rPr lang="en-US" sz="1400" baseline="30000" dirty="0" smtClean="0">
                <a:latin typeface="Times New Roman"/>
                <a:cs typeface="Times New Roman"/>
              </a:rPr>
              <a:t>st</a:t>
            </a:r>
            <a:r>
              <a:rPr lang="en-US" sz="1400" dirty="0" smtClean="0">
                <a:latin typeface="Times New Roman"/>
                <a:cs typeface="Times New Roman"/>
              </a:rPr>
              <a:t> pharyngeal arch</a:t>
            </a:r>
          </a:p>
          <a:p>
            <a:pPr marL="742950" lvl="1" indent="-285750" algn="just">
              <a:buFont typeface="Arial"/>
              <a:buChar char="•"/>
            </a:pPr>
            <a:endParaRPr lang="en-US" sz="1400" dirty="0">
              <a:latin typeface="Times New Roman"/>
              <a:cs typeface="Times New Roman"/>
            </a:endParaRPr>
          </a:p>
          <a:p>
            <a:pPr marL="285750" indent="-285750" algn="just">
              <a:buFont typeface="Arial"/>
              <a:buChar char="•"/>
            </a:pPr>
            <a:r>
              <a:rPr lang="en-US" sz="1400" b="1" dirty="0">
                <a:solidFill>
                  <a:srgbClr val="3366FF"/>
                </a:solidFill>
                <a:latin typeface="Times New Roman"/>
                <a:cs typeface="Times New Roman"/>
              </a:rPr>
              <a:t>Stylomandibular ligament</a:t>
            </a:r>
          </a:p>
          <a:p>
            <a:pPr marL="742950" lvl="1" indent="-285750" algn="just">
              <a:buFont typeface="Arial"/>
              <a:buChar char="•"/>
            </a:pPr>
            <a:r>
              <a:rPr lang="en-US" sz="1400" dirty="0">
                <a:latin typeface="Times New Roman"/>
                <a:cs typeface="Times New Roman"/>
              </a:rPr>
              <a:t>Extend from styloid process to angle of </a:t>
            </a:r>
            <a:r>
              <a:rPr lang="en-US" sz="1400" dirty="0" smtClean="0">
                <a:latin typeface="Times New Roman"/>
                <a:cs typeface="Times New Roman"/>
              </a:rPr>
              <a:t>mandible.</a:t>
            </a:r>
            <a:endParaRPr lang="en-US" sz="1400" dirty="0">
              <a:latin typeface="Times New Roman"/>
              <a:cs typeface="Times New Roman"/>
            </a:endParaRPr>
          </a:p>
        </p:txBody>
      </p:sp>
    </p:spTree>
    <p:extLst>
      <p:ext uri="{BB962C8B-B14F-4D97-AF65-F5344CB8AC3E}">
        <p14:creationId xmlns:p14="http://schemas.microsoft.com/office/powerpoint/2010/main" val="234299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7337" y="524656"/>
            <a:ext cx="4038600" cy="6100996"/>
          </a:xfrm>
        </p:spPr>
        <p:txBody>
          <a:bodyPr>
            <a:normAutofit fontScale="62500" lnSpcReduction="20000"/>
          </a:bodyPr>
          <a:lstStyle/>
          <a:p>
            <a:pPr marL="0" indent="0">
              <a:buFont typeface="Wingdings" pitchFamily="2" charset="2"/>
              <a:buChar char="q"/>
            </a:pPr>
            <a:r>
              <a:rPr lang="en-US" sz="3800" b="1" dirty="0" smtClean="0">
                <a:solidFill>
                  <a:srgbClr val="C00000"/>
                </a:solidFill>
                <a:latin typeface="Times New Roman" pitchFamily="18" charset="0"/>
                <a:cs typeface="Times New Roman" pitchFamily="18" charset="0"/>
              </a:rPr>
              <a:t> Relations of TMJ </a:t>
            </a:r>
          </a:p>
          <a:p>
            <a:pPr marL="0" indent="0">
              <a:buNone/>
            </a:pPr>
            <a:r>
              <a:rPr lang="en-US" b="1" dirty="0" smtClean="0">
                <a:solidFill>
                  <a:srgbClr val="0070C0"/>
                </a:solidFill>
                <a:latin typeface="Times New Roman" pitchFamily="18" charset="0"/>
                <a:cs typeface="Times New Roman" pitchFamily="18" charset="0"/>
              </a:rPr>
              <a:t>In front-</a:t>
            </a:r>
            <a:r>
              <a:rPr lang="en-US" dirty="0" smtClean="0">
                <a:solidFill>
                  <a:srgbClr val="0070C0"/>
                </a:solidFill>
                <a:latin typeface="Times New Roman" pitchFamily="18" charset="0"/>
                <a:cs typeface="Times New Roman" pitchFamily="18" charset="0"/>
              </a:rPr>
              <a:t> </a:t>
            </a:r>
          </a:p>
          <a:p>
            <a:pPr marL="0" indent="0">
              <a:buNone/>
            </a:pPr>
            <a:r>
              <a:rPr lang="en-US" dirty="0" smtClean="0">
                <a:latin typeface="Times New Roman" pitchFamily="18" charset="0"/>
                <a:cs typeface="Times New Roman" pitchFamily="18" charset="0"/>
              </a:rPr>
              <a:t>	Lateral pterygoid</a:t>
            </a:r>
          </a:p>
          <a:p>
            <a:pPr marL="0" indent="0">
              <a:buNone/>
            </a:pPr>
            <a:r>
              <a:rPr lang="en-US" dirty="0" smtClean="0">
                <a:latin typeface="Times New Roman" pitchFamily="18" charset="0"/>
                <a:cs typeface="Times New Roman" pitchFamily="18" charset="0"/>
              </a:rPr>
              <a:t>	Temporalis</a:t>
            </a:r>
          </a:p>
          <a:p>
            <a:pPr marL="0" indent="0">
              <a:buNone/>
            </a:pPr>
            <a:r>
              <a:rPr lang="en-US" dirty="0" smtClean="0">
                <a:latin typeface="Times New Roman" pitchFamily="18" charset="0"/>
                <a:cs typeface="Times New Roman" pitchFamily="18" charset="0"/>
              </a:rPr>
              <a:t>	Masseteric  nerve &amp; vessels</a:t>
            </a:r>
          </a:p>
          <a:p>
            <a:pPr marL="0" indent="0">
              <a:buNone/>
            </a:pPr>
            <a:r>
              <a:rPr lang="en-US" b="1" dirty="0" smtClean="0">
                <a:solidFill>
                  <a:srgbClr val="0070C0"/>
                </a:solidFill>
                <a:latin typeface="Times New Roman" pitchFamily="18" charset="0"/>
                <a:cs typeface="Times New Roman" pitchFamily="18" charset="0"/>
              </a:rPr>
              <a:t>Behind- </a:t>
            </a:r>
          </a:p>
          <a:p>
            <a:pPr marL="0" indent="0">
              <a:buNone/>
            </a:pPr>
            <a:r>
              <a:rPr lang="en-US" dirty="0" smtClean="0">
                <a:latin typeface="Times New Roman" pitchFamily="18" charset="0"/>
                <a:cs typeface="Times New Roman" pitchFamily="18" charset="0"/>
              </a:rPr>
              <a:t>	Parotid gland</a:t>
            </a:r>
          </a:p>
          <a:p>
            <a:pPr marL="0" indent="0">
              <a:buNone/>
            </a:pPr>
            <a:r>
              <a:rPr lang="en-US" dirty="0" smtClean="0">
                <a:latin typeface="Times New Roman" pitchFamily="18" charset="0"/>
                <a:cs typeface="Times New Roman" pitchFamily="18" charset="0"/>
              </a:rPr>
              <a:t>	Superficial temporal vessels</a:t>
            </a:r>
          </a:p>
          <a:p>
            <a:pPr marL="0" indent="0">
              <a:buNone/>
            </a:pPr>
            <a:r>
              <a:rPr lang="en-US" dirty="0" smtClean="0">
                <a:latin typeface="Times New Roman" pitchFamily="18" charset="0"/>
                <a:cs typeface="Times New Roman" pitchFamily="18" charset="0"/>
              </a:rPr>
              <a:t>	Auriculotemporal nerve</a:t>
            </a:r>
          </a:p>
          <a:p>
            <a:pPr marL="0" indent="0">
              <a:buNone/>
            </a:pPr>
            <a:r>
              <a:rPr lang="en-US" dirty="0" smtClean="0">
                <a:latin typeface="Times New Roman" pitchFamily="18" charset="0"/>
                <a:cs typeface="Times New Roman" pitchFamily="18" charset="0"/>
              </a:rPr>
              <a:t>	External acoustic meatus</a:t>
            </a:r>
          </a:p>
          <a:p>
            <a:pPr marL="0" indent="0">
              <a:buNone/>
            </a:pPr>
            <a:r>
              <a:rPr lang="en-US" b="1" dirty="0" smtClean="0">
                <a:solidFill>
                  <a:srgbClr val="0070C0"/>
                </a:solidFill>
                <a:latin typeface="Times New Roman" pitchFamily="18" charset="0"/>
                <a:cs typeface="Times New Roman" pitchFamily="18" charset="0"/>
              </a:rPr>
              <a:t>Laterally- </a:t>
            </a:r>
          </a:p>
          <a:p>
            <a:pPr marL="0" indent="0">
              <a:buNone/>
            </a:pPr>
            <a:r>
              <a:rPr lang="en-US" dirty="0" smtClean="0">
                <a:latin typeface="Times New Roman" pitchFamily="18" charset="0"/>
                <a:cs typeface="Times New Roman" pitchFamily="18" charset="0"/>
              </a:rPr>
              <a:t>	Subcutaneous</a:t>
            </a:r>
          </a:p>
          <a:p>
            <a:pPr marL="0" indent="0">
              <a:buNone/>
            </a:pPr>
            <a:r>
              <a:rPr lang="en-US" b="1" dirty="0" smtClean="0">
                <a:solidFill>
                  <a:srgbClr val="0070C0"/>
                </a:solidFill>
                <a:latin typeface="Times New Roman" pitchFamily="18" charset="0"/>
                <a:cs typeface="Times New Roman" pitchFamily="18" charset="0"/>
              </a:rPr>
              <a:t>Medially-</a:t>
            </a:r>
          </a:p>
          <a:p>
            <a:pPr marL="0" indent="0">
              <a:buNone/>
            </a:pPr>
            <a:r>
              <a:rPr lang="en-US" dirty="0" smtClean="0">
                <a:latin typeface="Times New Roman" pitchFamily="18" charset="0"/>
                <a:cs typeface="Times New Roman" pitchFamily="18" charset="0"/>
              </a:rPr>
              <a:t>	Lateral pterygoid </a:t>
            </a:r>
          </a:p>
          <a:p>
            <a:pPr marL="0" indent="0">
              <a:buNone/>
            </a:pPr>
            <a:r>
              <a:rPr lang="en-US" dirty="0" smtClean="0">
                <a:latin typeface="Times New Roman" pitchFamily="18" charset="0"/>
                <a:cs typeface="Times New Roman" pitchFamily="18" charset="0"/>
              </a:rPr>
              <a:t>	Roots of auriculotemporal nerve</a:t>
            </a:r>
          </a:p>
          <a:p>
            <a:pPr marL="0" indent="0">
              <a:buNone/>
            </a:pPr>
            <a:r>
              <a:rPr lang="en-US" dirty="0" smtClean="0">
                <a:latin typeface="Times New Roman" pitchFamily="18" charset="0"/>
                <a:cs typeface="Times New Roman" pitchFamily="18" charset="0"/>
              </a:rPr>
              <a:t>	Spine of the sphenoid</a:t>
            </a:r>
          </a:p>
          <a:p>
            <a:pPr marL="0" indent="0">
              <a:buNone/>
            </a:pPr>
            <a:r>
              <a:rPr lang="en-US" dirty="0" smtClean="0">
                <a:latin typeface="Times New Roman" pitchFamily="18" charset="0"/>
                <a:cs typeface="Times New Roman" pitchFamily="18" charset="0"/>
              </a:rPr>
              <a:t>	Spheno-mandibular ligament</a:t>
            </a:r>
          </a:p>
          <a:p>
            <a:pPr>
              <a:buNone/>
            </a:pPr>
            <a:r>
              <a:rPr lang="en-US" b="1" dirty="0" smtClean="0">
                <a:solidFill>
                  <a:srgbClr val="0070C0"/>
                </a:solidFill>
                <a:latin typeface="Times New Roman" pitchFamily="18" charset="0"/>
                <a:cs typeface="Times New Roman" pitchFamily="18" charset="0"/>
              </a:rPr>
              <a:t>Above- </a:t>
            </a:r>
          </a:p>
          <a:p>
            <a:pPr>
              <a:buNone/>
            </a:pPr>
            <a:r>
              <a:rPr lang="en-US" dirty="0" smtClean="0">
                <a:latin typeface="Times New Roman" pitchFamily="18" charset="0"/>
                <a:cs typeface="Times New Roman" pitchFamily="18" charset="0"/>
              </a:rPr>
              <a:t>	Floor of Middle cranial fossa</a:t>
            </a:r>
          </a:p>
          <a:p>
            <a:pPr>
              <a:buNone/>
            </a:pPr>
            <a:r>
              <a:rPr lang="en-US" b="1" dirty="0" smtClean="0">
                <a:solidFill>
                  <a:srgbClr val="0070C0"/>
                </a:solidFill>
                <a:latin typeface="Times New Roman" pitchFamily="18" charset="0"/>
                <a:cs typeface="Times New Roman" pitchFamily="18" charset="0"/>
              </a:rPr>
              <a:t>Below-</a:t>
            </a:r>
          </a:p>
          <a:p>
            <a:pPr>
              <a:buNone/>
            </a:pPr>
            <a:r>
              <a:rPr lang="en-US" dirty="0" smtClean="0">
                <a:latin typeface="Times New Roman" pitchFamily="18" charset="0"/>
                <a:cs typeface="Times New Roman" pitchFamily="18" charset="0"/>
              </a:rPr>
              <a:t>	 Maxillary artery &amp; veins Chorda tympani nerve</a:t>
            </a:r>
          </a:p>
          <a:p>
            <a:pPr marL="0" indent="0">
              <a:buNone/>
            </a:pPr>
            <a:endParaRPr lang="en-US" dirty="0" smtClean="0"/>
          </a:p>
          <a:p>
            <a:pPr marL="0" indent="0">
              <a:buNone/>
            </a:pPr>
            <a:endParaRPr lang="en-US" dirty="0" smtClean="0"/>
          </a:p>
        </p:txBody>
      </p:sp>
      <p:pic>
        <p:nvPicPr>
          <p:cNvPr id="5" name="Picture 2" descr="H:\ \21.4.2016\scan0004.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65531" y="3710066"/>
            <a:ext cx="4946753" cy="314793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4167527" y="194498"/>
            <a:ext cx="4345046" cy="3146055"/>
            <a:chOff x="4495800" y="40548"/>
            <a:chExt cx="4345046" cy="3146055"/>
          </a:xfrm>
        </p:grpSpPr>
        <p:pic>
          <p:nvPicPr>
            <p:cNvPr id="7" name="Picture 6"/>
            <p:cNvPicPr>
              <a:picLocks noChangeAspect="1"/>
            </p:cNvPicPr>
            <p:nvPr/>
          </p:nvPicPr>
          <p:blipFill rotWithShape="1">
            <a:blip r:embed="rId3"/>
            <a:srcRect b="52540"/>
            <a:stretch/>
          </p:blipFill>
          <p:spPr>
            <a:xfrm>
              <a:off x="4495800" y="274638"/>
              <a:ext cx="4324395" cy="2911965"/>
            </a:xfrm>
            <a:prstGeom prst="rect">
              <a:avLst/>
            </a:prstGeom>
          </p:spPr>
        </p:pic>
        <p:grpSp>
          <p:nvGrpSpPr>
            <p:cNvPr id="8" name="Group 31"/>
            <p:cNvGrpSpPr/>
            <p:nvPr/>
          </p:nvGrpSpPr>
          <p:grpSpPr>
            <a:xfrm>
              <a:off x="5411177" y="40548"/>
              <a:ext cx="3429669" cy="2157823"/>
              <a:chOff x="5411177" y="40548"/>
              <a:chExt cx="3429669" cy="2157823"/>
            </a:xfrm>
          </p:grpSpPr>
          <p:cxnSp>
            <p:nvCxnSpPr>
              <p:cNvPr id="9" name="Straight Arrow Connector 8"/>
              <p:cNvCxnSpPr/>
              <p:nvPr/>
            </p:nvCxnSpPr>
            <p:spPr>
              <a:xfrm flipV="1">
                <a:off x="6777866" y="725774"/>
                <a:ext cx="468160" cy="456955"/>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6543786" y="521650"/>
                <a:ext cx="988846" cy="661080"/>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270532" y="275429"/>
                <a:ext cx="1445152" cy="246221"/>
              </a:xfrm>
              <a:prstGeom prst="rect">
                <a:avLst/>
              </a:prstGeom>
              <a:noFill/>
            </p:spPr>
            <p:txBody>
              <a:bodyPr wrap="none" rtlCol="0">
                <a:spAutoFit/>
              </a:bodyPr>
              <a:lstStyle/>
              <a:p>
                <a:r>
                  <a:rPr lang="en-US" sz="1000" b="1" dirty="0" smtClean="0">
                    <a:latin typeface="Times New Roman"/>
                    <a:cs typeface="Times New Roman"/>
                  </a:rPr>
                  <a:t>Deep temporal arteries </a:t>
                </a:r>
              </a:p>
            </p:txBody>
          </p:sp>
          <p:cxnSp>
            <p:nvCxnSpPr>
              <p:cNvPr id="12" name="Straight Arrow Connector 11"/>
              <p:cNvCxnSpPr/>
              <p:nvPr/>
            </p:nvCxnSpPr>
            <p:spPr>
              <a:xfrm flipV="1">
                <a:off x="6867181" y="918558"/>
                <a:ext cx="988846" cy="549351"/>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691435" y="725774"/>
                <a:ext cx="1149411" cy="246221"/>
              </a:xfrm>
              <a:prstGeom prst="rect">
                <a:avLst/>
              </a:prstGeom>
              <a:noFill/>
            </p:spPr>
            <p:txBody>
              <a:bodyPr wrap="none" rtlCol="0">
                <a:spAutoFit/>
              </a:bodyPr>
              <a:lstStyle/>
              <a:p>
                <a:r>
                  <a:rPr lang="en-US" sz="1000" b="1" dirty="0" smtClean="0">
                    <a:latin typeface="Times New Roman"/>
                    <a:cs typeface="Times New Roman"/>
                  </a:rPr>
                  <a:t>Masseteric artery</a:t>
                </a:r>
              </a:p>
            </p:txBody>
          </p:sp>
          <p:cxnSp>
            <p:nvCxnSpPr>
              <p:cNvPr id="14" name="Straight Arrow Connector 13"/>
              <p:cNvCxnSpPr/>
              <p:nvPr/>
            </p:nvCxnSpPr>
            <p:spPr>
              <a:xfrm>
                <a:off x="6634549" y="1668352"/>
                <a:ext cx="1056886" cy="4295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618855" y="1952150"/>
                <a:ext cx="1133644" cy="246221"/>
              </a:xfrm>
              <a:prstGeom prst="rect">
                <a:avLst/>
              </a:prstGeom>
              <a:noFill/>
            </p:spPr>
            <p:txBody>
              <a:bodyPr wrap="none" rtlCol="0">
                <a:spAutoFit/>
              </a:bodyPr>
              <a:lstStyle/>
              <a:p>
                <a:r>
                  <a:rPr lang="en-US" sz="1000" b="1" dirty="0" smtClean="0">
                    <a:latin typeface="Times New Roman"/>
                    <a:cs typeface="Times New Roman"/>
                  </a:rPr>
                  <a:t>Pterygoid  artery</a:t>
                </a:r>
              </a:p>
            </p:txBody>
          </p:sp>
          <p:cxnSp>
            <p:nvCxnSpPr>
              <p:cNvPr id="16" name="Straight Arrow Connector 15"/>
              <p:cNvCxnSpPr/>
              <p:nvPr/>
            </p:nvCxnSpPr>
            <p:spPr>
              <a:xfrm flipH="1" flipV="1">
                <a:off x="5941970" y="275429"/>
                <a:ext cx="556050" cy="1164889"/>
              </a:xfrm>
              <a:prstGeom prst="straightConnector1">
                <a:avLst/>
              </a:prstGeom>
              <a:ln>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11177" y="40548"/>
                <a:ext cx="928873" cy="246221"/>
              </a:xfrm>
              <a:prstGeom prst="rect">
                <a:avLst/>
              </a:prstGeom>
              <a:noFill/>
            </p:spPr>
            <p:txBody>
              <a:bodyPr wrap="none" rtlCol="0">
                <a:spAutoFit/>
              </a:bodyPr>
              <a:lstStyle/>
              <a:p>
                <a:r>
                  <a:rPr lang="en-US" sz="1000" b="1" dirty="0" smtClean="0">
                    <a:latin typeface="Times New Roman"/>
                    <a:cs typeface="Times New Roman"/>
                  </a:rPr>
                  <a:t>Buccal artery  </a:t>
                </a:r>
              </a:p>
            </p:txBody>
          </p:sp>
        </p:gr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sz="half" idx="2"/>
          </p:nvPr>
        </p:nvSpPr>
        <p:spPr>
          <a:xfrm>
            <a:off x="300038" y="465138"/>
            <a:ext cx="8386762" cy="5661025"/>
          </a:xfrm>
        </p:spPr>
        <p:txBody>
          <a:bodyPr/>
          <a:lstStyle/>
          <a:p>
            <a:endParaRPr lang="en-US" dirty="0" smtClean="0"/>
          </a:p>
          <a:p>
            <a:pPr marL="0" indent="0">
              <a:buFont typeface="Wingdings" pitchFamily="2" charset="2"/>
              <a:buChar char="q"/>
            </a:pPr>
            <a:r>
              <a:rPr lang="en-US" sz="2400" b="1" dirty="0" smtClean="0">
                <a:solidFill>
                  <a:srgbClr val="C00000"/>
                </a:solidFill>
                <a:latin typeface="Times New Roman" pitchFamily="18" charset="0"/>
                <a:cs typeface="Times New Roman" pitchFamily="18" charset="0"/>
              </a:rPr>
              <a:t> Arterial supply-</a:t>
            </a:r>
          </a:p>
          <a:p>
            <a:pPr marL="0" indent="0">
              <a:buNone/>
            </a:pPr>
            <a:endParaRPr lang="en-US" sz="2000" dirty="0" smtClean="0">
              <a:solidFill>
                <a:srgbClr val="C00000"/>
              </a:solidFill>
              <a:latin typeface="Times New Roman" pitchFamily="18" charset="0"/>
              <a:cs typeface="Times New Roman" pitchFamily="18" charset="0"/>
            </a:endParaRPr>
          </a:p>
          <a:p>
            <a:pPr marL="0" indent="0">
              <a:buFont typeface="Wingdings" pitchFamily="2" charset="2"/>
              <a:buChar char="§"/>
            </a:pPr>
            <a:r>
              <a:rPr lang="en-US" sz="2000" dirty="0" smtClean="0">
                <a:solidFill>
                  <a:srgbClr val="0070C0"/>
                </a:solidFill>
                <a:latin typeface="Times New Roman" pitchFamily="18" charset="0"/>
                <a:cs typeface="Times New Roman" pitchFamily="18" charset="0"/>
              </a:rPr>
              <a:t>	superficial temporal artery</a:t>
            </a:r>
          </a:p>
          <a:p>
            <a:pPr marL="0" indent="0">
              <a:buFont typeface="Wingdings" pitchFamily="2" charset="2"/>
              <a:buChar char="§"/>
            </a:pPr>
            <a:endParaRPr lang="en-US" sz="2000" dirty="0" smtClean="0">
              <a:solidFill>
                <a:srgbClr val="0070C0"/>
              </a:solidFill>
              <a:latin typeface="Times New Roman" pitchFamily="18" charset="0"/>
              <a:cs typeface="Times New Roman" pitchFamily="18" charset="0"/>
            </a:endParaRPr>
          </a:p>
          <a:p>
            <a:pPr marL="0" indent="0">
              <a:buFont typeface="Wingdings" pitchFamily="2" charset="2"/>
              <a:buChar char="§"/>
            </a:pPr>
            <a:r>
              <a:rPr lang="en-US" sz="2000" dirty="0" smtClean="0">
                <a:solidFill>
                  <a:srgbClr val="0070C0"/>
                </a:solidFill>
                <a:latin typeface="Times New Roman" pitchFamily="18" charset="0"/>
                <a:cs typeface="Times New Roman" pitchFamily="18" charset="0"/>
              </a:rPr>
              <a:t>	maxillary artery</a:t>
            </a:r>
          </a:p>
          <a:p>
            <a:pPr marL="0" indent="0">
              <a:buFont typeface="Arial" pitchFamily="34" charset="0"/>
              <a:buChar char="•"/>
            </a:pPr>
            <a:endParaRPr lang="en-US" sz="2000" dirty="0" smtClean="0">
              <a:solidFill>
                <a:srgbClr val="0070C0"/>
              </a:solidFill>
              <a:latin typeface="Times New Roman" pitchFamily="18" charset="0"/>
              <a:cs typeface="Times New Roman" pitchFamily="18" charset="0"/>
            </a:endParaRPr>
          </a:p>
          <a:p>
            <a:pPr marL="0" indent="0">
              <a:buFont typeface="Wingdings" pitchFamily="2" charset="2"/>
              <a:buChar char="q"/>
            </a:pPr>
            <a:r>
              <a:rPr lang="en-US" sz="2400" b="1" dirty="0" smtClean="0">
                <a:solidFill>
                  <a:srgbClr val="C00000"/>
                </a:solidFill>
                <a:latin typeface="Times New Roman" pitchFamily="18" charset="0"/>
                <a:cs typeface="Times New Roman" pitchFamily="18" charset="0"/>
              </a:rPr>
              <a:t> Nerve supply-</a:t>
            </a:r>
          </a:p>
          <a:p>
            <a:pPr>
              <a:buNone/>
            </a:pPr>
            <a:endParaRPr lang="en-US" sz="2000" dirty="0" smtClean="0">
              <a:solidFill>
                <a:srgbClr val="FF0000"/>
              </a:solidFill>
              <a:latin typeface="Times New Roman" pitchFamily="18" charset="0"/>
              <a:cs typeface="Times New Roman" pitchFamily="18" charset="0"/>
            </a:endParaRPr>
          </a:p>
          <a:p>
            <a:pPr marL="0" indent="0">
              <a:buFont typeface="Wingdings" pitchFamily="2" charset="2"/>
              <a:buChar char="§"/>
            </a:pPr>
            <a:r>
              <a:rPr lang="en-US" sz="2000" dirty="0" smtClean="0">
                <a:solidFill>
                  <a:srgbClr val="0070C0"/>
                </a:solidFill>
                <a:latin typeface="Times New Roman" pitchFamily="18" charset="0"/>
                <a:cs typeface="Times New Roman" pitchFamily="18" charset="0"/>
              </a:rPr>
              <a:t>	Auriculo-temporal nerve </a:t>
            </a:r>
          </a:p>
          <a:p>
            <a:pPr marL="0" indent="0">
              <a:buFont typeface="Wingdings" pitchFamily="2" charset="2"/>
              <a:buChar char="§"/>
            </a:pPr>
            <a:endParaRPr lang="en-US" sz="2000" dirty="0" smtClean="0">
              <a:solidFill>
                <a:srgbClr val="0070C0"/>
              </a:solidFill>
              <a:latin typeface="Times New Roman" pitchFamily="18" charset="0"/>
              <a:cs typeface="Times New Roman" pitchFamily="18" charset="0"/>
            </a:endParaRPr>
          </a:p>
          <a:p>
            <a:pPr marL="0" indent="0">
              <a:buFont typeface="Wingdings" pitchFamily="2" charset="2"/>
              <a:buChar char="§"/>
            </a:pPr>
            <a:r>
              <a:rPr lang="en-US" sz="2000" dirty="0" smtClean="0">
                <a:solidFill>
                  <a:srgbClr val="0070C0"/>
                </a:solidFill>
                <a:latin typeface="Times New Roman" pitchFamily="18" charset="0"/>
                <a:cs typeface="Times New Roman" pitchFamily="18" charset="0"/>
              </a:rPr>
              <a:t>	Masseteric nerve.</a:t>
            </a:r>
            <a:endParaRPr lang="en-US" sz="20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74" y="274638"/>
            <a:ext cx="8726374" cy="879605"/>
          </a:xfrm>
        </p:spPr>
        <p:txBody>
          <a:bodyPr>
            <a:normAutofit fontScale="90000"/>
          </a:bodyPr>
          <a:lstStyle/>
          <a:p>
            <a:pPr algn="l">
              <a:buFont typeface="Wingdings" pitchFamily="2" charset="2"/>
              <a:buChar char="q"/>
            </a:pPr>
            <a:r>
              <a:rPr lang="en-US" sz="3200" b="1" dirty="0" smtClean="0">
                <a:solidFill>
                  <a:srgbClr val="800000"/>
                </a:solidFill>
                <a:latin typeface="Times New Roman" pitchFamily="18" charset="0"/>
                <a:cs typeface="Times New Roman" pitchFamily="18" charset="0"/>
              </a:rPr>
              <a:t>Movements of the </a:t>
            </a:r>
            <a:r>
              <a:rPr lang="en-US" sz="3200" b="1" dirty="0" err="1" smtClean="0">
                <a:solidFill>
                  <a:srgbClr val="800000"/>
                </a:solidFill>
                <a:latin typeface="Times New Roman" pitchFamily="18" charset="0"/>
                <a:cs typeface="Times New Roman" pitchFamily="18" charset="0"/>
              </a:rPr>
              <a:t>temporomandibular</a:t>
            </a:r>
            <a:r>
              <a:rPr lang="en-US" sz="3200" b="1" dirty="0" smtClean="0">
                <a:solidFill>
                  <a:srgbClr val="800000"/>
                </a:solidFill>
                <a:latin typeface="Times New Roman" pitchFamily="18" charset="0"/>
                <a:cs typeface="Times New Roman" pitchFamily="18" charset="0"/>
              </a:rPr>
              <a:t> joint (TMJ) </a:t>
            </a:r>
            <a:endParaRPr lang="en-US" sz="3200" b="1" dirty="0">
              <a:solidFill>
                <a:srgbClr val="800000"/>
              </a:solidFill>
              <a:latin typeface="Times New Roman" pitchFamily="18" charset="0"/>
              <a:cs typeface="Times New Roman" pitchFamily="18" charset="0"/>
            </a:endParaRPr>
          </a:p>
        </p:txBody>
      </p:sp>
      <p:graphicFrame>
        <p:nvGraphicFramePr>
          <p:cNvPr id="3" name="Content Placeholder 3"/>
          <p:cNvGraphicFramePr>
            <a:graphicFrameLocks/>
          </p:cNvGraphicFramePr>
          <p:nvPr>
            <p:extLst>
              <p:ext uri="{D42A27DB-BD31-4B8C-83A1-F6EECF244321}">
                <p14:modId xmlns:p14="http://schemas.microsoft.com/office/powerpoint/2010/main" val="3027651204"/>
              </p:ext>
            </p:extLst>
          </p:nvPr>
        </p:nvGraphicFramePr>
        <p:xfrm>
          <a:off x="192774" y="1508251"/>
          <a:ext cx="4728630" cy="4845825"/>
        </p:xfrm>
        <a:graphic>
          <a:graphicData uri="http://schemas.openxmlformats.org/drawingml/2006/table">
            <a:tbl>
              <a:tblPr firstRow="1" bandRow="1">
                <a:tableStyleId>{5C22544A-7EE6-4342-B048-85BDC9FD1C3A}</a:tableStyleId>
              </a:tblPr>
              <a:tblGrid>
                <a:gridCol w="2364315"/>
                <a:gridCol w="2364315"/>
              </a:tblGrid>
              <a:tr h="6427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a:cs typeface="Times New Roman"/>
                        </a:rPr>
                        <a:t>Movements of mandible</a:t>
                      </a:r>
                    </a:p>
                  </a:txBody>
                  <a:tcPr marL="0" marR="0" marT="0" marB="0" anchor="b">
                    <a:solidFill>
                      <a:srgbClr val="C00000"/>
                    </a:solidFill>
                  </a:tcPr>
                </a:tc>
                <a:tc>
                  <a:txBody>
                    <a:bodyPr/>
                    <a:lstStyle/>
                    <a:p>
                      <a:pPr algn="l"/>
                      <a:r>
                        <a:rPr lang="en-US" sz="2400" dirty="0">
                          <a:latin typeface="Times New Roman"/>
                          <a:cs typeface="Times New Roman"/>
                        </a:rPr>
                        <a:t>Muscles</a:t>
                      </a:r>
                    </a:p>
                  </a:txBody>
                  <a:tcPr marL="0" marR="0" marT="0" marB="0" anchor="b">
                    <a:solidFill>
                      <a:srgbClr val="C00000"/>
                    </a:solidFill>
                  </a:tcPr>
                </a:tc>
              </a:tr>
              <a:tr h="705297">
                <a:tc>
                  <a:txBody>
                    <a:bodyPr/>
                    <a:lstStyle/>
                    <a:p>
                      <a:r>
                        <a:rPr lang="en-US" sz="1800" dirty="0">
                          <a:latin typeface="Times New Roman"/>
                          <a:cs typeface="Times New Roman"/>
                        </a:rPr>
                        <a:t>Elevation (close mouth)</a:t>
                      </a:r>
                    </a:p>
                  </a:txBody>
                  <a:tcPr marL="0" marR="0" marT="0" marB="0"/>
                </a:tc>
                <a:tc>
                  <a:txBody>
                    <a:bodyPr/>
                    <a:lstStyle/>
                    <a:p>
                      <a:r>
                        <a:rPr lang="en-US" sz="1800" dirty="0">
                          <a:latin typeface="Times New Roman"/>
                          <a:cs typeface="Times New Roman"/>
                        </a:rPr>
                        <a:t>Temporal, masseter, and medial pterygoid</a:t>
                      </a:r>
                    </a:p>
                  </a:txBody>
                  <a:tcPr marL="0" marR="0" marT="0" marB="0"/>
                </a:tc>
              </a:tr>
              <a:tr h="783594">
                <a:tc>
                  <a:txBody>
                    <a:bodyPr/>
                    <a:lstStyle/>
                    <a:p>
                      <a:r>
                        <a:rPr lang="en-US" sz="1800" dirty="0">
                          <a:latin typeface="Times New Roman"/>
                          <a:cs typeface="Times New Roman"/>
                        </a:rPr>
                        <a:t>Depression (open mouth)</a:t>
                      </a:r>
                    </a:p>
                  </a:txBody>
                  <a:tcPr marL="0" marR="0" marT="0" marB="0"/>
                </a:tc>
                <a:tc>
                  <a:txBody>
                    <a:bodyPr/>
                    <a:lstStyle/>
                    <a:p>
                      <a:r>
                        <a:rPr lang="en-US" sz="1800" dirty="0">
                          <a:latin typeface="Times New Roman"/>
                          <a:cs typeface="Times New Roman"/>
                        </a:rPr>
                        <a:t>Lateral </a:t>
                      </a:r>
                      <a:r>
                        <a:rPr lang="en-US" sz="1800" dirty="0" smtClean="0">
                          <a:latin typeface="Times New Roman"/>
                          <a:cs typeface="Times New Roman"/>
                        </a:rPr>
                        <a:t>pterygoid</a:t>
                      </a:r>
                      <a:r>
                        <a:rPr lang="en-US" sz="1800" dirty="0">
                          <a:latin typeface="Times New Roman"/>
                          <a:cs typeface="Times New Roman"/>
                        </a:rPr>
                        <a:t>,</a:t>
                      </a:r>
                      <a:r>
                        <a:rPr lang="en-US" sz="1800" dirty="0" smtClean="0">
                          <a:latin typeface="Times New Roman"/>
                          <a:cs typeface="Times New Roman"/>
                        </a:rPr>
                        <a:t> </a:t>
                      </a:r>
                      <a:r>
                        <a:rPr lang="en-US" sz="1800" dirty="0" err="1">
                          <a:latin typeface="Times New Roman"/>
                          <a:cs typeface="Times New Roman"/>
                        </a:rPr>
                        <a:t>suprahyoid</a:t>
                      </a:r>
                      <a:r>
                        <a:rPr lang="en-US" sz="1800" dirty="0">
                          <a:latin typeface="Times New Roman"/>
                          <a:cs typeface="Times New Roman"/>
                        </a:rPr>
                        <a:t> and infrahyoid </a:t>
                      </a:r>
                      <a:r>
                        <a:rPr lang="en-US" sz="1800" dirty="0" smtClean="0">
                          <a:latin typeface="Times New Roman"/>
                          <a:cs typeface="Times New Roman"/>
                        </a:rPr>
                        <a:t>muscles</a:t>
                      </a:r>
                      <a:endParaRPr lang="en-US" sz="1800" dirty="0">
                        <a:latin typeface="Times New Roman"/>
                        <a:cs typeface="Times New Roman"/>
                      </a:endParaRPr>
                    </a:p>
                  </a:txBody>
                  <a:tcPr marL="0" marR="0" marT="0" marB="0"/>
                </a:tc>
              </a:tr>
              <a:tr h="881544">
                <a:tc>
                  <a:txBody>
                    <a:bodyPr/>
                    <a:lstStyle/>
                    <a:p>
                      <a:r>
                        <a:rPr lang="en-US" sz="1800" dirty="0">
                          <a:latin typeface="Times New Roman"/>
                          <a:cs typeface="Times New Roman"/>
                        </a:rPr>
                        <a:t>Protrusion (protrude chin)</a:t>
                      </a:r>
                    </a:p>
                  </a:txBody>
                  <a:tcPr marL="0" marR="0" marT="0" marB="0"/>
                </a:tc>
                <a:tc>
                  <a:txBody>
                    <a:bodyPr/>
                    <a:lstStyle/>
                    <a:p>
                      <a:r>
                        <a:rPr lang="en-US" sz="1800" dirty="0">
                          <a:latin typeface="Times New Roman"/>
                          <a:cs typeface="Times New Roman"/>
                        </a:rPr>
                        <a:t>Lateral pterygoid, masseter, and medial </a:t>
                      </a:r>
                      <a:r>
                        <a:rPr lang="en-US" sz="1800" dirty="0" smtClean="0">
                          <a:latin typeface="Times New Roman"/>
                          <a:cs typeface="Times New Roman"/>
                        </a:rPr>
                        <a:t>pterygoid</a:t>
                      </a:r>
                      <a:endParaRPr lang="en-US" sz="1800" dirty="0">
                        <a:latin typeface="Times New Roman"/>
                        <a:cs typeface="Times New Roman"/>
                      </a:endParaRPr>
                    </a:p>
                  </a:txBody>
                  <a:tcPr marL="0" marR="0" marT="0" marB="0"/>
                </a:tc>
              </a:tr>
              <a:tr h="881544">
                <a:tc>
                  <a:txBody>
                    <a:bodyPr/>
                    <a:lstStyle/>
                    <a:p>
                      <a:r>
                        <a:rPr lang="en-US" sz="1800">
                          <a:latin typeface="Times New Roman"/>
                          <a:cs typeface="Times New Roman"/>
                        </a:rPr>
                        <a:t>Retrusion (retrude chin)</a:t>
                      </a:r>
                    </a:p>
                  </a:txBody>
                  <a:tcPr marL="0" marR="0" marT="0" marB="0"/>
                </a:tc>
                <a:tc>
                  <a:txBody>
                    <a:bodyPr/>
                    <a:lstStyle/>
                    <a:p>
                      <a:r>
                        <a:rPr lang="en-US" sz="1800" dirty="0" smtClean="0">
                          <a:latin typeface="Times New Roman"/>
                          <a:cs typeface="Times New Roman"/>
                        </a:rPr>
                        <a:t>Temporalis </a:t>
                      </a:r>
                      <a:endParaRPr lang="en-US" sz="1800" dirty="0">
                        <a:latin typeface="Times New Roman"/>
                        <a:cs typeface="Times New Roman"/>
                      </a:endParaRPr>
                    </a:p>
                  </a:txBody>
                  <a:tcPr marL="0" marR="0" marT="0" marB="0"/>
                </a:tc>
              </a:tr>
              <a:tr h="705316">
                <a:tc>
                  <a:txBody>
                    <a:bodyPr/>
                    <a:lstStyle/>
                    <a:p>
                      <a:r>
                        <a:rPr lang="en-US" sz="1800" dirty="0">
                          <a:latin typeface="Times New Roman"/>
                          <a:cs typeface="Times New Roman"/>
                        </a:rPr>
                        <a:t>Lateral movements (grinding and chewing)</a:t>
                      </a:r>
                    </a:p>
                  </a:txBody>
                  <a:tcPr marL="0" marR="0" marT="0" marB="0"/>
                </a:tc>
                <a:tc>
                  <a:txBody>
                    <a:bodyPr/>
                    <a:lstStyle/>
                    <a:p>
                      <a:r>
                        <a:rPr lang="en-US" sz="1800" b="0" i="0" u="none" strike="noStrike" kern="1200" baseline="0" dirty="0" smtClean="0">
                          <a:solidFill>
                            <a:schemeClr val="dk1"/>
                          </a:solidFill>
                          <a:latin typeface="Times New Roman"/>
                          <a:ea typeface="+mn-ea"/>
                          <a:cs typeface="Times New Roman"/>
                        </a:rPr>
                        <a:t>Temporalis of same side</a:t>
                      </a:r>
                    </a:p>
                    <a:p>
                      <a:r>
                        <a:rPr lang="en-US" sz="1800" b="0" i="0" u="none" strike="noStrike" kern="1200" baseline="0" dirty="0" err="1" smtClean="0">
                          <a:solidFill>
                            <a:schemeClr val="dk1"/>
                          </a:solidFill>
                          <a:latin typeface="Times New Roman"/>
                          <a:ea typeface="+mn-ea"/>
                          <a:cs typeface="Times New Roman"/>
                        </a:rPr>
                        <a:t>pterygoids</a:t>
                      </a:r>
                      <a:r>
                        <a:rPr lang="en-US" sz="1800" b="0" i="0" u="none" strike="noStrike" kern="1200" baseline="0" dirty="0" smtClean="0">
                          <a:solidFill>
                            <a:schemeClr val="dk1"/>
                          </a:solidFill>
                          <a:latin typeface="Times New Roman"/>
                          <a:ea typeface="+mn-ea"/>
                          <a:cs typeface="Times New Roman"/>
                        </a:rPr>
                        <a:t> of opposite side, masseter</a:t>
                      </a:r>
                      <a:endParaRPr lang="en-US" sz="1800" dirty="0">
                        <a:latin typeface="Times New Roman"/>
                        <a:cs typeface="Times New Roman"/>
                      </a:endParaRPr>
                    </a:p>
                  </a:txBody>
                  <a:tcPr marL="0" marR="0" marT="0" marB="0"/>
                </a:tc>
              </a:tr>
            </a:tbl>
          </a:graphicData>
        </a:graphic>
      </p:graphicFrame>
      <p:pic>
        <p:nvPicPr>
          <p:cNvPr id="4" name="Picture 3"/>
          <p:cNvPicPr>
            <a:picLocks noChangeAspect="1"/>
          </p:cNvPicPr>
          <p:nvPr/>
        </p:nvPicPr>
        <p:blipFill>
          <a:blip r:embed="rId2"/>
          <a:stretch>
            <a:fillRect/>
          </a:stretch>
        </p:blipFill>
        <p:spPr>
          <a:xfrm>
            <a:off x="5092340" y="2054769"/>
            <a:ext cx="3402479" cy="3594029"/>
          </a:xfrm>
          <a:prstGeom prst="rect">
            <a:avLst/>
          </a:prstGeom>
        </p:spPr>
      </p:pic>
    </p:spTree>
    <p:extLst>
      <p:ext uri="{BB962C8B-B14F-4D97-AF65-F5344CB8AC3E}">
        <p14:creationId xmlns:p14="http://schemas.microsoft.com/office/powerpoint/2010/main" val="3148098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625069" cy="1143000"/>
          </a:xfrm>
        </p:spPr>
        <p:txBody>
          <a:bodyPr>
            <a:normAutofit/>
          </a:bodyPr>
          <a:lstStyle/>
          <a:p>
            <a:pPr algn="l"/>
            <a:r>
              <a:rPr lang="en-US" sz="3200" b="1" dirty="0" smtClean="0">
                <a:solidFill>
                  <a:srgbClr val="800000"/>
                </a:solidFill>
                <a:latin typeface="Times New Roman"/>
                <a:cs typeface="Times New Roman"/>
              </a:rPr>
              <a:t>Clinical correlates </a:t>
            </a:r>
            <a:endParaRPr lang="en-US" sz="3200" b="1" dirty="0">
              <a:solidFill>
                <a:srgbClr val="800000"/>
              </a:solidFill>
              <a:latin typeface="Times New Roman"/>
              <a:cs typeface="Times New Roman"/>
            </a:endParaRPr>
          </a:p>
        </p:txBody>
      </p:sp>
      <p:sp>
        <p:nvSpPr>
          <p:cNvPr id="6" name="Content Placeholder 5"/>
          <p:cNvSpPr>
            <a:spLocks noGrp="1"/>
          </p:cNvSpPr>
          <p:nvPr>
            <p:ph sz="half" idx="1"/>
          </p:nvPr>
        </p:nvSpPr>
        <p:spPr>
          <a:xfrm>
            <a:off x="457200" y="1417638"/>
            <a:ext cx="4038600" cy="5193024"/>
          </a:xfrm>
        </p:spPr>
        <p:txBody>
          <a:bodyPr>
            <a:normAutofit fontScale="70000" lnSpcReduction="20000"/>
          </a:bodyPr>
          <a:lstStyle/>
          <a:p>
            <a:pPr>
              <a:buFont typeface="Wingdings" pitchFamily="2" charset="2"/>
              <a:buChar char="q"/>
            </a:pPr>
            <a:r>
              <a:rPr lang="en-US" dirty="0" smtClean="0">
                <a:latin typeface="Times New Roman"/>
                <a:cs typeface="Times New Roman"/>
              </a:rPr>
              <a:t>TMJ </a:t>
            </a:r>
            <a:r>
              <a:rPr lang="en-US" dirty="0">
                <a:latin typeface="Times New Roman"/>
                <a:cs typeface="Times New Roman"/>
              </a:rPr>
              <a:t>may become inflamed </a:t>
            </a:r>
            <a:r>
              <a:rPr lang="en-US" dirty="0" smtClean="0">
                <a:latin typeface="Times New Roman"/>
                <a:cs typeface="Times New Roman"/>
              </a:rPr>
              <a:t>from degenerative arthritis (</a:t>
            </a:r>
            <a:r>
              <a:rPr lang="en-US" dirty="0">
                <a:latin typeface="Times New Roman"/>
                <a:cs typeface="Times New Roman"/>
              </a:rPr>
              <a:t>may be associated </a:t>
            </a:r>
            <a:r>
              <a:rPr lang="en-US" dirty="0" smtClean="0">
                <a:latin typeface="Times New Roman"/>
                <a:cs typeface="Times New Roman"/>
              </a:rPr>
              <a:t>with </a:t>
            </a:r>
            <a:r>
              <a:rPr lang="en-US" dirty="0">
                <a:latin typeface="Times New Roman"/>
                <a:cs typeface="Times New Roman"/>
              </a:rPr>
              <a:t>joint clicking </a:t>
            </a:r>
            <a:r>
              <a:rPr lang="en-US" dirty="0" smtClean="0">
                <a:latin typeface="Times New Roman"/>
                <a:cs typeface="Times New Roman"/>
              </a:rPr>
              <a:t>-</a:t>
            </a:r>
            <a:r>
              <a:rPr lang="en-US" dirty="0" err="1" smtClean="0">
                <a:latin typeface="Times New Roman"/>
                <a:cs typeface="Times New Roman"/>
              </a:rPr>
              <a:t>crepitus</a:t>
            </a:r>
            <a:r>
              <a:rPr lang="en-US" dirty="0" smtClean="0">
                <a:latin typeface="Times New Roman"/>
                <a:cs typeface="Times New Roman"/>
              </a:rPr>
              <a:t>)</a:t>
            </a:r>
          </a:p>
          <a:p>
            <a:endParaRPr lang="en-US" dirty="0">
              <a:latin typeface="Times New Roman"/>
              <a:cs typeface="Times New Roman"/>
            </a:endParaRPr>
          </a:p>
          <a:p>
            <a:pPr>
              <a:buFont typeface="Wingdings" pitchFamily="2" charset="2"/>
              <a:buChar char="q"/>
            </a:pPr>
            <a:r>
              <a:rPr lang="en-US" dirty="0">
                <a:solidFill>
                  <a:srgbClr val="0070C0"/>
                </a:solidFill>
                <a:latin typeface="Times New Roman"/>
                <a:cs typeface="Times New Roman"/>
              </a:rPr>
              <a:t>Dislocation of </a:t>
            </a:r>
            <a:r>
              <a:rPr lang="en-US" dirty="0" smtClean="0">
                <a:solidFill>
                  <a:srgbClr val="0070C0"/>
                </a:solidFill>
                <a:latin typeface="Times New Roman"/>
                <a:cs typeface="Times New Roman"/>
              </a:rPr>
              <a:t>TMJ</a:t>
            </a:r>
          </a:p>
          <a:p>
            <a:pPr lvl="1"/>
            <a:r>
              <a:rPr lang="en-US" dirty="0" smtClean="0">
                <a:latin typeface="Times New Roman"/>
                <a:cs typeface="Times New Roman"/>
              </a:rPr>
              <a:t>A </a:t>
            </a:r>
            <a:r>
              <a:rPr lang="en-US" dirty="0">
                <a:latin typeface="Times New Roman"/>
                <a:cs typeface="Times New Roman"/>
              </a:rPr>
              <a:t>sideways blow to chin when </a:t>
            </a:r>
          </a:p>
          <a:p>
            <a:pPr marL="457200" lvl="1" indent="0">
              <a:buNone/>
            </a:pPr>
            <a:r>
              <a:rPr lang="en-US" dirty="0" smtClean="0">
                <a:latin typeface="Times New Roman"/>
                <a:cs typeface="Times New Roman"/>
              </a:rPr>
              <a:t>     mouth </a:t>
            </a:r>
            <a:r>
              <a:rPr lang="en-US" dirty="0">
                <a:latin typeface="Times New Roman"/>
                <a:cs typeface="Times New Roman"/>
              </a:rPr>
              <a:t>is open dislocates TMJ on </a:t>
            </a:r>
            <a:r>
              <a:rPr lang="en-US" dirty="0" smtClean="0">
                <a:latin typeface="Times New Roman"/>
                <a:cs typeface="Times New Roman"/>
              </a:rPr>
              <a:t>   </a:t>
            </a:r>
          </a:p>
          <a:p>
            <a:pPr marL="457200" lvl="1" indent="0">
              <a:buNone/>
            </a:pPr>
            <a:r>
              <a:rPr lang="en-US" dirty="0">
                <a:latin typeface="Times New Roman"/>
                <a:cs typeface="Times New Roman"/>
              </a:rPr>
              <a:t> </a:t>
            </a:r>
            <a:r>
              <a:rPr lang="en-US" dirty="0" smtClean="0">
                <a:latin typeface="Times New Roman"/>
                <a:cs typeface="Times New Roman"/>
              </a:rPr>
              <a:t>     side </a:t>
            </a:r>
            <a:r>
              <a:rPr lang="en-US" dirty="0">
                <a:latin typeface="Times New Roman"/>
                <a:cs typeface="Times New Roman"/>
              </a:rPr>
              <a:t>that received </a:t>
            </a:r>
            <a:r>
              <a:rPr lang="en-US" dirty="0" smtClean="0">
                <a:latin typeface="Times New Roman"/>
                <a:cs typeface="Times New Roman"/>
              </a:rPr>
              <a:t>blow.</a:t>
            </a:r>
          </a:p>
          <a:p>
            <a:pPr marL="457200" lvl="1" indent="0">
              <a:buNone/>
            </a:pPr>
            <a:endParaRPr lang="bg-BG" dirty="0">
              <a:latin typeface="Times New Roman"/>
              <a:cs typeface="Times New Roman"/>
            </a:endParaRPr>
          </a:p>
          <a:p>
            <a:pPr lvl="1"/>
            <a:r>
              <a:rPr lang="en-US" dirty="0">
                <a:latin typeface="Times New Roman"/>
                <a:cs typeface="Times New Roman"/>
              </a:rPr>
              <a:t>Excessive contraction of lateral </a:t>
            </a:r>
            <a:r>
              <a:rPr lang="en-US" dirty="0" err="1" smtClean="0">
                <a:latin typeface="Times New Roman"/>
                <a:cs typeface="Times New Roman"/>
              </a:rPr>
              <a:t>pterygoids</a:t>
            </a:r>
            <a:r>
              <a:rPr lang="en-US" dirty="0" smtClean="0">
                <a:latin typeface="Times New Roman"/>
                <a:cs typeface="Times New Roman"/>
              </a:rPr>
              <a:t> </a:t>
            </a:r>
            <a:r>
              <a:rPr lang="en-US" dirty="0">
                <a:latin typeface="Times New Roman"/>
                <a:cs typeface="Times New Roman"/>
              </a:rPr>
              <a:t>may cause heads of </a:t>
            </a:r>
            <a:r>
              <a:rPr lang="en-US" dirty="0" smtClean="0">
                <a:latin typeface="Times New Roman"/>
                <a:cs typeface="Times New Roman"/>
              </a:rPr>
              <a:t>mandible </a:t>
            </a:r>
            <a:r>
              <a:rPr lang="en-US" dirty="0">
                <a:latin typeface="Times New Roman"/>
                <a:cs typeface="Times New Roman"/>
              </a:rPr>
              <a:t>to dislocate anteriorly </a:t>
            </a:r>
            <a:r>
              <a:rPr lang="en-US" dirty="0" smtClean="0">
                <a:latin typeface="Times New Roman"/>
                <a:cs typeface="Times New Roman"/>
              </a:rPr>
              <a:t>and </a:t>
            </a:r>
            <a:r>
              <a:rPr lang="en-US" dirty="0">
                <a:latin typeface="Times New Roman"/>
                <a:cs typeface="Times New Roman"/>
              </a:rPr>
              <a:t>anterior to articular </a:t>
            </a:r>
            <a:r>
              <a:rPr lang="en-US" dirty="0" smtClean="0">
                <a:latin typeface="Times New Roman"/>
                <a:cs typeface="Times New Roman"/>
              </a:rPr>
              <a:t>tubercles.</a:t>
            </a:r>
          </a:p>
          <a:p>
            <a:pPr lvl="1"/>
            <a:endParaRPr lang="en-US" dirty="0" smtClean="0">
              <a:latin typeface="Times New Roman"/>
              <a:cs typeface="Times New Roman"/>
            </a:endParaRPr>
          </a:p>
          <a:p>
            <a:pPr lvl="1"/>
            <a:r>
              <a:rPr lang="en-US" dirty="0" smtClean="0">
                <a:latin typeface="Times New Roman"/>
                <a:cs typeface="Times New Roman"/>
              </a:rPr>
              <a:t>May </a:t>
            </a:r>
            <a:r>
              <a:rPr lang="en-US" dirty="0">
                <a:latin typeface="Times New Roman"/>
                <a:cs typeface="Times New Roman"/>
              </a:rPr>
              <a:t>accompany fractures of </a:t>
            </a:r>
            <a:r>
              <a:rPr lang="en-US" dirty="0" smtClean="0">
                <a:latin typeface="Times New Roman"/>
                <a:cs typeface="Times New Roman"/>
              </a:rPr>
              <a:t>the mandible.</a:t>
            </a:r>
          </a:p>
          <a:p>
            <a:pPr lvl="1"/>
            <a:endParaRPr lang="en-US" dirty="0" smtClean="0">
              <a:latin typeface="Times New Roman"/>
              <a:cs typeface="Times New Roman"/>
            </a:endParaRPr>
          </a:p>
          <a:p>
            <a:pPr lvl="1"/>
            <a:r>
              <a:rPr lang="en-US" dirty="0" smtClean="0">
                <a:latin typeface="Times New Roman"/>
                <a:cs typeface="Times New Roman"/>
              </a:rPr>
              <a:t>Mandible </a:t>
            </a:r>
            <a:r>
              <a:rPr lang="en-US" dirty="0">
                <a:latin typeface="Times New Roman"/>
                <a:cs typeface="Times New Roman"/>
              </a:rPr>
              <a:t>remains depressed </a:t>
            </a:r>
            <a:r>
              <a:rPr lang="en-US" dirty="0" smtClean="0">
                <a:latin typeface="Times New Roman"/>
                <a:cs typeface="Times New Roman"/>
              </a:rPr>
              <a:t>and the </a:t>
            </a:r>
            <a:r>
              <a:rPr lang="en-US" dirty="0">
                <a:latin typeface="Times New Roman"/>
                <a:cs typeface="Times New Roman"/>
              </a:rPr>
              <a:t>mouth is held </a:t>
            </a:r>
            <a:r>
              <a:rPr lang="en-US" dirty="0" smtClean="0">
                <a:latin typeface="Times New Roman"/>
                <a:cs typeface="Times New Roman"/>
              </a:rPr>
              <a:t>open.</a:t>
            </a:r>
            <a:endParaRPr lang="en-US" dirty="0">
              <a:latin typeface="Times New Roman"/>
              <a:cs typeface="Times New Roman"/>
            </a:endParaRPr>
          </a:p>
          <a:p>
            <a:endParaRPr lang="en-US" dirty="0"/>
          </a:p>
          <a:p>
            <a:endParaRPr lang="en-US" dirty="0"/>
          </a:p>
        </p:txBody>
      </p:sp>
      <p:pic>
        <p:nvPicPr>
          <p:cNvPr id="5" name="Picture 4"/>
          <p:cNvPicPr>
            <a:picLocks noChangeAspect="1"/>
          </p:cNvPicPr>
          <p:nvPr/>
        </p:nvPicPr>
        <p:blipFill>
          <a:blip r:embed="rId2"/>
          <a:stretch>
            <a:fillRect/>
          </a:stretch>
        </p:blipFill>
        <p:spPr>
          <a:xfrm>
            <a:off x="5586301" y="274638"/>
            <a:ext cx="2883053" cy="3657600"/>
          </a:xfrm>
          <a:prstGeom prst="rect">
            <a:avLst/>
          </a:prstGeom>
        </p:spPr>
      </p:pic>
      <p:pic>
        <p:nvPicPr>
          <p:cNvPr id="10" name="Picture 9"/>
          <p:cNvPicPr>
            <a:picLocks noChangeAspect="1"/>
          </p:cNvPicPr>
          <p:nvPr/>
        </p:nvPicPr>
        <p:blipFill>
          <a:blip r:embed="rId3"/>
          <a:stretch>
            <a:fillRect/>
          </a:stretch>
        </p:blipFill>
        <p:spPr>
          <a:xfrm>
            <a:off x="5193506" y="4114800"/>
            <a:ext cx="3493294" cy="2743200"/>
          </a:xfrm>
          <a:prstGeom prst="rect">
            <a:avLst/>
          </a:prstGeom>
        </p:spPr>
      </p:pic>
    </p:spTree>
    <p:extLst>
      <p:ext uri="{BB962C8B-B14F-4D97-AF65-F5344CB8AC3E}">
        <p14:creationId xmlns:p14="http://schemas.microsoft.com/office/powerpoint/2010/main" val="6694694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830" y="274638"/>
            <a:ext cx="5171606" cy="594792"/>
          </a:xfrm>
        </p:spPr>
        <p:txBody>
          <a:bodyPr>
            <a:normAutofit/>
          </a:bodyPr>
          <a:lstStyle/>
          <a:p>
            <a:r>
              <a:rPr lang="en-US" sz="3200" b="1" dirty="0" smtClean="0">
                <a:solidFill>
                  <a:srgbClr val="C00000"/>
                </a:solidFill>
                <a:latin typeface="Times New Roman" pitchFamily="18" charset="0"/>
                <a:cs typeface="Times New Roman" pitchFamily="18" charset="0"/>
              </a:rPr>
              <a:t>Otic ganglion</a:t>
            </a:r>
            <a:endParaRPr lang="en-US" sz="32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194872" y="869430"/>
            <a:ext cx="4300928" cy="5741232"/>
          </a:xfrm>
        </p:spPr>
        <p:txBody>
          <a:bodyPr>
            <a:normAutofit fontScale="70000" lnSpcReduction="20000"/>
          </a:bodyPr>
          <a:lstStyle/>
          <a:p>
            <a:pPr>
              <a:buFont typeface="Wingdings" pitchFamily="2" charset="2"/>
              <a:buChar char="q"/>
            </a:pPr>
            <a:r>
              <a:rPr lang="en-US" dirty="0" smtClean="0">
                <a:latin typeface="Times New Roman" pitchFamily="18" charset="0"/>
                <a:cs typeface="Times New Roman" pitchFamily="18" charset="0"/>
              </a:rPr>
              <a:t>It is small, oval parasympathetic  ganglion</a:t>
            </a:r>
          </a:p>
          <a:p>
            <a:pPr>
              <a:buFont typeface="Wingdings" pitchFamily="2" charset="2"/>
              <a:buChar char="q"/>
            </a:pPr>
            <a:r>
              <a:rPr lang="en-US" dirty="0" smtClean="0">
                <a:latin typeface="Times New Roman" pitchFamily="18" charset="0"/>
                <a:cs typeface="Times New Roman" pitchFamily="18" charset="0"/>
              </a:rPr>
              <a:t>2-3 mm in size</a:t>
            </a:r>
          </a:p>
          <a:p>
            <a:pPr>
              <a:buFont typeface="Wingdings" pitchFamily="2" charset="2"/>
              <a:buChar char="q"/>
            </a:pPr>
            <a:r>
              <a:rPr lang="en-US" dirty="0" smtClean="0">
                <a:latin typeface="Times New Roman" pitchFamily="18" charset="0"/>
                <a:cs typeface="Times New Roman" pitchFamily="18" charset="0"/>
              </a:rPr>
              <a:t>Situated in infratemporal fossa</a:t>
            </a:r>
          </a:p>
          <a:p>
            <a:pPr>
              <a:buFont typeface="Wingdings" pitchFamily="2" charset="2"/>
              <a:buChar char="q"/>
            </a:pPr>
            <a:r>
              <a:rPr lang="en-US" dirty="0" smtClean="0">
                <a:solidFill>
                  <a:srgbClr val="C00000"/>
                </a:solidFill>
                <a:latin typeface="Times New Roman" pitchFamily="18" charset="0"/>
                <a:cs typeface="Times New Roman" pitchFamily="18" charset="0"/>
              </a:rPr>
              <a:t>Topographically- </a:t>
            </a:r>
            <a:r>
              <a:rPr lang="en-US" dirty="0" smtClean="0">
                <a:latin typeface="Times New Roman" pitchFamily="18" charset="0"/>
                <a:cs typeface="Times New Roman" pitchFamily="18" charset="0"/>
              </a:rPr>
              <a:t>mandibular nerve</a:t>
            </a:r>
          </a:p>
          <a:p>
            <a:pPr>
              <a:buFont typeface="Wingdings" pitchFamily="2" charset="2"/>
              <a:buChar char="q"/>
            </a:pPr>
            <a:r>
              <a:rPr lang="en-US" dirty="0" smtClean="0">
                <a:solidFill>
                  <a:srgbClr val="C00000"/>
                </a:solidFill>
                <a:latin typeface="Times New Roman" pitchFamily="18" charset="0"/>
                <a:cs typeface="Times New Roman" pitchFamily="18" charset="0"/>
              </a:rPr>
              <a:t>Functionally- </a:t>
            </a:r>
            <a:r>
              <a:rPr lang="en-US" dirty="0" smtClean="0">
                <a:latin typeface="Times New Roman" pitchFamily="18" charset="0"/>
                <a:cs typeface="Times New Roman" pitchFamily="18" charset="0"/>
              </a:rPr>
              <a:t>glossopharyngeal nerve</a:t>
            </a:r>
          </a:p>
          <a:p>
            <a:pPr lvl="1">
              <a:buFont typeface="Wingdings" pitchFamily="2" charset="2"/>
              <a:buChar char="q"/>
            </a:pPr>
            <a:r>
              <a:rPr lang="en-US" sz="3400" b="1" dirty="0" smtClean="0">
                <a:solidFill>
                  <a:srgbClr val="0070C0"/>
                </a:solidFill>
                <a:latin typeface="Times New Roman" pitchFamily="18" charset="0"/>
                <a:cs typeface="Times New Roman" pitchFamily="18" charset="0"/>
              </a:rPr>
              <a:t>Situation- </a:t>
            </a:r>
          </a:p>
          <a:p>
            <a:pPr marL="0" indent="0">
              <a:buNone/>
            </a:pPr>
            <a:r>
              <a:rPr lang="en-US" b="1" dirty="0" smtClean="0">
                <a:solidFill>
                  <a:srgbClr val="C00000"/>
                </a:solidFill>
                <a:latin typeface="Times New Roman" pitchFamily="18" charset="0"/>
                <a:cs typeface="Times New Roman" pitchFamily="18" charset="0"/>
              </a:rPr>
              <a:t>	Below</a:t>
            </a:r>
            <a:r>
              <a:rPr lang="en-US" dirty="0" smtClean="0">
                <a:solidFill>
                  <a:srgbClr val="C00000"/>
                </a:solidFill>
                <a:latin typeface="Times New Roman" pitchFamily="18" charset="0"/>
                <a:cs typeface="Times New Roman" pitchFamily="18" charset="0"/>
              </a:rPr>
              <a:t> </a:t>
            </a:r>
            <a:r>
              <a:rPr lang="en-US" dirty="0" smtClean="0">
                <a:latin typeface="Times New Roman" pitchFamily="18" charset="0"/>
                <a:cs typeface="Times New Roman" pitchFamily="18" charset="0"/>
              </a:rPr>
              <a:t>the foramen ovale</a:t>
            </a:r>
          </a:p>
          <a:p>
            <a:pPr marL="0" indent="0">
              <a:buNone/>
            </a:pPr>
            <a:endParaRPr lang="en-US"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Medial to </a:t>
            </a:r>
            <a:r>
              <a:rPr lang="en-US" dirty="0" smtClean="0">
                <a:latin typeface="Times New Roman" pitchFamily="18" charset="0"/>
                <a:cs typeface="Times New Roman" pitchFamily="18" charset="0"/>
              </a:rPr>
              <a:t>trunk of mandibular 	nerve</a:t>
            </a:r>
          </a:p>
          <a:p>
            <a:pPr marL="0" indent="0">
              <a:buNone/>
            </a:pPr>
            <a:endParaRPr lang="en-US" dirty="0" smtClean="0">
              <a:latin typeface="Times New Roman" pitchFamily="18" charset="0"/>
              <a:cs typeface="Times New Roman" pitchFamily="18" charset="0"/>
            </a:endParaRPr>
          </a:p>
          <a:p>
            <a:pPr marL="0" indent="0">
              <a:buNone/>
            </a:pPr>
            <a:r>
              <a:rPr lang="en-US" b="1" dirty="0" smtClean="0">
                <a:solidFill>
                  <a:srgbClr val="C00000"/>
                </a:solidFill>
                <a:latin typeface="Times New Roman" pitchFamily="18" charset="0"/>
                <a:cs typeface="Times New Roman" pitchFamily="18" charset="0"/>
              </a:rPr>
              <a:t>	Lateral to </a:t>
            </a:r>
            <a:r>
              <a:rPr lang="en-US" dirty="0" smtClean="0">
                <a:latin typeface="Times New Roman" pitchFamily="18" charset="0"/>
                <a:cs typeface="Times New Roman" pitchFamily="18" charset="0"/>
              </a:rPr>
              <a:t>tensor veli palatini</a:t>
            </a:r>
          </a:p>
          <a:p>
            <a:pPr marL="0" indent="0">
              <a:buNone/>
            </a:pPr>
            <a:endParaRPr lang="en-US"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	</a:t>
            </a:r>
            <a:r>
              <a:rPr lang="en-US" b="1" dirty="0" err="1" smtClean="0">
                <a:solidFill>
                  <a:srgbClr val="C00000"/>
                </a:solidFill>
                <a:latin typeface="Times New Roman" pitchFamily="18" charset="0"/>
                <a:cs typeface="Times New Roman" pitchFamily="18" charset="0"/>
              </a:rPr>
              <a:t>Infront</a:t>
            </a:r>
            <a:r>
              <a:rPr lang="en-US" b="1" dirty="0" smtClean="0">
                <a:solidFill>
                  <a:srgbClr val="C00000"/>
                </a:solidFill>
                <a:latin typeface="Times New Roman" pitchFamily="18" charset="0"/>
                <a:cs typeface="Times New Roman" pitchFamily="18" charset="0"/>
              </a:rPr>
              <a:t> of </a:t>
            </a:r>
            <a:r>
              <a:rPr lang="en-US" dirty="0" smtClean="0">
                <a:latin typeface="Times New Roman" pitchFamily="18" charset="0"/>
                <a:cs typeface="Times New Roman" pitchFamily="18" charset="0"/>
              </a:rPr>
              <a:t>middle meningeal 	artery</a:t>
            </a:r>
          </a:p>
          <a:p>
            <a:pPr marL="0" indent="0">
              <a:buNone/>
            </a:pPr>
            <a:endParaRPr lang="en-US"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Behind</a:t>
            </a:r>
            <a:r>
              <a:rPr lang="en-US" dirty="0" smtClean="0">
                <a:latin typeface="Times New Roman" pitchFamily="18" charset="0"/>
                <a:cs typeface="Times New Roman" pitchFamily="18" charset="0"/>
              </a:rPr>
              <a:t> the medial pterygoid </a:t>
            </a:r>
          </a:p>
          <a:p>
            <a:endParaRPr lang="en-US" dirty="0"/>
          </a:p>
        </p:txBody>
      </p:sp>
      <p:pic>
        <p:nvPicPr>
          <p:cNvPr id="5" name="Content Placeholder 4"/>
          <p:cNvPicPr>
            <a:picLocks noGrp="1" noChangeAspect="1"/>
          </p:cNvPicPr>
          <p:nvPr>
            <p:ph sz="half" idx="2"/>
          </p:nvPr>
        </p:nvPicPr>
        <p:blipFill>
          <a:blip r:embed="rId2"/>
          <a:stretch>
            <a:fillRect/>
          </a:stretch>
        </p:blipFill>
        <p:spPr>
          <a:xfrm>
            <a:off x="4495800" y="869430"/>
            <a:ext cx="4438338" cy="2833140"/>
          </a:xfrm>
          <a:prstGeom prst="rect">
            <a:avLst/>
          </a:prstGeom>
        </p:spPr>
      </p:pic>
      <p:pic>
        <p:nvPicPr>
          <p:cNvPr id="9" name="Picture 11"/>
          <p:cNvPicPr>
            <a:picLocks noChangeAspect="1" noChangeArrowheads="1"/>
          </p:cNvPicPr>
          <p:nvPr/>
        </p:nvPicPr>
        <p:blipFill rotWithShape="1">
          <a:blip r:embed="rId3">
            <a:extLst>
              <a:ext uri="{28A0092B-C50C-407E-A947-70E740481C1C}">
                <a14:useLocalDpi xmlns:a14="http://schemas.microsoft.com/office/drawing/2010/main" val="0"/>
              </a:ext>
            </a:extLst>
          </a:blip>
          <a:srcRect l="1901" t="19457" r="10011" b="4397"/>
          <a:stretch/>
        </p:blipFill>
        <p:spPr bwMode="auto">
          <a:xfrm>
            <a:off x="5248868" y="3702570"/>
            <a:ext cx="341313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4872" y="284813"/>
            <a:ext cx="4300928" cy="6235907"/>
          </a:xfrm>
        </p:spPr>
        <p:txBody>
          <a:bodyPr/>
          <a:lstStyle/>
          <a:p>
            <a:pPr>
              <a:buFont typeface="Wingdings" pitchFamily="2" charset="2"/>
              <a:buChar char="q"/>
            </a:pPr>
            <a:r>
              <a:rPr lang="en-US" sz="2000" b="1" dirty="0" smtClean="0">
                <a:solidFill>
                  <a:srgbClr val="0070C0"/>
                </a:solidFill>
                <a:latin typeface="Times New Roman" pitchFamily="18" charset="0"/>
                <a:cs typeface="Times New Roman" pitchFamily="18" charset="0"/>
              </a:rPr>
              <a:t>Connections (components)- </a:t>
            </a:r>
          </a:p>
          <a:p>
            <a:pPr lvl="1">
              <a:buFont typeface="Wingdings" pitchFamily="2" charset="2"/>
              <a:buChar char="q"/>
            </a:pPr>
            <a:r>
              <a:rPr lang="en-US" sz="1600" b="1" dirty="0" smtClean="0">
                <a:solidFill>
                  <a:srgbClr val="C00000"/>
                </a:solidFill>
                <a:latin typeface="Times New Roman" pitchFamily="18" charset="0"/>
                <a:cs typeface="Times New Roman" pitchFamily="18" charset="0"/>
              </a:rPr>
              <a:t> </a:t>
            </a:r>
            <a:r>
              <a:rPr lang="en-US" sz="1800" b="1" dirty="0" smtClean="0">
                <a:solidFill>
                  <a:srgbClr val="C00000"/>
                </a:solidFill>
                <a:latin typeface="Times New Roman" pitchFamily="18" charset="0"/>
                <a:cs typeface="Times New Roman" pitchFamily="18" charset="0"/>
              </a:rPr>
              <a:t>Parasympathetic </a:t>
            </a:r>
          </a:p>
          <a:p>
            <a:pPr lvl="2">
              <a:buFont typeface="Wingdings" pitchFamily="2" charset="2"/>
              <a:buChar char="§"/>
            </a:pPr>
            <a:r>
              <a:rPr lang="en-US" sz="1600" dirty="0" smtClean="0">
                <a:latin typeface="Times New Roman" pitchFamily="18" charset="0"/>
                <a:cs typeface="Times New Roman" pitchFamily="18" charset="0"/>
              </a:rPr>
              <a:t>Lesser petrosal nerve (branch of tympanic plexus which is formed by tympanic branch of glossopharyngeal nerve.</a:t>
            </a:r>
          </a:p>
          <a:p>
            <a:pPr lvl="2">
              <a:buFont typeface="Wingdings" pitchFamily="2" charset="2"/>
              <a:buChar char="§"/>
            </a:pPr>
            <a:r>
              <a:rPr lang="en-US" sz="1600" dirty="0" smtClean="0">
                <a:solidFill>
                  <a:srgbClr val="00B050"/>
                </a:solidFill>
                <a:latin typeface="Times New Roman" pitchFamily="18" charset="0"/>
                <a:cs typeface="Times New Roman" pitchFamily="18" charset="0"/>
              </a:rPr>
              <a:t>Preganglionic fibers- </a:t>
            </a:r>
            <a:r>
              <a:rPr lang="en-US" sz="1600" dirty="0" smtClean="0">
                <a:latin typeface="Times New Roman" pitchFamily="18" charset="0"/>
                <a:cs typeface="Times New Roman" pitchFamily="18" charset="0"/>
              </a:rPr>
              <a:t>arises from inferior salivatory nucleus of the medulla. These are the only fibers which synapse in ganglion,</a:t>
            </a:r>
          </a:p>
          <a:p>
            <a:pPr lvl="2">
              <a:buFont typeface="Wingdings" pitchFamily="2" charset="2"/>
              <a:buChar char="§"/>
            </a:pPr>
            <a:r>
              <a:rPr lang="en-US" sz="1600" dirty="0" smtClean="0">
                <a:solidFill>
                  <a:srgbClr val="00B050"/>
                </a:solidFill>
                <a:latin typeface="Times New Roman" pitchFamily="18" charset="0"/>
                <a:cs typeface="Times New Roman" pitchFamily="18" charset="0"/>
              </a:rPr>
              <a:t> Post ganglion fibers-  </a:t>
            </a:r>
            <a:r>
              <a:rPr lang="en-US" sz="1600" dirty="0" smtClean="0">
                <a:latin typeface="Times New Roman" pitchFamily="18" charset="0"/>
                <a:cs typeface="Times New Roman" pitchFamily="18" charset="0"/>
              </a:rPr>
              <a:t>run inside auriculotemporal nerve and give secretomotor fibers to parotid gland</a:t>
            </a:r>
          </a:p>
          <a:p>
            <a:pPr lvl="2"/>
            <a:endParaRPr lang="en-US" sz="1600" dirty="0" smtClean="0">
              <a:latin typeface="Times New Roman" pitchFamily="18" charset="0"/>
              <a:cs typeface="Times New Roman" pitchFamily="18" charset="0"/>
            </a:endParaRPr>
          </a:p>
          <a:p>
            <a:pPr lvl="1">
              <a:buFont typeface="Wingdings" pitchFamily="2" charset="2"/>
              <a:buChar char="q"/>
            </a:pPr>
            <a:r>
              <a:rPr lang="en-US" sz="1800" b="1" dirty="0" smtClean="0">
                <a:solidFill>
                  <a:srgbClr val="C00000"/>
                </a:solidFill>
                <a:latin typeface="Times New Roman" pitchFamily="18" charset="0"/>
                <a:cs typeface="Times New Roman" pitchFamily="18" charset="0"/>
              </a:rPr>
              <a:t>Sympathetic</a:t>
            </a:r>
            <a:r>
              <a:rPr lang="en-US" sz="1800" dirty="0" smtClean="0">
                <a:solidFill>
                  <a:srgbClr val="C00000"/>
                </a:solidFill>
                <a:latin typeface="Times New Roman" pitchFamily="18" charset="0"/>
                <a:cs typeface="Times New Roman" pitchFamily="18" charset="0"/>
              </a:rPr>
              <a:t> </a:t>
            </a:r>
          </a:p>
          <a:p>
            <a:pPr lvl="2">
              <a:buFont typeface="Wingdings" pitchFamily="2" charset="2"/>
              <a:buChar char="§"/>
            </a:pPr>
            <a:r>
              <a:rPr lang="en-US" sz="1600" dirty="0" smtClean="0">
                <a:latin typeface="Times New Roman" pitchFamily="18" charset="0"/>
                <a:cs typeface="Times New Roman" pitchFamily="18" charset="0"/>
              </a:rPr>
              <a:t> Post ganglion fibers forming plexus around middle meningeal artery from  superior cervical ganglion </a:t>
            </a:r>
          </a:p>
          <a:p>
            <a:pPr lvl="1">
              <a:buFont typeface="Wingdings" pitchFamily="2" charset="2"/>
              <a:buChar char="q"/>
            </a:pPr>
            <a:r>
              <a:rPr lang="en-US" sz="1600" b="1" dirty="0" smtClean="0">
                <a:solidFill>
                  <a:srgbClr val="C00000"/>
                </a:solidFill>
                <a:latin typeface="Times New Roman" pitchFamily="18" charset="0"/>
                <a:cs typeface="Times New Roman" pitchFamily="18" charset="0"/>
              </a:rPr>
              <a:t> </a:t>
            </a:r>
            <a:r>
              <a:rPr lang="en-US" sz="1800" b="1" dirty="0" smtClean="0">
                <a:solidFill>
                  <a:srgbClr val="C00000"/>
                </a:solidFill>
                <a:latin typeface="Times New Roman" pitchFamily="18" charset="0"/>
                <a:cs typeface="Times New Roman" pitchFamily="18" charset="0"/>
              </a:rPr>
              <a:t>Sensory</a:t>
            </a:r>
          </a:p>
          <a:p>
            <a:pPr lvl="2">
              <a:buFont typeface="Wingdings" pitchFamily="2" charset="2"/>
              <a:buChar char="§"/>
            </a:pPr>
            <a:r>
              <a:rPr lang="en-US" sz="1600" dirty="0" smtClean="0">
                <a:latin typeface="Times New Roman" pitchFamily="18" charset="0"/>
                <a:cs typeface="Times New Roman" pitchFamily="18" charset="0"/>
              </a:rPr>
              <a:t>Auriculotemporal nerve from trigeminal ganglion.</a:t>
            </a:r>
          </a:p>
        </p:txBody>
      </p:sp>
      <p:pic>
        <p:nvPicPr>
          <p:cNvPr id="5" name="Picture 11"/>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901" t="19457" r="10011" b="4397"/>
          <a:stretch/>
        </p:blipFill>
        <p:spPr bwMode="auto">
          <a:xfrm>
            <a:off x="4858062" y="284813"/>
            <a:ext cx="4038600" cy="324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 \21.04.16\scan00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8062" y="3762531"/>
            <a:ext cx="4038600" cy="25008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49706"/>
            <a:ext cx="8229600" cy="5676458"/>
          </a:xfrm>
        </p:spPr>
        <p:txBody>
          <a:bodyPr>
            <a:normAutofit lnSpcReduction="10000"/>
          </a:bodyPr>
          <a:lstStyle/>
          <a:p>
            <a:pPr>
              <a:buFont typeface="Wingdings" pitchFamily="2" charset="2"/>
              <a:buChar char="q"/>
            </a:pPr>
            <a:r>
              <a:rPr lang="en-US" sz="2800" dirty="0" smtClean="0">
                <a:solidFill>
                  <a:srgbClr val="C00000"/>
                </a:solidFill>
                <a:latin typeface="Times New Roman" pitchFamily="18" charset="0"/>
                <a:cs typeface="Times New Roman" pitchFamily="18" charset="0"/>
              </a:rPr>
              <a:t> Branches-</a:t>
            </a:r>
          </a:p>
          <a:p>
            <a:pPr>
              <a:buNone/>
            </a:pPr>
            <a:r>
              <a:rPr lang="en-US" sz="2800" dirty="0" smtClean="0">
                <a:solidFill>
                  <a:srgbClr val="C00000"/>
                </a:solidFill>
                <a:latin typeface="Times New Roman" pitchFamily="18" charset="0"/>
                <a:cs typeface="Times New Roman" pitchFamily="18" charset="0"/>
              </a:rPr>
              <a:t> </a:t>
            </a:r>
          </a:p>
          <a:p>
            <a:pPr>
              <a:buFont typeface="Wingdings" pitchFamily="2" charset="2"/>
              <a:buChar char="q"/>
            </a:pPr>
            <a:r>
              <a:rPr lang="en-US" sz="2400" dirty="0" smtClean="0">
                <a:solidFill>
                  <a:srgbClr val="00B050"/>
                </a:solidFill>
                <a:latin typeface="Times New Roman" pitchFamily="18" charset="0"/>
                <a:cs typeface="Times New Roman" pitchFamily="18" charset="0"/>
              </a:rPr>
              <a:t>Postganglionic parasympathetic – </a:t>
            </a:r>
            <a:r>
              <a:rPr lang="en-US" sz="2400" dirty="0" smtClean="0">
                <a:solidFill>
                  <a:srgbClr val="0070C0"/>
                </a:solidFill>
                <a:latin typeface="Times New Roman" pitchFamily="18" charset="0"/>
                <a:cs typeface="Times New Roman" pitchFamily="18" charset="0"/>
              </a:rPr>
              <a:t>secretomotor to the parotid gland</a:t>
            </a:r>
          </a:p>
          <a:p>
            <a:pPr>
              <a:buFont typeface="Wingdings" pitchFamily="2" charset="2"/>
              <a:buChar char="Ø"/>
            </a:pPr>
            <a:endParaRPr lang="en-US" sz="2400" dirty="0" smtClean="0">
              <a:solidFill>
                <a:srgbClr val="0070C0"/>
              </a:solidFill>
              <a:latin typeface="Times New Roman" pitchFamily="18" charset="0"/>
              <a:cs typeface="Times New Roman" pitchFamily="18" charset="0"/>
            </a:endParaRPr>
          </a:p>
          <a:p>
            <a:pPr>
              <a:buFont typeface="Wingdings" pitchFamily="2" charset="2"/>
              <a:buChar char="q"/>
            </a:pPr>
            <a:r>
              <a:rPr lang="en-US" sz="2400" dirty="0" smtClean="0">
                <a:solidFill>
                  <a:srgbClr val="00B050"/>
                </a:solidFill>
                <a:latin typeface="Times New Roman" pitchFamily="18" charset="0"/>
                <a:cs typeface="Times New Roman" pitchFamily="18" charset="0"/>
              </a:rPr>
              <a:t>Postganglionic sympathetic- </a:t>
            </a:r>
            <a:r>
              <a:rPr lang="en-US" sz="2400" dirty="0" smtClean="0">
                <a:solidFill>
                  <a:srgbClr val="0070C0"/>
                </a:solidFill>
                <a:latin typeface="Times New Roman" pitchFamily="18" charset="0"/>
                <a:cs typeface="Times New Roman" pitchFamily="18" charset="0"/>
              </a:rPr>
              <a:t>vasomotor to parotid gland</a:t>
            </a:r>
          </a:p>
          <a:p>
            <a:pPr>
              <a:buFont typeface="Wingdings" pitchFamily="2" charset="2"/>
              <a:buChar char="Ø"/>
            </a:pPr>
            <a:endParaRPr lang="en-US" sz="2400" dirty="0" smtClean="0">
              <a:solidFill>
                <a:srgbClr val="00B050"/>
              </a:solidFill>
              <a:latin typeface="Times New Roman" pitchFamily="18" charset="0"/>
              <a:cs typeface="Times New Roman" pitchFamily="18" charset="0"/>
            </a:endParaRPr>
          </a:p>
          <a:p>
            <a:pPr>
              <a:buFont typeface="Wingdings" pitchFamily="2" charset="2"/>
              <a:buChar char="q"/>
            </a:pPr>
            <a:r>
              <a:rPr lang="en-US" sz="2400" dirty="0" smtClean="0">
                <a:solidFill>
                  <a:srgbClr val="00B050"/>
                </a:solidFill>
                <a:latin typeface="Times New Roman" pitchFamily="18" charset="0"/>
                <a:cs typeface="Times New Roman" pitchFamily="18" charset="0"/>
              </a:rPr>
              <a:t>Fibers from nerve to medial pterygoid </a:t>
            </a:r>
            <a:r>
              <a:rPr lang="en-US" sz="2400" dirty="0" smtClean="0">
                <a:solidFill>
                  <a:srgbClr val="0070C0"/>
                </a:solidFill>
                <a:latin typeface="Times New Roman" pitchFamily="18" charset="0"/>
                <a:cs typeface="Times New Roman" pitchFamily="18" charset="0"/>
              </a:rPr>
              <a:t>– passes through </a:t>
            </a:r>
            <a:r>
              <a:rPr lang="en-US" sz="2400" dirty="0" err="1" smtClean="0">
                <a:solidFill>
                  <a:srgbClr val="0070C0"/>
                </a:solidFill>
                <a:latin typeface="Times New Roman" pitchFamily="18" charset="0"/>
                <a:cs typeface="Times New Roman" pitchFamily="18" charset="0"/>
              </a:rPr>
              <a:t>otic</a:t>
            </a:r>
            <a:r>
              <a:rPr lang="en-US" sz="2400" dirty="0" smtClean="0">
                <a:solidFill>
                  <a:srgbClr val="0070C0"/>
                </a:solidFill>
                <a:latin typeface="Times New Roman" pitchFamily="18" charset="0"/>
                <a:cs typeface="Times New Roman" pitchFamily="18" charset="0"/>
              </a:rPr>
              <a:t> ganglion and supply the tensor veli palatini &amp; tensor tympani muscles</a:t>
            </a:r>
          </a:p>
          <a:p>
            <a:pPr>
              <a:buFont typeface="Wingdings" pitchFamily="2" charset="2"/>
              <a:buChar char="q"/>
            </a:pPr>
            <a:r>
              <a:rPr lang="en-US" sz="2400" dirty="0" smtClean="0">
                <a:solidFill>
                  <a:srgbClr val="00B050"/>
                </a:solidFill>
                <a:latin typeface="Times New Roman" pitchFamily="18" charset="0"/>
                <a:cs typeface="Times New Roman" pitchFamily="18" charset="0"/>
              </a:rPr>
              <a:t>Otic ganglion is connected to the Chorda tympani nerve &amp; nerve to pterygoid canal </a:t>
            </a:r>
            <a:r>
              <a:rPr lang="en-US" sz="2400" dirty="0" smtClean="0">
                <a:solidFill>
                  <a:srgbClr val="0070C0"/>
                </a:solidFill>
                <a:latin typeface="Times New Roman" pitchFamily="18" charset="0"/>
                <a:cs typeface="Times New Roman" pitchFamily="18" charset="0"/>
              </a:rPr>
              <a:t>( </a:t>
            </a:r>
            <a:r>
              <a:rPr lang="en-US" sz="2400" i="1" dirty="0" smtClean="0">
                <a:solidFill>
                  <a:srgbClr val="C00000"/>
                </a:solidFill>
                <a:latin typeface="Times New Roman" pitchFamily="18" charset="0"/>
                <a:cs typeface="Times New Roman" pitchFamily="18" charset="0"/>
              </a:rPr>
              <a:t>alternate root of taste pathway </a:t>
            </a:r>
            <a:r>
              <a:rPr lang="en-US" sz="2400" dirty="0" smtClean="0">
                <a:solidFill>
                  <a:srgbClr val="0070C0"/>
                </a:solidFill>
                <a:latin typeface="Times New Roman" pitchFamily="18" charset="0"/>
                <a:cs typeface="Times New Roman" pitchFamily="18" charset="0"/>
              </a:rPr>
              <a:t>from ant.2/3</a:t>
            </a:r>
            <a:r>
              <a:rPr lang="en-US" sz="2400" baseline="30000" dirty="0" smtClean="0">
                <a:solidFill>
                  <a:srgbClr val="0070C0"/>
                </a:solidFill>
                <a:latin typeface="Times New Roman" pitchFamily="18" charset="0"/>
                <a:cs typeface="Times New Roman" pitchFamily="18" charset="0"/>
              </a:rPr>
              <a:t>rd</a:t>
            </a:r>
            <a:r>
              <a:rPr lang="en-US" sz="2400" dirty="0" smtClean="0">
                <a:solidFill>
                  <a:srgbClr val="0070C0"/>
                </a:solidFill>
                <a:latin typeface="Times New Roman" pitchFamily="18" charset="0"/>
                <a:cs typeface="Times New Roman" pitchFamily="18" charset="0"/>
              </a:rPr>
              <a:t> of the tongue to the geniculate ganglion of facial nerve)</a:t>
            </a:r>
          </a:p>
          <a:p>
            <a:pPr>
              <a:buNone/>
            </a:pPr>
            <a:endParaRPr lang="en-US" sz="2400" dirty="0">
              <a:solidFill>
                <a:srgbClr val="0070C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latin typeface="Times New Roman"/>
                <a:cs typeface="Times New Roman"/>
              </a:rPr>
              <a:t>Summary</a:t>
            </a:r>
            <a:r>
              <a:rPr lang="en-US" dirty="0" smtClean="0">
                <a:latin typeface="Times New Roman"/>
                <a:cs typeface="Times New Roman"/>
              </a:rPr>
              <a:t> </a:t>
            </a:r>
            <a:endParaRPr lang="en-US" dirty="0">
              <a:latin typeface="Times New Roman"/>
              <a:cs typeface="Times New Roman"/>
            </a:endParaRPr>
          </a:p>
        </p:txBody>
      </p:sp>
      <p:sp>
        <p:nvSpPr>
          <p:cNvPr id="3" name="Content Placeholder 2"/>
          <p:cNvSpPr>
            <a:spLocks noGrp="1"/>
          </p:cNvSpPr>
          <p:nvPr>
            <p:ph idx="1"/>
          </p:nvPr>
        </p:nvSpPr>
        <p:spPr/>
        <p:txBody>
          <a:bodyPr>
            <a:normAutofit fontScale="62500" lnSpcReduction="20000"/>
          </a:bodyPr>
          <a:lstStyle/>
          <a:p>
            <a:r>
              <a:rPr lang="en-US" dirty="0" smtClean="0">
                <a:latin typeface="Times New Roman"/>
                <a:cs typeface="Times New Roman"/>
              </a:rPr>
              <a:t>Pterion </a:t>
            </a:r>
            <a:r>
              <a:rPr lang="mr-IN" dirty="0" smtClean="0">
                <a:latin typeface="Times New Roman"/>
                <a:cs typeface="Times New Roman"/>
              </a:rPr>
              <a:t>–</a:t>
            </a:r>
            <a:r>
              <a:rPr lang="en-US" dirty="0" smtClean="0">
                <a:latin typeface="Times New Roman"/>
                <a:cs typeface="Times New Roman"/>
              </a:rPr>
              <a:t> bones forming it, artery deep to it.</a:t>
            </a:r>
          </a:p>
          <a:p>
            <a:endParaRPr lang="en-US" dirty="0">
              <a:latin typeface="Times New Roman"/>
              <a:cs typeface="Times New Roman"/>
            </a:endParaRPr>
          </a:p>
          <a:p>
            <a:r>
              <a:rPr lang="en-US" dirty="0" smtClean="0">
                <a:latin typeface="Times New Roman"/>
                <a:cs typeface="Times New Roman"/>
              </a:rPr>
              <a:t>Muscles of mastication, attachment on mandible, nerve supply, actions.</a:t>
            </a:r>
          </a:p>
          <a:p>
            <a:endParaRPr lang="en-US" dirty="0">
              <a:latin typeface="Times New Roman"/>
              <a:cs typeface="Times New Roman"/>
            </a:endParaRPr>
          </a:p>
          <a:p>
            <a:r>
              <a:rPr lang="en-US" dirty="0" smtClean="0">
                <a:latin typeface="Times New Roman"/>
                <a:cs typeface="Times New Roman"/>
              </a:rPr>
              <a:t>TMJ </a:t>
            </a:r>
            <a:r>
              <a:rPr lang="mr-IN" dirty="0" smtClean="0">
                <a:latin typeface="Times New Roman"/>
                <a:cs typeface="Times New Roman"/>
              </a:rPr>
              <a:t>–</a:t>
            </a:r>
            <a:r>
              <a:rPr lang="en-US" dirty="0" smtClean="0">
                <a:latin typeface="Times New Roman"/>
                <a:cs typeface="Times New Roman"/>
              </a:rPr>
              <a:t> type of joint, ligaments. </a:t>
            </a:r>
          </a:p>
          <a:p>
            <a:endParaRPr lang="en-US" dirty="0">
              <a:latin typeface="Times New Roman"/>
              <a:cs typeface="Times New Roman"/>
            </a:endParaRPr>
          </a:p>
          <a:p>
            <a:r>
              <a:rPr lang="en-US" dirty="0" smtClean="0">
                <a:latin typeface="Times New Roman"/>
                <a:cs typeface="Times New Roman"/>
              </a:rPr>
              <a:t>Maxillary artery </a:t>
            </a:r>
            <a:r>
              <a:rPr lang="mr-IN" dirty="0" smtClean="0">
                <a:latin typeface="Times New Roman"/>
                <a:cs typeface="Times New Roman"/>
              </a:rPr>
              <a:t>–</a:t>
            </a:r>
            <a:r>
              <a:rPr lang="en-US" dirty="0" smtClean="0">
                <a:latin typeface="Times New Roman"/>
                <a:cs typeface="Times New Roman"/>
              </a:rPr>
              <a:t> 1</a:t>
            </a:r>
            <a:r>
              <a:rPr lang="en-US" baseline="30000" dirty="0" smtClean="0">
                <a:latin typeface="Times New Roman"/>
                <a:cs typeface="Times New Roman"/>
              </a:rPr>
              <a:t>st</a:t>
            </a:r>
            <a:r>
              <a:rPr lang="en-US" dirty="0" smtClean="0">
                <a:latin typeface="Times New Roman"/>
                <a:cs typeface="Times New Roman"/>
              </a:rPr>
              <a:t> part branches </a:t>
            </a:r>
            <a:r>
              <a:rPr lang="mr-IN" dirty="0" smtClean="0">
                <a:latin typeface="Times New Roman"/>
                <a:cs typeface="Times New Roman"/>
              </a:rPr>
              <a:t>–</a:t>
            </a:r>
            <a:r>
              <a:rPr lang="en-US" dirty="0" smtClean="0">
                <a:latin typeface="Times New Roman"/>
                <a:cs typeface="Times New Roman"/>
              </a:rPr>
              <a:t> middle meningeal artery, inferior alveolar artery, accessory meningeal artery</a:t>
            </a:r>
            <a:endParaRPr lang="en-US" dirty="0">
              <a:latin typeface="Times New Roman"/>
              <a:cs typeface="Times New Roman"/>
            </a:endParaRPr>
          </a:p>
          <a:p>
            <a:pPr lvl="1"/>
            <a:r>
              <a:rPr lang="en-US" dirty="0" smtClean="0">
                <a:latin typeface="Times New Roman"/>
                <a:cs typeface="Times New Roman"/>
              </a:rPr>
              <a:t> 2</a:t>
            </a:r>
            <a:r>
              <a:rPr lang="en-US" baseline="30000" dirty="0" smtClean="0">
                <a:latin typeface="Times New Roman"/>
                <a:cs typeface="Times New Roman"/>
              </a:rPr>
              <a:t>nd</a:t>
            </a:r>
            <a:r>
              <a:rPr lang="en-US" dirty="0" smtClean="0">
                <a:latin typeface="Times New Roman"/>
                <a:cs typeface="Times New Roman"/>
              </a:rPr>
              <a:t> part </a:t>
            </a:r>
            <a:r>
              <a:rPr lang="mr-IN" dirty="0" smtClean="0">
                <a:latin typeface="Times New Roman"/>
                <a:cs typeface="Times New Roman"/>
              </a:rPr>
              <a:t>–</a:t>
            </a:r>
            <a:r>
              <a:rPr lang="en-US" dirty="0" smtClean="0">
                <a:latin typeface="Times New Roman"/>
                <a:cs typeface="Times New Roman"/>
              </a:rPr>
              <a:t> muscular branches.</a:t>
            </a:r>
          </a:p>
          <a:p>
            <a:pPr lvl="1"/>
            <a:endParaRPr lang="en-US" dirty="0">
              <a:latin typeface="Times New Roman"/>
              <a:cs typeface="Times New Roman"/>
            </a:endParaRPr>
          </a:p>
          <a:p>
            <a:r>
              <a:rPr lang="en-US" dirty="0" smtClean="0">
                <a:latin typeface="Times New Roman"/>
                <a:cs typeface="Times New Roman"/>
              </a:rPr>
              <a:t>Danger area of face</a:t>
            </a:r>
          </a:p>
          <a:p>
            <a:endParaRPr lang="en-US" dirty="0">
              <a:latin typeface="Times New Roman"/>
              <a:cs typeface="Times New Roman"/>
            </a:endParaRPr>
          </a:p>
          <a:p>
            <a:r>
              <a:rPr lang="en-US" dirty="0" smtClean="0">
                <a:latin typeface="Times New Roman"/>
                <a:cs typeface="Times New Roman"/>
              </a:rPr>
              <a:t>Mandibular nerve </a:t>
            </a:r>
            <a:r>
              <a:rPr lang="mr-IN" dirty="0" smtClean="0">
                <a:latin typeface="Times New Roman"/>
                <a:cs typeface="Times New Roman"/>
              </a:rPr>
              <a:t>–</a:t>
            </a:r>
            <a:r>
              <a:rPr lang="en-US" dirty="0" smtClean="0">
                <a:latin typeface="Times New Roman"/>
                <a:cs typeface="Times New Roman"/>
              </a:rPr>
              <a:t> branches from trunk, ant. division, post. division.</a:t>
            </a:r>
          </a:p>
          <a:p>
            <a:endParaRPr lang="en-US" dirty="0">
              <a:latin typeface="Times New Roman"/>
              <a:cs typeface="Times New Roman"/>
            </a:endParaRPr>
          </a:p>
          <a:p>
            <a:r>
              <a:rPr lang="en-US" dirty="0" smtClean="0">
                <a:latin typeface="Times New Roman"/>
                <a:cs typeface="Times New Roman"/>
              </a:rPr>
              <a:t>Otic ganglion </a:t>
            </a:r>
            <a:r>
              <a:rPr lang="mr-IN" dirty="0" smtClean="0">
                <a:latin typeface="Times New Roman"/>
                <a:cs typeface="Times New Roman"/>
              </a:rPr>
              <a:t>–</a:t>
            </a:r>
            <a:r>
              <a:rPr lang="en-US" dirty="0" smtClean="0">
                <a:latin typeface="Times New Roman"/>
                <a:cs typeface="Times New Roman"/>
              </a:rPr>
              <a:t> components (parasympathetic, sympathetic, sensory). </a:t>
            </a:r>
          </a:p>
          <a:p>
            <a:pPr lvl="1"/>
            <a:endParaRPr lang="en-US" dirty="0">
              <a:latin typeface="Times New Roman"/>
              <a:cs typeface="Times New Roman"/>
            </a:endParaRPr>
          </a:p>
        </p:txBody>
      </p:sp>
    </p:spTree>
    <p:extLst>
      <p:ext uri="{BB962C8B-B14F-4D97-AF65-F5344CB8AC3E}">
        <p14:creationId xmlns:p14="http://schemas.microsoft.com/office/powerpoint/2010/main" val="2348566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WordArt 2"/>
          <p:cNvSpPr>
            <a:spLocks noChangeArrowheads="1" noChangeShapeType="1" noTextEdit="1"/>
          </p:cNvSpPr>
          <p:nvPr/>
        </p:nvSpPr>
        <p:spPr bwMode="auto">
          <a:xfrm>
            <a:off x="457200" y="1600200"/>
            <a:ext cx="8229600" cy="4530725"/>
          </a:xfrm>
          <a:prstGeom prst="rect">
            <a:avLst/>
          </a:prstGeom>
        </p:spPr>
        <p:txBody>
          <a:bodyPr wrap="none" fromWordArt="1">
            <a:prstTxWarp prst="textCascadeUp">
              <a:avLst>
                <a:gd name="adj" fmla="val 44444"/>
              </a:avLst>
            </a:prstTxWarp>
            <a:scene3d>
              <a:camera prst="legacyPerspectiveFront">
                <a:rot lat="20519972" lon="1080000" rev="0"/>
              </a:camera>
              <a:lightRig rig="legacyHarsh2" dir="b"/>
            </a:scene3d>
            <a:sp3d extrusionH="430200" prstMaterial="legacyMatte">
              <a:extrusionClr>
                <a:srgbClr val="FF6600"/>
              </a:extrusionClr>
            </a:sp3d>
          </a:bodyPr>
          <a:lstStyle/>
          <a:p>
            <a:pPr algn="ctr"/>
            <a:r>
              <a:rPr lang="en-US" sz="6600" kern="10" dirty="0">
                <a:ln w="9525">
                  <a:round/>
                  <a:headEnd/>
                  <a:tailEnd/>
                </a:ln>
                <a:gradFill rotWithShape="1">
                  <a:gsLst>
                    <a:gs pos="0">
                      <a:srgbClr val="FFE701"/>
                    </a:gs>
                    <a:gs pos="100000">
                      <a:srgbClr val="FE3E02"/>
                    </a:gs>
                  </a:gsLst>
                  <a:lin ang="5400000" scaled="1"/>
                </a:gradFill>
                <a:latin typeface="Impact"/>
                <a:ea typeface="Impact"/>
                <a:cs typeface="Impact"/>
              </a:rPr>
              <a:t>THANKS</a:t>
            </a:r>
          </a:p>
        </p:txBody>
      </p:sp>
    </p:spTree>
    <p:extLst>
      <p:ext uri="{BB962C8B-B14F-4D97-AF65-F5344CB8AC3E}">
        <p14:creationId xmlns:p14="http://schemas.microsoft.com/office/powerpoint/2010/main" val="956383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3964</TotalTime>
  <Words>2945</Words>
  <Application>Microsoft Office PowerPoint</Application>
  <PresentationFormat>On-screen Show (4:3)</PresentationFormat>
  <Paragraphs>668</Paragraphs>
  <Slides>45</Slides>
  <Notes>9</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TEMPORAL &amp; INFRATEMPORAL REGION    Dr. SARANGDHAR KUMAR    DEPARTMENT OF ANATOMY    RMCH, BAREILLY </vt:lpstr>
      <vt:lpstr>Session goal -  </vt:lpstr>
      <vt:lpstr>Overview of the temporal and infratemporal region</vt:lpstr>
      <vt:lpstr>Bony landmarks </vt:lpstr>
      <vt:lpstr>PowerPoint Presentation</vt:lpstr>
      <vt:lpstr>Temporal region</vt:lpstr>
      <vt:lpstr>Temporal fossa </vt:lpstr>
      <vt:lpstr>PowerPoint Presentation</vt:lpstr>
      <vt:lpstr>  Infratemporal fossa </vt:lpstr>
      <vt:lpstr> Communications of Infratemporal fossa  Infront – with orbit through inferior orbital fissure.  Medially – with Pterygopalatine fossa through Pterygo-maxillary  fissure.  Above &amp; laterally – with temporal fossa through gap deep to zygomatic arch  Above &amp; medially – with middle cranial fossa through foramen ovale &amp; spinosum</vt:lpstr>
      <vt:lpstr> Contents of  the infratemporal fossa</vt:lpstr>
      <vt:lpstr> Muscles of mastication </vt:lpstr>
      <vt:lpstr>Muscle of mastication</vt:lpstr>
      <vt:lpstr>Masseter </vt:lpstr>
      <vt:lpstr>Temporalis  </vt:lpstr>
      <vt:lpstr>Medial pterygoid  </vt:lpstr>
      <vt:lpstr>Lateral pterygoid  </vt:lpstr>
      <vt:lpstr>PowerPoint Presentation</vt:lpstr>
      <vt:lpstr> Maxillary artery </vt:lpstr>
      <vt:lpstr>Branches of the maxillary artery </vt:lpstr>
      <vt:lpstr>Branches of maxillary artery </vt:lpstr>
      <vt:lpstr>Branches of maxillary artery</vt:lpstr>
      <vt:lpstr>PowerPoint Presentation</vt:lpstr>
      <vt:lpstr> Pterygoid venous plexus  </vt:lpstr>
      <vt:lpstr>Danger area of the face </vt:lpstr>
      <vt:lpstr>Mandibular nerve </vt:lpstr>
      <vt:lpstr>Branches of mandibular nerve </vt:lpstr>
      <vt:lpstr>Branches of mandibular nerve </vt:lpstr>
      <vt:lpstr>Branches of mandibular nerve </vt:lpstr>
      <vt:lpstr>PowerPoint Presentation</vt:lpstr>
      <vt:lpstr>PowerPoint Presentation</vt:lpstr>
      <vt:lpstr>PowerPoint Presentation</vt:lpstr>
      <vt:lpstr>PowerPoint Presentation</vt:lpstr>
      <vt:lpstr>PowerPoint Presentation</vt:lpstr>
      <vt:lpstr>Temporomandibular joint (TMJ) </vt:lpstr>
      <vt:lpstr>Ligaments of the temporomandibular joint  (TMJ)</vt:lpstr>
      <vt:lpstr>PowerPoint Presentation</vt:lpstr>
      <vt:lpstr>PowerPoint Presentation</vt:lpstr>
      <vt:lpstr>Movements of the temporomandibular joint (TMJ) </vt:lpstr>
      <vt:lpstr>Clinical correlates </vt:lpstr>
      <vt:lpstr>Otic ganglion</vt:lpstr>
      <vt:lpstr>PowerPoint Presentation</vt:lpstr>
      <vt:lpstr>PowerPoint Presentation</vt:lpstr>
      <vt:lpstr>Summary </vt:lpstr>
      <vt:lpstr>PowerPoint Presentation</vt:lpstr>
    </vt:vector>
  </TitlesOfParts>
  <Company>Weill Cornell Medcine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Temporal and infratemporal fossa</dc:title>
  <dc:creator>Sushil Kumar</dc:creator>
  <cp:lastModifiedBy>sarangdhar</cp:lastModifiedBy>
  <cp:revision>281</cp:revision>
  <dcterms:created xsi:type="dcterms:W3CDTF">2017-07-10T11:44:24Z</dcterms:created>
  <dcterms:modified xsi:type="dcterms:W3CDTF">2024-09-03T08:09:01Z</dcterms:modified>
</cp:coreProperties>
</file>