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78" r:id="rId5"/>
    <p:sldId id="277" r:id="rId6"/>
    <p:sldId id="281" r:id="rId7"/>
    <p:sldId id="258" r:id="rId8"/>
    <p:sldId id="288" r:id="rId9"/>
    <p:sldId id="259" r:id="rId10"/>
    <p:sldId id="271" r:id="rId11"/>
    <p:sldId id="282" r:id="rId12"/>
    <p:sldId id="260" r:id="rId13"/>
    <p:sldId id="272" r:id="rId14"/>
    <p:sldId id="261" r:id="rId15"/>
    <p:sldId id="262" r:id="rId16"/>
    <p:sldId id="264" r:id="rId17"/>
    <p:sldId id="265" r:id="rId18"/>
    <p:sldId id="283" r:id="rId19"/>
    <p:sldId id="266" r:id="rId20"/>
    <p:sldId id="284" r:id="rId21"/>
    <p:sldId id="267" r:id="rId22"/>
    <p:sldId id="285" r:id="rId23"/>
    <p:sldId id="273" r:id="rId24"/>
    <p:sldId id="268" r:id="rId25"/>
    <p:sldId id="274" r:id="rId26"/>
    <p:sldId id="269" r:id="rId27"/>
    <p:sldId id="270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54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94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911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9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55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0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89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62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98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5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3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D9439-2552-4A99-ACF7-66D24324C61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9D067-E4B7-40DB-9E5E-F6D91B8EA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SURFACE ANATOMY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LIMB</a:t>
            </a:r>
            <a:endParaRPr lang="en-US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4038600"/>
            <a:ext cx="5181600" cy="1752600"/>
          </a:xfrm>
        </p:spPr>
        <p:txBody>
          <a:bodyPr>
            <a:normAutofit/>
          </a:bodyPr>
          <a:lstStyle/>
          <a:p>
            <a:r>
              <a:rPr lang="en-US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Dr.SARANGDHAR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KUMAR</a:t>
            </a:r>
          </a:p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032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278563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Anterior superior iliac spine –</a:t>
            </a:r>
          </a:p>
          <a:p>
            <a:pPr lvl="1"/>
            <a:r>
              <a:rPr lang="en-US" dirty="0"/>
              <a:t> palpated at lateral end of fold of groin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Pubic symphysis- </a:t>
            </a:r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central </a:t>
            </a:r>
            <a:r>
              <a:rPr lang="en-US" dirty="0"/>
              <a:t>point of pubis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Pubic tubercle – </a:t>
            </a:r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2cm </a:t>
            </a:r>
            <a:r>
              <a:rPr lang="en-US" dirty="0"/>
              <a:t>lateral to pubic symphysis (from midline)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Tubercle of iliac crest – </a:t>
            </a:r>
          </a:p>
          <a:p>
            <a:pPr lvl="1"/>
            <a:r>
              <a:rPr lang="en-US" dirty="0"/>
              <a:t> felt 5cm behind the ASIS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Greater trochanter of femur –</a:t>
            </a:r>
          </a:p>
          <a:p>
            <a:pPr lvl="1"/>
            <a:r>
              <a:rPr lang="en-US" dirty="0"/>
              <a:t> 8cm below the iliac tubercle (hand ‘s breadth below the iliac tubercle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Iliac crest – </a:t>
            </a:r>
          </a:p>
          <a:p>
            <a:pPr lvl="1"/>
            <a:r>
              <a:rPr lang="en-US" dirty="0"/>
              <a:t>can be palpated throughout its whole length at lower part of </a:t>
            </a:r>
            <a:r>
              <a:rPr lang="en-US" dirty="0" smtClean="0"/>
              <a:t>back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21" y="914400"/>
            <a:ext cx="4751379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58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81000"/>
            <a:ext cx="4267200" cy="62484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Inguinal ligament – </a:t>
            </a:r>
            <a:endParaRPr lang="en-US" sz="2400" dirty="0" smtClean="0">
              <a:solidFill>
                <a:srgbClr val="C00000"/>
              </a:solidFill>
            </a:endParaRPr>
          </a:p>
          <a:p>
            <a:endParaRPr lang="en-US" sz="2400" dirty="0"/>
          </a:p>
          <a:p>
            <a:pPr lvl="1"/>
            <a:r>
              <a:rPr lang="en-US" sz="2000" dirty="0"/>
              <a:t>felt in the fold of groin at the junction of abdomen &amp; anterior aspect of </a:t>
            </a:r>
            <a:r>
              <a:rPr lang="en-US" sz="2000" dirty="0" smtClean="0"/>
              <a:t>thigh</a:t>
            </a:r>
          </a:p>
          <a:p>
            <a:pPr lvl="1"/>
            <a:endParaRPr lang="en-US" sz="2000" dirty="0"/>
          </a:p>
          <a:p>
            <a:r>
              <a:rPr lang="en-US" sz="2400" dirty="0">
                <a:solidFill>
                  <a:srgbClr val="C00000"/>
                </a:solidFill>
              </a:rPr>
              <a:t>Mid inguinal point-  </a:t>
            </a:r>
            <a:endParaRPr lang="en-US" sz="2400" dirty="0" smtClean="0">
              <a:solidFill>
                <a:srgbClr val="C00000"/>
              </a:solidFill>
            </a:endParaRPr>
          </a:p>
          <a:p>
            <a:endParaRPr lang="en-US" sz="2400" dirty="0"/>
          </a:p>
          <a:p>
            <a:pPr lvl="1"/>
            <a:r>
              <a:rPr lang="en-US" sz="2000" dirty="0"/>
              <a:t>point midway b/w  ASIS  and pubic </a:t>
            </a:r>
            <a:r>
              <a:rPr lang="en-US" sz="2000" dirty="0" smtClean="0"/>
              <a:t>symphysis</a:t>
            </a:r>
          </a:p>
          <a:p>
            <a:pPr lvl="1"/>
            <a:endParaRPr lang="en-US" sz="2000" dirty="0"/>
          </a:p>
          <a:p>
            <a:r>
              <a:rPr lang="en-US" sz="2400" dirty="0">
                <a:solidFill>
                  <a:srgbClr val="C00000"/>
                </a:solidFill>
              </a:rPr>
              <a:t>Mid point of inguinal ligament </a:t>
            </a:r>
            <a:r>
              <a:rPr lang="en-US" sz="2400" dirty="0" smtClean="0"/>
              <a:t>–</a:t>
            </a:r>
            <a:endParaRPr lang="en-US" sz="2400" dirty="0"/>
          </a:p>
          <a:p>
            <a:pPr lvl="1"/>
            <a:r>
              <a:rPr lang="en-US" sz="2000" dirty="0"/>
              <a:t> point midway b/w pubic tubercle and ASIS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14400"/>
            <a:ext cx="4350488" cy="50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51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038600" cy="6096000"/>
          </a:xfrm>
        </p:spPr>
        <p:txBody>
          <a:bodyPr>
            <a:normAutofit lnSpcReduction="10000"/>
          </a:bodyPr>
          <a:lstStyle/>
          <a:p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Tuberosity </a:t>
            </a:r>
            <a:r>
              <a:rPr lang="en-US" sz="2400" dirty="0">
                <a:solidFill>
                  <a:srgbClr val="C00000"/>
                </a:solidFill>
              </a:rPr>
              <a:t>of ischium </a:t>
            </a:r>
            <a:r>
              <a:rPr lang="en-US" sz="2400" dirty="0" smtClean="0">
                <a:solidFill>
                  <a:srgbClr val="C00000"/>
                </a:solidFill>
              </a:rPr>
              <a:t>– 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  <a:p>
            <a:pPr lvl="1"/>
            <a:r>
              <a:rPr lang="en-US" sz="1800" dirty="0" smtClean="0"/>
              <a:t>can </a:t>
            </a:r>
            <a:r>
              <a:rPr lang="en-US" sz="1800" dirty="0"/>
              <a:t>be palpated </a:t>
            </a:r>
            <a:r>
              <a:rPr lang="en-US" sz="1800" dirty="0" smtClean="0"/>
              <a:t>5 cm </a:t>
            </a:r>
            <a:r>
              <a:rPr lang="en-US" sz="1800" dirty="0"/>
              <a:t>above the gluteal fold &amp; same distance from the median </a:t>
            </a:r>
            <a:r>
              <a:rPr lang="en-US" sz="1800" dirty="0" smtClean="0"/>
              <a:t>plane</a:t>
            </a:r>
          </a:p>
          <a:p>
            <a:pPr lvl="1"/>
            <a:endParaRPr lang="en-US" sz="1800" dirty="0"/>
          </a:p>
          <a:p>
            <a:r>
              <a:rPr lang="en-US" sz="2400" dirty="0">
                <a:solidFill>
                  <a:srgbClr val="C00000"/>
                </a:solidFill>
              </a:rPr>
              <a:t>Adductor tubercle </a:t>
            </a:r>
            <a:r>
              <a:rPr lang="en-US" sz="2400" dirty="0" smtClean="0">
                <a:solidFill>
                  <a:srgbClr val="C00000"/>
                </a:solidFill>
              </a:rPr>
              <a:t>–</a:t>
            </a:r>
          </a:p>
          <a:p>
            <a:endParaRPr lang="en-US" sz="2400" dirty="0" smtClean="0"/>
          </a:p>
          <a:p>
            <a:pPr lvl="1"/>
            <a:r>
              <a:rPr lang="en-US" sz="1800" dirty="0" smtClean="0"/>
              <a:t> 5 cm </a:t>
            </a:r>
            <a:r>
              <a:rPr lang="en-US" sz="1800" dirty="0"/>
              <a:t>above the medial epicondyle of </a:t>
            </a:r>
            <a:r>
              <a:rPr lang="en-US" sz="1800" dirty="0" smtClean="0"/>
              <a:t>femur</a:t>
            </a:r>
          </a:p>
          <a:p>
            <a:pPr lvl="1"/>
            <a:endParaRPr lang="en-US" sz="1800" dirty="0"/>
          </a:p>
          <a:p>
            <a:r>
              <a:rPr lang="en-US" sz="2400" dirty="0">
                <a:solidFill>
                  <a:srgbClr val="C00000"/>
                </a:solidFill>
              </a:rPr>
              <a:t>Lateral epicondyle of femur 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C00000"/>
                </a:solidFill>
              </a:rPr>
              <a:t>Medial epicondyle of </a:t>
            </a:r>
            <a:r>
              <a:rPr lang="en-US" sz="2400" dirty="0" smtClean="0">
                <a:solidFill>
                  <a:srgbClr val="C00000"/>
                </a:solidFill>
              </a:rPr>
              <a:t>femur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C00000"/>
                </a:solidFill>
              </a:rPr>
              <a:t>Patella </a:t>
            </a:r>
            <a:r>
              <a:rPr lang="en-US" sz="2400" dirty="0"/>
              <a:t>  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219200"/>
            <a:ext cx="4495800" cy="410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57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16188576022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4" y="990600"/>
            <a:ext cx="8885666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88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16188580221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9530"/>
            <a:ext cx="8458200" cy="652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63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4419600" cy="6400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Nelaton’s  line –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an imaginary line extending from ASIS to ischial tuberosity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in supine position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Tip of the </a:t>
            </a:r>
            <a:r>
              <a:rPr lang="en-US" dirty="0" err="1" smtClean="0"/>
              <a:t>the</a:t>
            </a:r>
            <a:r>
              <a:rPr lang="en-US" dirty="0" smtClean="0"/>
              <a:t> greater trochanter normally lies at the level or below this line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Bryant’s triangle –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This is marked in supine position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Draw a line from anterior superior iliac spine to greater trochanter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Draw a vertical line from anterior superior iliac spine downwards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Draw a line from greater trochanter to vertical line 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049837"/>
              </p:ext>
            </p:extLst>
          </p:nvPr>
        </p:nvGraphicFramePr>
        <p:xfrm>
          <a:off x="4343400" y="1905000"/>
          <a:ext cx="4585437" cy="3022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name="Acrobat Document" r:id="rId3" imgW="8020012" imgH="5286274" progId="AcroExch.Document.2015">
                  <p:embed/>
                </p:oleObj>
              </mc:Choice>
              <mc:Fallback>
                <p:oleObj name="Acrobat Document" r:id="rId3" imgW="8020012" imgH="5286274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43400" y="1905000"/>
                        <a:ext cx="4585437" cy="3022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556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Clinical importance of Nelaton’s line &amp; Bryant’ triangle -</a:t>
            </a:r>
          </a:p>
          <a:p>
            <a:endParaRPr lang="en-US" sz="2400" dirty="0" smtClean="0"/>
          </a:p>
          <a:p>
            <a:r>
              <a:rPr lang="en-US" sz="2400" dirty="0" smtClean="0"/>
              <a:t>If greater trochanter lies above the Nelaton’s line, this indicates hip dislocation or hip fracture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The Bryant’s triangle helps to find out supra- trochanteric shortening  of hip by comparison of both sides</a:t>
            </a:r>
          </a:p>
          <a:p>
            <a:pPr lvl="1"/>
            <a:r>
              <a:rPr lang="en-US" sz="2000" dirty="0" smtClean="0"/>
              <a:t>The most common cause of shortening of hip-</a:t>
            </a:r>
          </a:p>
          <a:p>
            <a:pPr lvl="2"/>
            <a:r>
              <a:rPr lang="en-US" sz="1800" dirty="0" smtClean="0"/>
              <a:t>Dislocation of hip</a:t>
            </a:r>
          </a:p>
          <a:p>
            <a:pPr lvl="2"/>
            <a:r>
              <a:rPr lang="en-US" sz="1800" dirty="0" smtClean="0"/>
              <a:t>Fracture of neck of femur</a:t>
            </a:r>
          </a:p>
          <a:p>
            <a:pPr lvl="2"/>
            <a:r>
              <a:rPr lang="en-US" sz="1800" dirty="0" smtClean="0"/>
              <a:t>Coxa </a:t>
            </a:r>
            <a:r>
              <a:rPr lang="en-US" sz="1800" dirty="0" err="1" smtClean="0"/>
              <a:t>vera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93480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56388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Front of the thigh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35052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Saphenous opening- </a:t>
            </a:r>
          </a:p>
          <a:p>
            <a:pPr marL="0" indent="0">
              <a:buNone/>
            </a:pPr>
            <a:endParaRPr lang="en-US" sz="2800" dirty="0" smtClean="0"/>
          </a:p>
          <a:p>
            <a:pPr lvl="1"/>
            <a:r>
              <a:rPr lang="en-US" sz="2400" dirty="0" smtClean="0"/>
              <a:t>Mark the pubic tubercle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Put a point 4 cm below &amp; lateral to the pubic tubercle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Draw an oval opening around the point  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0846172"/>
              </p:ext>
            </p:extLst>
          </p:nvPr>
        </p:nvGraphicFramePr>
        <p:xfrm>
          <a:off x="4289100" y="1676400"/>
          <a:ext cx="4647304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Acrobat Document" r:id="rId3" imgW="6171975" imgH="5667195" progId="AcroExch.Document.2015">
                  <p:embed/>
                </p:oleObj>
              </mc:Choice>
              <mc:Fallback>
                <p:oleObj name="Acrobat Document" r:id="rId3" imgW="6171975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89100" y="1676400"/>
                        <a:ext cx="4647304" cy="426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131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3657600" cy="6172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>
                <a:solidFill>
                  <a:srgbClr val="C00000"/>
                </a:solidFill>
              </a:rPr>
              <a:t>Long saphenous vein – </a:t>
            </a:r>
          </a:p>
          <a:p>
            <a:pPr marL="0" indent="0">
              <a:buNone/>
            </a:pPr>
            <a:endParaRPr lang="en-US" sz="2400" dirty="0" smtClean="0"/>
          </a:p>
          <a:p>
            <a:pPr lvl="1"/>
            <a:r>
              <a:rPr lang="en-US" sz="2000" dirty="0" smtClean="0"/>
              <a:t>Mark a point 2 cm infront  of medial malleolus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Mark a point at the adductor tubercle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Mark a point at </a:t>
            </a:r>
            <a:r>
              <a:rPr lang="en-US" sz="2000" dirty="0" err="1" smtClean="0"/>
              <a:t>sapheno</a:t>
            </a:r>
            <a:r>
              <a:rPr lang="en-US" sz="2000" dirty="0" smtClean="0"/>
              <a:t>-femoral junction  </a:t>
            </a:r>
            <a:endParaRPr lang="en-US" sz="2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6488181"/>
              </p:ext>
            </p:extLst>
          </p:nvPr>
        </p:nvGraphicFramePr>
        <p:xfrm>
          <a:off x="3886200" y="914400"/>
          <a:ext cx="51054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2" name="Acrobat Document" r:id="rId3" imgW="8020012" imgH="5048246" progId="AcroExch.Document.2015">
                  <p:embed/>
                </p:oleObj>
              </mc:Choice>
              <mc:Fallback>
                <p:oleObj name="Acrobat Document" r:id="rId3" imgW="8020012" imgH="5048246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86200" y="914400"/>
                        <a:ext cx="5105400" cy="449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39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246670"/>
              </p:ext>
            </p:extLst>
          </p:nvPr>
        </p:nvGraphicFramePr>
        <p:xfrm>
          <a:off x="457200" y="1143000"/>
          <a:ext cx="8070440" cy="483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name="Acrobat Document" r:id="rId3" imgW="8020012" imgH="4800363" progId="AcroExch.Document.2015">
                  <p:embed/>
                </p:oleObj>
              </mc:Choice>
              <mc:Fallback>
                <p:oleObj name="Acrobat Document" r:id="rId3" imgW="8020012" imgH="4800363" progId="AcroExch.Document.20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143000"/>
                        <a:ext cx="8070440" cy="483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716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4038600" cy="5943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Femoral artery –</a:t>
            </a:r>
          </a:p>
          <a:p>
            <a:pPr marL="0" indent="0">
              <a:buNone/>
            </a:pPr>
            <a:endParaRPr lang="en-US" sz="2400" dirty="0" smtClean="0"/>
          </a:p>
          <a:p>
            <a:pPr lvl="1"/>
            <a:r>
              <a:rPr lang="en-US" sz="2000" dirty="0" smtClean="0"/>
              <a:t>Mark the mid inguinal point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Mark the adductor tubercle (located about 5 cm above the medial condyle)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Joins the two point by a line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Upper 2/3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of this line represents the artery</a:t>
            </a:r>
          </a:p>
          <a:p>
            <a:pPr lvl="1"/>
            <a:endParaRPr lang="en-US" sz="2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14398"/>
            <a:ext cx="4953000" cy="538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67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3657600" cy="3886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Femoral nerve – </a:t>
            </a:r>
          </a:p>
          <a:p>
            <a:endParaRPr lang="en-US" dirty="0" smtClean="0"/>
          </a:p>
          <a:p>
            <a:pPr lvl="1"/>
            <a:r>
              <a:rPr lang="en-US" sz="2000" dirty="0" smtClean="0"/>
              <a:t>Put a point 1.2 cm lateral to the mid inguinal point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r>
              <a:rPr lang="en-US" sz="2000" dirty="0" smtClean="0"/>
              <a:t>Draw vertical line 2.5 cm long from the above point</a:t>
            </a:r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609600"/>
            <a:ext cx="4956175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60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Gluteal region &amp; back of thigh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4419600" cy="5486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Inferior gluteal artery –</a:t>
            </a:r>
          </a:p>
          <a:p>
            <a:endParaRPr lang="en-US" dirty="0" smtClean="0"/>
          </a:p>
          <a:p>
            <a:pPr lvl="1"/>
            <a:r>
              <a:rPr lang="en-US" sz="2000" dirty="0" smtClean="0"/>
              <a:t>Mark the posterior superior iliac spine &amp; ischial tuberosity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Joins two points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Mark the mid point of this line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Draw a line downward about 2.5 cm lateral to the mid point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045779"/>
              </p:ext>
            </p:extLst>
          </p:nvPr>
        </p:nvGraphicFramePr>
        <p:xfrm>
          <a:off x="5105400" y="1066800"/>
          <a:ext cx="3520145" cy="5328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name="Acrobat Document" r:id="rId3" imgW="4943102" imgH="8019809" progId="AcroExch.Document.2015">
                  <p:embed/>
                </p:oleObj>
              </mc:Choice>
              <mc:Fallback>
                <p:oleObj name="Acrobat Document" r:id="rId3" imgW="4943102" imgH="801980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5400" y="1066800"/>
                        <a:ext cx="3520145" cy="53289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582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4648200" cy="6096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Superior gluteal artery –</a:t>
            </a:r>
          </a:p>
          <a:p>
            <a:endParaRPr lang="en-US" sz="3000" dirty="0" smtClean="0"/>
          </a:p>
          <a:p>
            <a:pPr lvl="1"/>
            <a:r>
              <a:rPr lang="en-US" sz="2000" dirty="0" smtClean="0"/>
              <a:t>Mark the posterior superior iliac spine and greater trochanter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Join the two point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Draw a line upwards from the junction of lateral 2/3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and medial 1/3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This indicates the stem of superior gluteal artery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954854"/>
              </p:ext>
            </p:extLst>
          </p:nvPr>
        </p:nvGraphicFramePr>
        <p:xfrm>
          <a:off x="5181600" y="762000"/>
          <a:ext cx="3505200" cy="5290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name="Acrobat Document" r:id="rId3" imgW="4981304" imgH="8019809" progId="AcroExch.Document.2015">
                  <p:embed/>
                </p:oleObj>
              </mc:Choice>
              <mc:Fallback>
                <p:oleObj name="Acrobat Document" r:id="rId3" imgW="4981304" imgH="801980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81600" y="762000"/>
                        <a:ext cx="3505200" cy="52908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768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4419600" cy="6324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Sciatic nerve –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Draw a line joining the posterior superior iliac spine and ischial tuberosity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Take a point 2.5 cm lateral to mid point of that line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Draw another line joining ischial tuberosity  and apex of  greater trochanter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Take a point just medial to that line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Put a point at upper angle of popliteal fossa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Then join the points  to represents sciatic nerve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165464"/>
              </p:ext>
            </p:extLst>
          </p:nvPr>
        </p:nvGraphicFramePr>
        <p:xfrm>
          <a:off x="4572000" y="1143000"/>
          <a:ext cx="45720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5" name="Acrobat Document" r:id="rId3" imgW="5667037" imgH="5934030" progId="AcroExch.Document.2015">
                  <p:embed/>
                </p:oleObj>
              </mc:Choice>
              <mc:Fallback>
                <p:oleObj name="Acrobat Document" r:id="rId3" imgW="5667037" imgH="5934030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1143000"/>
                        <a:ext cx="4572000" cy="487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727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5181600" cy="838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Leg  &amp; Foot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4038600" cy="5791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Important landmarks – </a:t>
            </a:r>
          </a:p>
          <a:p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C00000"/>
                </a:solidFill>
              </a:rPr>
              <a:t>Tibial tuberosity -  </a:t>
            </a:r>
            <a:r>
              <a:rPr lang="en-US" sz="2600" dirty="0" smtClean="0"/>
              <a:t>subcutaneous projection of upper end of tibia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rgbClr val="C00000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C00000"/>
                </a:solidFill>
              </a:rPr>
              <a:t>Anterior border of tibia</a:t>
            </a:r>
          </a:p>
          <a:p>
            <a:pPr lvl="1"/>
            <a:endParaRPr lang="en-US" sz="2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C00000"/>
                </a:solidFill>
              </a:rPr>
              <a:t>Head of the fibula – </a:t>
            </a:r>
            <a:r>
              <a:rPr lang="en-US" sz="2600" dirty="0" smtClean="0"/>
              <a:t>forms slight  elevation on posterolateral aspect of  upper part of leg and lies vertically below the lateral condyle of femur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C00000"/>
                </a:solidFill>
              </a:rPr>
              <a:t>Neck of the fibula -   </a:t>
            </a:r>
            <a:r>
              <a:rPr lang="en-US" sz="2600" dirty="0" smtClean="0"/>
              <a:t>constricted upper part of shaft of fibula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6386" name="Picture 2" descr="D:\16188580559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179" y="1323287"/>
            <a:ext cx="4800600" cy="502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68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161885805592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3" y="609600"/>
            <a:ext cx="888724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29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4267200" cy="60198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Medial </a:t>
            </a:r>
            <a:r>
              <a:rPr lang="en-US" sz="2800" dirty="0" smtClean="0">
                <a:solidFill>
                  <a:srgbClr val="C00000"/>
                </a:solidFill>
              </a:rPr>
              <a:t>malleolus</a:t>
            </a:r>
          </a:p>
          <a:p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Lateral </a:t>
            </a:r>
            <a:r>
              <a:rPr lang="en-US" sz="2800" dirty="0" smtClean="0">
                <a:solidFill>
                  <a:srgbClr val="C00000"/>
                </a:solidFill>
              </a:rPr>
              <a:t>malleolus</a:t>
            </a:r>
          </a:p>
          <a:p>
            <a:endParaRPr lang="en-US" sz="2800" dirty="0"/>
          </a:p>
          <a:p>
            <a:r>
              <a:rPr lang="en-US" sz="2800" dirty="0">
                <a:solidFill>
                  <a:srgbClr val="C00000"/>
                </a:solidFill>
              </a:rPr>
              <a:t>Sustentaculum </a:t>
            </a:r>
            <a:r>
              <a:rPr lang="en-US" sz="2800" dirty="0" smtClean="0">
                <a:solidFill>
                  <a:srgbClr val="C00000"/>
                </a:solidFill>
              </a:rPr>
              <a:t>tali –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can be felt 2 cm vertically below the medial malleolus</a:t>
            </a:r>
          </a:p>
          <a:p>
            <a:pPr lvl="1"/>
            <a:endParaRPr lang="en-US" sz="2400" dirty="0"/>
          </a:p>
          <a:p>
            <a:r>
              <a:rPr lang="en-US" sz="2800" dirty="0">
                <a:solidFill>
                  <a:srgbClr val="C00000"/>
                </a:solidFill>
              </a:rPr>
              <a:t>Tuberosity of navicular </a:t>
            </a:r>
            <a:r>
              <a:rPr lang="en-US" sz="2800" dirty="0" smtClean="0">
                <a:solidFill>
                  <a:srgbClr val="C00000"/>
                </a:solidFill>
              </a:rPr>
              <a:t>bone – </a:t>
            </a:r>
          </a:p>
          <a:p>
            <a:pPr lvl="1"/>
            <a:r>
              <a:rPr lang="en-US" sz="2400" dirty="0" smtClean="0"/>
              <a:t>felt 2.5 cm infront  of Sustentaculum tali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150235"/>
              </p:ext>
            </p:extLst>
          </p:nvPr>
        </p:nvGraphicFramePr>
        <p:xfrm>
          <a:off x="4648200" y="685800"/>
          <a:ext cx="43434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6" name="Acrobat Document" r:id="rId3" imgW="8020012" imgH="3924055" progId="AcroExch.Document.2015">
                  <p:embed/>
                </p:oleObj>
              </mc:Choice>
              <mc:Fallback>
                <p:oleObj name="Acrobat Document" r:id="rId3" imgW="8020012" imgH="392405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8200" y="685800"/>
                        <a:ext cx="4343400" cy="274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67997"/>
              </p:ext>
            </p:extLst>
          </p:nvPr>
        </p:nvGraphicFramePr>
        <p:xfrm>
          <a:off x="4800600" y="3581400"/>
          <a:ext cx="4076700" cy="2943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7" name="Acrobat Document" r:id="rId5" imgW="7848295" imgH="5667195" progId="AcroExch.Document.2015">
                  <p:embed/>
                </p:oleObj>
              </mc:Choice>
              <mc:Fallback>
                <p:oleObj name="Acrobat Document" r:id="rId5" imgW="7848295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00600" y="3581400"/>
                        <a:ext cx="4076700" cy="29437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047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4648200" cy="6248400"/>
          </a:xfrm>
        </p:spPr>
        <p:txBody>
          <a:bodyPr/>
          <a:lstStyle/>
          <a:p>
            <a:pPr lvl="0"/>
            <a:r>
              <a:rPr lang="en-US" sz="2400" dirty="0">
                <a:solidFill>
                  <a:srgbClr val="C00000"/>
                </a:solidFill>
              </a:rPr>
              <a:t>Peroneal tubercle </a:t>
            </a:r>
            <a:r>
              <a:rPr lang="en-US" sz="2400" dirty="0" smtClean="0">
                <a:solidFill>
                  <a:srgbClr val="C00000"/>
                </a:solidFill>
              </a:rPr>
              <a:t>–</a:t>
            </a:r>
          </a:p>
          <a:p>
            <a:pPr lvl="1"/>
            <a:endParaRPr lang="en-US" sz="2000" dirty="0" smtClean="0">
              <a:solidFill>
                <a:srgbClr val="C00000"/>
              </a:solidFill>
            </a:endParaRPr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lies 2 cm below the tip of lateral </a:t>
            </a:r>
            <a:r>
              <a:rPr lang="en-US" sz="2000" dirty="0" smtClean="0">
                <a:solidFill>
                  <a:prstClr val="black"/>
                </a:solidFill>
              </a:rPr>
              <a:t>malleolus</a:t>
            </a:r>
          </a:p>
          <a:p>
            <a:pPr lvl="1"/>
            <a:endParaRPr lang="en-US" sz="2000" dirty="0">
              <a:solidFill>
                <a:prstClr val="black"/>
              </a:solidFill>
            </a:endParaRPr>
          </a:p>
          <a:p>
            <a:pPr lvl="0"/>
            <a:r>
              <a:rPr lang="en-US" sz="2400" dirty="0" smtClean="0">
                <a:solidFill>
                  <a:srgbClr val="C00000"/>
                </a:solidFill>
              </a:rPr>
              <a:t>Tubercle </a:t>
            </a:r>
            <a:r>
              <a:rPr lang="en-US" sz="2400" dirty="0">
                <a:solidFill>
                  <a:srgbClr val="C00000"/>
                </a:solidFill>
              </a:rPr>
              <a:t>of base of </a:t>
            </a:r>
            <a:r>
              <a:rPr lang="en-US" sz="2400" dirty="0" smtClean="0">
                <a:solidFill>
                  <a:srgbClr val="C00000"/>
                </a:solidFill>
              </a:rPr>
              <a:t>5</a:t>
            </a:r>
            <a:r>
              <a:rPr lang="en-US" sz="2400" baseline="30000" dirty="0" smtClean="0">
                <a:solidFill>
                  <a:srgbClr val="C00000"/>
                </a:solidFill>
              </a:rPr>
              <a:t>th</a:t>
            </a:r>
            <a:r>
              <a:rPr lang="en-US" sz="2400" dirty="0" smtClean="0">
                <a:solidFill>
                  <a:srgbClr val="C00000"/>
                </a:solidFill>
              </a:rPr>
              <a:t>metatarsal </a:t>
            </a:r>
            <a:r>
              <a:rPr lang="en-US" sz="2400" dirty="0">
                <a:solidFill>
                  <a:srgbClr val="C00000"/>
                </a:solidFill>
              </a:rPr>
              <a:t>bone </a:t>
            </a:r>
            <a:r>
              <a:rPr lang="en-US" sz="2400" dirty="0" smtClean="0">
                <a:solidFill>
                  <a:srgbClr val="C00000"/>
                </a:solidFill>
              </a:rPr>
              <a:t>–</a:t>
            </a:r>
          </a:p>
          <a:p>
            <a:pPr lvl="1"/>
            <a:endParaRPr lang="en-US" sz="2000" dirty="0" smtClean="0">
              <a:solidFill>
                <a:srgbClr val="C00000"/>
              </a:solidFill>
            </a:endParaRPr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can felt half-way  along the lateral border of foot</a:t>
            </a:r>
          </a:p>
          <a:p>
            <a:pPr lvl="0"/>
            <a:endParaRPr lang="en-US" sz="2400" dirty="0" smtClean="0">
              <a:solidFill>
                <a:srgbClr val="C00000"/>
              </a:solidFill>
            </a:endParaRPr>
          </a:p>
          <a:p>
            <a:pPr lvl="0"/>
            <a:r>
              <a:rPr lang="en-US" sz="2400" dirty="0" smtClean="0">
                <a:solidFill>
                  <a:srgbClr val="C00000"/>
                </a:solidFill>
              </a:rPr>
              <a:t>Head </a:t>
            </a:r>
            <a:r>
              <a:rPr lang="en-US" sz="2400" dirty="0">
                <a:solidFill>
                  <a:srgbClr val="C00000"/>
                </a:solidFill>
              </a:rPr>
              <a:t>of talus – </a:t>
            </a:r>
            <a:endParaRPr lang="en-US" sz="2400" dirty="0" smtClean="0">
              <a:solidFill>
                <a:srgbClr val="C00000"/>
              </a:solidFill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</a:rPr>
              <a:t>lies </a:t>
            </a:r>
            <a:r>
              <a:rPr lang="en-US" sz="2000" dirty="0">
                <a:solidFill>
                  <a:prstClr val="black"/>
                </a:solidFill>
              </a:rPr>
              <a:t>3 cm infront of lower end of tibia </a:t>
            </a:r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35" y="685800"/>
            <a:ext cx="432737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206" y="3962400"/>
            <a:ext cx="4343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1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3657600" cy="3962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Anterior tibial artery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Mark a point 2.5 cm below the medial side of head of fibula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Put a mark midway b/w two malleoli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132016"/>
              </p:ext>
            </p:extLst>
          </p:nvPr>
        </p:nvGraphicFramePr>
        <p:xfrm>
          <a:off x="4800600" y="762000"/>
          <a:ext cx="3871356" cy="5439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8" name="Acrobat Document" r:id="rId3" imgW="5667037" imgH="7962576" progId="AcroExch.Document.2015">
                  <p:embed/>
                </p:oleObj>
              </mc:Choice>
              <mc:Fallback>
                <p:oleObj name="Acrobat Document" r:id="rId3" imgW="5667037" imgH="7962576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0600" y="762000"/>
                        <a:ext cx="3871356" cy="54394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899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4191000" cy="66294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500" dirty="0">
                <a:solidFill>
                  <a:srgbClr val="C00000"/>
                </a:solidFill>
              </a:rPr>
              <a:t>Popliteal artery –  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Draw </a:t>
            </a:r>
            <a:r>
              <a:rPr lang="en-US" sz="2200" dirty="0">
                <a:solidFill>
                  <a:prstClr val="black"/>
                </a:solidFill>
              </a:rPr>
              <a:t>a horizontal line on the back of thigh at the junction of middle &amp; lower third of the thigh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Draw </a:t>
            </a:r>
            <a:r>
              <a:rPr lang="en-US" sz="2200" dirty="0">
                <a:solidFill>
                  <a:prstClr val="black"/>
                </a:solidFill>
              </a:rPr>
              <a:t>an another horizontal line  at the level of upper margin of tibial condyle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Draw </a:t>
            </a:r>
            <a:r>
              <a:rPr lang="en-US" sz="2200" dirty="0">
                <a:solidFill>
                  <a:prstClr val="black"/>
                </a:solidFill>
              </a:rPr>
              <a:t>a middle line b/w above two horizontal lines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Put </a:t>
            </a:r>
            <a:r>
              <a:rPr lang="en-US" sz="2200" dirty="0">
                <a:solidFill>
                  <a:prstClr val="black"/>
                </a:solidFill>
              </a:rPr>
              <a:t>a point 2.5 cm medial to middle line on first horizontal line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Put  </a:t>
            </a:r>
            <a:r>
              <a:rPr lang="en-US" sz="2200" dirty="0">
                <a:solidFill>
                  <a:prstClr val="black"/>
                </a:solidFill>
              </a:rPr>
              <a:t>a mark on back at the level of tibial tuberosity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345724"/>
              </p:ext>
            </p:extLst>
          </p:nvPr>
        </p:nvGraphicFramePr>
        <p:xfrm>
          <a:off x="4419600" y="1143000"/>
          <a:ext cx="4533899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name="Acrobat Document" r:id="rId3" imgW="5667037" imgH="5810088" progId="AcroExch.Document.2015">
                  <p:embed/>
                </p:oleObj>
              </mc:Choice>
              <mc:Fallback>
                <p:oleObj name="Acrobat Document" r:id="rId3" imgW="5667037" imgH="5810088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9600" y="1143000"/>
                        <a:ext cx="4533899" cy="46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576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4572000" cy="6400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Dorsalis pedis artery – </a:t>
            </a:r>
          </a:p>
          <a:p>
            <a:pPr lvl="1"/>
            <a:endParaRPr lang="en-US" dirty="0" smtClean="0"/>
          </a:p>
          <a:p>
            <a:pPr lvl="1"/>
            <a:r>
              <a:rPr lang="en-US" sz="2000" dirty="0" smtClean="0"/>
              <a:t>A point midway b/w two malleoli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Another point at the proximal end of first inter- metatarsal space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 smtClean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rgbClr val="0070C0"/>
                </a:solidFill>
              </a:rPr>
              <a:t>Peripheral arterial pulsation of dorsalis pedis artery, anterior tibial artery &amp; posterior tibial artery is felt during clinical examination of lower limb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rgbClr val="0070C0"/>
                </a:solidFill>
              </a:rPr>
              <a:t>This diagnostic importance in peripheral arterial disease, thromboangitis obliterans  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31" y="630785"/>
            <a:ext cx="3867150" cy="543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510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3886200" cy="4038600"/>
          </a:xfrm>
        </p:spPr>
        <p:txBody>
          <a:bodyPr/>
          <a:lstStyle/>
          <a:p>
            <a:r>
              <a:rPr lang="en-US" sz="2400" dirty="0" smtClean="0">
                <a:solidFill>
                  <a:srgbClr val="C00000"/>
                </a:solidFill>
              </a:rPr>
              <a:t>Posterior tibial artery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Put a point in the middle line of leg at the level of neck of fibula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Another point midway b/w medial malleolus &amp; tendo-clacaneus </a:t>
            </a:r>
          </a:p>
          <a:p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279254"/>
              </p:ext>
            </p:extLst>
          </p:nvPr>
        </p:nvGraphicFramePr>
        <p:xfrm>
          <a:off x="5257800" y="609599"/>
          <a:ext cx="3552825" cy="5808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Acrobat Document" r:id="rId3" imgW="4905279" imgH="8019809" progId="AcroExch.Document.2015">
                  <p:embed/>
                </p:oleObj>
              </mc:Choice>
              <mc:Fallback>
                <p:oleObj name="Acrobat Document" r:id="rId3" imgW="4905279" imgH="801980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57800" y="609599"/>
                        <a:ext cx="3552825" cy="5808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956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28600"/>
            <a:ext cx="4267200" cy="64008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Lateral plantar artery &amp; nerve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 point midway b/w medial malleolus &amp; prominence of heel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 point 2.5 cm medial to tubercle of 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metatarsal bone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 point at the proximal end of first  inter -metatarsal space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C00000"/>
                </a:solidFill>
              </a:rPr>
              <a:t>Medial plantar artery &amp; nerve 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 point midway b/w medial malleolus and prominence heel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Take another point in the first interdigital cleft as far as navicular bone  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391075"/>
              </p:ext>
            </p:extLst>
          </p:nvPr>
        </p:nvGraphicFramePr>
        <p:xfrm>
          <a:off x="4446814" y="1143000"/>
          <a:ext cx="4528457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Acrobat Document" r:id="rId3" imgW="6476829" imgH="5667195" progId="AcroExch.Document.2015">
                  <p:embed/>
                </p:oleObj>
              </mc:Choice>
              <mc:Fallback>
                <p:oleObj name="Acrobat Document" r:id="rId3" imgW="6476829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6814" y="1143000"/>
                        <a:ext cx="4528457" cy="396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739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4343400" cy="59737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Tibial nerve – </a:t>
            </a:r>
          </a:p>
          <a:p>
            <a:pPr lvl="1"/>
            <a:r>
              <a:rPr lang="en-US" dirty="0" smtClean="0"/>
              <a:t>Put a point on upper limit of popliteal fossa</a:t>
            </a:r>
          </a:p>
          <a:p>
            <a:pPr lvl="1"/>
            <a:r>
              <a:rPr lang="en-US" dirty="0" smtClean="0"/>
              <a:t>Put another point on lower limit of popliteal fossa</a:t>
            </a:r>
          </a:p>
          <a:p>
            <a:pPr lvl="1"/>
            <a:r>
              <a:rPr lang="en-US" dirty="0" smtClean="0"/>
              <a:t>Mark a point midway b/w medial malleolus and tendo-calcaneus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Common peroneal nerve – </a:t>
            </a:r>
          </a:p>
          <a:p>
            <a:pPr lvl="1"/>
            <a:r>
              <a:rPr lang="en-US" dirty="0" smtClean="0"/>
              <a:t>Mark the upper angle of popliteal fossa</a:t>
            </a:r>
          </a:p>
          <a:p>
            <a:pPr lvl="1"/>
            <a:r>
              <a:rPr lang="en-US" dirty="0" smtClean="0"/>
              <a:t>Mark a point on the back of the head of the fibula</a:t>
            </a:r>
          </a:p>
          <a:p>
            <a:pPr lvl="1"/>
            <a:r>
              <a:rPr lang="en-US" dirty="0" smtClean="0"/>
              <a:t>Mark the on the lateral side neck of the fibula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Deep peroneal nerve – </a:t>
            </a:r>
          </a:p>
          <a:p>
            <a:pPr lvl="1"/>
            <a:r>
              <a:rPr lang="en-US" dirty="0" smtClean="0"/>
              <a:t>Put a point on lateral side of neck of the fibula</a:t>
            </a:r>
          </a:p>
          <a:p>
            <a:pPr lvl="1"/>
            <a:r>
              <a:rPr lang="en-US" dirty="0" smtClean="0"/>
              <a:t>Mark  a point midway b/w two malleoli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796580"/>
              </p:ext>
            </p:extLst>
          </p:nvPr>
        </p:nvGraphicFramePr>
        <p:xfrm>
          <a:off x="4582571" y="533400"/>
          <a:ext cx="4423317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Acrobat Document" r:id="rId3" imgW="5667037" imgH="6638639" progId="AcroExch.Document.2015">
                  <p:embed/>
                </p:oleObj>
              </mc:Choice>
              <mc:Fallback>
                <p:oleObj name="Acrobat Document" r:id="rId3" imgW="5667037" imgH="663863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82571" y="533400"/>
                        <a:ext cx="4423317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02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4469"/>
            <a:ext cx="4419600" cy="3621395"/>
          </a:xfrm>
        </p:spPr>
        <p:txBody>
          <a:bodyPr/>
          <a:lstStyle/>
          <a:p>
            <a:r>
              <a:rPr lang="en-US" sz="2400" dirty="0">
                <a:solidFill>
                  <a:srgbClr val="C00000"/>
                </a:solidFill>
              </a:rPr>
              <a:t>Deep peroneal nerve – </a:t>
            </a:r>
          </a:p>
          <a:p>
            <a:pPr lvl="1"/>
            <a:endParaRPr lang="en-US" dirty="0" smtClean="0"/>
          </a:p>
          <a:p>
            <a:pPr lvl="1"/>
            <a:r>
              <a:rPr lang="en-US" sz="2000" dirty="0" smtClean="0"/>
              <a:t>Put </a:t>
            </a:r>
            <a:r>
              <a:rPr lang="en-US" sz="2000" dirty="0"/>
              <a:t>a point on lateral side of neck of the fibula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Mark  </a:t>
            </a:r>
            <a:r>
              <a:rPr lang="en-US" sz="2000" dirty="0"/>
              <a:t>a point midway b/w two malleoli</a:t>
            </a:r>
          </a:p>
          <a:p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33399"/>
            <a:ext cx="3871913" cy="544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83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013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1044</Words>
  <Application>Microsoft Office PowerPoint</Application>
  <PresentationFormat>On-screen Show (4:3)</PresentationFormat>
  <Paragraphs>228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Acrobat Document</vt:lpstr>
      <vt:lpstr>SURFACE ANATOMY  LOWER LIMB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Front of the thigh</vt:lpstr>
      <vt:lpstr>PowerPoint Presentation</vt:lpstr>
      <vt:lpstr>PowerPoint Presentation</vt:lpstr>
      <vt:lpstr>PowerPoint Presentation</vt:lpstr>
      <vt:lpstr>PowerPoint Presentation</vt:lpstr>
      <vt:lpstr>Gluteal region &amp; back of thigh</vt:lpstr>
      <vt:lpstr>PowerPoint Presentation</vt:lpstr>
      <vt:lpstr>PowerPoint Presentation</vt:lpstr>
      <vt:lpstr>Leg  &amp; Foot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 ANATOMY  LOWER LIMB</dc:title>
  <dc:creator>sarangdhar</dc:creator>
  <cp:lastModifiedBy>sarangdhar</cp:lastModifiedBy>
  <cp:revision>62</cp:revision>
  <dcterms:created xsi:type="dcterms:W3CDTF">2021-04-19T14:02:31Z</dcterms:created>
  <dcterms:modified xsi:type="dcterms:W3CDTF">2024-09-03T08:10:34Z</dcterms:modified>
</cp:coreProperties>
</file>