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28"/>
  </p:notesMasterIdLst>
  <p:sldIdLst>
    <p:sldId id="256" r:id="rId6"/>
    <p:sldId id="258" r:id="rId7"/>
    <p:sldId id="263" r:id="rId8"/>
    <p:sldId id="259" r:id="rId9"/>
    <p:sldId id="260" r:id="rId10"/>
    <p:sldId id="261" r:id="rId11"/>
    <p:sldId id="264" r:id="rId12"/>
    <p:sldId id="265" r:id="rId13"/>
    <p:sldId id="266" r:id="rId14"/>
    <p:sldId id="284" r:id="rId15"/>
    <p:sldId id="285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9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27F4C-A617-49B7-8817-0C073CEB84E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84089-22C6-450C-8494-977CD88D9A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7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uperior_laryngeal_nerv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MMA</a:t>
            </a:r>
            <a:r>
              <a:rPr lang="en-US" baseline="0" dirty="0" smtClean="0"/>
              <a:t> – middle meningeal artery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Cricoid cartilage level – C6, junction</a:t>
            </a:r>
            <a:r>
              <a:rPr lang="en-US" baseline="0" dirty="0" smtClean="0"/>
              <a:t> of larynx and trachea, </a:t>
            </a:r>
            <a:r>
              <a:rPr lang="en-US" dirty="0" smtClean="0"/>
              <a:t>junction</a:t>
            </a:r>
            <a:r>
              <a:rPr lang="en-US" baseline="0" dirty="0" smtClean="0"/>
              <a:t> of pharynx and esophagus, middle cervical ganglion, inferior thyroid artery enters inside thyroid gland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Thyrohyoid</a:t>
            </a:r>
            <a:r>
              <a:rPr lang="en-US" baseline="0" dirty="0" smtClean="0"/>
              <a:t> ligament is</a:t>
            </a:r>
            <a:r>
              <a:rPr lang="en-US" dirty="0" smtClean="0"/>
              <a:t> pierced by the superior laryngeal vessels and the internal branch of the </a:t>
            </a:r>
            <a:r>
              <a:rPr lang="en-US" dirty="0" smtClean="0">
                <a:hlinkClick r:id="rId3" action="ppaction://hlinkfile" tooltip="Superior laryngeal nerve"/>
              </a:rPr>
              <a:t>superior laryngeal nerve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Thyroid ima artery usually arises from brachiocephalic trunk or arch of aorta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SCM – sternocleidomastoid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4AAA-2E28-4C12-90FA-CC58EE16CE79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83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0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265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80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709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49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62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3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208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86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555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CD08-8FBC-48CC-B234-9B3088025B27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61116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4A1A-F4F9-4100-9D30-72B0D1B07F71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37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6169-0B70-4614-9577-DAF34814518B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987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C895B-6EA2-4E5C-9FA1-92DAF4EB09DE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628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1650-455E-4C9B-9CA5-342973ED4234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85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39305-89B9-4EA4-B5E3-7AFC2E49A17B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800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00CC-AA95-4287-988E-F6BDBFE71DBB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379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BAC6-3F58-4275-AC14-E1434250E8E4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980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74CA-A891-47E6-A66C-BA40A7DED80A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0033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EFFC-B8F1-4910-9DDE-DB980D4D21BC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5058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D365-07C9-4383-B2FD-28FCCBF845C6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132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4CD08-8FBC-48CC-B234-9B3088025B27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14283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4A1A-F4F9-4100-9D30-72B0D1B07F71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5913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6169-0B70-4614-9577-DAF34814518B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5182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C895B-6EA2-4E5C-9FA1-92DAF4EB09DE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501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1650-455E-4C9B-9CA5-342973ED4234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181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39305-89B9-4EA4-B5E3-7AFC2E49A17B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0257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00CC-AA95-4287-988E-F6BDBFE71DBB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4689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BAC6-3F58-4275-AC14-E1434250E8E4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017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74CA-A891-47E6-A66C-BA40A7DED80A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1443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EFFC-B8F1-4910-9DDE-DB980D4D21BC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015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D365-07C9-4383-B2FD-28FCCBF845C6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451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3722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0729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9127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789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790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96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7640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02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3941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0820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023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4799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693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148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9796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7156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4444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563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5778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1877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5927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5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ECA3B-E2B0-411F-B2E1-28244D13DA3A}" type="datetimeFigureOut">
              <a:rPr lang="en-US" smtClean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50C37-969E-470E-A0B8-DFBCB12BD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11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8B3C148-F75C-40E8-BF74-72957384E265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39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8B3C148-F75C-40E8-BF74-72957384E265}" type="datetime1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78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80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ECA3B-E2B0-411F-B2E1-28244D13D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50C37-969E-470E-A0B8-DFBCB12BD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adiopaedia.org/articles/new?article%5btitle%5d=zygomatic+arch" TargetMode="External"/><Relationship Id="rId2" Type="http://schemas.openxmlformats.org/officeDocument/2006/relationships/hyperlink" Target="http://radiopaedia.org/articles/new?article%5btitle%5d=external-acoustic-meatus" TargetMode="Externa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1"/>
            <a:ext cx="8610600" cy="1523999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SURFACE ANATOMY OF HEAD &amp; NECK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813" y="1524000"/>
            <a:ext cx="533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705168" y="5562600"/>
            <a:ext cx="3352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US" sz="1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Sarangdhar</a:t>
            </a:r>
            <a:r>
              <a:rPr lang="en-US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Kumar</a:t>
            </a:r>
          </a:p>
          <a:p>
            <a:r>
              <a:rPr lang="en-US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Department of Anatomy </a:t>
            </a:r>
          </a:p>
          <a:p>
            <a:r>
              <a:rPr lang="en-US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Rohilkhand </a:t>
            </a:r>
            <a:r>
              <a:rPr lang="en-US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edical College &amp; </a:t>
            </a:r>
            <a:r>
              <a:rPr lang="en-US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Hospital,Bareilly</a:t>
            </a:r>
            <a:endParaRPr lang="en-US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990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Important surface landmarks of head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900" dirty="0" smtClean="0">
                <a:solidFill>
                  <a:srgbClr val="0070C0"/>
                </a:solidFill>
                <a:cs typeface="Arial" pitchFamily="34" charset="0"/>
              </a:rPr>
              <a:t>Anterior fontanelle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900" dirty="0" smtClean="0">
                <a:cs typeface="Arial" pitchFamily="34" charset="0"/>
              </a:rPr>
              <a:t>Between frontal bone infront and two halves of parietal bones behind</a:t>
            </a:r>
          </a:p>
          <a:p>
            <a:pPr lvl="1" algn="just">
              <a:buFont typeface="Wingdings" pitchFamily="2" charset="2"/>
              <a:buChar char="q"/>
            </a:pPr>
            <a:endParaRPr lang="en-US" sz="2900" dirty="0" smtClean="0">
              <a:cs typeface="Arial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en-US" sz="2900" dirty="0" smtClean="0">
                <a:cs typeface="Arial" pitchFamily="34" charset="0"/>
              </a:rPr>
              <a:t>Bregma in adult</a:t>
            </a:r>
          </a:p>
          <a:p>
            <a:pPr algn="just">
              <a:buFont typeface="Wingdings" pitchFamily="2" charset="2"/>
              <a:buChar char="q"/>
            </a:pPr>
            <a:endParaRPr lang="en-US" sz="29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900" dirty="0" smtClean="0">
                <a:solidFill>
                  <a:srgbClr val="0070C0"/>
                </a:solidFill>
                <a:cs typeface="Arial" pitchFamily="34" charset="0"/>
              </a:rPr>
              <a:t>Posterior fontanelle</a:t>
            </a:r>
          </a:p>
          <a:p>
            <a:pPr marL="1314450" lvl="3" indent="-457200" algn="just">
              <a:buFont typeface="Wingdings" pitchFamily="2" charset="2"/>
              <a:buChar char="q"/>
            </a:pPr>
            <a:r>
              <a:rPr lang="en-US" sz="2900" dirty="0">
                <a:cs typeface="Arial" pitchFamily="34" charset="0"/>
              </a:rPr>
              <a:t>B</a:t>
            </a:r>
            <a:r>
              <a:rPr lang="en-US" sz="2900" dirty="0" smtClean="0">
                <a:cs typeface="Arial" pitchFamily="34" charset="0"/>
              </a:rPr>
              <a:t>etween squamous part of occipital bone and posterior border of two parietal bones </a:t>
            </a:r>
          </a:p>
          <a:p>
            <a:pPr marL="1314450" lvl="3" indent="-457200" algn="just">
              <a:buFont typeface="Wingdings" pitchFamily="2" charset="2"/>
              <a:buChar char="q"/>
            </a:pPr>
            <a:endParaRPr lang="en-US" sz="2900" dirty="0" smtClean="0">
              <a:cs typeface="Arial" pitchFamily="34" charset="0"/>
            </a:endParaRPr>
          </a:p>
          <a:p>
            <a:pPr marL="1314450" lvl="3" indent="-457200" algn="just">
              <a:buFont typeface="Wingdings" pitchFamily="2" charset="2"/>
              <a:buChar char="q"/>
            </a:pPr>
            <a:r>
              <a:rPr lang="en-US" sz="2900" dirty="0" smtClean="0">
                <a:cs typeface="Arial" pitchFamily="34" charset="0"/>
              </a:rPr>
              <a:t>Lambda </a:t>
            </a:r>
          </a:p>
          <a:p>
            <a:endParaRPr lang="en-US" dirty="0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 l="35311" t="17606" r="29661" b="33098"/>
          <a:stretch>
            <a:fillRect/>
          </a:stretch>
        </p:blipFill>
        <p:spPr bwMode="auto">
          <a:xfrm>
            <a:off x="6096000" y="1524000"/>
            <a:ext cx="236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 l="25141" t="20423" r="29661" b="38732"/>
          <a:stretch>
            <a:fillRect/>
          </a:stretch>
        </p:blipFill>
        <p:spPr bwMode="auto">
          <a:xfrm>
            <a:off x="5562600" y="4419600"/>
            <a:ext cx="3048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84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8486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548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4038600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cs typeface="Arial" pitchFamily="34" charset="0"/>
              </a:rPr>
              <a:t>Nasion 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000" dirty="0" smtClean="0">
                <a:cs typeface="Arial" pitchFamily="34" charset="0"/>
              </a:rPr>
              <a:t>Depression in  the midline at root of nose</a:t>
            </a:r>
          </a:p>
          <a:p>
            <a:pPr lvl="1" algn="just">
              <a:buFont typeface="Wingdings" pitchFamily="2" charset="2"/>
              <a:buChar char="q"/>
            </a:pPr>
            <a:endParaRPr lang="en-US" sz="20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cs typeface="Arial" pitchFamily="34" charset="0"/>
              </a:rPr>
              <a:t>Glabella</a:t>
            </a:r>
            <a:r>
              <a:rPr lang="en-US" sz="2000" dirty="0" smtClean="0">
                <a:cs typeface="Arial" pitchFamily="34" charset="0"/>
              </a:rPr>
              <a:t> 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000" dirty="0" smtClean="0">
                <a:cs typeface="Arial" pitchFamily="34" charset="0"/>
              </a:rPr>
              <a:t>Meeting point of two superciliary arches </a:t>
            </a:r>
          </a:p>
          <a:p>
            <a:pPr lvl="1" algn="just">
              <a:buFont typeface="Wingdings" pitchFamily="2" charset="2"/>
              <a:buChar char="q"/>
            </a:pPr>
            <a:endParaRPr lang="en-US" sz="2000" dirty="0" smtClean="0"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cs typeface="Arial" pitchFamily="34" charset="0"/>
              </a:rPr>
              <a:t>Vertex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cs typeface="Arial" pitchFamily="34" charset="0"/>
              </a:rPr>
              <a:t>Highest point on skull in the sagittal plane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2" cstate="print"/>
          <a:srcRect r="52518" b="27465"/>
          <a:stretch>
            <a:fillRect/>
          </a:stretch>
        </p:blipFill>
        <p:spPr bwMode="auto">
          <a:xfrm>
            <a:off x="4876800" y="1143000"/>
            <a:ext cx="4117573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786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228600"/>
            <a:ext cx="4038600" cy="6400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70C0"/>
                </a:solidFill>
              </a:rPr>
              <a:t>Pterion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600" dirty="0" smtClean="0"/>
              <a:t>Lie 1.5 inch above midpoint of zygomatic arch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600" dirty="0" smtClean="0"/>
              <a:t>Beneath it lies anterior branch of MMA</a:t>
            </a:r>
          </a:p>
          <a:p>
            <a:pPr algn="just">
              <a:buFont typeface="Wingdings" pitchFamily="2" charset="2"/>
              <a:buChar char="q"/>
            </a:pPr>
            <a:endParaRPr lang="en-US" sz="1600" dirty="0" smtClean="0"/>
          </a:p>
          <a:p>
            <a:pPr algn="just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70C0"/>
                </a:solidFill>
              </a:rPr>
              <a:t>Zygomatic arch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600" dirty="0" smtClean="0"/>
              <a:t>Extend forward in front of ear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600" dirty="0" smtClean="0"/>
              <a:t>Above is temporal fossa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600" dirty="0" smtClean="0"/>
              <a:t>Attached to lower margin is masseter muscle</a:t>
            </a:r>
          </a:p>
          <a:p>
            <a:pPr algn="just">
              <a:buFont typeface="Wingdings" pitchFamily="2" charset="2"/>
              <a:buChar char="q"/>
            </a:pPr>
            <a:endParaRPr lang="en-US" sz="1600" dirty="0" smtClean="0"/>
          </a:p>
          <a:p>
            <a:pPr algn="just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70C0"/>
                </a:solidFill>
              </a:rPr>
              <a:t>Mastoid process of temporal bone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600" dirty="0" smtClean="0"/>
              <a:t>Projects  downward and forward behind the ear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600" dirty="0" smtClean="0"/>
              <a:t>Develop after 2 years </a:t>
            </a:r>
          </a:p>
          <a:p>
            <a:pPr algn="just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70C0"/>
                </a:solidFill>
              </a:rPr>
              <a:t>Asterion</a:t>
            </a:r>
            <a:r>
              <a:rPr lang="en-US" sz="1600" dirty="0" smtClean="0">
                <a:solidFill>
                  <a:srgbClr val="0070C0"/>
                </a:solidFill>
              </a:rPr>
              <a:t> </a:t>
            </a:r>
          </a:p>
          <a:p>
            <a:pPr algn="just">
              <a:buFont typeface="Wingdings" pitchFamily="2" charset="2"/>
              <a:buChar char="q"/>
            </a:pPr>
            <a:endParaRPr lang="en-US" sz="1600" dirty="0" smtClean="0">
              <a:solidFill>
                <a:srgbClr val="0070C0"/>
              </a:solidFill>
            </a:endParaRPr>
          </a:p>
          <a:p>
            <a:pPr lvl="1" algn="just">
              <a:buFont typeface="Wingdings" pitchFamily="2" charset="2"/>
              <a:buChar char="q"/>
            </a:pPr>
            <a:r>
              <a:rPr lang="en-US" sz="1600" dirty="0" smtClean="0"/>
              <a:t>4 cm behind the external acoustic meatus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600" dirty="0" smtClean="0"/>
              <a:t>1.25 cm above to meato-ionic line</a:t>
            </a:r>
          </a:p>
          <a:p>
            <a:pPr lvl="1" algn="just"/>
            <a:endParaRPr lang="en-US" sz="160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 r="31921" b="28873"/>
          <a:stretch>
            <a:fillRect/>
          </a:stretch>
        </p:blipFill>
        <p:spPr bwMode="auto">
          <a:xfrm>
            <a:off x="4495801" y="1143000"/>
            <a:ext cx="4648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50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39298"/>
            <a:ext cx="4038600" cy="5897563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Orbital margin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Formed by frontal, zygomatic and maxillary bones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  <a:cs typeface="Arial" pitchFamily="34" charset="0"/>
              </a:rPr>
              <a:t>Superciliary ridges (arch)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600" dirty="0" smtClean="0">
                <a:cs typeface="Arial" pitchFamily="34" charset="0"/>
              </a:rPr>
              <a:t>Two prominent ridges on the frontal bones above the upper margin of orbit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600" dirty="0" smtClean="0">
                <a:cs typeface="Arial" pitchFamily="34" charset="0"/>
              </a:rPr>
              <a:t>Deep to these ridges on either side of midline lie </a:t>
            </a:r>
            <a:r>
              <a:rPr lang="en-US" sz="2600" dirty="0" smtClean="0">
                <a:solidFill>
                  <a:srgbClr val="0070C0"/>
                </a:solidFill>
                <a:cs typeface="Arial" pitchFamily="34" charset="0"/>
              </a:rPr>
              <a:t>frontal air sinuses</a:t>
            </a:r>
          </a:p>
          <a:p>
            <a:pPr algn="just">
              <a:buFont typeface="Wingdings" pitchFamily="2" charset="2"/>
              <a:buChar char="q"/>
            </a:pPr>
            <a:endParaRPr lang="en-US" b="1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Supraorbital notch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Junction of medial and intermediate third of upper margin of orbit</a:t>
            </a:r>
          </a:p>
          <a:p>
            <a:pPr algn="just">
              <a:buFont typeface="Wingdings" pitchFamily="2" charset="2"/>
              <a:buChar char="q"/>
            </a:pPr>
            <a:endParaRPr lang="en-US" b="1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Infraorbital foramen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Lie 5mm below lower margin of orbit, on a line drawn from the supraorbital notch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Transmit infraorbital nerve and vessels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>
              <a:solidFill>
                <a:srgbClr val="0070C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Maxillary air sinus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Situated within maxilla below infraorbital foramen each side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 l="14163" t="19916" r="9947" b="13231"/>
          <a:stretch>
            <a:fillRect/>
          </a:stretch>
        </p:blipFill>
        <p:spPr bwMode="auto">
          <a:xfrm>
            <a:off x="4864608" y="1905000"/>
            <a:ext cx="4279392" cy="356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54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267200" cy="6294120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300" dirty="0" smtClean="0">
                <a:solidFill>
                  <a:srgbClr val="0070C0"/>
                </a:solidFill>
              </a:rPr>
              <a:t>Auricle and external acoustic meatus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300" dirty="0" smtClean="0"/>
              <a:t>Lie in front of mastoid process</a:t>
            </a:r>
          </a:p>
          <a:p>
            <a:pPr lvl="1" algn="just">
              <a:buFont typeface="Wingdings" pitchFamily="2" charset="2"/>
              <a:buChar char="q"/>
            </a:pPr>
            <a:endParaRPr lang="en-US" sz="2300" dirty="0" smtClean="0"/>
          </a:p>
          <a:p>
            <a:pPr lvl="1" algn="just">
              <a:buFont typeface="Wingdings" pitchFamily="2" charset="2"/>
              <a:buChar char="q"/>
            </a:pPr>
            <a:r>
              <a:rPr lang="en-US" sz="2300" dirty="0" smtClean="0"/>
              <a:t>To examine the tympanic membrane </a:t>
            </a:r>
          </a:p>
          <a:p>
            <a:pPr lvl="2" algn="just">
              <a:buFont typeface="Wingdings" pitchFamily="2" charset="2"/>
              <a:buChar char="q"/>
            </a:pPr>
            <a:r>
              <a:rPr lang="en-US" dirty="0" smtClean="0"/>
              <a:t>In the adult</a:t>
            </a:r>
          </a:p>
          <a:p>
            <a:pPr lvl="3" algn="just">
              <a:buFont typeface="Wingdings" pitchFamily="2" charset="2"/>
              <a:buChar char="q"/>
            </a:pPr>
            <a:r>
              <a:rPr lang="en-US" dirty="0" smtClean="0"/>
              <a:t>Auricle should be pulled upward and backward</a:t>
            </a:r>
          </a:p>
          <a:p>
            <a:pPr lvl="3" algn="just">
              <a:buFont typeface="Wingdings" pitchFamily="2" charset="2"/>
              <a:buChar char="q"/>
            </a:pPr>
            <a:endParaRPr lang="en-US" dirty="0" smtClean="0"/>
          </a:p>
          <a:p>
            <a:pPr lvl="2" algn="just">
              <a:buFont typeface="Wingdings" pitchFamily="2" charset="2"/>
              <a:buChar char="q"/>
            </a:pPr>
            <a:r>
              <a:rPr lang="en-US" dirty="0" smtClean="0"/>
              <a:t>In children</a:t>
            </a:r>
          </a:p>
          <a:p>
            <a:pPr lvl="3" algn="just">
              <a:buFont typeface="Wingdings" pitchFamily="2" charset="2"/>
              <a:buChar char="q"/>
            </a:pPr>
            <a:r>
              <a:rPr lang="en-US" dirty="0" smtClean="0"/>
              <a:t>Slightly downward and backward</a:t>
            </a:r>
          </a:p>
          <a:p>
            <a:pPr algn="just">
              <a:buFont typeface="Wingdings" pitchFamily="2" charset="2"/>
              <a:buChar char="q"/>
            </a:pPr>
            <a:endParaRPr lang="en-US" b="1" dirty="0" smtClean="0">
              <a:solidFill>
                <a:srgbClr val="FF000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300" dirty="0" smtClean="0">
                <a:solidFill>
                  <a:srgbClr val="0070C0"/>
                </a:solidFill>
              </a:rPr>
              <a:t>Tympanic membrane 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300" dirty="0" smtClean="0"/>
              <a:t>Gray and concave toward the meatus</a:t>
            </a:r>
          </a:p>
          <a:p>
            <a:pPr lvl="1" algn="just">
              <a:buFont typeface="Wingdings" pitchFamily="2" charset="2"/>
              <a:buChar char="q"/>
            </a:pPr>
            <a:endParaRPr lang="en-US" sz="2300" dirty="0" smtClean="0"/>
          </a:p>
          <a:p>
            <a:pPr lvl="1" algn="just">
              <a:buFont typeface="Wingdings" pitchFamily="2" charset="2"/>
              <a:buChar char="q"/>
            </a:pPr>
            <a:r>
              <a:rPr lang="en-US" sz="2300" dirty="0" smtClean="0"/>
              <a:t>Most depressed part is called umbo</a:t>
            </a:r>
          </a:p>
          <a:p>
            <a:pPr lvl="1" algn="just">
              <a:buFont typeface="Wingdings" pitchFamily="2" charset="2"/>
              <a:buChar char="q"/>
            </a:pPr>
            <a:endParaRPr lang="en-US" sz="2300" dirty="0" smtClean="0"/>
          </a:p>
          <a:p>
            <a:pPr lvl="1" algn="just">
              <a:buFont typeface="Wingdings" pitchFamily="2" charset="2"/>
              <a:buChar char="q"/>
            </a:pPr>
            <a:r>
              <a:rPr lang="en-US" sz="2300" dirty="0" smtClean="0"/>
              <a:t>Caused by attachment of handle of malleus on its medial surface</a:t>
            </a:r>
            <a:endParaRPr lang="en-US" sz="2300" dirty="0"/>
          </a:p>
        </p:txBody>
      </p:sp>
      <p:pic>
        <p:nvPicPr>
          <p:cNvPr id="6" name="Picture 6" descr="http://thepointeedition.lww.com/FullTextService/CT%7b06b9ee1beed5941940e72b0413b9f09dac77cfede120a127e0f84fad8d062070293505b0bc381e389dbbc1ec036a6fc4%7d/C7FF41.gif"/>
          <p:cNvPicPr>
            <a:picLocks noChangeAspect="1" noChangeArrowheads="1"/>
          </p:cNvPicPr>
          <p:nvPr/>
        </p:nvPicPr>
        <p:blipFill>
          <a:blip r:embed="rId2" cstate="print"/>
          <a:srcRect t="1237" r="41980" b="59132"/>
          <a:stretch>
            <a:fillRect/>
          </a:stretch>
        </p:blipFill>
        <p:spPr bwMode="auto">
          <a:xfrm>
            <a:off x="4495800" y="685800"/>
            <a:ext cx="44577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038600"/>
            <a:ext cx="3352799" cy="256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533400"/>
            <a:ext cx="4267200" cy="55927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</a:rPr>
              <a:t>Suprameatal triangle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</a:rPr>
              <a:t>Anterior</a:t>
            </a:r>
            <a:r>
              <a:rPr lang="en-US" dirty="0" smtClean="0"/>
              <a:t> </a:t>
            </a:r>
          </a:p>
          <a:p>
            <a:pPr lvl="2" algn="just">
              <a:buFont typeface="Wingdings" pitchFamily="2" charset="2"/>
              <a:buChar char="q"/>
            </a:pPr>
            <a:r>
              <a:rPr lang="en-US" dirty="0" smtClean="0"/>
              <a:t>Posterior border of the </a:t>
            </a:r>
            <a:r>
              <a:rPr lang="en-US" dirty="0" smtClean="0">
                <a:hlinkClick r:id="rId2"/>
              </a:rPr>
              <a:t>external acoustic meatus</a:t>
            </a:r>
            <a:endParaRPr lang="en-US" dirty="0" smtClean="0"/>
          </a:p>
          <a:p>
            <a:pPr lvl="1" algn="just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</a:rPr>
              <a:t>Superior </a:t>
            </a:r>
          </a:p>
          <a:p>
            <a:pPr lvl="2" algn="just">
              <a:buFont typeface="Wingdings" pitchFamily="2" charset="2"/>
              <a:buChar char="q"/>
            </a:pPr>
            <a:r>
              <a:rPr lang="en-US" dirty="0" smtClean="0"/>
              <a:t>Posterior root of the </a:t>
            </a:r>
            <a:r>
              <a:rPr lang="en-US" dirty="0" smtClean="0">
                <a:hlinkClick r:id="rId3" tooltip="zygomatic arch"/>
              </a:rPr>
              <a:t>zygomatic arch</a:t>
            </a:r>
            <a:endParaRPr lang="en-US" dirty="0" smtClean="0"/>
          </a:p>
          <a:p>
            <a:pPr lvl="1" algn="just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</a:rPr>
              <a:t>Posterior </a:t>
            </a:r>
          </a:p>
          <a:p>
            <a:pPr lvl="2" algn="just">
              <a:buFont typeface="Wingdings" pitchFamily="2" charset="2"/>
              <a:buChar char="q"/>
            </a:pPr>
            <a:r>
              <a:rPr lang="en-US" dirty="0" smtClean="0"/>
              <a:t>A line joining the two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sz="2000" dirty="0" smtClean="0"/>
              <a:t>Mastoid antrum lie 2cm  deep to it in adult but only 2mm deep in new born</a:t>
            </a:r>
          </a:p>
          <a:p>
            <a:pPr lvl="2" algn="just"/>
            <a:endParaRPr lang="en-US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 l="16667" t="9723" r="46875" b="40277"/>
          <a:stretch>
            <a:fillRect/>
          </a:stretch>
        </p:blipFill>
        <p:spPr bwMode="auto">
          <a:xfrm>
            <a:off x="5311295" y="609599"/>
            <a:ext cx="311059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Isosceles Triangle 6"/>
          <p:cNvSpPr/>
          <p:nvPr/>
        </p:nvSpPr>
        <p:spPr>
          <a:xfrm rot="2487662">
            <a:off x="7196539" y="2243537"/>
            <a:ext cx="274320" cy="27432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4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4038600" cy="5440363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Temporomandibular joint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Easily palpated in front of auricle while opening the mouth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Anterior border of ramus of mandible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Felt deep to anterior border of  masseter muscle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Posterior border of ramus of mandible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/>
              <a:t>Felt deep to </a:t>
            </a:r>
            <a:r>
              <a:rPr lang="en-US" dirty="0" smtClean="0"/>
              <a:t>posterior </a:t>
            </a:r>
            <a:r>
              <a:rPr lang="en-US" dirty="0"/>
              <a:t>border of  masseter </a:t>
            </a:r>
            <a:r>
              <a:rPr lang="en-US" dirty="0" smtClean="0"/>
              <a:t>muscle</a:t>
            </a:r>
          </a:p>
          <a:p>
            <a:pPr algn="just">
              <a:buFont typeface="Wingdings" pitchFamily="2" charset="2"/>
              <a:buChar char="q"/>
            </a:pPr>
            <a:endParaRPr lang="en-US" b="1" dirty="0" smtClean="0">
              <a:solidFill>
                <a:srgbClr val="FF000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Body of mandible 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Best examined by having one finger inside the mouth and another on outside</a:t>
            </a:r>
          </a:p>
          <a:p>
            <a:pPr lvl="1"/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r="21751" b="27465"/>
          <a:stretch>
            <a:fillRect/>
          </a:stretch>
        </p:blipFill>
        <p:spPr bwMode="auto">
          <a:xfrm>
            <a:off x="4648200" y="2209800"/>
            <a:ext cx="4426405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87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81000"/>
            <a:ext cx="4267200" cy="6096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Parotid gland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Anterior border-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point on upper border of mandibular condyle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point above the center of masseter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point 2cm below &amp;behind the angle of mandible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Upper border-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 point on upper border of mandibular condyle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point on mastoid process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Posterior border- 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Straight line joining  tip of mastoid process &amp; 2cm below and behind the angle of mandible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Parotid duct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point at the lower border of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choncha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Another point midway between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ala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of the nose &amp; red margin of upper lip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28800"/>
            <a:ext cx="44196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995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85800"/>
            <a:ext cx="4343400" cy="5867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Facial artery </a:t>
            </a: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point on the mandible at the antero inferior angle of the masseter </a:t>
            </a:r>
          </a:p>
          <a:p>
            <a:pPr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point about 1.25 cm lateral to the angle of the mouth </a:t>
            </a:r>
          </a:p>
          <a:p>
            <a:pPr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point at the medial angle of the eye join these points by wavy line </a:t>
            </a:r>
          </a:p>
          <a:p>
            <a:pPr marL="594360" lvl="0" indent="-457200">
              <a:lnSpc>
                <a:spcPct val="80000"/>
              </a:lnSpc>
              <a:buClr>
                <a:prstClr val="black">
                  <a:shade val="95000"/>
                </a:prstClr>
              </a:buClr>
              <a:buSzPct val="65000"/>
              <a:buFont typeface="Wingdings" pitchFamily="2" charset="2"/>
              <a:buChar char="q"/>
              <a:defRPr/>
            </a:pPr>
            <a:r>
              <a:rPr lang="en-US" sz="2000" dirty="0">
                <a:solidFill>
                  <a:srgbClr val="0070C0"/>
                </a:solidFill>
                <a:latin typeface="Times New Roman"/>
              </a:rPr>
              <a:t>Facial nerve</a:t>
            </a:r>
          </a:p>
          <a:p>
            <a:pPr marL="928116" lvl="1" indent="-342900" algn="just">
              <a:lnSpc>
                <a:spcPct val="80000"/>
              </a:lnSpc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2000" dirty="0">
                <a:solidFill>
                  <a:prstClr val="black"/>
                </a:solidFill>
                <a:latin typeface="Times New Roman"/>
              </a:rPr>
              <a:t>Stylomastoid foramen </a:t>
            </a:r>
          </a:p>
          <a:p>
            <a:pPr marL="1191006" lvl="2" indent="-285750" algn="just">
              <a:lnSpc>
                <a:spcPct val="80000"/>
              </a:lnSpc>
              <a:buClr>
                <a:prstClr val="black"/>
              </a:buClr>
              <a:buSzPct val="95000"/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/>
              </a:rPr>
              <a:t>Situated about 2.5 cm from surface, opposite middle of anterior border of </a:t>
            </a:r>
            <a:r>
              <a:rPr lang="en-US" sz="1600" u="sng" dirty="0">
                <a:solidFill>
                  <a:prstClr val="black"/>
                </a:solidFill>
                <a:latin typeface="Times New Roman"/>
              </a:rPr>
              <a:t>mastoid process</a:t>
            </a:r>
          </a:p>
          <a:p>
            <a:pPr marL="928116" lvl="1" indent="-342900" algn="just">
              <a:lnSpc>
                <a:spcPct val="80000"/>
              </a:lnSpc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endParaRPr lang="en-US" sz="1600" u="sng" dirty="0">
              <a:solidFill>
                <a:prstClr val="black"/>
              </a:solidFill>
              <a:latin typeface="Times New Roman"/>
            </a:endParaRPr>
          </a:p>
          <a:p>
            <a:pPr marL="928116" lvl="1" indent="-342900" algn="just">
              <a:lnSpc>
                <a:spcPct val="80000"/>
              </a:lnSpc>
              <a:buClr>
                <a:prstClr val="black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1600" dirty="0">
                <a:solidFill>
                  <a:prstClr val="black"/>
                </a:solidFill>
                <a:latin typeface="Times New Roman"/>
              </a:rPr>
              <a:t>Horizontal line from this point to </a:t>
            </a:r>
            <a:r>
              <a:rPr lang="en-US" sz="1600" u="sng" dirty="0">
                <a:solidFill>
                  <a:prstClr val="black"/>
                </a:solidFill>
                <a:latin typeface="Times New Roman"/>
              </a:rPr>
              <a:t>ramus of mandible</a:t>
            </a:r>
            <a:r>
              <a:rPr lang="en-US" sz="1600" dirty="0">
                <a:solidFill>
                  <a:prstClr val="black"/>
                </a:solidFill>
                <a:latin typeface="Times New Roman"/>
              </a:rPr>
              <a:t> overlies stem of nerve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838200"/>
            <a:ext cx="45720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77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Surface landmarks of neck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Anterior aspect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Symphysis menti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Junction of two half of mandible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Submental triangle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Between symphysis menti and body of hyoid bone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Body of hyoid bone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Opposite 3</a:t>
            </a:r>
            <a:r>
              <a:rPr lang="en-US" baseline="30000" dirty="0" smtClean="0"/>
              <a:t>rd</a:t>
            </a:r>
            <a:r>
              <a:rPr lang="en-US" dirty="0" smtClean="0"/>
              <a:t> cervical vertebra</a:t>
            </a:r>
          </a:p>
          <a:p>
            <a:pPr lvl="1"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Upper border of thyroid cartilage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O</a:t>
            </a:r>
            <a:r>
              <a:rPr lang="en-US" sz="2100" dirty="0" smtClean="0"/>
              <a:t>pposite 4</a:t>
            </a:r>
            <a:r>
              <a:rPr lang="en-US" sz="2100" baseline="30000" dirty="0" smtClean="0"/>
              <a:t>th</a:t>
            </a:r>
            <a:r>
              <a:rPr lang="en-US" sz="2100" dirty="0" smtClean="0"/>
              <a:t> cervical vertebra</a:t>
            </a:r>
          </a:p>
          <a:p>
            <a:pPr lvl="1" algn="just">
              <a:buFont typeface="Wingdings" pitchFamily="2" charset="2"/>
              <a:buChar char="q"/>
            </a:pPr>
            <a:endParaRPr lang="en-US" sz="2100" b="1" dirty="0">
              <a:solidFill>
                <a:srgbClr val="0070C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rgbClr val="0070C0"/>
                </a:solidFill>
              </a:rPr>
              <a:t>Cricoid cartilage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/>
              <a:t>At level of 6</a:t>
            </a:r>
            <a:r>
              <a:rPr lang="en-US" baseline="30000" dirty="0"/>
              <a:t>th</a:t>
            </a:r>
            <a:r>
              <a:rPr lang="en-US" dirty="0"/>
              <a:t> cervical vertebra </a:t>
            </a:r>
          </a:p>
          <a:p>
            <a:pPr lvl="1" algn="just"/>
            <a:endParaRPr lang="en-US" sz="2100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199" y="2438400"/>
            <a:ext cx="441613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256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lvl="1" algn="just"/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solidFill>
                  <a:srgbClr val="0070C0"/>
                </a:solidFill>
              </a:rPr>
              <a:t>Thyrohyoid </a:t>
            </a:r>
            <a:r>
              <a:rPr lang="en-US" dirty="0" smtClean="0">
                <a:solidFill>
                  <a:srgbClr val="0070C0"/>
                </a:solidFill>
              </a:rPr>
              <a:t>ligament/ membrane</a:t>
            </a:r>
            <a:endParaRPr lang="en-US" dirty="0">
              <a:solidFill>
                <a:srgbClr val="0070C0"/>
              </a:solidFill>
            </a:endParaRPr>
          </a:p>
          <a:p>
            <a:pPr lvl="1" algn="just">
              <a:buFont typeface="Wingdings" pitchFamily="2" charset="2"/>
              <a:buChar char="q"/>
            </a:pPr>
            <a:r>
              <a:rPr lang="en-US" dirty="0"/>
              <a:t>Between hyoid bone and thyroid cartilage</a:t>
            </a:r>
          </a:p>
          <a:p>
            <a:pPr algn="just">
              <a:buFont typeface="Wingdings" pitchFamily="2" charset="2"/>
              <a:buChar char="q"/>
            </a:pPr>
            <a:endParaRPr lang="en-US" b="1" dirty="0" smtClean="0">
              <a:solidFill>
                <a:srgbClr val="FF000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Cricothyroid ligament 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Between cricoid cartilage and thyroid cartilage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Cricotracheal ligament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Junction of cricoid cartilage and 1</a:t>
            </a:r>
            <a:r>
              <a:rPr lang="en-US" baseline="30000" dirty="0" smtClean="0"/>
              <a:t>st</a:t>
            </a:r>
            <a:r>
              <a:rPr lang="en-US" dirty="0" smtClean="0"/>
              <a:t> tracheal ring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1</a:t>
            </a:r>
            <a:r>
              <a:rPr lang="en-US" baseline="30000" dirty="0" smtClean="0">
                <a:solidFill>
                  <a:srgbClr val="0070C0"/>
                </a:solidFill>
              </a:rPr>
              <a:t>st</a:t>
            </a:r>
            <a:r>
              <a:rPr lang="en-US" dirty="0" smtClean="0">
                <a:solidFill>
                  <a:srgbClr val="0070C0"/>
                </a:solidFill>
              </a:rPr>
              <a:t> tracheal ring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Just below cricoid cartilage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 marL="594360" lvl="2" indent="-457200"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</a:pPr>
            <a:r>
              <a:rPr lang="en-US" sz="2600" dirty="0">
                <a:solidFill>
                  <a:srgbClr val="0070C0"/>
                </a:solidFill>
              </a:rPr>
              <a:t>Isthmus of thyroid gland </a:t>
            </a:r>
            <a:endParaRPr lang="en-US" sz="2600" dirty="0" smtClean="0">
              <a:solidFill>
                <a:srgbClr val="0070C0"/>
              </a:solidFill>
            </a:endParaRPr>
          </a:p>
          <a:p>
            <a:pPr marL="768096" lvl="3" indent="-411480"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q"/>
            </a:pPr>
            <a:r>
              <a:rPr lang="en-US" sz="2200" dirty="0" smtClean="0"/>
              <a:t>In </a:t>
            </a:r>
            <a:r>
              <a:rPr lang="en-US" sz="2200" dirty="0"/>
              <a:t>front of 2</a:t>
            </a:r>
            <a:r>
              <a:rPr lang="en-US" sz="2200" baseline="30000" dirty="0"/>
              <a:t>nd</a:t>
            </a:r>
            <a:r>
              <a:rPr lang="en-US" sz="2200" dirty="0"/>
              <a:t>, 3</a:t>
            </a:r>
            <a:r>
              <a:rPr lang="en-US" sz="2200" baseline="30000" dirty="0"/>
              <a:t>rd</a:t>
            </a:r>
            <a:r>
              <a:rPr lang="en-US" sz="2200" dirty="0"/>
              <a:t> and 4</a:t>
            </a:r>
            <a:r>
              <a:rPr lang="en-US" sz="2200" baseline="30000" dirty="0"/>
              <a:t>th</a:t>
            </a:r>
            <a:r>
              <a:rPr lang="en-US" sz="2200" dirty="0"/>
              <a:t> tracheal ring</a:t>
            </a:r>
          </a:p>
          <a:p>
            <a:endParaRPr lang="en-US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199" y="2438400"/>
            <a:ext cx="441613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3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</a:rPr>
              <a:t>Inferior thyroid vein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000" dirty="0" smtClean="0"/>
              <a:t>In front of 5, 6 and 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tracheal ring</a:t>
            </a:r>
          </a:p>
          <a:p>
            <a:pPr algn="just">
              <a:buFont typeface="Wingdings" pitchFamily="2" charset="2"/>
              <a:buChar char="q"/>
            </a:pPr>
            <a:endParaRPr lang="en-US" sz="2000" dirty="0" smtClean="0"/>
          </a:p>
          <a:p>
            <a:pPr algn="just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</a:rPr>
              <a:t>Thyroid ima artery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2000" dirty="0" smtClean="0"/>
              <a:t>When present ascends in front of trachea to isthmus of thyroid gland, from brachiocephalic artery</a:t>
            </a:r>
          </a:p>
          <a:p>
            <a:endParaRPr lang="en-US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 r="27401" b="35915"/>
          <a:stretch>
            <a:fillRect/>
          </a:stretch>
        </p:blipFill>
        <p:spPr bwMode="auto">
          <a:xfrm>
            <a:off x="4753874" y="1731379"/>
            <a:ext cx="4390126" cy="310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9940" name="Comment 4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786688" y="4295775"/>
            <a:ext cx="1054100" cy="1588"/>
          </a:xfrm>
          <a:custGeom>
            <a:avLst/>
            <a:gdLst>
              <a:gd name="T0" fmla="+- 0 21630 21630"/>
              <a:gd name="T1" fmla="*/ T0 w 2928"/>
              <a:gd name="T2" fmla="+- 0 11931 11931"/>
              <a:gd name="T3" fmla="*/ 11931 h 1"/>
              <a:gd name="T4" fmla="+- 0 22606 21630"/>
              <a:gd name="T5" fmla="*/ T4 w 2928"/>
              <a:gd name="T6" fmla="+- 0 11931 11931"/>
              <a:gd name="T7" fmla="*/ 11931 h 1"/>
              <a:gd name="T8" fmla="+- 0 23581 21630"/>
              <a:gd name="T9" fmla="*/ T8 w 2928"/>
              <a:gd name="T10" fmla="+- 0 11931 11931"/>
              <a:gd name="T11" fmla="*/ 11931 h 1"/>
              <a:gd name="T12" fmla="+- 0 24557 21630"/>
              <a:gd name="T13" fmla="*/ T12 w 2928"/>
              <a:gd name="T14" fmla="+- 0 11931 11931"/>
              <a:gd name="T15" fmla="*/ 11931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928" h="1" extrusionOk="0">
                <a:moveTo>
                  <a:pt x="0" y="0"/>
                </a:moveTo>
                <a:cubicBezTo>
                  <a:pt x="976" y="0"/>
                  <a:pt x="1951" y="0"/>
                  <a:pt x="2927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9941" name="Comment 5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893050" y="4705350"/>
            <a:ext cx="1046163" cy="53975"/>
          </a:xfrm>
          <a:custGeom>
            <a:avLst/>
            <a:gdLst>
              <a:gd name="T0" fmla="+- 0 21927 21927"/>
              <a:gd name="T1" fmla="*/ T0 w 2903"/>
              <a:gd name="T2" fmla="+- 0 13072 13072"/>
              <a:gd name="T3" fmla="*/ 13072 h 150"/>
              <a:gd name="T4" fmla="+- 0 22015 21927"/>
              <a:gd name="T5" fmla="*/ T4 w 2903"/>
              <a:gd name="T6" fmla="+- 0 13072 13072"/>
              <a:gd name="T7" fmla="*/ 13072 h 150"/>
              <a:gd name="T8" fmla="+- 0 22091 21927"/>
              <a:gd name="T9" fmla="*/ T8 w 2903"/>
              <a:gd name="T10" fmla="+- 0 13089 13072"/>
              <a:gd name="T11" fmla="*/ 13089 h 150"/>
              <a:gd name="T12" fmla="+- 0 22175 21927"/>
              <a:gd name="T13" fmla="*/ T12 w 2903"/>
              <a:gd name="T14" fmla="+- 0 13097 13072"/>
              <a:gd name="T15" fmla="*/ 13097 h 150"/>
              <a:gd name="T16" fmla="+- 0 22354 21927"/>
              <a:gd name="T17" fmla="*/ T16 w 2903"/>
              <a:gd name="T18" fmla="+- 0 13114 13072"/>
              <a:gd name="T19" fmla="*/ 13114 h 150"/>
              <a:gd name="T20" fmla="+- 0 22541 21927"/>
              <a:gd name="T21" fmla="*/ T20 w 2903"/>
              <a:gd name="T22" fmla="+- 0 13119 13072"/>
              <a:gd name="T23" fmla="*/ 13119 h 150"/>
              <a:gd name="T24" fmla="+- 0 22721 21927"/>
              <a:gd name="T25" fmla="*/ T24 w 2903"/>
              <a:gd name="T26" fmla="+- 0 13122 13072"/>
              <a:gd name="T27" fmla="*/ 13122 h 150"/>
              <a:gd name="T28" fmla="+- 0 22889 21927"/>
              <a:gd name="T29" fmla="*/ T28 w 2903"/>
              <a:gd name="T30" fmla="+- 0 13125 13072"/>
              <a:gd name="T31" fmla="*/ 13125 h 150"/>
              <a:gd name="T32" fmla="+- 0 23075 21927"/>
              <a:gd name="T33" fmla="*/ T32 w 2903"/>
              <a:gd name="T34" fmla="+- 0 13125 13072"/>
              <a:gd name="T35" fmla="*/ 13125 h 150"/>
              <a:gd name="T36" fmla="+- 0 23242 21927"/>
              <a:gd name="T37" fmla="*/ T36 w 2903"/>
              <a:gd name="T38" fmla="+- 0 13146 13072"/>
              <a:gd name="T39" fmla="*/ 13146 h 150"/>
              <a:gd name="T40" fmla="+- 0 23339 21927"/>
              <a:gd name="T41" fmla="*/ T40 w 2903"/>
              <a:gd name="T42" fmla="+- 0 13158 13072"/>
              <a:gd name="T43" fmla="*/ 13158 h 150"/>
              <a:gd name="T44" fmla="+- 0 23416 21927"/>
              <a:gd name="T45" fmla="*/ T44 w 2903"/>
              <a:gd name="T46" fmla="+- 0 13171 13072"/>
              <a:gd name="T47" fmla="*/ 13171 h 150"/>
              <a:gd name="T48" fmla="+- 0 23515 21927"/>
              <a:gd name="T49" fmla="*/ T48 w 2903"/>
              <a:gd name="T50" fmla="+- 0 13171 13072"/>
              <a:gd name="T51" fmla="*/ 13171 h 150"/>
              <a:gd name="T52" fmla="+- 0 23749 21927"/>
              <a:gd name="T53" fmla="*/ T52 w 2903"/>
              <a:gd name="T54" fmla="+- 0 13171 13072"/>
              <a:gd name="T55" fmla="*/ 13171 h 150"/>
              <a:gd name="T56" fmla="+- 0 23981 21927"/>
              <a:gd name="T57" fmla="*/ T56 w 2903"/>
              <a:gd name="T58" fmla="+- 0 13174 13072"/>
              <a:gd name="T59" fmla="*/ 13174 h 150"/>
              <a:gd name="T60" fmla="+- 0 24209 21927"/>
              <a:gd name="T61" fmla="*/ T60 w 2903"/>
              <a:gd name="T62" fmla="+- 0 13196 13072"/>
              <a:gd name="T63" fmla="*/ 13196 h 150"/>
              <a:gd name="T64" fmla="+- 0 24316 21927"/>
              <a:gd name="T65" fmla="*/ T64 w 2903"/>
              <a:gd name="T66" fmla="+- 0 13206 13072"/>
              <a:gd name="T67" fmla="*/ 13206 h 150"/>
              <a:gd name="T68" fmla="+- 0 24426 21927"/>
              <a:gd name="T69" fmla="*/ T68 w 2903"/>
              <a:gd name="T70" fmla="+- 0 13217 13072"/>
              <a:gd name="T71" fmla="*/ 13217 h 150"/>
              <a:gd name="T72" fmla="+- 0 24532 21927"/>
              <a:gd name="T73" fmla="*/ T72 w 2903"/>
              <a:gd name="T74" fmla="+- 0 13221 13072"/>
              <a:gd name="T75" fmla="*/ 13221 h 150"/>
              <a:gd name="T76" fmla="+- 0 24631 21927"/>
              <a:gd name="T77" fmla="*/ T76 w 2903"/>
              <a:gd name="T78" fmla="+- 0 13225 13072"/>
              <a:gd name="T79" fmla="*/ 13225 h 150"/>
              <a:gd name="T80" fmla="+- 0 24730 21927"/>
              <a:gd name="T81" fmla="*/ T80 w 2903"/>
              <a:gd name="T82" fmla="+- 0 13221 13072"/>
              <a:gd name="T83" fmla="*/ 13221 h 150"/>
              <a:gd name="T84" fmla="+- 0 24829 21927"/>
              <a:gd name="T85" fmla="*/ T84 w 2903"/>
              <a:gd name="T86" fmla="+- 0 13221 13072"/>
              <a:gd name="T87" fmla="*/ 13221 h 15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</a:cxnLst>
            <a:rect l="0" t="0" r="r" b="b"/>
            <a:pathLst>
              <a:path w="2903" h="150" extrusionOk="0">
                <a:moveTo>
                  <a:pt x="0" y="0"/>
                </a:moveTo>
                <a:cubicBezTo>
                  <a:pt x="88" y="0"/>
                  <a:pt x="164" y="17"/>
                  <a:pt x="248" y="25"/>
                </a:cubicBezTo>
                <a:cubicBezTo>
                  <a:pt x="427" y="42"/>
                  <a:pt x="614" y="47"/>
                  <a:pt x="794" y="50"/>
                </a:cubicBezTo>
                <a:cubicBezTo>
                  <a:pt x="962" y="53"/>
                  <a:pt x="1148" y="53"/>
                  <a:pt x="1315" y="74"/>
                </a:cubicBezTo>
                <a:cubicBezTo>
                  <a:pt x="1412" y="86"/>
                  <a:pt x="1489" y="99"/>
                  <a:pt x="1588" y="99"/>
                </a:cubicBezTo>
                <a:cubicBezTo>
                  <a:pt x="1822" y="99"/>
                  <a:pt x="2054" y="102"/>
                  <a:pt x="2282" y="124"/>
                </a:cubicBezTo>
                <a:cubicBezTo>
                  <a:pt x="2389" y="134"/>
                  <a:pt x="2499" y="145"/>
                  <a:pt x="2605" y="149"/>
                </a:cubicBezTo>
                <a:cubicBezTo>
                  <a:pt x="2704" y="153"/>
                  <a:pt x="2803" y="149"/>
                  <a:pt x="2902" y="149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9942" name="Comment 6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902575" y="4803775"/>
            <a:ext cx="295275" cy="9525"/>
          </a:xfrm>
          <a:custGeom>
            <a:avLst/>
            <a:gdLst>
              <a:gd name="T0" fmla="+- 0 21952 21952"/>
              <a:gd name="T1" fmla="*/ T0 w 820"/>
              <a:gd name="T2" fmla="+- 0 13370 13345"/>
              <a:gd name="T3" fmla="*/ 13370 h 26"/>
              <a:gd name="T4" fmla="+- 0 22014 21952"/>
              <a:gd name="T5" fmla="*/ T4 w 820"/>
              <a:gd name="T6" fmla="+- 0 13354 13345"/>
              <a:gd name="T7" fmla="*/ 13354 h 26"/>
              <a:gd name="T8" fmla="+- 0 22050 21952"/>
              <a:gd name="T9" fmla="*/ T8 w 820"/>
              <a:gd name="T10" fmla="+- 0 13345 13345"/>
              <a:gd name="T11" fmla="*/ 13345 h 26"/>
              <a:gd name="T12" fmla="+- 0 22126 21952"/>
              <a:gd name="T13" fmla="*/ T12 w 820"/>
              <a:gd name="T14" fmla="+- 0 13345 13345"/>
              <a:gd name="T15" fmla="*/ 13345 h 26"/>
              <a:gd name="T16" fmla="+- 0 22341 21952"/>
              <a:gd name="T17" fmla="*/ T16 w 820"/>
              <a:gd name="T18" fmla="+- 0 13345 13345"/>
              <a:gd name="T19" fmla="*/ 13345 h 26"/>
              <a:gd name="T20" fmla="+- 0 22556 21952"/>
              <a:gd name="T21" fmla="*/ T20 w 820"/>
              <a:gd name="T22" fmla="+- 0 13345 13345"/>
              <a:gd name="T23" fmla="*/ 13345 h 26"/>
              <a:gd name="T24" fmla="+- 0 22771 21952"/>
              <a:gd name="T25" fmla="*/ T24 w 820"/>
              <a:gd name="T26" fmla="+- 0 13345 13345"/>
              <a:gd name="T27" fmla="*/ 13345 h 2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</a:cxnLst>
            <a:rect l="0" t="0" r="r" b="b"/>
            <a:pathLst>
              <a:path w="820" h="26" extrusionOk="0">
                <a:moveTo>
                  <a:pt x="0" y="25"/>
                </a:moveTo>
                <a:cubicBezTo>
                  <a:pt x="62" y="9"/>
                  <a:pt x="98" y="0"/>
                  <a:pt x="174" y="0"/>
                </a:cubicBezTo>
                <a:cubicBezTo>
                  <a:pt x="389" y="0"/>
                  <a:pt x="604" y="0"/>
                  <a:pt x="819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65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200" dirty="0" smtClean="0">
                <a:solidFill>
                  <a:srgbClr val="0070C0"/>
                </a:solidFill>
              </a:rPr>
              <a:t>Suprasternal notch (Jugular notch)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800" dirty="0" smtClean="0"/>
              <a:t>Superior border of manubrium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800" dirty="0" smtClean="0"/>
              <a:t>Lie opposite the lower border of body of 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thoracic vertebra </a:t>
            </a:r>
          </a:p>
          <a:p>
            <a:pPr lvl="1" algn="just">
              <a:buFont typeface="Wingdings" pitchFamily="2" charset="2"/>
              <a:buChar char="q"/>
            </a:pPr>
            <a:endParaRPr lang="en-US" dirty="0" smtClean="0">
              <a:solidFill>
                <a:srgbClr val="0070C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200" dirty="0" smtClean="0">
                <a:solidFill>
                  <a:srgbClr val="0070C0"/>
                </a:solidFill>
              </a:rPr>
              <a:t>Jugular venous arch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1800" dirty="0" smtClean="0"/>
              <a:t>Two anterior jugular vein are connected with each other just above suprasternal notch</a:t>
            </a:r>
            <a:endParaRPr lang="en-US" sz="1800" dirty="0"/>
          </a:p>
        </p:txBody>
      </p:sp>
      <p:pic>
        <p:nvPicPr>
          <p:cNvPr id="71682" name="Picture 2" descr="http://upload.wikimedia.org/wikipedia/en/4/40/SS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752600"/>
            <a:ext cx="3552825" cy="1447800"/>
          </a:xfrm>
          <a:prstGeom prst="rect">
            <a:avLst/>
          </a:prstGeom>
          <a:noFill/>
        </p:spPr>
      </p:pic>
      <p:pic>
        <p:nvPicPr>
          <p:cNvPr id="71684" name="Picture 4" descr="http://upload.wikimedia.org/wikipedia/commons/thumb/f/f8/Gray558.png/250px-Gray55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581400"/>
            <a:ext cx="2381250" cy="2695576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18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Surface landmarks of neck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(Posterior  aspect)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572000" cy="4525963"/>
          </a:xfrm>
        </p:spPr>
        <p:txBody>
          <a:bodyPr>
            <a:normAutofit fontScale="475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400" dirty="0" smtClean="0">
                <a:solidFill>
                  <a:srgbClr val="0070C0"/>
                </a:solidFill>
                <a:cs typeface="Arial" pitchFamily="34" charset="0"/>
              </a:rPr>
              <a:t>External occipital protuberance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3400" dirty="0" smtClean="0">
                <a:cs typeface="Arial" pitchFamily="34" charset="0"/>
              </a:rPr>
              <a:t>Bony prominence on back of skull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3400" dirty="0" smtClean="0">
                <a:cs typeface="Arial" pitchFamily="34" charset="0"/>
              </a:rPr>
              <a:t>Line joining nasion to this protuberance superiorly indicates the position of falx cerebri, superior sagittal sinus</a:t>
            </a:r>
          </a:p>
          <a:p>
            <a:pPr algn="just">
              <a:buFont typeface="Wingdings" pitchFamily="2" charset="2"/>
              <a:buChar char="q"/>
            </a:pPr>
            <a:endParaRPr lang="en-US" sz="3400" dirty="0" smtClean="0">
              <a:solidFill>
                <a:srgbClr val="0070C0"/>
              </a:solidFill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3400" dirty="0" smtClean="0">
                <a:solidFill>
                  <a:srgbClr val="0070C0"/>
                </a:solidFill>
                <a:cs typeface="Arial" pitchFamily="34" charset="0"/>
              </a:rPr>
              <a:t>Superior nuchal line 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3400" dirty="0" smtClean="0">
                <a:cs typeface="Arial" pitchFamily="34" charset="0"/>
              </a:rPr>
              <a:t>Curved line extending from external occipital protuberance to mastoid process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sz="3400" dirty="0" smtClean="0">
                <a:cs typeface="Arial" pitchFamily="34" charset="0"/>
              </a:rPr>
              <a:t>Gives attachment to trapezius and sternocleidomastoid</a:t>
            </a:r>
          </a:p>
          <a:p>
            <a:pPr lvl="1" algn="just">
              <a:buFont typeface="Wingdings" pitchFamily="2" charset="2"/>
              <a:buChar char="q"/>
            </a:pPr>
            <a:endParaRPr lang="en-US" sz="3400" dirty="0">
              <a:solidFill>
                <a:srgbClr val="0070C0"/>
              </a:solidFill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400" dirty="0">
                <a:solidFill>
                  <a:srgbClr val="0070C0"/>
                </a:solidFill>
              </a:rPr>
              <a:t>Vertebra prominence </a:t>
            </a:r>
          </a:p>
          <a:p>
            <a:pPr lvl="1">
              <a:buFont typeface="Wingdings" pitchFamily="2" charset="2"/>
              <a:buChar char="q"/>
            </a:pPr>
            <a:r>
              <a:rPr lang="en-US" sz="3400" dirty="0"/>
              <a:t>Spine of 7</a:t>
            </a:r>
            <a:r>
              <a:rPr lang="en-US" sz="3400" baseline="30000" dirty="0"/>
              <a:t>th</a:t>
            </a:r>
            <a:r>
              <a:rPr lang="en-US" sz="3400" dirty="0"/>
              <a:t> cervical vertebra</a:t>
            </a:r>
          </a:p>
          <a:p>
            <a:pPr>
              <a:buFont typeface="Wingdings" pitchFamily="2" charset="2"/>
              <a:buChar char="q"/>
            </a:pPr>
            <a:endParaRPr lang="en-US" sz="3400" dirty="0"/>
          </a:p>
          <a:p>
            <a:pPr>
              <a:buFont typeface="Wingdings" pitchFamily="2" charset="2"/>
              <a:buChar char="q"/>
            </a:pPr>
            <a:r>
              <a:rPr lang="en-US" sz="3400" dirty="0">
                <a:solidFill>
                  <a:srgbClr val="0070C0"/>
                </a:solidFill>
              </a:rPr>
              <a:t>Ligamentum nuchae</a:t>
            </a:r>
          </a:p>
          <a:p>
            <a:pPr lvl="1">
              <a:buFont typeface="Wingdings" pitchFamily="2" charset="2"/>
              <a:buChar char="q"/>
            </a:pPr>
            <a:r>
              <a:rPr lang="en-US" sz="3400" dirty="0"/>
              <a:t>From spine of 1</a:t>
            </a:r>
            <a:r>
              <a:rPr lang="en-US" sz="3400" baseline="30000" dirty="0"/>
              <a:t>st</a:t>
            </a:r>
            <a:r>
              <a:rPr lang="en-US" sz="3400" dirty="0"/>
              <a:t> to 7</a:t>
            </a:r>
            <a:r>
              <a:rPr lang="en-US" sz="3400" baseline="30000" dirty="0"/>
              <a:t>th</a:t>
            </a:r>
            <a:r>
              <a:rPr lang="en-US" sz="3400" dirty="0"/>
              <a:t> cervical vertebra</a:t>
            </a:r>
          </a:p>
          <a:p>
            <a:pPr lvl="1"/>
            <a:endParaRPr lang="en-US" sz="3400" dirty="0"/>
          </a:p>
          <a:p>
            <a:pPr lvl="1"/>
            <a:endParaRPr lang="en-US" dirty="0"/>
          </a:p>
          <a:p>
            <a:pPr lvl="1" algn="just"/>
            <a:endParaRPr lang="en-US" sz="3200" dirty="0" smtClean="0">
              <a:cs typeface="Arial" pitchFamily="34" charset="0"/>
            </a:endParaRPr>
          </a:p>
          <a:p>
            <a:pPr lvl="1"/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 r="47740" b="66901"/>
          <a:stretch>
            <a:fillRect/>
          </a:stretch>
        </p:blipFill>
        <p:spPr bwMode="auto">
          <a:xfrm>
            <a:off x="4742936" y="2438400"/>
            <a:ext cx="4392597" cy="223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324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Surface landmarks of neck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(Lateral aspect)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Sternocleidomastoid muscle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Can be palpated from sternum and clavicle to mastoid process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Divide neck into anterior and posterior triangle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Trapezius muscle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Can be felt by asking the patient to shrug his shoulders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>
              <a:solidFill>
                <a:srgbClr val="0070C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Platysma muscle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Can be seen as a sheet of muscle by asking the patient to clinch the jaw firmly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2" cstate="print"/>
          <a:srcRect l="25141" t="16197" r="26271" b="37324"/>
          <a:stretch>
            <a:fillRect/>
          </a:stretch>
        </p:blipFill>
        <p:spPr bwMode="auto">
          <a:xfrm>
            <a:off x="4648200" y="2362200"/>
            <a:ext cx="4289367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118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smtClean="0">
                <a:solidFill>
                  <a:srgbClr val="0070C0"/>
                </a:solidFill>
              </a:rPr>
              <a:t>Anterior triangle of neck</a:t>
            </a:r>
          </a:p>
          <a:p>
            <a:pPr lvl="1" algn="just"/>
            <a:r>
              <a:rPr lang="en-US" dirty="0" smtClean="0">
                <a:solidFill>
                  <a:srgbClr val="0070C0"/>
                </a:solidFill>
              </a:rPr>
              <a:t>Carotid sheath</a:t>
            </a:r>
          </a:p>
          <a:p>
            <a:pPr lvl="2" algn="just"/>
            <a:r>
              <a:rPr lang="en-US" dirty="0" smtClean="0"/>
              <a:t>Marked out by line joining the </a:t>
            </a:r>
            <a:r>
              <a:rPr lang="en-US" u="sng" dirty="0" smtClean="0"/>
              <a:t>sternoclavicular joint </a:t>
            </a:r>
            <a:r>
              <a:rPr lang="en-US" dirty="0" smtClean="0"/>
              <a:t>to a point mid way between tip of </a:t>
            </a:r>
            <a:r>
              <a:rPr lang="en-US" u="sng" dirty="0" smtClean="0"/>
              <a:t>mastoid process and angle of mandible</a:t>
            </a:r>
          </a:p>
          <a:p>
            <a:pPr lvl="2" algn="just"/>
            <a:endParaRPr lang="en-US" u="sng" dirty="0" smtClean="0"/>
          </a:p>
          <a:p>
            <a:pPr lvl="2" algn="just"/>
            <a:r>
              <a:rPr lang="en-US" dirty="0" smtClean="0"/>
              <a:t>At the level of upper border of thyroid cartilage CCA divides in ECA and ICA. Pulsation of these arteries can be felt at this level</a:t>
            </a:r>
            <a:endParaRPr lang="en-US" dirty="0"/>
          </a:p>
        </p:txBody>
      </p:sp>
      <p:pic>
        <p:nvPicPr>
          <p:cNvPr id="65540" name="Picture 4" descr="http://home.comcast.net/~wnor/latpharynx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590800"/>
            <a:ext cx="3124200" cy="2971801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18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1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267200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Posterior triangle of neck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point</a:t>
            </a:r>
          </a:p>
          <a:p>
            <a:pPr lvl="2" algn="just">
              <a:buFont typeface="Wingdings" pitchFamily="2" charset="2"/>
              <a:buChar char="q"/>
            </a:pPr>
            <a:r>
              <a:rPr lang="en-US" dirty="0" smtClean="0"/>
              <a:t>Mid point of SCM</a:t>
            </a:r>
          </a:p>
          <a:p>
            <a:pPr lvl="2" algn="just">
              <a:buFont typeface="Wingdings" pitchFamily="2" charset="2"/>
              <a:buChar char="q"/>
            </a:pPr>
            <a:endParaRPr lang="en-US" dirty="0" smtClean="0">
              <a:solidFill>
                <a:srgbClr val="FF0000"/>
              </a:solidFill>
            </a:endParaRP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Accessory nerve</a:t>
            </a:r>
          </a:p>
          <a:p>
            <a:pPr lvl="2" algn="just">
              <a:buFont typeface="Wingdings" pitchFamily="2" charset="2"/>
              <a:buChar char="q"/>
            </a:pPr>
            <a:r>
              <a:rPr lang="en-US" dirty="0" smtClean="0"/>
              <a:t>Line from nerve point to trapezius</a:t>
            </a:r>
          </a:p>
          <a:p>
            <a:pPr algn="just"/>
            <a:endParaRPr lang="en-US" dirty="0" smtClean="0"/>
          </a:p>
        </p:txBody>
      </p:sp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3" cstate="print"/>
          <a:srcRect t="4930" r="34181" b="44366"/>
          <a:stretch>
            <a:fillRect/>
          </a:stretch>
        </p:blipFill>
        <p:spPr bwMode="auto">
          <a:xfrm>
            <a:off x="4705350" y="1981200"/>
            <a:ext cx="44386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19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23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Subclavian artery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Indicated by </a:t>
            </a:r>
            <a:r>
              <a:rPr lang="en-US" u="sng" dirty="0" smtClean="0"/>
              <a:t>curved line</a:t>
            </a:r>
            <a:r>
              <a:rPr lang="en-US" dirty="0" smtClean="0"/>
              <a:t>, which passes upward from the </a:t>
            </a:r>
            <a:r>
              <a:rPr lang="en-US" u="sng" dirty="0" smtClean="0"/>
              <a:t>sternoclavicular joint </a:t>
            </a:r>
            <a:r>
              <a:rPr lang="en-US" dirty="0" smtClean="0"/>
              <a:t>for about 0.5 inch and then downward to the </a:t>
            </a:r>
            <a:r>
              <a:rPr lang="en-US" u="sng" dirty="0" smtClean="0"/>
              <a:t>middle of clavicle</a:t>
            </a:r>
          </a:p>
          <a:p>
            <a:pPr lvl="1" algn="just">
              <a:buFont typeface="Wingdings" pitchFamily="2" charset="2"/>
              <a:buChar char="q"/>
            </a:pPr>
            <a:endParaRPr lang="en-US" u="sng" dirty="0" smtClean="0"/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Here it lies on upper surface of 1</a:t>
            </a:r>
            <a:r>
              <a:rPr lang="en-US" baseline="30000" dirty="0" smtClean="0"/>
              <a:t>st</a:t>
            </a:r>
            <a:r>
              <a:rPr lang="en-US" dirty="0" smtClean="0"/>
              <a:t> rib, that is pulsation can be felt</a:t>
            </a:r>
          </a:p>
          <a:p>
            <a:pPr lvl="1" algn="just">
              <a:buFont typeface="Wingdings" pitchFamily="2" charset="2"/>
              <a:buChar char="q"/>
            </a:pPr>
            <a:endParaRPr lang="en-US" dirty="0" smtClean="0"/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Subclavian vein lie behind the clavicle </a:t>
            </a:r>
          </a:p>
          <a:p>
            <a:pPr algn="just"/>
            <a:endParaRPr lang="en-US" dirty="0" smtClean="0"/>
          </a:p>
          <a:p>
            <a:endParaRPr lang="en-US" dirty="0"/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2" cstate="print"/>
          <a:srcRect l="11576" t="11892" r="17488" b="5946"/>
          <a:stretch>
            <a:fillRect/>
          </a:stretch>
        </p:blipFill>
        <p:spPr bwMode="auto">
          <a:xfrm>
            <a:off x="4724400" y="1524000"/>
            <a:ext cx="4071490" cy="429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20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" name="5-Point Star 1"/>
          <p:cNvSpPr/>
          <p:nvPr/>
        </p:nvSpPr>
        <p:spPr>
          <a:xfrm>
            <a:off x="7543800" y="4191000"/>
            <a:ext cx="304800" cy="152400"/>
          </a:xfrm>
          <a:prstGeom prst="star5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6607745" y="4176251"/>
            <a:ext cx="304800" cy="228600"/>
          </a:xfrm>
          <a:prstGeom prst="star5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3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External jugular vein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Lie in superficial fascia deep to platysma</a:t>
            </a:r>
          </a:p>
          <a:p>
            <a:pPr lvl="1" algn="just">
              <a:buFont typeface="Wingdings" pitchFamily="2" charset="2"/>
              <a:buChar char="q"/>
            </a:pPr>
            <a:endParaRPr lang="en-US" dirty="0" smtClean="0"/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Passes downward from the region of </a:t>
            </a:r>
            <a:r>
              <a:rPr lang="en-US" dirty="0" smtClean="0">
                <a:solidFill>
                  <a:srgbClr val="0070C0"/>
                </a:solidFill>
              </a:rPr>
              <a:t>angle of mandible to middle of the clavicle</a:t>
            </a:r>
          </a:p>
          <a:p>
            <a:pPr lvl="1" algn="just">
              <a:buFont typeface="Wingdings" pitchFamily="2" charset="2"/>
              <a:buChar char="q"/>
            </a:pPr>
            <a:endParaRPr lang="en-US" u="sng" dirty="0" smtClean="0"/>
          </a:p>
          <a:p>
            <a:pPr lvl="1" algn="just">
              <a:buFont typeface="Wingdings" pitchFamily="2" charset="2"/>
              <a:buChar char="q"/>
            </a:pPr>
            <a:r>
              <a:rPr lang="en-US" dirty="0" smtClean="0"/>
              <a:t>Perforates the deep fascia just above the clavicle and drains into the subclavian vein </a:t>
            </a:r>
          </a:p>
          <a:p>
            <a:endParaRPr lang="en-US" dirty="0"/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 cstate="print"/>
          <a:srcRect r="50985" b="50000"/>
          <a:stretch>
            <a:fillRect/>
          </a:stretch>
        </p:blipFill>
        <p:spPr bwMode="auto">
          <a:xfrm>
            <a:off x="4709652" y="1600200"/>
            <a:ext cx="4229472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0083-F559-47B8-B1CF-E946ABADC7ED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21</a:t>
            </a:fld>
            <a:endParaRPr lang="en-US" dirty="0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42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267200" cy="6248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Thyroid gland </a:t>
            </a:r>
          </a:p>
          <a:p>
            <a:pPr>
              <a:buFont typeface="Wingdings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 isthmus-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Take a point 1 cm below the cricoid arch, draw a 1.5 cm horizontal line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Take another point 1.25 cm below from the previous point, draw a 1.5 cm long horizontal line</a:t>
            </a:r>
          </a:p>
          <a:p>
            <a:pPr>
              <a:buFont typeface="Wingdings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 lateral lobe-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Take a point 1cm below the lateral end of lower border of isthmus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point 2.5cm lateral to the previous one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Put a point on anterior border of SCM at the level of laryngeal prominence 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Then join the lateral end of upper border of isthmus  </a:t>
            </a:r>
          </a:p>
          <a:p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267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80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1134</Words>
  <Application>Microsoft Office PowerPoint</Application>
  <PresentationFormat>On-screen Show (4:3)</PresentationFormat>
  <Paragraphs>246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Office Theme</vt:lpstr>
      <vt:lpstr>Apex</vt:lpstr>
      <vt:lpstr>1_Apex</vt:lpstr>
      <vt:lpstr>1_Office Theme</vt:lpstr>
      <vt:lpstr>2_Office Theme</vt:lpstr>
      <vt:lpstr>SURFACE ANATOMY OF HEAD &amp; NECK</vt:lpstr>
      <vt:lpstr>Important surface landmarks of head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Surface landmarks of neck Anterior aspect</vt:lpstr>
      <vt:lpstr>PowerPoint Presentation</vt:lpstr>
      <vt:lpstr>PowerPoint Presentation</vt:lpstr>
      <vt:lpstr>PowerPoint Presentation</vt:lpstr>
      <vt:lpstr>Surface landmarks of neck (Posterior  aspect)</vt:lpstr>
      <vt:lpstr>Surface landmarks of neck (Lateral aspect)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 ANATOMY OF HEAD &amp; NECK</dc:title>
  <dc:creator>sarangdhar</dc:creator>
  <cp:lastModifiedBy>sarangdhar</cp:lastModifiedBy>
  <cp:revision>29</cp:revision>
  <dcterms:created xsi:type="dcterms:W3CDTF">2020-06-05T17:39:18Z</dcterms:created>
  <dcterms:modified xsi:type="dcterms:W3CDTF">2024-09-03T08:05:20Z</dcterms:modified>
</cp:coreProperties>
</file>