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1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82" r:id="rId23"/>
    <p:sldId id="276" r:id="rId24"/>
    <p:sldId id="277" r:id="rId25"/>
    <p:sldId id="278" r:id="rId26"/>
    <p:sldId id="27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8E4DE-6770-4212-89F7-ED872440097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2362-0EBE-48AC-BC6D-9D7FFCCDA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63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8E4DE-6770-4212-89F7-ED872440097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2362-0EBE-48AC-BC6D-9D7FFCCDA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602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8E4DE-6770-4212-89F7-ED872440097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2362-0EBE-48AC-BC6D-9D7FFCCDA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012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8E4DE-6770-4212-89F7-ED872440097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2362-0EBE-48AC-BC6D-9D7FFCCDA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657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8E4DE-6770-4212-89F7-ED872440097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2362-0EBE-48AC-BC6D-9D7FFCCDA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178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8E4DE-6770-4212-89F7-ED872440097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2362-0EBE-48AC-BC6D-9D7FFCCDA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75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8E4DE-6770-4212-89F7-ED872440097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2362-0EBE-48AC-BC6D-9D7FFCCDA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880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8E4DE-6770-4212-89F7-ED872440097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2362-0EBE-48AC-BC6D-9D7FFCCDA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889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8E4DE-6770-4212-89F7-ED872440097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2362-0EBE-48AC-BC6D-9D7FFCCDA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562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8E4DE-6770-4212-89F7-ED872440097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2362-0EBE-48AC-BC6D-9D7FFCCDA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844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8E4DE-6770-4212-89F7-ED872440097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2362-0EBE-48AC-BC6D-9D7FFCCDA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9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8E4DE-6770-4212-89F7-ED872440097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22362-0EBE-48AC-BC6D-9D7FFCCDA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45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76401"/>
            <a:ext cx="7848600" cy="192405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SUPRARENAL 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GLAND</a:t>
            </a:r>
            <a:b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ADRENAL GLAND 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1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4267200" cy="3962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Paired endocrine gland </a:t>
            </a:r>
          </a:p>
          <a:p>
            <a:endParaRPr lang="en-US" sz="2000" dirty="0" smtClean="0"/>
          </a:p>
          <a:p>
            <a:r>
              <a:rPr lang="en-US" sz="2000" dirty="0" smtClean="0">
                <a:solidFill>
                  <a:srgbClr val="C00000"/>
                </a:solidFill>
              </a:rPr>
              <a:t>Golden yellow </a:t>
            </a:r>
            <a:r>
              <a:rPr lang="en-US" sz="2000" dirty="0" smtClean="0"/>
              <a:t>in colour </a:t>
            </a:r>
          </a:p>
          <a:p>
            <a:endParaRPr lang="en-US" sz="2000" dirty="0" smtClean="0"/>
          </a:p>
          <a:p>
            <a:r>
              <a:rPr lang="en-US" sz="2000" dirty="0" smtClean="0"/>
              <a:t>Lies  above the upper pole of each kidney</a:t>
            </a:r>
          </a:p>
          <a:p>
            <a:endParaRPr lang="en-US" sz="2000" dirty="0" smtClean="0"/>
          </a:p>
          <a:p>
            <a:r>
              <a:rPr lang="en-US" sz="2000" dirty="0" smtClean="0"/>
              <a:t>It is enclosed in same compartment along with kidney by renal fascia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752600"/>
            <a:ext cx="4265461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27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8610600" cy="6324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Each gland consists of outer cortex &amp; inner medulla </a:t>
            </a:r>
          </a:p>
          <a:p>
            <a:endParaRPr lang="en-US" dirty="0" smtClean="0"/>
          </a:p>
          <a:p>
            <a:r>
              <a:rPr lang="en-US" dirty="0" smtClean="0"/>
              <a:t>Phylogenetically, developmentally, structurally &amp; functionally both parts are entirely distinct from each other 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70C0"/>
                </a:solidFill>
              </a:rPr>
              <a:t>Cortex –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 mesodermal in origin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Secrets steroid hormones</a:t>
            </a:r>
          </a:p>
          <a:p>
            <a:pPr lvl="2"/>
            <a:endParaRPr lang="en-US" b="1" dirty="0" smtClean="0"/>
          </a:p>
          <a:p>
            <a:pPr lvl="2"/>
            <a:r>
              <a:rPr lang="en-US" b="1" dirty="0" smtClean="0"/>
              <a:t>Mineralocorticoids </a:t>
            </a:r>
          </a:p>
          <a:p>
            <a:pPr lvl="2"/>
            <a:r>
              <a:rPr lang="en-US" b="1" dirty="0" smtClean="0"/>
              <a:t>Glucocorticoids </a:t>
            </a:r>
          </a:p>
          <a:p>
            <a:pPr lvl="2"/>
            <a:r>
              <a:rPr lang="en-US" b="1" dirty="0" smtClean="0"/>
              <a:t>Sex hormones 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70C0"/>
                </a:solidFill>
              </a:rPr>
              <a:t>Medulla – 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develops from neural crest cell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Contains </a:t>
            </a:r>
            <a:r>
              <a:rPr lang="en-US" i="1" dirty="0" smtClean="0">
                <a:solidFill>
                  <a:srgbClr val="C00000"/>
                </a:solidFill>
              </a:rPr>
              <a:t>chromaffin cells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 secrets </a:t>
            </a:r>
            <a:r>
              <a:rPr lang="en-US" b="1" dirty="0" smtClean="0">
                <a:solidFill>
                  <a:srgbClr val="C00000"/>
                </a:solidFill>
              </a:rPr>
              <a:t>epinephrine &amp; norepinephrine 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257" y="1585686"/>
            <a:ext cx="4419600" cy="466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6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4873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Location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286000"/>
            <a:ext cx="4267200" cy="2514600"/>
          </a:xfrm>
        </p:spPr>
        <p:txBody>
          <a:bodyPr/>
          <a:lstStyle/>
          <a:p>
            <a:r>
              <a:rPr lang="en-US" sz="2000" dirty="0" smtClean="0"/>
              <a:t>Lies retroperitoneally in posterior abdominal wall on either side of vertebral column </a:t>
            </a:r>
          </a:p>
          <a:p>
            <a:endParaRPr lang="en-US" sz="2000" dirty="0" smtClean="0"/>
          </a:p>
          <a:p>
            <a:r>
              <a:rPr lang="en-US" sz="2000" i="1" dirty="0" smtClean="0"/>
              <a:t>In epigastrium region infront of crus of diaphragm opposite the vertebral end of 11</a:t>
            </a:r>
            <a:r>
              <a:rPr lang="en-US" sz="2000" i="1" baseline="30000" dirty="0" smtClean="0"/>
              <a:t>th</a:t>
            </a:r>
            <a:r>
              <a:rPr lang="en-US" sz="2000" i="1" dirty="0" smtClean="0"/>
              <a:t> ICS &amp; 12</a:t>
            </a:r>
            <a:r>
              <a:rPr lang="en-US" sz="2000" i="1" baseline="30000" dirty="0" smtClean="0"/>
              <a:t>th</a:t>
            </a:r>
            <a:r>
              <a:rPr lang="en-US" sz="2000" i="1" dirty="0" smtClean="0"/>
              <a:t> rib</a:t>
            </a:r>
          </a:p>
          <a:p>
            <a:endParaRPr lang="en-US" dirty="0"/>
          </a:p>
        </p:txBody>
      </p:sp>
      <p:pic>
        <p:nvPicPr>
          <p:cNvPr id="1026" name="Picture 2" descr="I:\162460291188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1" y="1752600"/>
            <a:ext cx="4098696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54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4873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Size &amp; Shape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9436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Size 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>
                <a:solidFill>
                  <a:srgbClr val="00B050"/>
                </a:solidFill>
              </a:rPr>
              <a:t>Height – </a:t>
            </a:r>
            <a:r>
              <a:rPr lang="en-US" dirty="0" smtClean="0"/>
              <a:t>50 mm 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>
                <a:solidFill>
                  <a:srgbClr val="00B050"/>
                </a:solidFill>
              </a:rPr>
              <a:t>Breadth – </a:t>
            </a:r>
            <a:r>
              <a:rPr lang="en-US" dirty="0" smtClean="0"/>
              <a:t>30 mm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>
                <a:solidFill>
                  <a:srgbClr val="00B050"/>
                </a:solidFill>
              </a:rPr>
              <a:t>Thickness – </a:t>
            </a:r>
            <a:r>
              <a:rPr lang="en-US" dirty="0" smtClean="0"/>
              <a:t>10 mm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>
                <a:solidFill>
                  <a:srgbClr val="00B050"/>
                </a:solidFill>
              </a:rPr>
              <a:t>Weight – </a:t>
            </a:r>
            <a:r>
              <a:rPr lang="en-US" dirty="0" smtClean="0"/>
              <a:t>about 5 gms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C00000"/>
                </a:solidFill>
              </a:rPr>
              <a:t>Shape 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/>
              <a:t>Right suprarenal gland</a:t>
            </a:r>
          </a:p>
          <a:p>
            <a:pPr lvl="3"/>
            <a:endParaRPr lang="en-US" b="1" dirty="0" smtClean="0">
              <a:solidFill>
                <a:srgbClr val="00B050"/>
              </a:solidFill>
            </a:endParaRPr>
          </a:p>
          <a:p>
            <a:pPr lvl="3"/>
            <a:r>
              <a:rPr lang="en-US" b="1" dirty="0" smtClean="0">
                <a:solidFill>
                  <a:srgbClr val="00B050"/>
                </a:solidFill>
              </a:rPr>
              <a:t>pyramidal or triangular in shape 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/>
              <a:t>Left suprarenal gland</a:t>
            </a:r>
          </a:p>
          <a:p>
            <a:pPr lvl="2"/>
            <a:endParaRPr lang="en-US" b="1" dirty="0" smtClean="0">
              <a:solidFill>
                <a:srgbClr val="00B050"/>
              </a:solidFill>
            </a:endParaRPr>
          </a:p>
          <a:p>
            <a:pPr lvl="3"/>
            <a:r>
              <a:rPr lang="en-US" b="1" dirty="0" smtClean="0">
                <a:solidFill>
                  <a:srgbClr val="00B050"/>
                </a:solidFill>
              </a:rPr>
              <a:t>semilunar  in shape 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354" y="2057400"/>
            <a:ext cx="4639057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538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Capsule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39624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True capsule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Derived from  condensation of fibrous stroma of gland</a:t>
            </a:r>
          </a:p>
          <a:p>
            <a:endParaRPr lang="en-US" sz="2400" dirty="0" smtClean="0"/>
          </a:p>
          <a:p>
            <a:r>
              <a:rPr lang="en-US" sz="2400" b="1" dirty="0" smtClean="0">
                <a:solidFill>
                  <a:srgbClr val="00B050"/>
                </a:solidFill>
              </a:rPr>
              <a:t>False capsule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Derived from renal fascia  </a:t>
            </a:r>
            <a:endParaRPr lang="en-US" sz="20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844" y="1066799"/>
            <a:ext cx="4287612" cy="464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672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 suprarenal gland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143000"/>
            <a:ext cx="4495800" cy="5562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Pyramidal or triangular in shape </a:t>
            </a:r>
          </a:p>
          <a:p>
            <a:endParaRPr lang="en-US" dirty="0" smtClean="0"/>
          </a:p>
          <a:p>
            <a:r>
              <a:rPr lang="en-US" dirty="0" smtClean="0"/>
              <a:t>It presents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Base , apex , two surfaces &amp; two borders 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3400" b="1" dirty="0" smtClean="0">
                <a:solidFill>
                  <a:srgbClr val="0070C0"/>
                </a:solidFill>
              </a:rPr>
              <a:t>Base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Directed below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 overlaps the upper end of right kidney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3400" b="1" dirty="0" smtClean="0">
                <a:solidFill>
                  <a:srgbClr val="0070C0"/>
                </a:solidFill>
              </a:rPr>
              <a:t>Apex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Directed above </a:t>
            </a:r>
          </a:p>
          <a:p>
            <a:pPr marL="457200" lvl="1" indent="0">
              <a:buNone/>
            </a:pP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overlapped by IVC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2050" name="Picture 2" descr="I:\162460293837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597" y="2057400"/>
            <a:ext cx="4640622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1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304800"/>
            <a:ext cx="4419600" cy="6324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S</a:t>
            </a:r>
            <a:r>
              <a:rPr lang="en-US" b="1" dirty="0" smtClean="0">
                <a:solidFill>
                  <a:srgbClr val="0070C0"/>
                </a:solidFill>
              </a:rPr>
              <a:t>urfaces  </a:t>
            </a:r>
            <a:r>
              <a:rPr lang="en-US" dirty="0" smtClean="0"/>
              <a:t>- </a:t>
            </a:r>
            <a:r>
              <a:rPr lang="en-US" sz="2600" dirty="0" smtClean="0"/>
              <a:t>anterior surface &amp; posterior surface 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Anterior surface </a:t>
            </a:r>
          </a:p>
          <a:p>
            <a:pPr lvl="2"/>
            <a:endParaRPr lang="en-US" dirty="0" smtClean="0"/>
          </a:p>
          <a:p>
            <a:pPr marL="914400" lvl="2" indent="0">
              <a:buNone/>
            </a:pPr>
            <a:r>
              <a:rPr lang="en-US" dirty="0" smtClean="0"/>
              <a:t>Divided into two area by vertical ridge </a:t>
            </a:r>
          </a:p>
          <a:p>
            <a:pPr lvl="2"/>
            <a:endParaRPr lang="en-US" b="1" dirty="0" smtClean="0"/>
          </a:p>
          <a:p>
            <a:pPr lvl="2"/>
            <a:r>
              <a:rPr lang="en-US" b="1" dirty="0" smtClean="0"/>
              <a:t>Medial area –  </a:t>
            </a:r>
            <a:r>
              <a:rPr lang="en-US" dirty="0" smtClean="0"/>
              <a:t>non-peritoneal &amp; related with IVC </a:t>
            </a:r>
          </a:p>
          <a:p>
            <a:pPr lvl="1"/>
            <a:endParaRPr lang="en-US" dirty="0" smtClean="0"/>
          </a:p>
          <a:p>
            <a:pPr lvl="2"/>
            <a:r>
              <a:rPr lang="en-US" b="1" dirty="0" smtClean="0"/>
              <a:t>Lateral area </a:t>
            </a:r>
            <a:r>
              <a:rPr lang="en-US" dirty="0" smtClean="0"/>
              <a:t>- Presents upper larger area &amp; lower smaller area </a:t>
            </a:r>
          </a:p>
          <a:p>
            <a:pPr lvl="3"/>
            <a:endParaRPr lang="en-US" dirty="0" smtClean="0"/>
          </a:p>
          <a:p>
            <a:pPr marL="1371600" lvl="3" indent="0">
              <a:buNone/>
            </a:pPr>
            <a:r>
              <a:rPr lang="en-US" b="1" dirty="0" smtClean="0"/>
              <a:t>Larger area </a:t>
            </a:r>
            <a:r>
              <a:rPr lang="en-US" dirty="0" smtClean="0"/>
              <a:t>– non-peritoneal &amp;   related with  bare area of liver </a:t>
            </a:r>
          </a:p>
          <a:p>
            <a:pPr lvl="3"/>
            <a:endParaRPr lang="en-US" dirty="0" smtClean="0"/>
          </a:p>
          <a:p>
            <a:pPr marL="1371600" lvl="3" indent="0">
              <a:buNone/>
            </a:pPr>
            <a:r>
              <a:rPr lang="en-US" b="1" dirty="0" smtClean="0"/>
              <a:t>Smaller area </a:t>
            </a:r>
            <a:r>
              <a:rPr lang="en-US" dirty="0" smtClean="0"/>
              <a:t>– covered with  peritoneum derived from inferior layer of coronary ligament  </a:t>
            </a:r>
          </a:p>
          <a:p>
            <a:endParaRPr lang="en-US" dirty="0"/>
          </a:p>
        </p:txBody>
      </p:sp>
      <p:pic>
        <p:nvPicPr>
          <p:cNvPr id="3074" name="Picture 2" descr="I:\162460293837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550" y="228600"/>
            <a:ext cx="4611785" cy="348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763621"/>
            <a:ext cx="4495800" cy="2931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821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52400"/>
            <a:ext cx="4419600" cy="662940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b="1" dirty="0" smtClean="0">
                <a:solidFill>
                  <a:srgbClr val="00B050"/>
                </a:solidFill>
              </a:rPr>
              <a:t>Posterior surface </a:t>
            </a:r>
          </a:p>
          <a:p>
            <a:pPr lvl="2"/>
            <a:endParaRPr lang="en-US" dirty="0" smtClean="0"/>
          </a:p>
          <a:p>
            <a:pPr marL="914400" lvl="2" indent="0">
              <a:buNone/>
            </a:pPr>
            <a:r>
              <a:rPr lang="en-US" dirty="0" smtClean="0"/>
              <a:t>Divided into curved ridge into upper area  &amp; lower area </a:t>
            </a:r>
          </a:p>
          <a:p>
            <a:pPr lvl="3"/>
            <a:endParaRPr lang="en-US" dirty="0" smtClean="0"/>
          </a:p>
          <a:p>
            <a:pPr lvl="3"/>
            <a:r>
              <a:rPr lang="en-US" b="1" dirty="0" smtClean="0"/>
              <a:t>Upper area – </a:t>
            </a:r>
            <a:r>
              <a:rPr lang="en-US" dirty="0" smtClean="0"/>
              <a:t>convex &amp; contact with diaphragm </a:t>
            </a:r>
          </a:p>
          <a:p>
            <a:pPr lvl="3"/>
            <a:endParaRPr lang="en-US" dirty="0" smtClean="0"/>
          </a:p>
          <a:p>
            <a:pPr lvl="3"/>
            <a:r>
              <a:rPr lang="en-US" b="1" dirty="0" smtClean="0"/>
              <a:t>Lower area – </a:t>
            </a:r>
            <a:r>
              <a:rPr lang="en-US" dirty="0" smtClean="0"/>
              <a:t>concave &amp; related with anterior surface &amp; medial border of right kidney </a:t>
            </a:r>
          </a:p>
          <a:p>
            <a:pPr marL="0" indent="0">
              <a:buNone/>
            </a:pPr>
            <a:endParaRPr lang="en-US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 Border </a:t>
            </a:r>
            <a:r>
              <a:rPr lang="en-US" dirty="0" smtClean="0"/>
              <a:t>– </a:t>
            </a:r>
            <a:r>
              <a:rPr lang="en-US" sz="2600" dirty="0" smtClean="0"/>
              <a:t>lateral &amp; medial border 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Lateral border </a:t>
            </a:r>
            <a:r>
              <a:rPr lang="en-US" dirty="0" smtClean="0"/>
              <a:t>– overlapped by liver 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Medial border </a:t>
            </a:r>
            <a:r>
              <a:rPr lang="en-US" dirty="0" smtClean="0"/>
              <a:t>– related with right coeliac ganglia &amp; right inferior phrenic artery</a:t>
            </a:r>
            <a:endParaRPr lang="en-US" dirty="0"/>
          </a:p>
        </p:txBody>
      </p:sp>
      <p:pic>
        <p:nvPicPr>
          <p:cNvPr id="6146" name="Picture 2" descr="I:\162460296004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28600"/>
            <a:ext cx="4545117" cy="338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754954"/>
            <a:ext cx="4724400" cy="3083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180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Left suprarenal gland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143000"/>
            <a:ext cx="4343400" cy="5486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Longer &amp; near to vertebral column than right one 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Semilunar in shape </a:t>
            </a:r>
          </a:p>
          <a:p>
            <a:endParaRPr lang="en-US" dirty="0" smtClean="0"/>
          </a:p>
          <a:p>
            <a:r>
              <a:rPr lang="en-US" dirty="0" smtClean="0"/>
              <a:t>It presents – two ends , two surfaces &amp; two borders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Ends –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Lower end </a:t>
            </a:r>
            <a:r>
              <a:rPr lang="en-US" dirty="0" smtClean="0">
                <a:solidFill>
                  <a:srgbClr val="00B050"/>
                </a:solidFill>
              </a:rPr>
              <a:t>– </a:t>
            </a:r>
            <a:r>
              <a:rPr lang="en-US" dirty="0" smtClean="0"/>
              <a:t>rounded &amp;  presents hilum through which left suprarenal vein passes 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Upper end </a:t>
            </a:r>
            <a:r>
              <a:rPr lang="en-US" dirty="0" smtClean="0">
                <a:solidFill>
                  <a:srgbClr val="00B050"/>
                </a:solidFill>
              </a:rPr>
              <a:t>– </a:t>
            </a:r>
            <a:r>
              <a:rPr lang="en-US" dirty="0" smtClean="0"/>
              <a:t>narrow , some times related to medial end of spleen </a:t>
            </a:r>
            <a:endParaRPr lang="en-US" dirty="0"/>
          </a:p>
        </p:txBody>
      </p:sp>
      <p:pic>
        <p:nvPicPr>
          <p:cNvPr id="4098" name="Picture 2" descr="I:\162460293837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714" y="2133600"/>
            <a:ext cx="4640622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4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5532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Surfaces – </a:t>
            </a:r>
          </a:p>
          <a:p>
            <a:pPr lvl="1"/>
            <a:endParaRPr lang="en-US" dirty="0" smtClean="0">
              <a:solidFill>
                <a:srgbClr val="00B050"/>
              </a:solidFill>
            </a:endParaRP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Anterior surface </a:t>
            </a:r>
            <a:r>
              <a:rPr lang="en-US" dirty="0" smtClean="0">
                <a:solidFill>
                  <a:srgbClr val="00B050"/>
                </a:solidFill>
              </a:rPr>
              <a:t>– </a:t>
            </a:r>
            <a:r>
              <a:rPr lang="en-US" dirty="0" smtClean="0"/>
              <a:t>presents upper &amp; lower area 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/>
              <a:t>Upper area – </a:t>
            </a:r>
            <a:r>
              <a:rPr lang="en-US" dirty="0" smtClean="0"/>
              <a:t>peritoneal &amp; it covered by peritoneum of lesser sac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Related with posterior surface of cardiac end of stomach  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/>
              <a:t>Lower area – </a:t>
            </a:r>
            <a:r>
              <a:rPr lang="en-US" dirty="0" smtClean="0"/>
              <a:t>non- peritoneal &amp; related with body of pancreas 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Posterior surface </a:t>
            </a:r>
            <a:r>
              <a:rPr lang="en-US" dirty="0" smtClean="0"/>
              <a:t>– divided  curved ridge  into two areas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/>
              <a:t>Lateral area – </a:t>
            </a:r>
            <a:r>
              <a:rPr lang="en-US" dirty="0" smtClean="0"/>
              <a:t>related with upper part of medial border&amp; anterior surface of left kidney 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/>
              <a:t>Medial area – </a:t>
            </a:r>
            <a:r>
              <a:rPr lang="en-US" dirty="0"/>
              <a:t>r</a:t>
            </a:r>
            <a:r>
              <a:rPr lang="en-US" dirty="0" smtClean="0"/>
              <a:t>elated with left crus of diaphragm </a:t>
            </a:r>
          </a:p>
          <a:p>
            <a:endParaRPr lang="en-US" dirty="0"/>
          </a:p>
        </p:txBody>
      </p:sp>
      <p:pic>
        <p:nvPicPr>
          <p:cNvPr id="5122" name="Picture 2" descr="I:\162460293837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685800"/>
            <a:ext cx="4038600" cy="305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I:\16246029600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715905"/>
            <a:ext cx="4038600" cy="300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59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35" y="761173"/>
            <a:ext cx="8407665" cy="5487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7795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343400" cy="6324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Borders –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b="1" dirty="0" smtClean="0">
                <a:solidFill>
                  <a:srgbClr val="00B050"/>
                </a:solidFill>
              </a:rPr>
              <a:t>Lateral border –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concave </a:t>
            </a:r>
            <a:endParaRPr lang="en-US" dirty="0"/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 overlaps the left kidney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b="1" dirty="0" smtClean="0">
                <a:solidFill>
                  <a:srgbClr val="00B050"/>
                </a:solidFill>
              </a:rPr>
              <a:t>Medial border –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 convex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related with</a:t>
            </a:r>
          </a:p>
          <a:p>
            <a:pPr lvl="3"/>
            <a:endParaRPr lang="en-US" dirty="0" smtClean="0"/>
          </a:p>
          <a:p>
            <a:pPr lvl="3"/>
            <a:r>
              <a:rPr lang="en-US" b="1" dirty="0" smtClean="0"/>
              <a:t>left coeliac ganglion</a:t>
            </a:r>
          </a:p>
          <a:p>
            <a:pPr lvl="3"/>
            <a:endParaRPr lang="en-US" b="1" dirty="0" smtClean="0"/>
          </a:p>
          <a:p>
            <a:pPr lvl="3"/>
            <a:r>
              <a:rPr lang="en-US" b="1" dirty="0" smtClean="0"/>
              <a:t>left inferior phrenic artery</a:t>
            </a:r>
          </a:p>
          <a:p>
            <a:pPr lvl="3"/>
            <a:endParaRPr lang="en-US" b="1" dirty="0" smtClean="0"/>
          </a:p>
          <a:p>
            <a:pPr lvl="3"/>
            <a:r>
              <a:rPr lang="en-US" b="1" dirty="0" smtClean="0"/>
              <a:t>left gastric artery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04801"/>
            <a:ext cx="4410153" cy="3330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674806"/>
            <a:ext cx="4492625" cy="293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0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 of suprarenal gland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Each gland consists of –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Outer – cortex </a:t>
            </a:r>
          </a:p>
          <a:p>
            <a:pPr lvl="1"/>
            <a:endParaRPr lang="en-US" b="1" dirty="0" smtClean="0">
              <a:solidFill>
                <a:srgbClr val="0070C0"/>
              </a:solidFill>
            </a:endParaRP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Inner – medulla </a:t>
            </a:r>
          </a:p>
          <a:p>
            <a:endParaRPr lang="en-US" dirty="0" smtClean="0"/>
          </a:p>
          <a:p>
            <a:r>
              <a:rPr lang="en-US" dirty="0" smtClean="0"/>
              <a:t>Cortex is essential for life &amp; consists of cells which posses basophilic cytoplasm &amp; lipid droplets </a:t>
            </a:r>
          </a:p>
          <a:p>
            <a:endParaRPr lang="en-US" dirty="0" smtClean="0"/>
          </a:p>
          <a:p>
            <a:r>
              <a:rPr lang="en-US" dirty="0" smtClean="0"/>
              <a:t>Medulla forms 1/10</a:t>
            </a:r>
            <a:r>
              <a:rPr lang="en-US" baseline="30000" dirty="0" smtClean="0"/>
              <a:t>th</a:t>
            </a:r>
            <a:r>
              <a:rPr lang="en-US" dirty="0" smtClean="0"/>
              <a:t> of entire gland &amp; is surrounded by cortex except at hilum</a:t>
            </a:r>
            <a:endParaRPr lang="en-US" dirty="0"/>
          </a:p>
        </p:txBody>
      </p:sp>
      <p:pic>
        <p:nvPicPr>
          <p:cNvPr id="7170" name="Picture 2" descr="I:\162460624367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835" y="1371600"/>
            <a:ext cx="4624184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918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19200"/>
            <a:ext cx="3657600" cy="4373563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Cortex –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Arranged in three zones </a:t>
            </a:r>
          </a:p>
          <a:p>
            <a:pPr marL="457200" lvl="1" indent="0">
              <a:buNone/>
            </a:pPr>
            <a:r>
              <a:rPr lang="en-US" sz="2000" dirty="0" smtClean="0"/>
              <a:t>Outside inwards </a:t>
            </a:r>
          </a:p>
          <a:p>
            <a:pPr lvl="2"/>
            <a:endParaRPr lang="en-US" sz="1800" dirty="0" smtClean="0"/>
          </a:p>
          <a:p>
            <a:pPr lvl="2"/>
            <a:r>
              <a:rPr lang="en-US" sz="1800" b="1" dirty="0" smtClean="0">
                <a:solidFill>
                  <a:srgbClr val="00B050"/>
                </a:solidFill>
              </a:rPr>
              <a:t>Zona glomerulosa </a:t>
            </a:r>
          </a:p>
          <a:p>
            <a:pPr lvl="2"/>
            <a:endParaRPr lang="en-US" sz="1800" b="1" dirty="0" smtClean="0">
              <a:solidFill>
                <a:srgbClr val="00B050"/>
              </a:solidFill>
            </a:endParaRPr>
          </a:p>
          <a:p>
            <a:pPr lvl="2"/>
            <a:r>
              <a:rPr lang="en-US" sz="1800" b="1" dirty="0" smtClean="0">
                <a:solidFill>
                  <a:srgbClr val="00B050"/>
                </a:solidFill>
              </a:rPr>
              <a:t>Zona fasciculata </a:t>
            </a:r>
          </a:p>
          <a:p>
            <a:pPr lvl="2"/>
            <a:endParaRPr lang="en-US" sz="1800" b="1" dirty="0" smtClean="0">
              <a:solidFill>
                <a:srgbClr val="00B050"/>
              </a:solidFill>
            </a:endParaRPr>
          </a:p>
          <a:p>
            <a:pPr lvl="2"/>
            <a:r>
              <a:rPr lang="en-US" sz="1800" b="1" dirty="0" smtClean="0">
                <a:solidFill>
                  <a:srgbClr val="00B050"/>
                </a:solidFill>
              </a:rPr>
              <a:t>Zona reticularis </a:t>
            </a:r>
          </a:p>
          <a:p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230734"/>
            <a:ext cx="5029200" cy="5264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17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685800"/>
            <a:ext cx="4495800" cy="5486400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Zona glomerulosa 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Forms </a:t>
            </a:r>
            <a:r>
              <a:rPr lang="en-US" sz="1800" dirty="0"/>
              <a:t>15% of total volume of gland 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Small </a:t>
            </a:r>
            <a:r>
              <a:rPr lang="en-US" sz="1800" dirty="0"/>
              <a:t>polyhedral cells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Arranged </a:t>
            </a:r>
            <a:r>
              <a:rPr lang="en-US" sz="1800" dirty="0"/>
              <a:t>in arched column 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Secrets </a:t>
            </a:r>
            <a:r>
              <a:rPr lang="en-US" sz="1800" dirty="0"/>
              <a:t>mineralocorticoids ,which regulate sodium &amp; potassium balance in the  body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Activities </a:t>
            </a:r>
            <a:r>
              <a:rPr lang="en-US" sz="1800" dirty="0"/>
              <a:t>of this zone is regulated by renin angiotensin mechanism</a:t>
            </a:r>
          </a:p>
          <a:p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39353"/>
            <a:ext cx="4471219" cy="444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51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66800"/>
            <a:ext cx="4495800" cy="51816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Zona fasciculata 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Thickest of three zones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Forms 65% of total volume of gland 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Polyhedral cells arranged in straight cords &amp; separated by capillaries &amp; sinusoids 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Secrets glucocorticoids ,which regulates the carbohydrate &amp; protein metabolism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049" y="1524000"/>
            <a:ext cx="4520468" cy="4495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940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343400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Zona reticularis 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Consists of irregularly arranged cells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It is germinative zone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It secrets sex hormones (oestrogen) which regulate secondary sex characters</a:t>
            </a:r>
          </a:p>
          <a:p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431" y="1524000"/>
            <a:ext cx="4597086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651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228600"/>
            <a:ext cx="4419600" cy="64008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Medulla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Consists of-</a:t>
            </a:r>
          </a:p>
          <a:p>
            <a:endParaRPr lang="en-US" dirty="0" smtClean="0"/>
          </a:p>
          <a:p>
            <a:pPr lvl="2"/>
            <a:r>
              <a:rPr lang="en-US" dirty="0" smtClean="0"/>
              <a:t> </a:t>
            </a:r>
            <a:r>
              <a:rPr lang="en-US" b="1" dirty="0" smtClean="0"/>
              <a:t>chromaffin cells </a:t>
            </a:r>
          </a:p>
          <a:p>
            <a:pPr lvl="1"/>
            <a:endParaRPr lang="en-US" dirty="0" smtClean="0"/>
          </a:p>
          <a:p>
            <a:pPr lvl="3"/>
            <a:r>
              <a:rPr lang="en-US" dirty="0" smtClean="0"/>
              <a:t> Tall columnar</a:t>
            </a:r>
          </a:p>
          <a:p>
            <a:pPr lvl="1"/>
            <a:endParaRPr lang="en-US" dirty="0" smtClean="0"/>
          </a:p>
          <a:p>
            <a:pPr lvl="3"/>
            <a:r>
              <a:rPr lang="en-US" dirty="0" smtClean="0"/>
              <a:t>Basophilic cytoplasm contains membrane bound granules </a:t>
            </a:r>
          </a:p>
          <a:p>
            <a:pPr lvl="1"/>
            <a:endParaRPr lang="en-US" i="1" dirty="0" smtClean="0">
              <a:solidFill>
                <a:srgbClr val="C00000"/>
              </a:solidFill>
            </a:endParaRPr>
          </a:p>
          <a:p>
            <a:pPr lvl="3"/>
            <a:r>
              <a:rPr lang="en-US" i="1" dirty="0" smtClean="0">
                <a:solidFill>
                  <a:srgbClr val="C00000"/>
                </a:solidFill>
              </a:rPr>
              <a:t>Chromaffin reaction - </a:t>
            </a:r>
            <a:r>
              <a:rPr lang="en-US" dirty="0" smtClean="0"/>
              <a:t>Stained brown with potassium bichromate</a:t>
            </a:r>
          </a:p>
          <a:p>
            <a:pPr lvl="1"/>
            <a:endParaRPr lang="en-US" dirty="0" smtClean="0"/>
          </a:p>
          <a:p>
            <a:pPr lvl="3"/>
            <a:r>
              <a:rPr lang="en-US" dirty="0" smtClean="0"/>
              <a:t>Secrets – epinephrine &amp; norepinephrine   </a:t>
            </a:r>
          </a:p>
          <a:p>
            <a:endParaRPr lang="en-US" dirty="0" smtClean="0"/>
          </a:p>
          <a:p>
            <a:pPr lvl="2"/>
            <a:r>
              <a:rPr lang="en-US" b="1" dirty="0" smtClean="0"/>
              <a:t>Ganglion cells</a:t>
            </a:r>
          </a:p>
          <a:p>
            <a:endParaRPr lang="en-US" dirty="0" smtClean="0"/>
          </a:p>
          <a:p>
            <a:pPr lvl="2"/>
            <a:r>
              <a:rPr lang="en-US" b="1" dirty="0" smtClean="0"/>
              <a:t>Capillaries &amp; sinusoids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1" y="1220449"/>
            <a:ext cx="4676534" cy="465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425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 supply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343400" cy="57912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Arterial supply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Supplied by following arteries –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/>
              <a:t>Superior suprarenal artery</a:t>
            </a:r>
          </a:p>
          <a:p>
            <a:pPr lvl="3"/>
            <a:r>
              <a:rPr lang="en-US" dirty="0" smtClean="0"/>
              <a:t>Branch of inferior phrenic artery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/>
              <a:t>Middle suprarenal artery</a:t>
            </a:r>
          </a:p>
          <a:p>
            <a:pPr lvl="3"/>
            <a:r>
              <a:rPr lang="en-US" dirty="0" smtClean="0"/>
              <a:t>Branch of abdominal aorta 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/>
              <a:t>Inferior suprarenal artery</a:t>
            </a:r>
          </a:p>
          <a:p>
            <a:pPr lvl="3"/>
            <a:r>
              <a:rPr lang="en-US" dirty="0" smtClean="0"/>
              <a:t>Branch of renal artery 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C00000"/>
                </a:solidFill>
              </a:rPr>
              <a:t>Venous drainage 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/>
              <a:t>Right suprarenal vein</a:t>
            </a:r>
          </a:p>
          <a:p>
            <a:pPr lvl="2"/>
            <a:r>
              <a:rPr lang="en-US" dirty="0" smtClean="0"/>
              <a:t>Drains into IVC 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/>
              <a:t>Left suprarenal vein </a:t>
            </a:r>
          </a:p>
          <a:p>
            <a:pPr lvl="2"/>
            <a:r>
              <a:rPr lang="en-US" dirty="0" smtClean="0"/>
              <a:t>Drains into left renal vein </a:t>
            </a:r>
          </a:p>
          <a:p>
            <a:endParaRPr lang="en-US" dirty="0"/>
          </a:p>
        </p:txBody>
      </p:sp>
      <p:pic>
        <p:nvPicPr>
          <p:cNvPr id="1026" name="Picture 2" descr="I:\162460296715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315" y="1507902"/>
            <a:ext cx="4520485" cy="4435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27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Lymphatics drainage 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828800"/>
            <a:ext cx="4191000" cy="35814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Lymphatics drainage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Into </a:t>
            </a:r>
            <a:r>
              <a:rPr lang="en-US" b="1" i="1" dirty="0" smtClean="0"/>
              <a:t>lateral aortic groups of </a:t>
            </a:r>
            <a:r>
              <a:rPr lang="en-US" b="1" i="1" dirty="0" smtClean="0"/>
              <a:t>lymphnodes 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287" y="1190446"/>
            <a:ext cx="3907765" cy="5210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155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715962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Nerve supply</a:t>
            </a:r>
            <a:endParaRPr lang="en-US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Nerve supply – 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>
                <a:solidFill>
                  <a:srgbClr val="0070C0"/>
                </a:solidFill>
              </a:rPr>
              <a:t>Medulla – 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Has sympathetic nerve supply</a:t>
            </a:r>
          </a:p>
          <a:p>
            <a:pPr lvl="2"/>
            <a:endParaRPr lang="en-US" i="1" dirty="0">
              <a:solidFill>
                <a:srgbClr val="C00000"/>
              </a:solidFill>
            </a:endParaRPr>
          </a:p>
          <a:p>
            <a:pPr lvl="2"/>
            <a:r>
              <a:rPr lang="en-US" b="1" i="1" dirty="0">
                <a:solidFill>
                  <a:srgbClr val="C00000"/>
                </a:solidFill>
              </a:rPr>
              <a:t>T8 – L1 (coeliac plexus )</a:t>
            </a:r>
          </a:p>
          <a:p>
            <a:pPr lvl="1"/>
            <a:endParaRPr lang="en-US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dirty="0">
                <a:solidFill>
                  <a:srgbClr val="0070C0"/>
                </a:solidFill>
              </a:rPr>
              <a:t>Cortex –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It is controlled by ACTH of adenohypophysis  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219200"/>
            <a:ext cx="4375282" cy="5250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3882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Applied anatomy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66800"/>
            <a:ext cx="8686800" cy="5638800"/>
          </a:xfrm>
        </p:spPr>
        <p:txBody>
          <a:bodyPr>
            <a:normAutofit fontScale="70000" lnSpcReduction="20000"/>
          </a:bodyPr>
          <a:lstStyle/>
          <a:p>
            <a:r>
              <a:rPr lang="en-US" sz="3400" b="1" dirty="0" smtClean="0">
                <a:solidFill>
                  <a:srgbClr val="C00000"/>
                </a:solidFill>
              </a:rPr>
              <a:t>Addison’s diseases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Due to </a:t>
            </a:r>
            <a:r>
              <a:rPr lang="en-US" i="1" dirty="0" smtClean="0">
                <a:solidFill>
                  <a:srgbClr val="C00000"/>
                </a:solidFill>
              </a:rPr>
              <a:t>deficiency of mineralocorticoids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Characterized by –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/>
              <a:t>Increase pigmentation </a:t>
            </a:r>
          </a:p>
          <a:p>
            <a:pPr lvl="2"/>
            <a:endParaRPr lang="en-US" b="1" dirty="0" smtClean="0"/>
          </a:p>
          <a:p>
            <a:pPr lvl="2"/>
            <a:r>
              <a:rPr lang="en-US" b="1" dirty="0" smtClean="0"/>
              <a:t>Muscular weakness</a:t>
            </a:r>
          </a:p>
          <a:p>
            <a:pPr lvl="2"/>
            <a:endParaRPr lang="en-US" b="1" dirty="0" smtClean="0"/>
          </a:p>
          <a:p>
            <a:pPr lvl="2"/>
            <a:r>
              <a:rPr lang="en-US" b="1" dirty="0" smtClean="0"/>
              <a:t>Weight loss </a:t>
            </a:r>
          </a:p>
          <a:p>
            <a:pPr lvl="2"/>
            <a:endParaRPr lang="en-US" b="1" dirty="0" smtClean="0"/>
          </a:p>
          <a:p>
            <a:pPr lvl="2"/>
            <a:r>
              <a:rPr lang="en-US" b="1" dirty="0" smtClean="0"/>
              <a:t>Hypotension</a:t>
            </a:r>
          </a:p>
          <a:p>
            <a:endParaRPr lang="en-US" dirty="0" smtClean="0"/>
          </a:p>
          <a:p>
            <a:r>
              <a:rPr lang="en-US" sz="3400" b="1" dirty="0" smtClean="0">
                <a:solidFill>
                  <a:srgbClr val="C00000"/>
                </a:solidFill>
              </a:rPr>
              <a:t>Conn’s syndrome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Due to </a:t>
            </a:r>
            <a:r>
              <a:rPr lang="en-US" i="1" dirty="0" smtClean="0">
                <a:solidFill>
                  <a:srgbClr val="C00000"/>
                </a:solidFill>
              </a:rPr>
              <a:t>adrenal hyperplasia with excessive secretion of mineralocorticoids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Characterized by –</a:t>
            </a:r>
          </a:p>
          <a:p>
            <a:pPr lvl="2"/>
            <a:r>
              <a:rPr lang="en-US" b="1" dirty="0" smtClean="0"/>
              <a:t>Hypertension</a:t>
            </a:r>
          </a:p>
          <a:p>
            <a:pPr lvl="2"/>
            <a:r>
              <a:rPr lang="en-US" b="1" dirty="0" smtClean="0"/>
              <a:t>Oedema (due to sodium &amp; water retention )</a:t>
            </a:r>
          </a:p>
          <a:p>
            <a:pPr lvl="2"/>
            <a:r>
              <a:rPr lang="en-US" b="1" dirty="0" smtClean="0"/>
              <a:t>Hypokalemia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2761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8763000" cy="65532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Cushing’s syndrome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Adrenal </a:t>
            </a:r>
            <a:r>
              <a:rPr lang="en-US" dirty="0"/>
              <a:t>hyperplasia with </a:t>
            </a:r>
            <a:r>
              <a:rPr lang="en-US" i="1" dirty="0">
                <a:solidFill>
                  <a:srgbClr val="00B050"/>
                </a:solidFill>
              </a:rPr>
              <a:t>excessive secretion of glucocorticoids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Manifested </a:t>
            </a:r>
            <a:r>
              <a:rPr lang="en-US" dirty="0"/>
              <a:t>by </a:t>
            </a:r>
          </a:p>
          <a:p>
            <a:pPr lvl="2"/>
            <a:endParaRPr lang="en-US" b="1" dirty="0" smtClean="0"/>
          </a:p>
          <a:p>
            <a:pPr lvl="2"/>
            <a:r>
              <a:rPr lang="en-US" b="1" dirty="0" smtClean="0"/>
              <a:t>Moon </a:t>
            </a:r>
            <a:r>
              <a:rPr lang="en-US" b="1" dirty="0"/>
              <a:t>shaped face </a:t>
            </a:r>
          </a:p>
          <a:p>
            <a:pPr lvl="2"/>
            <a:endParaRPr lang="en-US" b="1" dirty="0" smtClean="0"/>
          </a:p>
          <a:p>
            <a:pPr lvl="2"/>
            <a:r>
              <a:rPr lang="en-US" b="1" dirty="0" smtClean="0"/>
              <a:t>Truncal </a:t>
            </a:r>
            <a:r>
              <a:rPr lang="en-US" b="1" dirty="0"/>
              <a:t>obesity </a:t>
            </a:r>
          </a:p>
          <a:p>
            <a:pPr lvl="2"/>
            <a:endParaRPr lang="en-US" b="1" dirty="0" smtClean="0"/>
          </a:p>
          <a:p>
            <a:pPr lvl="2"/>
            <a:r>
              <a:rPr lang="en-US" b="1" dirty="0" smtClean="0"/>
              <a:t>Hypertension </a:t>
            </a:r>
            <a:endParaRPr lang="en-US" b="1" dirty="0"/>
          </a:p>
          <a:p>
            <a:pPr lvl="2"/>
            <a:endParaRPr lang="en-US" b="1" dirty="0" smtClean="0"/>
          </a:p>
          <a:p>
            <a:pPr lvl="2"/>
            <a:r>
              <a:rPr lang="en-US" b="1" dirty="0" smtClean="0"/>
              <a:t>Hirsutism </a:t>
            </a:r>
            <a:r>
              <a:rPr lang="en-US" b="1" dirty="0"/>
              <a:t>in female </a:t>
            </a:r>
          </a:p>
          <a:p>
            <a:pPr lvl="2"/>
            <a:endParaRPr lang="en-US" b="1" dirty="0" smtClean="0"/>
          </a:p>
          <a:p>
            <a:pPr lvl="2"/>
            <a:r>
              <a:rPr lang="en-US" b="1" dirty="0" smtClean="0"/>
              <a:t>Weakness </a:t>
            </a:r>
            <a:r>
              <a:rPr lang="en-US" b="1" dirty="0"/>
              <a:t>&amp; wasting of limbs 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C00000"/>
                </a:solidFill>
              </a:rPr>
              <a:t>Adreno-genital </a:t>
            </a:r>
            <a:r>
              <a:rPr lang="en-US" b="1" dirty="0">
                <a:solidFill>
                  <a:srgbClr val="C00000"/>
                </a:solidFill>
              </a:rPr>
              <a:t>syndrome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Due </a:t>
            </a:r>
            <a:r>
              <a:rPr lang="en-US" dirty="0"/>
              <a:t>to</a:t>
            </a:r>
            <a:r>
              <a:rPr lang="en-US" i="1" dirty="0">
                <a:solidFill>
                  <a:srgbClr val="00B050"/>
                </a:solidFill>
              </a:rPr>
              <a:t> Excessive secretion of sex hormone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Results </a:t>
            </a:r>
            <a:r>
              <a:rPr lang="en-US" dirty="0"/>
              <a:t>in masculinization of  female  &amp; precocious  in male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314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81000"/>
            <a:ext cx="8763000" cy="63246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Pheochromocytoma </a:t>
            </a:r>
          </a:p>
          <a:p>
            <a:pPr lvl="2"/>
            <a:endParaRPr lang="en-US" dirty="0" smtClean="0"/>
          </a:p>
          <a:p>
            <a:pPr marL="914400" lvl="2" indent="0">
              <a:buNone/>
            </a:pPr>
            <a:r>
              <a:rPr lang="en-US" dirty="0" smtClean="0"/>
              <a:t>(pheo = dark, chromo = colour &amp; cytoma = tumour)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Due to </a:t>
            </a:r>
            <a:r>
              <a:rPr lang="en-US" i="1" dirty="0" smtClean="0">
                <a:solidFill>
                  <a:srgbClr val="C00000"/>
                </a:solidFill>
              </a:rPr>
              <a:t>tumour in medulla </a:t>
            </a:r>
            <a:r>
              <a:rPr lang="en-US" dirty="0" smtClean="0"/>
              <a:t>of suprarenal gland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Produces paroxysmal hypertension(episodic &amp; volatile high BP) due to secretion of large amount of catecholamine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Manifested with</a:t>
            </a:r>
          </a:p>
          <a:p>
            <a:pPr lvl="2"/>
            <a:endParaRPr lang="en-US" b="1" dirty="0" smtClean="0"/>
          </a:p>
          <a:p>
            <a:pPr lvl="2"/>
            <a:r>
              <a:rPr lang="en-US" b="1" dirty="0" smtClean="0"/>
              <a:t>Increase Skin sensation</a:t>
            </a:r>
          </a:p>
          <a:p>
            <a:pPr lvl="2"/>
            <a:endParaRPr lang="en-US" b="1" dirty="0" smtClean="0"/>
          </a:p>
          <a:p>
            <a:pPr lvl="2"/>
            <a:r>
              <a:rPr lang="en-US" b="1" dirty="0" smtClean="0"/>
              <a:t>Increase Flank pain</a:t>
            </a:r>
          </a:p>
          <a:p>
            <a:pPr lvl="2"/>
            <a:endParaRPr lang="en-US" b="1" dirty="0" smtClean="0"/>
          </a:p>
          <a:p>
            <a:pPr lvl="2"/>
            <a:r>
              <a:rPr lang="en-US" b="1" dirty="0" smtClean="0"/>
              <a:t>Increase heart rate &amp; Blood pressure (palpitation)</a:t>
            </a:r>
          </a:p>
          <a:p>
            <a:pPr lvl="2"/>
            <a:endParaRPr lang="en-US" b="1" dirty="0" smtClean="0"/>
          </a:p>
          <a:p>
            <a:pPr lvl="2"/>
            <a:r>
              <a:rPr lang="en-US" b="1" dirty="0" smtClean="0"/>
              <a:t>Weight loss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2499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3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</a:t>
            </a:r>
            <a:endParaRPr lang="en-US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9170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905</Words>
  <Application>Microsoft Office PowerPoint</Application>
  <PresentationFormat>On-screen Show (4:3)</PresentationFormat>
  <Paragraphs>318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SUPRARENAL GLAND or  ADRENAL GLAND  </vt:lpstr>
      <vt:lpstr>Introduction </vt:lpstr>
      <vt:lpstr>PowerPoint Presentation</vt:lpstr>
      <vt:lpstr>Location </vt:lpstr>
      <vt:lpstr>Size &amp; Shape </vt:lpstr>
      <vt:lpstr>Capsule </vt:lpstr>
      <vt:lpstr>Right suprarenal gland </vt:lpstr>
      <vt:lpstr>PowerPoint Presentation</vt:lpstr>
      <vt:lpstr>PowerPoint Presentation</vt:lpstr>
      <vt:lpstr>Left suprarenal gland </vt:lpstr>
      <vt:lpstr>PowerPoint Presentation</vt:lpstr>
      <vt:lpstr>PowerPoint Presentation</vt:lpstr>
      <vt:lpstr>PowerPoint Presentation</vt:lpstr>
      <vt:lpstr>Structure of suprarenal gland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Blood supply </vt:lpstr>
      <vt:lpstr>Lymphatics drainage  </vt:lpstr>
      <vt:lpstr>Nerve supply</vt:lpstr>
      <vt:lpstr>Applied anatomy </vt:lpstr>
      <vt:lpstr>PowerPoint Presentation</vt:lpstr>
      <vt:lpstr>PowerPoint Presentation</vt:lpstr>
      <vt:lpstr>THANK YOU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sarangdhar</dc:creator>
  <cp:lastModifiedBy>sarangdhar</cp:lastModifiedBy>
  <cp:revision>55</cp:revision>
  <dcterms:created xsi:type="dcterms:W3CDTF">2021-06-24T13:52:23Z</dcterms:created>
  <dcterms:modified xsi:type="dcterms:W3CDTF">2021-06-25T07:37:34Z</dcterms:modified>
</cp:coreProperties>
</file>