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71" r:id="rId4"/>
    <p:sldId id="280" r:id="rId5"/>
    <p:sldId id="281" r:id="rId6"/>
    <p:sldId id="282" r:id="rId7"/>
    <p:sldId id="284" r:id="rId8"/>
    <p:sldId id="283" r:id="rId9"/>
    <p:sldId id="259" r:id="rId10"/>
    <p:sldId id="269" r:id="rId11"/>
    <p:sldId id="273" r:id="rId12"/>
    <p:sldId id="285" r:id="rId13"/>
    <p:sldId id="260" r:id="rId14"/>
    <p:sldId id="261" r:id="rId15"/>
    <p:sldId id="277" r:id="rId16"/>
    <p:sldId id="264" r:id="rId17"/>
    <p:sldId id="270" r:id="rId18"/>
    <p:sldId id="265" r:id="rId19"/>
    <p:sldId id="275" r:id="rId20"/>
    <p:sldId id="263" r:id="rId21"/>
    <p:sldId id="274" r:id="rId22"/>
    <p:sldId id="278" r:id="rId23"/>
    <p:sldId id="279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ABB7E-FB64-45F2-81C7-52722D170E38}" type="datetimeFigureOut">
              <a:rPr lang="en-US" smtClean="0"/>
              <a:pPr/>
              <a:t>8/17/2020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99503-21C8-42D8-914D-FDDAB7D2F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15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123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023CEA-B387-40C7-9AA4-B958641156A5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123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3F5D71-14C6-46D2-AA9B-37D4D2D9156A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B0B6D-47BF-4A03-9F69-F1DB41FE1F07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9D2-8729-44F4-94C2-035E4917901B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E3D0-9725-4907-AEA7-EB55C8DDDDC9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02EC-7FC7-4712-86D2-714586B3EABD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7D751-DAC1-460A-8700-D37396FC42FE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F1BA-5BDD-444B-AA5E-48032C2C9E97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BF4-5007-4770-8431-8B6E16FD77E3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DE12-A25E-45EB-8ACB-1C49E68FA5DB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6DA08-085F-4A3F-AD82-16862474AD7B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21B1-AB9C-44B8-8D67-29585C62E393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F909-D31A-486C-804C-C13C73A1E61A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503C0-4E7A-4ADA-8834-1443D1024D48}" type="datetime1">
              <a:rPr lang="en-US" smtClean="0"/>
              <a:pPr/>
              <a:t>8/17/2020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A0E28-F64A-4F09-B8D1-89CED4B9A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learningradiology.com/caseofweek/caseoftheweekpix/cow96arrows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59737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SUBMANDIBULAR REGION</a:t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SARANGDHAR KUMAR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DEPARTMENT OF ANATOMY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ROHILKHAND MEDICAL COLLEGE, BAREILLY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0"/>
            <a:ext cx="4343400" cy="6629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Submandibular  region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Deeper structure in area between mandible and hyoid bone, including floor of mouth and root of tongue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Contains-</a:t>
            </a:r>
          </a:p>
          <a:p>
            <a:pPr>
              <a:buFont typeface="Wingdings" pitchFamily="2" charset="2"/>
              <a:buChar char="q"/>
            </a:pPr>
            <a:endParaRPr lang="en-US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Submandibular &amp; sublingual glands</a:t>
            </a:r>
          </a:p>
          <a:p>
            <a:pPr lvl="1">
              <a:buFont typeface="Wingdings" pitchFamily="2" charset="2"/>
              <a:buChar char="q"/>
            </a:pPr>
            <a:endParaRPr lang="en-US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Suprahyoid muscles</a:t>
            </a:r>
          </a:p>
          <a:p>
            <a:pPr lvl="1">
              <a:buFont typeface="Wingdings" pitchFamily="2" charset="2"/>
              <a:buChar char="q"/>
            </a:pPr>
            <a:endParaRPr lang="en-US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Extrinsic muscles of tongue- </a:t>
            </a:r>
            <a:r>
              <a:rPr lang="en-US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yoglossus, Genioglossus &amp; Stylogossus</a:t>
            </a:r>
          </a:p>
          <a:p>
            <a:pPr lvl="1">
              <a:buFont typeface="Wingdings" pitchFamily="2" charset="2"/>
              <a:buChar char="q"/>
            </a:pPr>
            <a:endParaRPr lang="en-US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Lingual artery &amp; parts of facial artery</a:t>
            </a:r>
          </a:p>
          <a:p>
            <a:pPr lvl="1">
              <a:buFont typeface="Wingdings" pitchFamily="2" charset="2"/>
              <a:buChar char="q"/>
            </a:pPr>
            <a:endParaRPr lang="en-US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Hypoglossal nerve &amp; Submandibular ganglion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17"/>
          <p:cNvGrpSpPr>
            <a:grpSpLocks noGrp="1"/>
          </p:cNvGrpSpPr>
          <p:nvPr/>
        </p:nvGrpSpPr>
        <p:grpSpPr bwMode="auto">
          <a:xfrm>
            <a:off x="4495800" y="0"/>
            <a:ext cx="4648200" cy="3581400"/>
            <a:chOff x="152400" y="152400"/>
            <a:chExt cx="6006693" cy="4800600"/>
          </a:xfrm>
        </p:grpSpPr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2400" y="381000"/>
              <a:ext cx="5298501" cy="457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2971800" y="152400"/>
              <a:ext cx="3187293" cy="1600200"/>
              <a:chOff x="2971800" y="152400"/>
              <a:chExt cx="3187293" cy="1600200"/>
            </a:xfrm>
          </p:grpSpPr>
          <p:cxnSp>
            <p:nvCxnSpPr>
              <p:cNvPr id="8" name="Straight Arrow Connector 3"/>
              <p:cNvCxnSpPr>
                <a:cxnSpLocks noChangeShapeType="1"/>
              </p:cNvCxnSpPr>
              <p:nvPr/>
            </p:nvCxnSpPr>
            <p:spPr bwMode="auto">
              <a:xfrm flipH="1">
                <a:off x="3048000" y="457200"/>
                <a:ext cx="914400" cy="45720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2971800" y="152400"/>
                <a:ext cx="252793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Digastric muscle (anterior belly) </a:t>
                </a:r>
              </a:p>
            </p:txBody>
          </p:sp>
          <p:cxnSp>
            <p:nvCxnSpPr>
              <p:cNvPr id="10" name="Straight Arrow Connector 9"/>
              <p:cNvCxnSpPr>
                <a:cxnSpLocks noChangeShapeType="1"/>
              </p:cNvCxnSpPr>
              <p:nvPr/>
            </p:nvCxnSpPr>
            <p:spPr bwMode="auto">
              <a:xfrm flipH="1">
                <a:off x="3886200" y="1524000"/>
                <a:ext cx="609600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1" name="TextBox 8"/>
              <p:cNvSpPr txBox="1">
                <a:spLocks noChangeArrowheads="1"/>
              </p:cNvSpPr>
              <p:nvPr/>
            </p:nvSpPr>
            <p:spPr bwMode="auto">
              <a:xfrm>
                <a:off x="4419600" y="1290935"/>
                <a:ext cx="141629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Digastric muscle</a:t>
                </a:r>
              </a:p>
              <a:p>
                <a:r>
                  <a:rPr lang="en-US" sz="1200" b="1" dirty="0"/>
                  <a:t>(posterior belly) </a:t>
                </a:r>
              </a:p>
            </p:txBody>
          </p:sp>
          <p:cxnSp>
            <p:nvCxnSpPr>
              <p:cNvPr id="12" name="Straight Arrow Connector 11"/>
              <p:cNvCxnSpPr>
                <a:cxnSpLocks noChangeShapeType="1"/>
              </p:cNvCxnSpPr>
              <p:nvPr/>
            </p:nvCxnSpPr>
            <p:spPr bwMode="auto">
              <a:xfrm flipH="1">
                <a:off x="3429000" y="609600"/>
                <a:ext cx="838200" cy="38100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4191000" y="457200"/>
                <a:ext cx="156139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 Mylohyoid muscle</a:t>
                </a:r>
              </a:p>
            </p:txBody>
          </p:sp>
          <p:cxnSp>
            <p:nvCxnSpPr>
              <p:cNvPr id="14" name="Straight Arrow Connector 13"/>
              <p:cNvCxnSpPr>
                <a:cxnSpLocks noChangeShapeType="1"/>
              </p:cNvCxnSpPr>
              <p:nvPr/>
            </p:nvCxnSpPr>
            <p:spPr bwMode="auto">
              <a:xfrm flipH="1">
                <a:off x="3810000" y="990600"/>
                <a:ext cx="838200" cy="38100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5" name="TextBox 15"/>
              <p:cNvSpPr txBox="1">
                <a:spLocks noChangeArrowheads="1"/>
              </p:cNvSpPr>
              <p:nvPr/>
            </p:nvSpPr>
            <p:spPr bwMode="auto">
              <a:xfrm>
                <a:off x="4572000" y="838200"/>
                <a:ext cx="158709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Stylohyoid  muscle</a:t>
                </a:r>
              </a:p>
            </p:txBody>
          </p:sp>
        </p:grpSp>
      </p:grpSp>
      <p:grpSp>
        <p:nvGrpSpPr>
          <p:cNvPr id="16" name="Group 33"/>
          <p:cNvGrpSpPr>
            <a:grpSpLocks/>
          </p:cNvGrpSpPr>
          <p:nvPr/>
        </p:nvGrpSpPr>
        <p:grpSpPr bwMode="auto">
          <a:xfrm>
            <a:off x="4256512" y="3323710"/>
            <a:ext cx="4887488" cy="3534289"/>
            <a:chOff x="2884926" y="3400112"/>
            <a:chExt cx="4887799" cy="3535028"/>
          </a:xfrm>
        </p:grpSpPr>
        <p:grpSp>
          <p:nvGrpSpPr>
            <p:cNvPr id="17" name="Group 31"/>
            <p:cNvGrpSpPr>
              <a:grpSpLocks/>
            </p:cNvGrpSpPr>
            <p:nvPr/>
          </p:nvGrpSpPr>
          <p:grpSpPr bwMode="auto">
            <a:xfrm>
              <a:off x="2884926" y="3400112"/>
              <a:ext cx="4887799" cy="3535028"/>
              <a:chOff x="4408926" y="3476312"/>
              <a:chExt cx="4887799" cy="3535028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/>
              <a:srcRect l="2705" r="10580" b="48454"/>
              <a:stretch>
                <a:fillRect/>
              </a:stretch>
            </p:blipFill>
            <p:spPr bwMode="auto">
              <a:xfrm>
                <a:off x="4408926" y="3476312"/>
                <a:ext cx="4887799" cy="35350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0" name="Straight Arrow Connector 1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105420" y="6249208"/>
                <a:ext cx="533511" cy="381024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21" name="TextBox 21"/>
              <p:cNvSpPr txBox="1">
                <a:spLocks noChangeArrowheads="1"/>
              </p:cNvSpPr>
              <p:nvPr/>
            </p:nvSpPr>
            <p:spPr bwMode="auto">
              <a:xfrm>
                <a:off x="4419615" y="6554044"/>
                <a:ext cx="164690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Geniohyoid  muscle</a:t>
                </a:r>
              </a:p>
            </p:txBody>
          </p:sp>
          <p:cxnSp>
            <p:nvCxnSpPr>
              <p:cNvPr id="22" name="Straight Arrow Connector 21"/>
              <p:cNvCxnSpPr>
                <a:cxnSpLocks noChangeShapeType="1"/>
              </p:cNvCxnSpPr>
              <p:nvPr/>
            </p:nvCxnSpPr>
            <p:spPr bwMode="auto">
              <a:xfrm flipH="1" flipV="1">
                <a:off x="7086784" y="6477829"/>
                <a:ext cx="152410" cy="304864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23" name="TextBox 24"/>
              <p:cNvSpPr txBox="1">
                <a:spLocks noChangeArrowheads="1"/>
              </p:cNvSpPr>
              <p:nvPr/>
            </p:nvSpPr>
            <p:spPr bwMode="auto">
              <a:xfrm>
                <a:off x="7086784" y="6734341"/>
                <a:ext cx="102248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Hyoid bone</a:t>
                </a:r>
              </a:p>
            </p:txBody>
          </p:sp>
          <p:cxnSp>
            <p:nvCxnSpPr>
              <p:cNvPr id="24" name="Straight Arrow Connector 23"/>
              <p:cNvCxnSpPr>
                <a:cxnSpLocks noChangeShapeType="1"/>
                <a:stCxn id="18" idx="0"/>
              </p:cNvCxnSpPr>
              <p:nvPr/>
            </p:nvCxnSpPr>
            <p:spPr bwMode="auto">
              <a:xfrm rot="16200000" flipV="1">
                <a:off x="8125779" y="4066804"/>
                <a:ext cx="457296" cy="553959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cxnSp>
            <p:nvCxnSpPr>
              <p:cNvPr id="25" name="Straight Arrow Connector 24"/>
              <p:cNvCxnSpPr>
                <a:cxnSpLocks noChangeShapeType="1"/>
              </p:cNvCxnSpPr>
              <p:nvPr/>
            </p:nvCxnSpPr>
            <p:spPr bwMode="auto">
              <a:xfrm flipH="1" flipV="1">
                <a:off x="7848833" y="4801078"/>
                <a:ext cx="457229" cy="457296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26" name="TextBox 30"/>
              <p:cNvSpPr txBox="1">
                <a:spLocks noChangeArrowheads="1"/>
              </p:cNvSpPr>
              <p:nvPr/>
            </p:nvSpPr>
            <p:spPr bwMode="auto">
              <a:xfrm>
                <a:off x="7791782" y="5182158"/>
                <a:ext cx="1504943" cy="266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Stylohyoid  muscle</a:t>
                </a:r>
              </a:p>
            </p:txBody>
          </p:sp>
        </p:grpSp>
        <p:sp>
          <p:nvSpPr>
            <p:cNvPr id="18" name="TextBox 32"/>
            <p:cNvSpPr txBox="1">
              <a:spLocks noChangeArrowheads="1"/>
            </p:cNvSpPr>
            <p:nvPr/>
          </p:nvSpPr>
          <p:spPr bwMode="auto">
            <a:xfrm>
              <a:off x="6442087" y="4496230"/>
              <a:ext cx="133063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Styloid process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 rot="2445126">
            <a:off x="5149738" y="5477224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Genioglossus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 rot="4121976">
            <a:off x="5944305" y="5427984"/>
            <a:ext cx="881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Hyoglossus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5867400" y="4876800"/>
            <a:ext cx="1029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Stylogossus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5486400" y="4343400"/>
            <a:ext cx="7153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Tongue</a:t>
            </a:r>
            <a:endParaRPr lang="en-US" sz="1400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6200"/>
            <a:ext cx="4876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819400"/>
            <a:ext cx="3886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791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810000" cy="4572000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</a:pPr>
            <a:endParaRPr lang="en-US" dirty="0" smtClean="0">
              <a:ea typeface="ＭＳ Ｐゴシック" pitchFamily="123" charset="-128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Muscles-</a:t>
            </a:r>
          </a:p>
          <a:p>
            <a:pPr algn="just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hlink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Suprahyoid muscles</a:t>
            </a:r>
            <a:endParaRPr lang="en-US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Digastric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Stylohyoid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Mylohyoid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Geniohyoid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448050" y="457200"/>
            <a:ext cx="5695950" cy="3560763"/>
            <a:chOff x="152400" y="152400"/>
            <a:chExt cx="6006693" cy="4800600"/>
          </a:xfrm>
        </p:grpSpPr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2400" y="381000"/>
              <a:ext cx="5298501" cy="457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2971800" y="152400"/>
              <a:ext cx="3187293" cy="1600200"/>
              <a:chOff x="2971800" y="152400"/>
              <a:chExt cx="3187293" cy="1600200"/>
            </a:xfrm>
          </p:grpSpPr>
          <p:cxnSp>
            <p:nvCxnSpPr>
              <p:cNvPr id="8" name="Straight Arrow Connector 3"/>
              <p:cNvCxnSpPr>
                <a:cxnSpLocks noChangeShapeType="1"/>
              </p:cNvCxnSpPr>
              <p:nvPr/>
            </p:nvCxnSpPr>
            <p:spPr bwMode="auto">
              <a:xfrm flipH="1">
                <a:off x="3048603" y="457070"/>
                <a:ext cx="914062" cy="457827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2971800" y="152400"/>
                <a:ext cx="252793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Digastric muscle (anterior belly) </a:t>
                </a:r>
              </a:p>
            </p:txBody>
          </p:sp>
          <p:cxnSp>
            <p:nvCxnSpPr>
              <p:cNvPr id="10" name="Straight Arrow Connector 9"/>
              <p:cNvCxnSpPr>
                <a:cxnSpLocks noChangeShapeType="1"/>
              </p:cNvCxnSpPr>
              <p:nvPr/>
            </p:nvCxnSpPr>
            <p:spPr bwMode="auto">
              <a:xfrm flipH="1">
                <a:off x="3885656" y="1524236"/>
                <a:ext cx="609375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1" name="TextBox 8"/>
              <p:cNvSpPr txBox="1">
                <a:spLocks noChangeArrowheads="1"/>
              </p:cNvSpPr>
              <p:nvPr/>
            </p:nvSpPr>
            <p:spPr bwMode="auto">
              <a:xfrm>
                <a:off x="4419600" y="1290935"/>
                <a:ext cx="141629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Digastric muscle</a:t>
                </a:r>
              </a:p>
              <a:p>
                <a:r>
                  <a:rPr lang="en-US" sz="1200" b="1" dirty="0"/>
                  <a:t>(posterior belly) </a:t>
                </a:r>
              </a:p>
            </p:txBody>
          </p:sp>
          <p:cxnSp>
            <p:nvCxnSpPr>
              <p:cNvPr id="12" name="Straight Arrow Connector 11"/>
              <p:cNvCxnSpPr>
                <a:cxnSpLocks noChangeShapeType="1"/>
              </p:cNvCxnSpPr>
              <p:nvPr/>
            </p:nvCxnSpPr>
            <p:spPr bwMode="auto">
              <a:xfrm flipH="1">
                <a:off x="3428626" y="610227"/>
                <a:ext cx="838727" cy="380425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3" name="TextBox 11"/>
              <p:cNvSpPr txBox="1">
                <a:spLocks noChangeArrowheads="1"/>
              </p:cNvSpPr>
              <p:nvPr/>
            </p:nvSpPr>
            <p:spPr bwMode="auto">
              <a:xfrm>
                <a:off x="4191000" y="457200"/>
                <a:ext cx="156139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 Mylohyoid muscle</a:t>
                </a:r>
              </a:p>
            </p:txBody>
          </p:sp>
          <p:cxnSp>
            <p:nvCxnSpPr>
              <p:cNvPr id="14" name="Straight Arrow Connector 13"/>
              <p:cNvCxnSpPr>
                <a:cxnSpLocks noChangeShapeType="1"/>
              </p:cNvCxnSpPr>
              <p:nvPr/>
            </p:nvCxnSpPr>
            <p:spPr bwMode="auto">
              <a:xfrm flipH="1">
                <a:off x="3810322" y="990653"/>
                <a:ext cx="837053" cy="382072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5" name="TextBox 15"/>
              <p:cNvSpPr txBox="1">
                <a:spLocks noChangeArrowheads="1"/>
              </p:cNvSpPr>
              <p:nvPr/>
            </p:nvSpPr>
            <p:spPr bwMode="auto">
              <a:xfrm>
                <a:off x="4572000" y="838200"/>
                <a:ext cx="158709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Stylohyoid  muscle</a:t>
                </a:r>
              </a:p>
            </p:txBody>
          </p:sp>
        </p:grpSp>
      </p:grp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419600"/>
            <a:ext cx="4038600" cy="202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creen Shot 2020-05-20 at 12.39.42 P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457200"/>
            <a:ext cx="4191000" cy="6172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Muscles- </a:t>
            </a:r>
          </a:p>
          <a:p>
            <a:pPr>
              <a:buFont typeface="Wingdings" pitchFamily="2" charset="2"/>
              <a:buChar char="q"/>
            </a:pPr>
            <a:endParaRPr lang="en-US" b="1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Extrinsic muscle of tongue </a:t>
            </a:r>
          </a:p>
          <a:p>
            <a:endParaRPr lang="en-US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</a:rPr>
              <a:t>Hyoglossus  </a:t>
            </a:r>
            <a:r>
              <a:rPr lang="en-US" dirty="0" smtClean="0">
                <a:solidFill>
                  <a:srgbClr val="FF0000"/>
                </a:solidFill>
              </a:rPr>
              <a:t>(key muscle)</a:t>
            </a:r>
          </a:p>
          <a:p>
            <a:pPr lvl="1">
              <a:buFont typeface="Wingdings" pitchFamily="2" charset="2"/>
              <a:buChar char="q"/>
            </a:pPr>
            <a:endParaRPr lang="en-US" dirty="0" smtClean="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</a:rPr>
              <a:t>Genioglossus </a:t>
            </a:r>
          </a:p>
          <a:p>
            <a:pPr lvl="1">
              <a:buFont typeface="Wingdings" pitchFamily="2" charset="2"/>
              <a:buChar char="q"/>
            </a:pPr>
            <a:endParaRPr lang="en-US" dirty="0" smtClean="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</a:rPr>
              <a:t>Stylogossus </a:t>
            </a:r>
          </a:p>
          <a:p>
            <a:pPr lvl="1">
              <a:buFont typeface="Wingdings" pitchFamily="2" charset="2"/>
              <a:buChar char="q"/>
            </a:pPr>
            <a:endParaRPr lang="en-US" dirty="0" smtClean="0">
              <a:solidFill>
                <a:srgbClr val="00B050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</a:rPr>
              <a:t>Palatoglossus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6" name="Group 33"/>
          <p:cNvGrpSpPr>
            <a:grpSpLocks noGrp="1"/>
          </p:cNvGrpSpPr>
          <p:nvPr/>
        </p:nvGrpSpPr>
        <p:grpSpPr bwMode="auto">
          <a:xfrm>
            <a:off x="4343400" y="1219200"/>
            <a:ext cx="4572000" cy="4572000"/>
            <a:chOff x="2884926" y="3400112"/>
            <a:chExt cx="4887799" cy="3535028"/>
          </a:xfrm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2884926" y="3400112"/>
              <a:ext cx="4887799" cy="3535028"/>
              <a:chOff x="4408926" y="3476312"/>
              <a:chExt cx="4887799" cy="3535028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rcRect l="2705" r="10580" b="48454"/>
              <a:stretch>
                <a:fillRect/>
              </a:stretch>
            </p:blipFill>
            <p:spPr bwMode="auto">
              <a:xfrm>
                <a:off x="4408926" y="3476312"/>
                <a:ext cx="4887799" cy="35350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0" name="Straight Arrow Connector 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105420" y="6249208"/>
                <a:ext cx="533511" cy="381024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1" name="TextBox 21"/>
              <p:cNvSpPr txBox="1">
                <a:spLocks noChangeArrowheads="1"/>
              </p:cNvSpPr>
              <p:nvPr/>
            </p:nvSpPr>
            <p:spPr bwMode="auto">
              <a:xfrm>
                <a:off x="4419615" y="6554044"/>
                <a:ext cx="164690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Geniohyoid  muscle</a:t>
                </a:r>
              </a:p>
            </p:txBody>
          </p:sp>
          <p:cxnSp>
            <p:nvCxnSpPr>
              <p:cNvPr id="12" name="Straight Arrow Connector 11"/>
              <p:cNvCxnSpPr>
                <a:cxnSpLocks noChangeShapeType="1"/>
              </p:cNvCxnSpPr>
              <p:nvPr/>
            </p:nvCxnSpPr>
            <p:spPr bwMode="auto">
              <a:xfrm flipH="1" flipV="1">
                <a:off x="7086784" y="6477829"/>
                <a:ext cx="152410" cy="304864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3" name="TextBox 24"/>
              <p:cNvSpPr txBox="1">
                <a:spLocks noChangeArrowheads="1"/>
              </p:cNvSpPr>
              <p:nvPr/>
            </p:nvSpPr>
            <p:spPr bwMode="auto">
              <a:xfrm>
                <a:off x="7086784" y="6734341"/>
                <a:ext cx="102248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Hyoid bone</a:t>
                </a:r>
              </a:p>
            </p:txBody>
          </p:sp>
          <p:cxnSp>
            <p:nvCxnSpPr>
              <p:cNvPr id="14" name="Straight Arrow Connector 13"/>
              <p:cNvCxnSpPr>
                <a:cxnSpLocks noChangeShapeType="1"/>
                <a:stCxn id="8" idx="0"/>
              </p:cNvCxnSpPr>
              <p:nvPr/>
            </p:nvCxnSpPr>
            <p:spPr bwMode="auto">
              <a:xfrm rot="16200000" flipV="1">
                <a:off x="8125779" y="4066804"/>
                <a:ext cx="457296" cy="553959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cxnSp>
            <p:nvCxnSpPr>
              <p:cNvPr id="15" name="Straight Arrow Connector 14"/>
              <p:cNvCxnSpPr>
                <a:cxnSpLocks noChangeShapeType="1"/>
              </p:cNvCxnSpPr>
              <p:nvPr/>
            </p:nvCxnSpPr>
            <p:spPr bwMode="auto">
              <a:xfrm flipH="1" flipV="1">
                <a:off x="7848833" y="4801078"/>
                <a:ext cx="457229" cy="457296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>
                <a:outerShdw dist="101600" dir="2700000" algn="tl" rotWithShape="0">
                  <a:srgbClr val="808080">
                    <a:alpha val="34999"/>
                  </a:srgbClr>
                </a:outerShdw>
              </a:effectLst>
            </p:spPr>
          </p:cxnSp>
          <p:sp>
            <p:nvSpPr>
              <p:cNvPr id="16" name="TextBox 30"/>
              <p:cNvSpPr txBox="1">
                <a:spLocks noChangeArrowheads="1"/>
              </p:cNvSpPr>
              <p:nvPr/>
            </p:nvSpPr>
            <p:spPr bwMode="auto">
              <a:xfrm>
                <a:off x="7791782" y="5182158"/>
                <a:ext cx="1504943" cy="266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Stylohyoid  muscle</a:t>
                </a:r>
              </a:p>
            </p:txBody>
          </p:sp>
        </p:grpSp>
        <p:sp>
          <p:nvSpPr>
            <p:cNvPr id="8" name="TextBox 32"/>
            <p:cNvSpPr txBox="1">
              <a:spLocks noChangeArrowheads="1"/>
            </p:cNvSpPr>
            <p:nvPr/>
          </p:nvSpPr>
          <p:spPr bwMode="auto">
            <a:xfrm>
              <a:off x="6442087" y="4496230"/>
              <a:ext cx="133063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Styloid process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 rot="3665083">
            <a:off x="5909148" y="3979066"/>
            <a:ext cx="897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Hyoglossus</a:t>
            </a:r>
            <a:endParaRPr lang="en-US" sz="1200" b="1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3943518">
            <a:off x="5129828" y="4011330"/>
            <a:ext cx="1122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B050"/>
                </a:solidFill>
              </a:rPr>
              <a:t>Genioglossus</a:t>
            </a:r>
            <a:endParaRPr lang="en-US" sz="1200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5000" y="32766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rgbClr val="00B050"/>
                </a:solidFill>
              </a:rPr>
              <a:t>Styloglossus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" y="228601"/>
          <a:ext cx="9143998" cy="5864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"/>
                <a:gridCol w="2310063"/>
                <a:gridCol w="1957136"/>
                <a:gridCol w="2053390"/>
                <a:gridCol w="1604210"/>
              </a:tblGrid>
              <a:tr h="685799"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Muscle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Origin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Insertion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Nerve supply</a:t>
                      </a:r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Hyoglossus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Greater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cornu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and lateral part of body of hyoid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Side of tongue 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Depresses tongue 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Hypoglossal nerve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00200"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Genioglossus </a:t>
                      </a:r>
                    </a:p>
                    <a:p>
                      <a:endParaRPr lang="en-US" sz="140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1400" b="1" i="1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Superior genial tubercles on the Posterior surface of symphysis menti of mandible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Majority of fibers insert into the ventral aspect of tongue forming the bulk of the tongue muscle.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Lower fibers insert into the hyoid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Protrudes tongue out of mouth by pulling posterior part forwards.  “</a:t>
                      </a:r>
                      <a:r>
                        <a:rPr lang="en-US" sz="1400" b="1" i="1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Safety muscle of the tongue”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Hypoglossal nerve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6456"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Stylogossus 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Anterior and lateral aspect of the tip of the styloid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Side of tongue 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Pulls tongue upwards and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backwards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Hypoglossal nerve</a:t>
                      </a:r>
                    </a:p>
                    <a:p>
                      <a:endParaRPr lang="en-US" sz="140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140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6456"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Palatoglossus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US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Oral aspect of the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palatine aponeurosis</a:t>
                      </a:r>
                    </a:p>
                    <a:p>
                      <a:endParaRPr lang="en-US" sz="140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Side of tongue 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Muscles of both sides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acting together bring the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Palatoglossus arches together closing the aperture from oral cavity to pharynx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Cranial part of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accessory nerve</a:t>
                      </a:r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0"/>
            <a:ext cx="4343400" cy="6858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800" b="1" dirty="0" smtClean="0">
                <a:solidFill>
                  <a:srgbClr val="C00000"/>
                </a:solidFill>
              </a:rPr>
              <a:t>Relations of hyoglossus muscle </a:t>
            </a: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Structures passing deep to posterior border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Glossopharyngeal nerve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Stylohyoid ligament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Lingual artery</a:t>
            </a: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Structures superficial to muscle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Lingual nerve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Submandibular ganglion (suspended from the lingual nerve)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Deep lingual vein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Submandibular gland (deep part)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Submandibular duct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Sublingual gland (part of)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Styloglossus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muscle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Stylohyoid muscle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Hypoglossal nerve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Mylohyoid muscle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Digastric tendon and pulley</a:t>
            </a: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Structures deep to muscle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Glossopharyngeal nerve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Stylohyoid ligament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Lingual artery 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Genioglossus muscle,  Middle &amp; inferior constrictor of pharynx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276600"/>
            <a:ext cx="4343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57200"/>
            <a:ext cx="4419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6019800" y="4572000"/>
            <a:ext cx="1219200" cy="762000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Submandibular gland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295400"/>
            <a:ext cx="4038600" cy="5181600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Char char="q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Large salivary gland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Located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the anterior part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Digastric triangle</a:t>
            </a:r>
          </a:p>
          <a:p>
            <a:pPr algn="just" eaLnBrk="1" hangingPunct="1"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Weight </a:t>
            </a: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15-20 </a:t>
            </a:r>
            <a:r>
              <a:rPr lang="en-US" sz="2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gms</a:t>
            </a: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Shape –</a:t>
            </a: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‘J’-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shaped</a:t>
            </a:r>
          </a:p>
          <a:p>
            <a:pPr algn="just" eaLnBrk="1" hangingPunct="1">
              <a:buFont typeface="Wingdings" pitchFamily="2" charset="2"/>
              <a:buChar char="q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Divided by mylohyoid muscle in superficial (body) and deep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part</a:t>
            </a:r>
          </a:p>
          <a:p>
            <a:pPr algn="just" eaLnBrk="1" hangingPunct="1"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 partially covered between two layers of deep cervical fascia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10" descr="image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429000"/>
            <a:ext cx="3657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6"/>
          <p:cNvSpPr/>
          <p:nvPr/>
        </p:nvSpPr>
        <p:spPr>
          <a:xfrm>
            <a:off x="5191760" y="1143000"/>
            <a:ext cx="3596640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267200" cy="6324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Superficial part-</a:t>
            </a:r>
          </a:p>
          <a:p>
            <a:pPr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fills the Digastric triangle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Extends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Superiorly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-deep to the mandible up to the mylohyoid line</a:t>
            </a:r>
          </a:p>
          <a:p>
            <a:pPr lvl="1">
              <a:buFont typeface="Wingdings" pitchFamily="2" charset="2"/>
              <a:buChar char="q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Inferiorly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 posterior belly of digastric &amp; mylohyoid muscle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has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three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surfaces-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itchFamily="2" charset="2"/>
              <a:buChar char="q"/>
            </a:pP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Inferior surface</a:t>
            </a:r>
          </a:p>
          <a:p>
            <a:pPr lvl="1">
              <a:buFont typeface="Wingdings" pitchFamily="2" charset="2"/>
              <a:buChar char="q"/>
            </a:pPr>
            <a:endParaRPr lang="en-US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itchFamily="2" charset="2"/>
              <a:buChar char="q"/>
            </a:pP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Lateral surface</a:t>
            </a:r>
          </a:p>
          <a:p>
            <a:pPr lvl="1">
              <a:buFont typeface="Wingdings" pitchFamily="2" charset="2"/>
              <a:buChar char="q"/>
            </a:pPr>
            <a:endParaRPr lang="en-US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itchFamily="2" charset="2"/>
              <a:buChar char="q"/>
            </a:pP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Medial  surface</a:t>
            </a:r>
            <a:endParaRPr lang="en-US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28600"/>
            <a:ext cx="457199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657600"/>
            <a:ext cx="4321146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28600"/>
            <a:ext cx="4038600" cy="6400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Relations 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Inferior surface-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Skin ,SFF, Platysma, Cervical branch of facial nerve, Deep fascia ,Facial vein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Lateral surface- 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submandibular fossa of mandible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Medial surface-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Anterior part- 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mylohyoid, mylohyoid nerve &amp; vessels, submental branch of facial artery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Middle part-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Hyoglossus,  Stylogossus, Lingual artery, Hypoglossal nerve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Posterior part-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Stylohyoid, Stylogossus &amp; Glossopharyngeal nerve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343897"/>
            <a:ext cx="4267200" cy="2684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4267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6248400" y="1371600"/>
            <a:ext cx="1066800" cy="6096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29400" y="4419600"/>
            <a:ext cx="914400" cy="5334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419600" cy="6248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Deep part-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Lies deep to mylohyoid and superficial to hyoglossus &amp; </a:t>
            </a:r>
            <a:r>
              <a:rPr lang="en-US" sz="1800" dirty="0" err="1" smtClean="0"/>
              <a:t>styloglossus</a:t>
            </a:r>
            <a:endParaRPr lang="en-US" sz="1800" dirty="0" smtClean="0"/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Extend-</a:t>
            </a:r>
          </a:p>
          <a:p>
            <a:pPr lvl="2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2060"/>
                </a:solidFill>
              </a:rPr>
              <a:t>Anteriorly-</a:t>
            </a:r>
            <a:r>
              <a:rPr lang="en-US" dirty="0" smtClean="0"/>
              <a:t> </a:t>
            </a:r>
            <a:r>
              <a:rPr lang="en-US" sz="1600" dirty="0" smtClean="0"/>
              <a:t>continue with superficial part </a:t>
            </a:r>
            <a:endParaRPr lang="en-US" dirty="0" smtClean="0"/>
          </a:p>
          <a:p>
            <a:pPr lvl="2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2060"/>
                </a:solidFill>
              </a:rPr>
              <a:t>Posteriorly- </a:t>
            </a:r>
            <a:r>
              <a:rPr lang="en-US" dirty="0" smtClean="0"/>
              <a:t> </a:t>
            </a:r>
            <a:r>
              <a:rPr lang="en-US" sz="1600" dirty="0" smtClean="0"/>
              <a:t>post. end of sublingual gland</a:t>
            </a:r>
            <a:endParaRPr lang="en-US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 Relations –</a:t>
            </a:r>
          </a:p>
          <a:p>
            <a:pPr lvl="2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2060"/>
                </a:solidFill>
              </a:rPr>
              <a:t>Laterally-</a:t>
            </a:r>
            <a:r>
              <a:rPr lang="en-US" sz="1800" dirty="0" smtClean="0"/>
              <a:t> </a:t>
            </a:r>
            <a:r>
              <a:rPr lang="en-US" sz="1600" dirty="0" smtClean="0"/>
              <a:t>mylohyoid</a:t>
            </a:r>
          </a:p>
          <a:p>
            <a:pPr lvl="2">
              <a:buFont typeface="Wingdings" pitchFamily="2" charset="2"/>
              <a:buChar char="q"/>
            </a:pPr>
            <a:endParaRPr lang="en-US" dirty="0" smtClean="0"/>
          </a:p>
          <a:p>
            <a:pPr lvl="2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2060"/>
                </a:solidFill>
              </a:rPr>
              <a:t>Medially-</a:t>
            </a:r>
            <a:r>
              <a:rPr lang="en-US" sz="1600" dirty="0" smtClean="0"/>
              <a:t>hyoglossus</a:t>
            </a:r>
          </a:p>
          <a:p>
            <a:pPr lvl="2">
              <a:buFont typeface="Wingdings" pitchFamily="2" charset="2"/>
              <a:buChar char="q"/>
            </a:pPr>
            <a:endParaRPr lang="en-US" dirty="0" smtClean="0"/>
          </a:p>
          <a:p>
            <a:pPr lvl="2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2060"/>
                </a:solidFill>
              </a:rPr>
              <a:t>Above-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sz="1600" dirty="0" smtClean="0"/>
              <a:t>lingual nerve &amp;       	submandibular ganglion</a:t>
            </a:r>
          </a:p>
          <a:p>
            <a:pPr lvl="2">
              <a:buFont typeface="Wingdings" pitchFamily="2" charset="2"/>
              <a:buChar char="q"/>
            </a:pPr>
            <a:endParaRPr lang="en-US" dirty="0" smtClean="0"/>
          </a:p>
          <a:p>
            <a:pPr lvl="2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2060"/>
                </a:solidFill>
              </a:rPr>
              <a:t>Below-</a:t>
            </a:r>
            <a:r>
              <a:rPr lang="en-US" sz="1800" dirty="0" smtClean="0"/>
              <a:t> </a:t>
            </a:r>
            <a:r>
              <a:rPr lang="en-US" sz="1600" dirty="0" smtClean="0"/>
              <a:t>hypoglossal nerve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48439" y="167191"/>
            <a:ext cx="4191000" cy="401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http://pt.wkhealth.com/FullTextService/CT%7b06b9ee1beed5941940e72b0413b9f09dac77cfede120a127e0f84fad8d062070293505b0bc381e389dbbc1ec036a6fc4%7d/C7FF33.gif"/>
          <p:cNvPicPr>
            <a:picLocks noChangeAspect="1" noChangeArrowheads="1"/>
          </p:cNvPicPr>
          <p:nvPr/>
        </p:nvPicPr>
        <p:blipFill>
          <a:blip r:embed="rId3"/>
          <a:srcRect l="27119" t="4092" r="9862" b="61125"/>
          <a:stretch>
            <a:fillRect/>
          </a:stretch>
        </p:blipFill>
        <p:spPr bwMode="auto">
          <a:xfrm>
            <a:off x="5029200" y="4180114"/>
            <a:ext cx="3895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Submandibular duct (Wharton's duct)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q"/>
            </a:pPr>
            <a:r>
              <a:rPr lang="en-US" sz="2000" dirty="0" smtClean="0">
                <a:ea typeface="ＭＳ Ｐゴシック" pitchFamily="123" charset="-128"/>
              </a:rPr>
              <a:t>Thin walled duct about 5cm long, emerges at anterior end of deep part </a:t>
            </a:r>
          </a:p>
          <a:p>
            <a:pPr algn="just" eaLnBrk="1" hangingPunct="1">
              <a:buFont typeface="Wingdings" pitchFamily="2" charset="2"/>
              <a:buChar char="q"/>
            </a:pPr>
            <a:endParaRPr lang="en-US" sz="2000" dirty="0" smtClean="0">
              <a:ea typeface="ＭＳ Ｐゴシック" pitchFamily="123" charset="-128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en-US" sz="2000" dirty="0" smtClean="0">
                <a:ea typeface="ＭＳ Ｐゴシック" pitchFamily="123" charset="-128"/>
              </a:rPr>
              <a:t>Runs forwards on hyoglossus, between lingual and hypoglossal nerve</a:t>
            </a:r>
          </a:p>
          <a:p>
            <a:pPr algn="just" eaLnBrk="1" hangingPunct="1">
              <a:buFont typeface="Wingdings" pitchFamily="2" charset="2"/>
              <a:buChar char="q"/>
            </a:pPr>
            <a:endParaRPr lang="en-US" sz="2000" dirty="0" smtClean="0">
              <a:ea typeface="ＭＳ Ｐゴシック" pitchFamily="123" charset="-128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en-US" sz="2000" dirty="0" smtClean="0">
                <a:ea typeface="ＭＳ Ｐゴシック" pitchFamily="123" charset="-128"/>
              </a:rPr>
              <a:t>At anterior border of hyoglossus duct is crossed by lingual nerve</a:t>
            </a:r>
          </a:p>
          <a:p>
            <a:pPr algn="just" eaLnBrk="1" hangingPunct="1">
              <a:buFont typeface="Wingdings" pitchFamily="2" charset="2"/>
              <a:buChar char="q"/>
            </a:pPr>
            <a:endParaRPr lang="en-US" sz="2000" dirty="0" smtClean="0">
              <a:ea typeface="ＭＳ Ｐゴシック" pitchFamily="123" charset="-128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en-US" sz="2000" dirty="0" smtClean="0">
                <a:ea typeface="ＭＳ Ｐゴシック" pitchFamily="123" charset="-128"/>
              </a:rPr>
              <a:t>Opens on the floor of mouth on summit of sublingual papilla, at side of </a:t>
            </a:r>
            <a:r>
              <a:rPr lang="en-US" sz="2000" dirty="0" err="1" smtClean="0">
                <a:ea typeface="ＭＳ Ｐゴシック" pitchFamily="123" charset="-128"/>
              </a:rPr>
              <a:t>frenulum</a:t>
            </a:r>
            <a:r>
              <a:rPr lang="en-US" sz="2000" dirty="0" smtClean="0">
                <a:ea typeface="ＭＳ Ｐゴシック" pitchFamily="123" charset="-128"/>
              </a:rPr>
              <a:t> of tongue</a:t>
            </a:r>
          </a:p>
        </p:txBody>
      </p:sp>
      <p:pic>
        <p:nvPicPr>
          <p:cNvPr id="8196" name="Picture 6" descr="http://pt.wkhealth.com/FullTextService/CT%7b06b9ee1beed5941940e72b0413b9f09dac77cfede120a127e0f84fad8d062070293505b0bc381e389dbbc1ec036a6fc4%7d/C7FF33.gif"/>
          <p:cNvPicPr>
            <a:picLocks noChangeAspect="1" noChangeArrowheads="1"/>
          </p:cNvPicPr>
          <p:nvPr/>
        </p:nvPicPr>
        <p:blipFill>
          <a:blip r:embed="rId2"/>
          <a:srcRect l="27119" t="4092" r="9862" b="61125"/>
          <a:stretch>
            <a:fillRect/>
          </a:stretch>
        </p:blipFill>
        <p:spPr bwMode="auto">
          <a:xfrm>
            <a:off x="4876800" y="2209800"/>
            <a:ext cx="3895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>
            <a:stCxn id="8198" idx="1"/>
          </p:cNvCxnSpPr>
          <p:nvPr/>
        </p:nvCxnSpPr>
        <p:spPr>
          <a:xfrm rot="10800000" flipV="1">
            <a:off x="5334000" y="2028825"/>
            <a:ext cx="228600" cy="257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8" name="TextBox 11"/>
          <p:cNvSpPr txBox="1">
            <a:spLocks noChangeArrowheads="1"/>
          </p:cNvSpPr>
          <p:nvPr/>
        </p:nvSpPr>
        <p:spPr bwMode="auto">
          <a:xfrm>
            <a:off x="5562600" y="1905000"/>
            <a:ext cx="9493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/>
              <a:t>Lingual nerve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5791200" y="4038600"/>
            <a:ext cx="9906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0" name="TextBox 18"/>
          <p:cNvSpPr txBox="1">
            <a:spLocks noChangeArrowheads="1"/>
          </p:cNvSpPr>
          <p:nvPr/>
        </p:nvSpPr>
        <p:spPr bwMode="auto">
          <a:xfrm>
            <a:off x="6705600" y="4876800"/>
            <a:ext cx="13874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/>
              <a:t>Hypoglossal nerve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Blood supply ,Nerve supply &amp;  Lymphatics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en-US" sz="3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Artery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endParaRPr lang="en-US" sz="3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Lingual artery, facial artery</a:t>
            </a:r>
          </a:p>
          <a:p>
            <a:pPr marL="585788" lvl="1" indent="0" eaLnBrk="1" hangingPunct="1">
              <a:buFont typeface="Wingdings" pitchFamily="2" charset="2"/>
              <a:buChar char="q"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en-US" sz="3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Veins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endParaRPr lang="en-US" sz="3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Font typeface="Wingdings" pitchFamily="2" charset="2"/>
              <a:buChar char="q"/>
              <a:defRPr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Common facial or lingual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vein</a:t>
            </a:r>
          </a:p>
          <a:p>
            <a:pPr marL="585788" lvl="1" indent="0" eaLnBrk="1" hangingPunct="1">
              <a:buFont typeface="Wingdings" pitchFamily="2" charset="2"/>
              <a:buChar char="q"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en-US" sz="3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Lymph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endParaRPr lang="en-US" sz="3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 eaLnBrk="1" hangingPunct="1">
              <a:buFont typeface="Wingdings" pitchFamily="2" charset="2"/>
              <a:buChar char="q"/>
              <a:defRPr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Submandibular lymph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node</a:t>
            </a:r>
          </a:p>
          <a:p>
            <a:pPr lvl="1" algn="just" eaLnBrk="1" hangingPunct="1">
              <a:buFont typeface="Wingdings" pitchFamily="2" charset="2"/>
              <a:buChar char="q"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q"/>
              <a:defRPr/>
            </a:pPr>
            <a:r>
              <a:rPr lang="en-US" sz="33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Ner</a:t>
            </a:r>
            <a:r>
              <a:rPr lang="en-US" sz="3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ve </a:t>
            </a:r>
            <a:r>
              <a:rPr lang="en-US" sz="3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supply</a:t>
            </a:r>
          </a:p>
          <a:p>
            <a:pPr algn="just" eaLnBrk="1" hangingPunct="1">
              <a:buFont typeface="Wingdings" pitchFamily="2" charset="2"/>
              <a:buChar char="q"/>
              <a:defRPr/>
            </a:pPr>
            <a:endParaRPr lang="en-US" sz="3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just"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Secretomotor</a:t>
            </a:r>
          </a:p>
          <a:p>
            <a:pPr lvl="2" algn="just">
              <a:buFont typeface="Wingdings" pitchFamily="2" charset="2"/>
              <a:buChar char="q"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 algn="just" eaLnBrk="1" hangingPunct="1">
              <a:buFont typeface="Wingdings" pitchFamily="2" charset="2"/>
              <a:buChar char="q"/>
              <a:defRPr/>
            </a:pP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Parasympathetic component of VII though submandibular ganglion</a:t>
            </a:r>
          </a:p>
          <a:p>
            <a:pPr lvl="1" eaLnBrk="1" hangingPunct="1">
              <a:buFont typeface="Wingdings 2" charset="0"/>
              <a:buChar char="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rgbClr val="A50021"/>
                </a:solidFill>
                <a:ea typeface="+mj-ea"/>
                <a:cs typeface="+mj-cs"/>
              </a:rPr>
              <a:t>Sublingual gland</a:t>
            </a:r>
            <a:r>
              <a:rPr lang="en-US" smtClean="0">
                <a:ea typeface="+mj-ea"/>
                <a:cs typeface="+mj-cs"/>
              </a:rPr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r>
              <a:rPr lang="en-US" sz="2000" dirty="0"/>
              <a:t>Smallest of 3 salivary </a:t>
            </a:r>
            <a:r>
              <a:rPr lang="en-US" sz="2000" dirty="0" smtClean="0"/>
              <a:t>gland</a:t>
            </a:r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endParaRPr lang="en-US" sz="2000" dirty="0"/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r>
              <a:rPr lang="en-US" sz="2000" dirty="0"/>
              <a:t>Lies above mylohyiod, in the sublingual fossa below mucosa of floor of </a:t>
            </a:r>
            <a:r>
              <a:rPr lang="en-US" sz="2000" dirty="0" smtClean="0"/>
              <a:t>mouth</a:t>
            </a:r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endParaRPr lang="en-US" sz="2000" dirty="0"/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r>
              <a:rPr lang="en-US" sz="2000" dirty="0"/>
              <a:t>Ducts open into floor of mouth by about 15 ducts on the summit of sublingual </a:t>
            </a:r>
            <a:r>
              <a:rPr lang="en-US" sz="2000" dirty="0" smtClean="0"/>
              <a:t>fold</a:t>
            </a:r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endParaRPr lang="en-US" sz="2000" dirty="0"/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r>
              <a:rPr lang="en-US" sz="2000" dirty="0"/>
              <a:t>Blood supply is from lingual and submental </a:t>
            </a:r>
            <a:r>
              <a:rPr lang="en-US" sz="2000" dirty="0" smtClean="0"/>
              <a:t>arteries</a:t>
            </a:r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endParaRPr lang="en-US" sz="2000" dirty="0"/>
          </a:p>
          <a:p>
            <a:pPr algn="just" eaLnBrk="1" hangingPunct="1">
              <a:lnSpc>
                <a:spcPct val="90000"/>
              </a:lnSpc>
              <a:buFont typeface="Wingdings 2" charset="0"/>
              <a:buChar char=""/>
              <a:defRPr/>
            </a:pPr>
            <a:r>
              <a:rPr lang="en-US" sz="2000" dirty="0"/>
              <a:t>Nerve supply is similar to submandibular gland</a:t>
            </a:r>
          </a:p>
        </p:txBody>
      </p:sp>
      <p:pic>
        <p:nvPicPr>
          <p:cNvPr id="15364" name="Picture 7" descr="gland_salivary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1676400"/>
            <a:ext cx="3765550" cy="3886200"/>
          </a:xfr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C50531-3BEA-4163-A312-D38FDBB36BED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276600" y="152400"/>
            <a:ext cx="3124200" cy="48736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ARTERIES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441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0" y="685800"/>
            <a:ext cx="4343400" cy="60198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3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Lingual artery</a:t>
            </a:r>
          </a:p>
          <a:p>
            <a:pPr lvl="1"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rises from the external carotid artery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Opposite the tip of the greater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cornu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hyoid bone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loops upward &amp; forward lies deep to hyoglossus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Divided into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three parts by the hyoglossus muscle.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first part –</a:t>
            </a:r>
          </a:p>
          <a:p>
            <a:pPr lvl="1">
              <a:buFont typeface="Wingdings" pitchFamily="2" charset="2"/>
              <a:buChar char="q"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lies before the hyoglossus (in carotid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triangle)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second part – 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lies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deep to the muscle on middle constrictor of pharynx 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third part – 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runs upwards along anterior border of hyoglossus &amp;  lies  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genioglossus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musle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Branches –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Suprahyoid branch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Dorsal lingual branch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Sublingual branch</a:t>
            </a:r>
          </a:p>
          <a:p>
            <a:pPr lvl="1">
              <a:buFont typeface="Wingdings" pitchFamily="2" charset="2"/>
              <a:buChar char="q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Deep lingual artery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343400" cy="6400800"/>
          </a:xfrm>
        </p:spPr>
        <p:txBody>
          <a:bodyPr/>
          <a:lstStyle/>
          <a:p>
            <a:pPr lvl="1" algn="just">
              <a:buFont typeface="Wingdings" pitchFamily="2" charset="2"/>
              <a:buChar char="q"/>
              <a:defRPr/>
            </a:pPr>
            <a:endParaRPr lang="en-US" sz="1800" dirty="0" smtClean="0"/>
          </a:p>
          <a:p>
            <a:pPr algn="just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Facial artery 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Branch of external carotid artery 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Loops upward close to outer surface of pharynx and tonsil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Lies deep to submandibular gland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Hooks around lower border of mandible at anterior  margin of masseter  to enter face 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Ascends around lateral margin of mouth and terminates at medial angle of eye by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anastomosing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with dorsal nasal branch of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ophthalamic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artery</a:t>
            </a:r>
          </a:p>
          <a:p>
            <a:endParaRPr lang="en-US" dirty="0"/>
          </a:p>
        </p:txBody>
      </p:sp>
      <p:pic>
        <p:nvPicPr>
          <p:cNvPr id="5" name="Picture 1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3298" y="685800"/>
            <a:ext cx="3682101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4876800" y="3657600"/>
            <a:ext cx="1092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/>
              <a:t>Facial </a:t>
            </a:r>
            <a:r>
              <a:rPr lang="en-US" sz="1200" b="1" dirty="0" smtClean="0"/>
              <a:t>artery </a:t>
            </a:r>
            <a:endParaRPr lang="en-US" sz="1200" b="1" dirty="0"/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5257800" y="3886200"/>
            <a:ext cx="12017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/>
              <a:t>Lingual artery </a:t>
            </a:r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V="1">
            <a:off x="5638800" y="3200400"/>
            <a:ext cx="762000" cy="53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dist="101600" dir="2700000" algn="tl" rotWithShape="0">
              <a:srgbClr val="808080">
                <a:alpha val="34999"/>
              </a:srgbClr>
            </a:outerShdw>
          </a:effectLst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V="1">
            <a:off x="6172200" y="3200400"/>
            <a:ext cx="990600" cy="7620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dist="101600" dir="2700000" algn="tl" rotWithShape="0">
              <a:srgbClr val="808080">
                <a:alpha val="34999"/>
              </a:srgbClr>
            </a:outerShdw>
          </a:effectLst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0E28-F64A-4F09-B8D1-89CED4B9A36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C00000"/>
                </a:solidFill>
              </a:rPr>
              <a:t>Facial vein</a:t>
            </a:r>
            <a:br>
              <a:rPr lang="en-US" sz="4000" dirty="0" smtClean="0">
                <a:solidFill>
                  <a:srgbClr val="C00000"/>
                </a:solidFill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Angular vein </a:t>
            </a: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formed at medial angle of eye by union of </a:t>
            </a:r>
            <a:r>
              <a:rPr lang="en-US" sz="1800" dirty="0" err="1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supraorbital</a:t>
            </a: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and </a:t>
            </a:r>
            <a:r>
              <a:rPr lang="en-US" sz="1800" dirty="0" err="1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supratrochlear</a:t>
            </a: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veins – 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facial vein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Descends 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behind facial artery </a:t>
            </a: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to lower margin of body of mandible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Crosses superficial to submandibular gland and is joined by anterior division of </a:t>
            </a:r>
            <a:r>
              <a:rPr lang="en-US" sz="1800" dirty="0" err="1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retromandibular</a:t>
            </a: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vein  and ends into 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internal jugular vein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Tributaries correspond to the branches of facial artery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q"/>
            </a:pPr>
            <a:endParaRPr lang="en-US" sz="1800" dirty="0" smtClean="0">
              <a:ea typeface="ＭＳ Ｐゴシック" pitchFamily="123" charset="-128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ea typeface="ＭＳ Ｐゴシック" pitchFamily="123" charset="-128"/>
              <a:cs typeface="Times New Roman" pitchFamily="18" charset="0"/>
            </a:endParaRPr>
          </a:p>
        </p:txBody>
      </p:sp>
      <p:pic>
        <p:nvPicPr>
          <p:cNvPr id="12292" name="Picture 15"/>
          <p:cNvPicPr>
            <a:picLocks noChangeAspect="1" noChangeArrowheads="1"/>
          </p:cNvPicPr>
          <p:nvPr/>
        </p:nvPicPr>
        <p:blipFill>
          <a:blip r:embed="rId3"/>
          <a:srcRect l="2763" r="44952" b="16733"/>
          <a:stretch>
            <a:fillRect/>
          </a:stretch>
        </p:blipFill>
        <p:spPr bwMode="auto">
          <a:xfrm>
            <a:off x="4648200" y="2057400"/>
            <a:ext cx="44323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AC4C30-FFE2-4159-B5EC-E1C357CF9D2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2294" name="Comment 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375650" y="3571875"/>
            <a:ext cx="563563" cy="36513"/>
          </a:xfrm>
          <a:custGeom>
            <a:avLst/>
            <a:gdLst>
              <a:gd name="T0" fmla="*/ 0 w 1563"/>
              <a:gd name="T1" fmla="*/ 2147483647 h 100"/>
              <a:gd name="T2" fmla="*/ 2147483647 w 1563"/>
              <a:gd name="T3" fmla="*/ 2147483647 h 100"/>
              <a:gd name="T4" fmla="*/ 2147483647 w 1563"/>
              <a:gd name="T5" fmla="*/ 2147483647 h 100"/>
              <a:gd name="T6" fmla="*/ 2147483647 w 1563"/>
              <a:gd name="T7" fmla="*/ 2147483647 h 100"/>
              <a:gd name="T8" fmla="*/ 2147483647 w 1563"/>
              <a:gd name="T9" fmla="*/ 2147483647 h 100"/>
              <a:gd name="T10" fmla="*/ 2147483647 w 1563"/>
              <a:gd name="T11" fmla="*/ 2147483647 h 100"/>
              <a:gd name="T12" fmla="*/ 2147483647 w 1563"/>
              <a:gd name="T13" fmla="*/ 2147483647 h 100"/>
              <a:gd name="T14" fmla="*/ 2147483647 w 1563"/>
              <a:gd name="T15" fmla="*/ 2147483647 h 100"/>
              <a:gd name="T16" fmla="*/ 2147483647 w 1563"/>
              <a:gd name="T17" fmla="*/ 2147483647 h 100"/>
              <a:gd name="T18" fmla="*/ 2147483647 w 1563"/>
              <a:gd name="T19" fmla="*/ 2147483647 h 100"/>
              <a:gd name="T20" fmla="*/ 2147483647 w 1563"/>
              <a:gd name="T21" fmla="*/ 2147483647 h 100"/>
              <a:gd name="T22" fmla="*/ 2147483647 w 1563"/>
              <a:gd name="T23" fmla="*/ 2147483647 h 100"/>
              <a:gd name="T24" fmla="*/ 2147483647 w 1563"/>
              <a:gd name="T25" fmla="*/ 2147483647 h 100"/>
              <a:gd name="T26" fmla="*/ 2147483647 w 1563"/>
              <a:gd name="T27" fmla="*/ 2147483647 h 100"/>
              <a:gd name="T28" fmla="*/ 2147483647 w 1563"/>
              <a:gd name="T29" fmla="*/ 2147483647 h 100"/>
              <a:gd name="T30" fmla="*/ 2147483647 w 1563"/>
              <a:gd name="T31" fmla="*/ 2147483647 h 100"/>
              <a:gd name="T32" fmla="*/ 2147483647 w 1563"/>
              <a:gd name="T33" fmla="*/ 2147483647 h 100"/>
              <a:gd name="T34" fmla="*/ 2147483647 w 1563"/>
              <a:gd name="T35" fmla="*/ 2147483647 h 100"/>
              <a:gd name="T36" fmla="*/ 2147483647 w 1563"/>
              <a:gd name="T37" fmla="*/ 2147483647 h 1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563"/>
              <a:gd name="T58" fmla="*/ 0 h 100"/>
              <a:gd name="T59" fmla="*/ 1563 w 1563"/>
              <a:gd name="T60" fmla="*/ 100 h 1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563" h="100" extrusionOk="0">
                <a:moveTo>
                  <a:pt x="0" y="99"/>
                </a:moveTo>
                <a:cubicBezTo>
                  <a:pt x="151" y="99"/>
                  <a:pt x="603" y="167"/>
                  <a:pt x="719" y="74"/>
                </a:cubicBezTo>
                <a:cubicBezTo>
                  <a:pt x="756" y="44"/>
                  <a:pt x="771" y="49"/>
                  <a:pt x="818" y="49"/>
                </a:cubicBezTo>
                <a:cubicBezTo>
                  <a:pt x="884" y="49"/>
                  <a:pt x="930" y="39"/>
                  <a:pt x="992" y="25"/>
                </a:cubicBezTo>
                <a:cubicBezTo>
                  <a:pt x="1036" y="15"/>
                  <a:pt x="1069" y="0"/>
                  <a:pt x="1116" y="0"/>
                </a:cubicBezTo>
                <a:cubicBezTo>
                  <a:pt x="1238" y="0"/>
                  <a:pt x="1355" y="3"/>
                  <a:pt x="1463" y="25"/>
                </a:cubicBezTo>
                <a:cubicBezTo>
                  <a:pt x="1525" y="37"/>
                  <a:pt x="1511" y="35"/>
                  <a:pt x="1562" y="74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C00000"/>
                </a:solidFill>
              </a:rPr>
              <a:t>Submandibular lymph nodes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181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1800" b="1" dirty="0" smtClean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Submandibular nodes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Lie </a:t>
            </a:r>
            <a:r>
              <a:rPr lang="en-US" sz="1600" dirty="0" smtClean="0">
                <a:solidFill>
                  <a:srgbClr val="0070C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superficial to submandibular gland</a:t>
            </a:r>
          </a:p>
          <a:p>
            <a:pPr lvl="1">
              <a:buFont typeface="Wingdings" pitchFamily="2" charset="2"/>
              <a:buChar char="q"/>
            </a:pPr>
            <a:endParaRPr lang="en-US" sz="1600" dirty="0" smtClean="0">
              <a:solidFill>
                <a:srgbClr val="0070C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Receive lymph from front of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Scalp,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Nose,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Cheek, Upper lip, Lateral part of lower lip, 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Frontal, Maxillary, </a:t>
            </a:r>
            <a:r>
              <a:rPr lang="en-US" sz="1600" dirty="0" err="1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Ethmoid</a:t>
            </a: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 air sinuses, 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Upper and Lower teeth (except lower incisors), 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Anterior 2/3 of tongue (except tip), 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 smtClean="0">
                <a:latin typeface="Times New Roman" pitchFamily="18" charset="0"/>
                <a:ea typeface="ＭＳ Ｐゴシック" pitchFamily="123" charset="-128"/>
                <a:cs typeface="Times New Roman" pitchFamily="18" charset="0"/>
              </a:rPr>
              <a:t>Floor of mouth and vestibule, Gums</a:t>
            </a:r>
            <a:endParaRPr lang="en-US" sz="1800" dirty="0" smtClean="0">
              <a:solidFill>
                <a:srgbClr val="0070C0"/>
              </a:solidFill>
              <a:latin typeface="Times New Roman" pitchFamily="18" charset="0"/>
              <a:ea typeface="ＭＳ Ｐゴシック" pitchFamily="123" charset="-128"/>
              <a:cs typeface="Times New Roman" pitchFamily="18" charset="0"/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/>
          <a:srcRect b="34641"/>
          <a:stretch>
            <a:fillRect/>
          </a:stretch>
        </p:blipFill>
        <p:spPr bwMode="auto">
          <a:xfrm>
            <a:off x="4605338" y="1981200"/>
            <a:ext cx="4538662" cy="347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AC7510-3727-4A05-8AF1-FC247441A88D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791200" cy="792162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Hypoglossal nerve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143000"/>
            <a:ext cx="4038600" cy="5257800"/>
          </a:xfrm>
        </p:spPr>
        <p:txBody>
          <a:bodyPr>
            <a:normAutofit fontScale="92500" lnSpcReduction="10000"/>
          </a:bodyPr>
          <a:lstStyle/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Arises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by about 10-15 rootlets from medulla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Leaves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cranium through hypoglossal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canal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existing cranial cavity it is joined by branches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C1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neck it loops around occipital artery and passes between external carotid and internal jugular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vein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Passes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above the hyoid bone on the lateral surface of hyoglossus deep to mylohyiod muscle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F2D16E-7D38-4595-BD72-DA4CEBAA5170}" type="slidenum">
              <a:rPr lang="en-US" smtClean="0"/>
              <a:pPr/>
              <a:t>20</a:t>
            </a:fld>
            <a:endParaRPr lang="en-US" smtClean="0"/>
          </a:p>
        </p:txBody>
      </p:sp>
      <p:pic>
        <p:nvPicPr>
          <p:cNvPr id="16389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3962400"/>
            <a:ext cx="304800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/>
          <p:cNvPicPr>
            <a:picLocks noChangeAspect="1" noChangeArrowheads="1"/>
          </p:cNvPicPr>
          <p:nvPr/>
        </p:nvPicPr>
        <p:blipFill>
          <a:blip r:embed="rId3"/>
          <a:srcRect l="8867" r="52518" b="44366"/>
          <a:stretch>
            <a:fillRect/>
          </a:stretch>
        </p:blipFill>
        <p:spPr bwMode="auto">
          <a:xfrm>
            <a:off x="5029200" y="457200"/>
            <a:ext cx="35052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Ink 10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875338" y="3187700"/>
            <a:ext cx="411162" cy="26988"/>
          </a:xfrm>
          <a:custGeom>
            <a:avLst/>
            <a:gdLst>
              <a:gd name="T0" fmla="*/ 0 w 1142"/>
              <a:gd name="T1" fmla="*/ 2147483647 h 76"/>
              <a:gd name="T2" fmla="*/ 0 w 1142"/>
              <a:gd name="T3" fmla="*/ 2147483647 h 76"/>
              <a:gd name="T4" fmla="*/ 2147483647 w 1142"/>
              <a:gd name="T5" fmla="*/ 2147483647 h 76"/>
              <a:gd name="T6" fmla="*/ 2147483647 w 1142"/>
              <a:gd name="T7" fmla="*/ 2147483647 h 76"/>
              <a:gd name="T8" fmla="*/ 2147483647 w 1142"/>
              <a:gd name="T9" fmla="*/ 2147483647 h 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2"/>
              <a:gd name="T16" fmla="*/ 0 h 76"/>
              <a:gd name="T17" fmla="*/ 1142 w 1142"/>
              <a:gd name="T18" fmla="*/ 76 h 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2" h="76" extrusionOk="0">
                <a:moveTo>
                  <a:pt x="0" y="75"/>
                </a:moveTo>
                <a:cubicBezTo>
                  <a:pt x="0" y="67"/>
                  <a:pt x="0" y="58"/>
                  <a:pt x="0" y="50"/>
                </a:cubicBezTo>
                <a:cubicBezTo>
                  <a:pt x="36" y="50"/>
                  <a:pt x="73" y="43"/>
                  <a:pt x="100" y="25"/>
                </a:cubicBezTo>
                <a:cubicBezTo>
                  <a:pt x="149" y="-7"/>
                  <a:pt x="188" y="0"/>
                  <a:pt x="249" y="0"/>
                </a:cubicBezTo>
                <a:cubicBezTo>
                  <a:pt x="546" y="0"/>
                  <a:pt x="844" y="0"/>
                  <a:pt x="1141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Ink 11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893050" y="3133725"/>
            <a:ext cx="590550" cy="1588"/>
          </a:xfrm>
          <a:custGeom>
            <a:avLst/>
            <a:gdLst>
              <a:gd name="T0" fmla="*/ 0 w 1638"/>
              <a:gd name="T1" fmla="*/ 2147483647 h 1"/>
              <a:gd name="T2" fmla="*/ 2147483647 w 1638"/>
              <a:gd name="T3" fmla="*/ 2147483647 h 1"/>
              <a:gd name="T4" fmla="*/ 0 60000 65536"/>
              <a:gd name="T5" fmla="*/ 0 60000 65536"/>
              <a:gd name="T6" fmla="*/ 0 w 1638"/>
              <a:gd name="T7" fmla="*/ 0 h 1"/>
              <a:gd name="T8" fmla="*/ 1638 w 163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38" h="1" extrusionOk="0">
                <a:moveTo>
                  <a:pt x="0" y="0"/>
                </a:moveTo>
                <a:cubicBezTo>
                  <a:pt x="546" y="0"/>
                  <a:pt x="1091" y="0"/>
                  <a:pt x="1637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C00000"/>
                </a:solidFill>
                <a:ea typeface="+mj-ea"/>
                <a:cs typeface="+mj-cs"/>
              </a:rPr>
              <a:t>Branches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3886200" cy="5486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All the muscles of tongue 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except </a:t>
            </a:r>
            <a:r>
              <a:rPr lang="en-US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palatoglossus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which is supplied by vagus through pharyngeal plexus</a:t>
            </a:r>
          </a:p>
          <a:p>
            <a:pPr marL="547688" lvl="1" indent="-411163" eaLnBrk="1" hangingPunct="1">
              <a:lnSpc>
                <a:spcPct val="90000"/>
              </a:lnSpc>
              <a:buClr>
                <a:srgbClr val="000000"/>
              </a:buClr>
              <a:buSzPct val="65000"/>
              <a:buFont typeface="Wingdings 2" pitchFamily="18" charset="2"/>
              <a:buChar char=""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47688" lvl="1" indent="-411163" eaLnBrk="1" hangingPunct="1">
              <a:lnSpc>
                <a:spcPct val="90000"/>
              </a:lnSpc>
              <a:buClr>
                <a:srgbClr val="000000"/>
              </a:buClr>
              <a:buSzPct val="65000"/>
              <a:buFont typeface="Wingdings 2" pitchFamily="18" charset="2"/>
              <a:buChar char=""/>
              <a:defRPr/>
            </a:pP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Meningeal branch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which enter cranial cavity through hypoglossal canal and supply meninges of posterior cranial fossa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C1 fibers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hyrohyoid</a:t>
            </a:r>
            <a:r>
              <a:rPr lang="en-US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geniohyoid</a:t>
            </a:r>
            <a:endParaRPr lang="en-US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95B6E09-0066-443E-8C64-12A04697C87D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" name="object 4"/>
          <p:cNvSpPr/>
          <p:nvPr/>
        </p:nvSpPr>
        <p:spPr>
          <a:xfrm>
            <a:off x="4587240" y="1295400"/>
            <a:ext cx="432816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C00000"/>
                </a:solidFill>
                <a:ea typeface="+mj-ea"/>
                <a:cs typeface="+mj-cs"/>
              </a:rPr>
              <a:t>Effects of lesion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70C0"/>
                </a:solidFill>
                <a:ea typeface="ＭＳ Ｐゴシック" pitchFamily="123" charset="-128"/>
              </a:rPr>
              <a:t>Ipsilateral paralysis of tongue </a:t>
            </a:r>
          </a:p>
          <a:p>
            <a:pPr eaLnBrk="1" hangingPunct="1"/>
            <a:endParaRPr lang="en-US" smtClean="0">
              <a:ea typeface="ＭＳ Ｐゴシック" pitchFamily="123" charset="-128"/>
            </a:endParaRPr>
          </a:p>
          <a:p>
            <a:pPr eaLnBrk="1" hangingPunct="1"/>
            <a:r>
              <a:rPr lang="en-US" smtClean="0">
                <a:ea typeface="ＭＳ Ｐゴシック" pitchFamily="123" charset="-128"/>
              </a:rPr>
              <a:t>When tongue is protruded its </a:t>
            </a:r>
            <a:r>
              <a:rPr lang="en-US" smtClean="0">
                <a:solidFill>
                  <a:srgbClr val="0070C0"/>
                </a:solidFill>
                <a:ea typeface="ＭＳ Ｐゴシック" pitchFamily="123" charset="-128"/>
              </a:rPr>
              <a:t>apex deviates toward the paralyzed side 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20BCD3-ECB6-401B-91A8-422CA89D2668}" type="slidenum">
              <a:rPr lang="en-US" smtClean="0"/>
              <a:pPr/>
              <a:t>22</a:t>
            </a:fld>
            <a:endParaRPr lang="en-US" smtClean="0"/>
          </a:p>
        </p:txBody>
      </p:sp>
      <p:pic>
        <p:nvPicPr>
          <p:cNvPr id="18437" name="Picture 2" descr="http://pt.wkhealth.com/FullTextService/CT%7b06b9ee1beed594193bad4fd487e39daca6dc85193d247a4da3187ed1dcba730cfd1a850d02fb653d0a6b9974bc89bb67%7d/C9-FF27.gif"/>
          <p:cNvPicPr>
            <a:picLocks noChangeAspect="1" noChangeArrowheads="1"/>
          </p:cNvPicPr>
          <p:nvPr/>
        </p:nvPicPr>
        <p:blipFill>
          <a:blip r:embed="rId2"/>
          <a:srcRect t="7617"/>
          <a:stretch>
            <a:fillRect/>
          </a:stretch>
        </p:blipFill>
        <p:spPr bwMode="auto">
          <a:xfrm>
            <a:off x="3200400" y="3733800"/>
            <a:ext cx="27781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dirty="0" smtClean="0">
                <a:solidFill>
                  <a:srgbClr val="C00000"/>
                </a:solidFill>
              </a:rPr>
              <a:t>Submandibular ganglion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495800" cy="5715000"/>
          </a:xfrm>
        </p:spPr>
        <p:txBody>
          <a:bodyPr>
            <a:normAutofit fontScale="70000" lnSpcReduction="20000"/>
          </a:bodyPr>
          <a:lstStyle/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is peripheral parasympathetic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ganglon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carries secretomotor fibers to submandibular &amp; sublingual gland</a:t>
            </a: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Topographically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related to the lingual nerve, but</a:t>
            </a:r>
            <a:r>
              <a:rPr lang="en-US" sz="2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functionally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is connected to Chorda tympani</a:t>
            </a: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Location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Lies on surface of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hyoglossus muscle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inferior to sub-mandibular duct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Parasympathetic root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Chorda tympani 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Sympathetic root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Fibers from superior cervical ganglion come from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plexus on facial artery</a:t>
            </a: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Sensory root </a:t>
            </a:r>
          </a:p>
          <a:p>
            <a:pPr lvl="1" algn="just" fontAlgn="b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Lingual nerve</a:t>
            </a:r>
          </a:p>
          <a:p>
            <a:pPr lvl="1" algn="just" fontAlgn="b">
              <a:buFont typeface="Wingdings" pitchFamily="2" charset="2"/>
              <a:buChar char="q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b" hangingPunct="1">
              <a:buFont typeface="Wingdings" pitchFamily="2" charset="2"/>
              <a:buChar char="q"/>
              <a:defRPr/>
            </a:pPr>
            <a:r>
              <a:rPr lang="en-US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Main distribution</a:t>
            </a:r>
          </a:p>
          <a:p>
            <a:pPr lvl="1" algn="just" eaLnBrk="1" fontAlgn="b" hangingPunct="1">
              <a:buFont typeface="Wingdings" pitchFamily="2" charset="2"/>
              <a:buChar char="q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Sublingual and submandibular glands</a:t>
            </a:r>
          </a:p>
          <a:p>
            <a:pPr eaLnBrk="1" fontAlgn="b" hangingPunct="1"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1E6262-31BE-4E02-9768-9EF717D74B3F}" type="slidenum">
              <a:rPr lang="en-US" smtClean="0"/>
              <a:pPr/>
              <a:t>23</a:t>
            </a:fld>
            <a:endParaRPr lang="en-US" smtClean="0"/>
          </a:p>
        </p:txBody>
      </p:sp>
      <p:pic>
        <p:nvPicPr>
          <p:cNvPr id="13317" name="Picture 5" descr="http://academic.amc.edu/martino/grossanatomy/site/Medical/Lab%20Manual/Gastrointestinal/images/submandibul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514600"/>
            <a:ext cx="3973513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A50021"/>
                </a:solidFill>
                <a:ea typeface="+mj-ea"/>
                <a:cs typeface="+mj-cs"/>
              </a:rPr>
              <a:t>Applied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1800" smtClean="0">
                <a:solidFill>
                  <a:schemeClr val="hlink"/>
                </a:solidFill>
                <a:ea typeface="ＭＳ Ｐゴシック" pitchFamily="123" charset="-128"/>
              </a:rPr>
              <a:t>Common site of calculus</a:t>
            </a:r>
            <a:endParaRPr lang="en-US" sz="1800" smtClean="0">
              <a:ea typeface="ＭＳ Ｐゴシック" pitchFamily="123" charset="-128"/>
            </a:endParaRPr>
          </a:p>
          <a:p>
            <a:pPr lvl="1" algn="just" eaLnBrk="1" hangingPunct="1">
              <a:lnSpc>
                <a:spcPct val="90000"/>
              </a:lnSpc>
            </a:pPr>
            <a:r>
              <a:rPr lang="en-US" sz="1400" smtClean="0">
                <a:ea typeface="ＭＳ Ｐゴシック" pitchFamily="123" charset="-128"/>
              </a:rPr>
              <a:t>Tense swelling below body of mandible which is greatest before and during meal and reduced in size in between meal is diagnostic</a:t>
            </a:r>
          </a:p>
          <a:p>
            <a:pPr lvl="1" algn="just" eaLnBrk="1" hangingPunct="1">
              <a:lnSpc>
                <a:spcPct val="90000"/>
              </a:lnSpc>
            </a:pPr>
            <a:endParaRPr lang="en-US" sz="1400" smtClean="0">
              <a:ea typeface="ＭＳ Ｐゴシック" pitchFamily="123" charset="-128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1800" smtClean="0">
                <a:solidFill>
                  <a:schemeClr val="hlink"/>
                </a:solidFill>
                <a:ea typeface="ＭＳ Ｐゴシック" pitchFamily="123" charset="-128"/>
              </a:rPr>
              <a:t>Excision of submandibular gland for calculus or tumor</a:t>
            </a:r>
            <a:r>
              <a:rPr lang="en-US" sz="1800" smtClean="0">
                <a:ea typeface="ＭＳ Ｐゴシック" pitchFamily="123" charset="-128"/>
              </a:rPr>
              <a:t>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1400" smtClean="0">
                <a:ea typeface="ＭＳ Ｐゴシック" pitchFamily="123" charset="-128"/>
              </a:rPr>
              <a:t>Done by incision below angle of jaw since the mandibular branch of facial nerve passes posteroinferior to angle of jaw the incision must be placed more than 1 inch below angle to preserve nerve 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1981200"/>
            <a:ext cx="4038600" cy="3886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400" i="1" smtClean="0">
              <a:ea typeface="ＭＳ Ｐゴシック" pitchFamily="123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400" i="1" smtClean="0">
                <a:ea typeface="ＭＳ Ｐゴシック" pitchFamily="123" charset="-128"/>
              </a:rPr>
              <a:t>Contrast-enhanced CT of the neck demonstrates a stone (blue arrow) in the submandibular region of a dilated Wharton's Duct (red arrow</a:t>
            </a:r>
            <a:r>
              <a:rPr lang="en-US" i="1" smtClean="0">
                <a:ea typeface="ＭＳ Ｐゴシック" pitchFamily="123" charset="-128"/>
              </a:rPr>
              <a:t>)</a:t>
            </a:r>
          </a:p>
        </p:txBody>
      </p:sp>
      <p:pic>
        <p:nvPicPr>
          <p:cNvPr id="14341" name="Picture 7" descr="cow96arrow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219200"/>
            <a:ext cx="29527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1276</Words>
  <Application>Microsoft Office PowerPoint</Application>
  <PresentationFormat>On-screen Show (4:3)</PresentationFormat>
  <Paragraphs>336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SUBMANDIBULAR REGION    SARANGDHAR KUMAR    DEPARTMENT OF ANATOMY     ROHILKHAND MEDICAL COLLEGE, BAREILLY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Submandibular gland</vt:lpstr>
      <vt:lpstr>PowerPoint Presentation</vt:lpstr>
      <vt:lpstr>PowerPoint Presentation</vt:lpstr>
      <vt:lpstr>PowerPoint Presentation</vt:lpstr>
      <vt:lpstr>Submandibular duct (Wharton's duct)</vt:lpstr>
      <vt:lpstr>Blood supply ,Nerve supply &amp;  Lymphatics</vt:lpstr>
      <vt:lpstr>Sublingual gland </vt:lpstr>
      <vt:lpstr>ARTERIES</vt:lpstr>
      <vt:lpstr>PowerPoint Presentation</vt:lpstr>
      <vt:lpstr> Facial vein </vt:lpstr>
      <vt:lpstr>Submandibular lymph nodes</vt:lpstr>
      <vt:lpstr>Hypoglossal nerve</vt:lpstr>
      <vt:lpstr>Branches </vt:lpstr>
      <vt:lpstr>Effects of lesion</vt:lpstr>
      <vt:lpstr>Submandibular ganglion </vt:lpstr>
      <vt:lpstr>Applied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SUBMANDIBULAR REGION    SARANGDHAR KUMAR    DEPARTMENT OF ANATOMY     ROHILKHAND MEDICAL COLLEGE, BAREILLY</dc:title>
  <dc:creator>sarangdhar</dc:creator>
  <cp:lastModifiedBy>sarangdhar</cp:lastModifiedBy>
  <cp:revision>41</cp:revision>
  <dcterms:created xsi:type="dcterms:W3CDTF">2020-05-20T09:05:44Z</dcterms:created>
  <dcterms:modified xsi:type="dcterms:W3CDTF">2020-08-17T17:05:26Z</dcterms:modified>
</cp:coreProperties>
</file>