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notesMasterIdLst>
    <p:notesMasterId r:id="rId37"/>
  </p:notesMasterIdLst>
  <p:sldIdLst>
    <p:sldId id="256"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6" r:id="rId34"/>
    <p:sldId id="284" r:id="rId35"/>
    <p:sldId id="28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4660"/>
  </p:normalViewPr>
  <p:slideViewPr>
    <p:cSldViewPr>
      <p:cViewPr varScale="1">
        <p:scale>
          <a:sx n="65" d="100"/>
          <a:sy n="65" d="100"/>
        </p:scale>
        <p:origin x="-153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14F476-2689-4F01-9960-CB1D5F418DB8}" type="datetimeFigureOut">
              <a:rPr lang="en-US" smtClean="0"/>
              <a:t>6/16/2020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1AAF6F-08D7-44F0-AAD6-1844143330B0}" type="slidenum">
              <a:rPr lang="en-US" smtClean="0"/>
              <a:t>‹#›</a:t>
            </a:fld>
            <a:endParaRPr lang="en-US" dirty="0"/>
          </a:p>
        </p:txBody>
      </p:sp>
    </p:spTree>
    <p:extLst>
      <p:ext uri="{BB962C8B-B14F-4D97-AF65-F5344CB8AC3E}">
        <p14:creationId xmlns:p14="http://schemas.microsoft.com/office/powerpoint/2010/main" val="2297656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0FAD5882-C6F7-4FC1-9FEF-38F24254D394}" type="slidenum">
              <a:rPr lang="en-US" sz="1200">
                <a:solidFill>
                  <a:prstClr val="black"/>
                </a:solidFill>
                <a:latin typeface="Times" charset="0"/>
              </a:rPr>
              <a:pPr/>
              <a:t>2</a:t>
            </a:fld>
            <a:endParaRPr lang="en-US" sz="1200" dirty="0">
              <a:solidFill>
                <a:prstClr val="black"/>
              </a:solidFill>
              <a:latin typeface="Times"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878A694E-416F-4752-A067-E5A79A46EC29}" type="slidenum">
              <a:rPr lang="en-US" sz="1200">
                <a:solidFill>
                  <a:prstClr val="black"/>
                </a:solidFill>
                <a:latin typeface="Times" charset="0"/>
              </a:rPr>
              <a:pPr/>
              <a:t>3</a:t>
            </a:fld>
            <a:endParaRPr lang="en-US" sz="1200" dirty="0">
              <a:solidFill>
                <a:prstClr val="black"/>
              </a:solidFill>
              <a:latin typeface="Times" charset="0"/>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35470D5D-24D8-46E5-B648-52F42724115A}" type="slidenum">
              <a:rPr lang="en-US" sz="1200">
                <a:solidFill>
                  <a:prstClr val="black"/>
                </a:solidFill>
                <a:latin typeface="Times" charset="0"/>
              </a:rPr>
              <a:pPr/>
              <a:t>4</a:t>
            </a:fld>
            <a:endParaRPr lang="en-US" sz="1200" dirty="0">
              <a:solidFill>
                <a:prstClr val="black"/>
              </a:solidFill>
              <a:latin typeface="Times" charset="0"/>
            </a:endParaRPr>
          </a:p>
        </p:txBody>
      </p:sp>
      <p:sp>
        <p:nvSpPr>
          <p:cNvPr id="24578" name="Rectangle 1026"/>
          <p:cNvSpPr>
            <a:spLocks noGrp="1" noRot="1" noChangeAspect="1" noChangeArrowheads="1" noTextEdit="1"/>
          </p:cNvSpPr>
          <p:nvPr>
            <p:ph type="sldImg"/>
          </p:nvPr>
        </p:nvSpPr>
        <p:spPr>
          <a:ln/>
        </p:spPr>
      </p:sp>
      <p:sp>
        <p:nvSpPr>
          <p:cNvPr id="2457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8290DEFC-09CF-428E-860A-D609E4EDE412}" type="slidenum">
              <a:rPr lang="en-US" sz="1200">
                <a:solidFill>
                  <a:prstClr val="black"/>
                </a:solidFill>
                <a:latin typeface="Times" charset="0"/>
              </a:rPr>
              <a:pPr/>
              <a:t>5</a:t>
            </a:fld>
            <a:endParaRPr lang="en-US" sz="1200" dirty="0">
              <a:solidFill>
                <a:prstClr val="black"/>
              </a:solidFill>
              <a:latin typeface="Times" charset="0"/>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B38C6D01-471D-46B5-8BD0-760F0088F262}" type="slidenum">
              <a:rPr lang="en-US" sz="1200">
                <a:solidFill>
                  <a:prstClr val="black"/>
                </a:solidFill>
                <a:latin typeface="Times" charset="0"/>
              </a:rPr>
              <a:pPr/>
              <a:t>6</a:t>
            </a:fld>
            <a:endParaRPr lang="en-US" sz="1200" dirty="0">
              <a:solidFill>
                <a:prstClr val="black"/>
              </a:solidFill>
              <a:latin typeface="Times" charset="0"/>
            </a:endParaRPr>
          </a:p>
        </p:txBody>
      </p:sp>
      <p:sp>
        <p:nvSpPr>
          <p:cNvPr id="28674" name="Rectangle 1026"/>
          <p:cNvSpPr>
            <a:spLocks noGrp="1" noRot="1" noChangeAspect="1" noChangeArrowheads="1" noTextEdit="1"/>
          </p:cNvSpPr>
          <p:nvPr>
            <p:ph type="sldImg"/>
          </p:nvPr>
        </p:nvSpPr>
        <p:spPr>
          <a:ln/>
        </p:spPr>
      </p:sp>
      <p:sp>
        <p:nvSpPr>
          <p:cNvPr id="2867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B61A2C4A-C41C-447F-AFC6-DFCD65BE3DB4}" type="slidenum">
              <a:rPr lang="en-US" sz="1200">
                <a:solidFill>
                  <a:prstClr val="black"/>
                </a:solidFill>
                <a:latin typeface="Times" charset="0"/>
              </a:rPr>
              <a:pPr/>
              <a:t>7</a:t>
            </a:fld>
            <a:endParaRPr lang="en-US" sz="1200" dirty="0">
              <a:solidFill>
                <a:prstClr val="black"/>
              </a:solidFill>
              <a:latin typeface="Times"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FB49C601-7577-48E1-965E-E80E464E8FC5}" type="slidenum">
              <a:rPr lang="en-US" sz="1200">
                <a:solidFill>
                  <a:prstClr val="black"/>
                </a:solidFill>
                <a:latin typeface="Times" charset="0"/>
              </a:rPr>
              <a:pPr/>
              <a:t>8</a:t>
            </a:fld>
            <a:endParaRPr lang="en-US" sz="1200" dirty="0">
              <a:solidFill>
                <a:prstClr val="black"/>
              </a:solidFill>
              <a:latin typeface="Times" charset="0"/>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1964E99F-F9BA-4DF9-B543-2C49CEE8188B}" type="slidenum">
              <a:rPr lang="en-US" sz="1200">
                <a:solidFill>
                  <a:prstClr val="black"/>
                </a:solidFill>
                <a:latin typeface="Times" charset="0"/>
              </a:rPr>
              <a:pPr/>
              <a:t>9</a:t>
            </a:fld>
            <a:endParaRPr lang="en-US" sz="1200" dirty="0">
              <a:solidFill>
                <a:prstClr val="black"/>
              </a:solidFill>
              <a:latin typeface="Times" charset="0"/>
            </a:endParaRP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EDE8CDA7-8241-4434-972E-35B9536888F9}" type="slidenum">
              <a:rPr lang="en-US" sz="1200">
                <a:solidFill>
                  <a:prstClr val="black"/>
                </a:solidFill>
                <a:latin typeface="Times" charset="0"/>
              </a:rPr>
              <a:pPr/>
              <a:t>10</a:t>
            </a:fld>
            <a:endParaRPr lang="en-US" sz="1200" dirty="0">
              <a:solidFill>
                <a:prstClr val="black"/>
              </a:solidFill>
              <a:latin typeface="Times" charset="0"/>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97082810-1AE7-4104-B9A5-83FF35E24C8B}" type="slidenum">
              <a:rPr lang="en-US" sz="1200">
                <a:solidFill>
                  <a:prstClr val="black"/>
                </a:solidFill>
                <a:latin typeface="Times" charset="0"/>
              </a:rPr>
              <a:pPr/>
              <a:t>12</a:t>
            </a:fld>
            <a:endParaRPr lang="en-US" sz="1200" dirty="0">
              <a:solidFill>
                <a:prstClr val="black"/>
              </a:solidFill>
              <a:latin typeface="Times" charset="0"/>
            </a:endParaRP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1F5B98B2-AFE9-496C-BCD4-927CF1D125F2}" type="slidenum">
              <a:rPr lang="en-US" sz="1200">
                <a:solidFill>
                  <a:prstClr val="black"/>
                </a:solidFill>
                <a:latin typeface="Times" charset="0"/>
              </a:rPr>
              <a:pPr/>
              <a:t>20</a:t>
            </a:fld>
            <a:endParaRPr lang="en-US" sz="1200" dirty="0">
              <a:solidFill>
                <a:prstClr val="black"/>
              </a:solidFill>
              <a:latin typeface="Times" charset="0"/>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054A27FA-4582-4354-8C1E-F61A8030A0A1}" type="slidenum">
              <a:rPr lang="en-US" sz="1200">
                <a:solidFill>
                  <a:prstClr val="black"/>
                </a:solidFill>
                <a:latin typeface="Times" charset="0"/>
              </a:rPr>
              <a:pPr/>
              <a:t>21</a:t>
            </a:fld>
            <a:endParaRPr lang="en-US" sz="1200" dirty="0">
              <a:solidFill>
                <a:prstClr val="black"/>
              </a:solidFill>
              <a:latin typeface="Times"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CA9E4055-6401-473A-8B15-13847512A5D0}" type="slidenum">
              <a:rPr lang="en-US" sz="1200">
                <a:solidFill>
                  <a:prstClr val="black"/>
                </a:solidFill>
                <a:latin typeface="Times" charset="0"/>
              </a:rPr>
              <a:pPr/>
              <a:t>22</a:t>
            </a:fld>
            <a:endParaRPr lang="en-US" sz="1200" dirty="0">
              <a:solidFill>
                <a:prstClr val="black"/>
              </a:solidFill>
              <a:latin typeface="Times"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6329E611-38F0-498B-A044-3B9E5D0C79D7}" type="slidenum">
              <a:rPr lang="en-US" sz="1200">
                <a:solidFill>
                  <a:prstClr val="black"/>
                </a:solidFill>
                <a:latin typeface="Times" charset="0"/>
              </a:rPr>
              <a:pPr/>
              <a:t>23</a:t>
            </a:fld>
            <a:endParaRPr lang="en-US" sz="1200" dirty="0">
              <a:solidFill>
                <a:prstClr val="black"/>
              </a:solidFill>
              <a:latin typeface="Times"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Times" charset="0"/>
              <a:ea typeface="ＭＳ Ｐゴシック"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8DF0C545-79A1-416A-816E-8822189BF201}" type="slidenum">
              <a:rPr lang="en-US" sz="1200">
                <a:latin typeface="Times" charset="0"/>
              </a:rPr>
              <a:pPr/>
              <a:t>24</a:t>
            </a:fld>
            <a:endParaRPr lang="en-US" sz="1200">
              <a:latin typeface="Times" charset="0"/>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Times" charset="0"/>
              <a:ea typeface="ＭＳ Ｐゴシック"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0915277E-F56E-4FE4-859D-E51B2F550C34}" type="slidenum">
              <a:rPr lang="en-US" sz="1200">
                <a:latin typeface="Times" charset="0"/>
              </a:rPr>
              <a:pPr/>
              <a:t>25</a:t>
            </a:fld>
            <a:endParaRPr lang="en-US" sz="1200">
              <a:latin typeface="Times" charset="0"/>
            </a:endParaRP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Times" charset="0"/>
              <a:ea typeface="ＭＳ Ｐゴシック"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3AEEA2D-64EA-4020-98BC-C723047F72F1}" type="slidenum">
              <a:rPr lang="en-US" sz="1200">
                <a:latin typeface="Times" charset="0"/>
              </a:rPr>
              <a:pPr/>
              <a:t>26</a:t>
            </a:fld>
            <a:endParaRPr lang="en-US" sz="1200">
              <a:latin typeface="Times" charset="0"/>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Times" charset="0"/>
              <a:ea typeface="ＭＳ Ｐゴシック"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C447E96D-FBDC-444C-A319-742E11B35BC3}" type="slidenum">
              <a:rPr lang="en-US" sz="1200">
                <a:latin typeface="Times" charset="0"/>
              </a:rPr>
              <a:pPr/>
              <a:t>27</a:t>
            </a:fld>
            <a:endParaRPr lang="en-US" sz="1200">
              <a:latin typeface="Times" charset="0"/>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Times" charset="0"/>
              <a:ea typeface="ＭＳ Ｐゴシック"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1E1C1BD3-1255-4734-9904-AC2C9097622F}" type="slidenum">
              <a:rPr lang="en-US" sz="1200">
                <a:latin typeface="Times" charset="0"/>
              </a:rPr>
              <a:pPr/>
              <a:t>29</a:t>
            </a:fld>
            <a:endParaRPr lang="en-US" sz="1200">
              <a:latin typeface="Times" charset="0"/>
            </a:endParaRP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Times" charset="0"/>
              <a:ea typeface="ＭＳ Ｐゴシック"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5A9FAE6-F252-4B8B-BE81-69E89EFA6B8E}" type="slidenum">
              <a:rPr lang="en-US" sz="1200">
                <a:latin typeface="Times" charset="0"/>
              </a:rPr>
              <a:pPr/>
              <a:t>30</a:t>
            </a:fld>
            <a:endParaRPr lang="en-US" sz="1200">
              <a:latin typeface="Times" charset="0"/>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Times"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E5B38C-A496-4A87-9F8E-202F88D10EDB}" type="datetime1">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226202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051F1D-1FE7-4DC5-BA7B-CFC7A0F4F72B}" type="datetime1">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3174134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83A5E2-B579-40C1-B851-5AA9685F38AE}" type="datetime1">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2171128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019029C-A2ED-45B6-B059-205F896B706B}" type="datetime1">
              <a:rPr lang="en-US" smtClean="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2168139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B411F2-4E74-4BD0-9557-46DF7E10723B}" type="datetime1">
              <a:rPr lang="en-US" smtClean="0"/>
              <a:t>6/16/2020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1108876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063672-2129-4E88-8F79-10ED48736454}" type="datetime1">
              <a:rPr lang="en-US" smtClean="0"/>
              <a:t>6/16/2020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530667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A1A52-7B44-4FBB-8685-D82A8E01E3BF}" type="datetime1">
              <a:rPr lang="en-US" smtClean="0"/>
              <a:t>6/16/2020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3584222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E593F-2822-4158-A804-BC90FF1E086F}" type="datetime1">
              <a:rPr lang="en-US" smtClean="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377305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433729-41B6-4C0C-A5A5-B089BBD4E487}" type="datetime1">
              <a:rPr lang="en-US" smtClean="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746458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A6EEFF-8BF7-4143-8452-2A1EF71F1327}" type="datetime1">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244038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E3E057-D518-45AE-A3F8-15725CFCE937}" type="datetime1">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14AC05-AAC3-4E82-9E91-82A559AE4B27}" type="slidenum">
              <a:rPr lang="en-US" smtClean="0"/>
              <a:t>‹#›</a:t>
            </a:fld>
            <a:endParaRPr lang="en-US" dirty="0"/>
          </a:p>
        </p:txBody>
      </p:sp>
    </p:spTree>
    <p:extLst>
      <p:ext uri="{BB962C8B-B14F-4D97-AF65-F5344CB8AC3E}">
        <p14:creationId xmlns:p14="http://schemas.microsoft.com/office/powerpoint/2010/main" val="2332751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4A609D42-1762-4E84-B069-799FD183C691}"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B4DF5362-2640-43D9-BF1D-2C557062730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43513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8BA8D96B-79C4-4744-80C0-AB176CD0B2E7}"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C6713582-8220-4B72-BFFC-05DAD3ABEDC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57963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A425A2BF-FA5A-4D31-B643-08AC52B1A737}"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0B4B17BA-FED7-42B5-B02D-0EABD1CA63D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88690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DEC335CE-CA53-4A2B-B732-3908893482BF}"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95D7177F-61B4-401D-A132-4EAA38EF929D}"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40517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8C43F834-7193-40DE-893D-55531DB15816}" type="datetime1">
              <a:rPr lang="en-US" smtClean="0">
                <a:solidFill>
                  <a:srgbClr val="000000"/>
                </a:solidFill>
              </a:rPr>
              <a:t>6/16/2020</a:t>
            </a:fld>
            <a:endParaRPr lang="en-US" dirty="0">
              <a:solidFill>
                <a:srgbClr val="000000"/>
              </a:solidFill>
            </a:endParaRPr>
          </a:p>
        </p:txBody>
      </p:sp>
      <p:sp>
        <p:nvSpPr>
          <p:cNvPr id="8"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a:extLst>
              <a:ext uri="{FF2B5EF4-FFF2-40B4-BE49-F238E27FC236}"/>
            </a:extLst>
          </p:cNvPr>
          <p:cNvSpPr>
            <a:spLocks noGrp="1" noChangeArrowheads="1"/>
          </p:cNvSpPr>
          <p:nvPr>
            <p:ph type="sldNum" sz="quarter" idx="12"/>
          </p:nvPr>
        </p:nvSpPr>
        <p:spPr>
          <a:ln/>
        </p:spPr>
        <p:txBody>
          <a:bodyPr/>
          <a:lstStyle>
            <a:lvl1pPr>
              <a:defRPr/>
            </a:lvl1pPr>
          </a:lstStyle>
          <a:p>
            <a:fld id="{721BA1F1-E085-4837-9EE2-6EA0E1FF454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720119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75770E93-1A1F-4DA7-A609-9E213637A1D2}" type="datetime1">
              <a:rPr lang="en-US" smtClean="0">
                <a:solidFill>
                  <a:srgbClr val="000000"/>
                </a:solidFill>
              </a:rPr>
              <a:t>6/16/2020</a:t>
            </a:fld>
            <a:endParaRPr lang="en-US" dirty="0">
              <a:solidFill>
                <a:srgbClr val="000000"/>
              </a:solidFill>
            </a:endParaRPr>
          </a:p>
        </p:txBody>
      </p:sp>
      <p:sp>
        <p:nvSpPr>
          <p:cNvPr id="4"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a:extLst>
              <a:ext uri="{FF2B5EF4-FFF2-40B4-BE49-F238E27FC236}"/>
            </a:extLst>
          </p:cNvPr>
          <p:cNvSpPr>
            <a:spLocks noGrp="1" noChangeArrowheads="1"/>
          </p:cNvSpPr>
          <p:nvPr>
            <p:ph type="sldNum" sz="quarter" idx="12"/>
          </p:nvPr>
        </p:nvSpPr>
        <p:spPr>
          <a:ln/>
        </p:spPr>
        <p:txBody>
          <a:bodyPr/>
          <a:lstStyle>
            <a:lvl1pPr>
              <a:defRPr/>
            </a:lvl1pPr>
          </a:lstStyle>
          <a:p>
            <a:fld id="{B22B3CC5-A1DF-4AAE-AF5B-EBF51FE9315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36814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A14B0808-9B85-44C2-953F-111B34F53A32}" type="datetime1">
              <a:rPr lang="en-US" smtClean="0">
                <a:solidFill>
                  <a:srgbClr val="000000"/>
                </a:solidFill>
              </a:rPr>
              <a:t>6/16/2020</a:t>
            </a:fld>
            <a:endParaRPr lang="en-US" dirty="0">
              <a:solidFill>
                <a:srgbClr val="000000"/>
              </a:solidFill>
            </a:endParaRPr>
          </a:p>
        </p:txBody>
      </p:sp>
      <p:sp>
        <p:nvSpPr>
          <p:cNvPr id="3"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a:extLst>
              <a:ext uri="{FF2B5EF4-FFF2-40B4-BE49-F238E27FC236}"/>
            </a:extLst>
          </p:cNvPr>
          <p:cNvSpPr>
            <a:spLocks noGrp="1" noChangeArrowheads="1"/>
          </p:cNvSpPr>
          <p:nvPr>
            <p:ph type="sldNum" sz="quarter" idx="12"/>
          </p:nvPr>
        </p:nvSpPr>
        <p:spPr>
          <a:ln/>
        </p:spPr>
        <p:txBody>
          <a:bodyPr/>
          <a:lstStyle>
            <a:lvl1pPr>
              <a:defRPr/>
            </a:lvl1pPr>
          </a:lstStyle>
          <a:p>
            <a:fld id="{2111FE30-6F98-4956-AC1F-15A4A200D603}"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530321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F4F17D7F-F9FD-46AF-8BC9-E949CCFAFD33}"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E3485EB4-E219-4419-8CC5-C091C519EFD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57578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4E98831E-1CAC-4422-8881-ED9C8EB692E5}"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96CD7AA3-D515-4890-8DDF-76CFFEE9E28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23622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5AE0C35A-29A2-47F7-8907-3B46C0C5555F}"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D6637DAE-CFFD-4D89-8FCF-CA7E7194730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42973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59D6BA01-AE5C-4F94-8F22-7B2169EAF89B}"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05B3A5F0-63C1-498D-986E-03441261583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76860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8579B8FA-AF80-4187-8003-0E806CA2B749}"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B4DF5362-2640-43D9-BF1D-2C557062730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065413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29DA7895-A91D-4FC4-8AD0-5A279DC8A15C}"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C6713582-8220-4B72-BFFC-05DAD3ABEDC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467115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0893486D-222F-4022-8B1D-A8D00CC8918E}"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0B4B17BA-FED7-42B5-B02D-0EABD1CA63D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523537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FEB7D702-8394-40C5-8A12-0F2872939D80}"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95D7177F-61B4-401D-A132-4EAA38EF929D}"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232518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DC5A06BB-5401-4A10-B49B-6883B28CFB95}" type="datetime1">
              <a:rPr lang="en-US" smtClean="0">
                <a:solidFill>
                  <a:srgbClr val="000000"/>
                </a:solidFill>
              </a:rPr>
              <a:t>6/16/2020</a:t>
            </a:fld>
            <a:endParaRPr lang="en-US" dirty="0">
              <a:solidFill>
                <a:srgbClr val="000000"/>
              </a:solidFill>
            </a:endParaRPr>
          </a:p>
        </p:txBody>
      </p:sp>
      <p:sp>
        <p:nvSpPr>
          <p:cNvPr id="8"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a:extLst>
              <a:ext uri="{FF2B5EF4-FFF2-40B4-BE49-F238E27FC236}"/>
            </a:extLst>
          </p:cNvPr>
          <p:cNvSpPr>
            <a:spLocks noGrp="1" noChangeArrowheads="1"/>
          </p:cNvSpPr>
          <p:nvPr>
            <p:ph type="sldNum" sz="quarter" idx="12"/>
          </p:nvPr>
        </p:nvSpPr>
        <p:spPr>
          <a:ln/>
        </p:spPr>
        <p:txBody>
          <a:bodyPr/>
          <a:lstStyle>
            <a:lvl1pPr>
              <a:defRPr/>
            </a:lvl1pPr>
          </a:lstStyle>
          <a:p>
            <a:fld id="{721BA1F1-E085-4837-9EE2-6EA0E1FF454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169101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E8E1E223-A1E4-416F-878A-AFE9F2B24FD4}" type="datetime1">
              <a:rPr lang="en-US" smtClean="0">
                <a:solidFill>
                  <a:srgbClr val="000000"/>
                </a:solidFill>
              </a:rPr>
              <a:t>6/16/2020</a:t>
            </a:fld>
            <a:endParaRPr lang="en-US" dirty="0">
              <a:solidFill>
                <a:srgbClr val="000000"/>
              </a:solidFill>
            </a:endParaRPr>
          </a:p>
        </p:txBody>
      </p:sp>
      <p:sp>
        <p:nvSpPr>
          <p:cNvPr id="4"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a:extLst>
              <a:ext uri="{FF2B5EF4-FFF2-40B4-BE49-F238E27FC236}"/>
            </a:extLst>
          </p:cNvPr>
          <p:cNvSpPr>
            <a:spLocks noGrp="1" noChangeArrowheads="1"/>
          </p:cNvSpPr>
          <p:nvPr>
            <p:ph type="sldNum" sz="quarter" idx="12"/>
          </p:nvPr>
        </p:nvSpPr>
        <p:spPr>
          <a:ln/>
        </p:spPr>
        <p:txBody>
          <a:bodyPr/>
          <a:lstStyle>
            <a:lvl1pPr>
              <a:defRPr/>
            </a:lvl1pPr>
          </a:lstStyle>
          <a:p>
            <a:fld id="{B22B3CC5-A1DF-4AAE-AF5B-EBF51FE9315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207779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5BEABE9C-85AD-4D8F-B22C-B91AD8463B7B}" type="datetime1">
              <a:rPr lang="en-US" smtClean="0">
                <a:solidFill>
                  <a:srgbClr val="000000"/>
                </a:solidFill>
              </a:rPr>
              <a:t>6/16/2020</a:t>
            </a:fld>
            <a:endParaRPr lang="en-US" dirty="0">
              <a:solidFill>
                <a:srgbClr val="000000"/>
              </a:solidFill>
            </a:endParaRPr>
          </a:p>
        </p:txBody>
      </p:sp>
      <p:sp>
        <p:nvSpPr>
          <p:cNvPr id="3"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a:extLst>
              <a:ext uri="{FF2B5EF4-FFF2-40B4-BE49-F238E27FC236}"/>
            </a:extLst>
          </p:cNvPr>
          <p:cNvSpPr>
            <a:spLocks noGrp="1" noChangeArrowheads="1"/>
          </p:cNvSpPr>
          <p:nvPr>
            <p:ph type="sldNum" sz="quarter" idx="12"/>
          </p:nvPr>
        </p:nvSpPr>
        <p:spPr>
          <a:ln/>
        </p:spPr>
        <p:txBody>
          <a:bodyPr/>
          <a:lstStyle>
            <a:lvl1pPr>
              <a:defRPr/>
            </a:lvl1pPr>
          </a:lstStyle>
          <a:p>
            <a:fld id="{2111FE30-6F98-4956-AC1F-15A4A200D603}"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2433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816F8CEC-2F09-4522-92BD-112BFDB6EA0D}"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E3485EB4-E219-4419-8CC5-C091C519EFD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4002377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ECB59BE4-E018-4BBF-A823-CE7A82831F95}"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96CD7AA3-D515-4890-8DDF-76CFFEE9E28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537644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C44407B8-ACF5-40A8-832F-D9ED53C987D6}"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D6637DAE-CFFD-4D89-8FCF-CA7E7194730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03326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58201A6F-9365-4D98-8607-FA8CC63492B5}"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05B3A5F0-63C1-498D-986E-03441261583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559242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735A9C02-2D95-4A55-9937-BD1B8DC986AD}"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B4DF5362-2640-43D9-BF1D-2C557062730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076097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374555FD-0B2F-4FC0-A78B-9F55713C111D}"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C6713582-8220-4B72-BFFC-05DAD3ABEDC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275126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8B9A5C48-B616-4167-84BC-09EB5315D422}"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0B4B17BA-FED7-42B5-B02D-0EABD1CA63D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654090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7FC688DC-FFDF-4ADC-8F70-ACF4A8776778}"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95D7177F-61B4-401D-A132-4EAA38EF929D}"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387886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BB2E827F-02FE-4722-B494-EE6EF8488340}" type="datetime1">
              <a:rPr lang="en-US" smtClean="0">
                <a:solidFill>
                  <a:srgbClr val="000000"/>
                </a:solidFill>
              </a:rPr>
              <a:t>6/16/2020</a:t>
            </a:fld>
            <a:endParaRPr lang="en-US" dirty="0">
              <a:solidFill>
                <a:srgbClr val="000000"/>
              </a:solidFill>
            </a:endParaRPr>
          </a:p>
        </p:txBody>
      </p:sp>
      <p:sp>
        <p:nvSpPr>
          <p:cNvPr id="8"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a:extLst>
              <a:ext uri="{FF2B5EF4-FFF2-40B4-BE49-F238E27FC236}"/>
            </a:extLst>
          </p:cNvPr>
          <p:cNvSpPr>
            <a:spLocks noGrp="1" noChangeArrowheads="1"/>
          </p:cNvSpPr>
          <p:nvPr>
            <p:ph type="sldNum" sz="quarter" idx="12"/>
          </p:nvPr>
        </p:nvSpPr>
        <p:spPr>
          <a:ln/>
        </p:spPr>
        <p:txBody>
          <a:bodyPr/>
          <a:lstStyle>
            <a:lvl1pPr>
              <a:defRPr/>
            </a:lvl1pPr>
          </a:lstStyle>
          <a:p>
            <a:fld id="{721BA1F1-E085-4837-9EE2-6EA0E1FF454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378776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E444BC76-B189-4464-AAB8-8B291411BE4C}" type="datetime1">
              <a:rPr lang="en-US" smtClean="0">
                <a:solidFill>
                  <a:srgbClr val="000000"/>
                </a:solidFill>
              </a:rPr>
              <a:t>6/16/2020</a:t>
            </a:fld>
            <a:endParaRPr lang="en-US" dirty="0">
              <a:solidFill>
                <a:srgbClr val="000000"/>
              </a:solidFill>
            </a:endParaRPr>
          </a:p>
        </p:txBody>
      </p:sp>
      <p:sp>
        <p:nvSpPr>
          <p:cNvPr id="4"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a:extLst>
              <a:ext uri="{FF2B5EF4-FFF2-40B4-BE49-F238E27FC236}"/>
            </a:extLst>
          </p:cNvPr>
          <p:cNvSpPr>
            <a:spLocks noGrp="1" noChangeArrowheads="1"/>
          </p:cNvSpPr>
          <p:nvPr>
            <p:ph type="sldNum" sz="quarter" idx="12"/>
          </p:nvPr>
        </p:nvSpPr>
        <p:spPr>
          <a:ln/>
        </p:spPr>
        <p:txBody>
          <a:bodyPr/>
          <a:lstStyle>
            <a:lvl1pPr>
              <a:defRPr/>
            </a:lvl1pPr>
          </a:lstStyle>
          <a:p>
            <a:fld id="{B22B3CC5-A1DF-4AAE-AF5B-EBF51FE9315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672355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9E63C7D3-8021-4874-9DBC-03DEB4F30145}" type="datetime1">
              <a:rPr lang="en-US" smtClean="0">
                <a:solidFill>
                  <a:srgbClr val="000000"/>
                </a:solidFill>
              </a:rPr>
              <a:t>6/16/2020</a:t>
            </a:fld>
            <a:endParaRPr lang="en-US" dirty="0">
              <a:solidFill>
                <a:srgbClr val="000000"/>
              </a:solidFill>
            </a:endParaRPr>
          </a:p>
        </p:txBody>
      </p:sp>
      <p:sp>
        <p:nvSpPr>
          <p:cNvPr id="3"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a:extLst>
              <a:ext uri="{FF2B5EF4-FFF2-40B4-BE49-F238E27FC236}"/>
            </a:extLst>
          </p:cNvPr>
          <p:cNvSpPr>
            <a:spLocks noGrp="1" noChangeArrowheads="1"/>
          </p:cNvSpPr>
          <p:nvPr>
            <p:ph type="sldNum" sz="quarter" idx="12"/>
          </p:nvPr>
        </p:nvSpPr>
        <p:spPr>
          <a:ln/>
        </p:spPr>
        <p:txBody>
          <a:bodyPr/>
          <a:lstStyle>
            <a:lvl1pPr>
              <a:defRPr/>
            </a:lvl1pPr>
          </a:lstStyle>
          <a:p>
            <a:fld id="{2111FE30-6F98-4956-AC1F-15A4A200D603}"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335013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83548676-C4DE-4C16-9E58-9EC4F53FE685}"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E3485EB4-E219-4419-8CC5-C091C519EFD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200472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75D6AD5C-A9A0-4B8F-891C-3CF361C39B2D}"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96CD7AA3-D515-4890-8DDF-76CFFEE9E28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426855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0ED70403-9320-4F95-86CB-81200EC20197}"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D6637DAE-CFFD-4D89-8FCF-CA7E7194730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982668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816687D6-9343-4C55-8C74-A7172DB60161}"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05B3A5F0-63C1-498D-986E-03441261583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072403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DB0598FA-4748-4662-B60C-2A47F088E797}"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B4DF5362-2640-43D9-BF1D-2C557062730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598766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7D25D8AA-AAE1-4497-9C2F-120103BEDAAE}"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C6713582-8220-4B72-BFFC-05DAD3ABEDC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634684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414F8B5B-CD25-45B3-AB18-45FAE3F6AADC}"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0B4B17BA-FED7-42B5-B02D-0EABD1CA63D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626102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A603AFEC-C6C0-4ABB-A934-139DE5693D7D}"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95D7177F-61B4-401D-A132-4EAA38EF929D}"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410749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B5440439-2695-454E-BCBE-9129192DC9BC}" type="datetime1">
              <a:rPr lang="en-US" smtClean="0">
                <a:solidFill>
                  <a:srgbClr val="000000"/>
                </a:solidFill>
              </a:rPr>
              <a:t>6/16/2020</a:t>
            </a:fld>
            <a:endParaRPr lang="en-US" dirty="0">
              <a:solidFill>
                <a:srgbClr val="000000"/>
              </a:solidFill>
            </a:endParaRPr>
          </a:p>
        </p:txBody>
      </p:sp>
      <p:sp>
        <p:nvSpPr>
          <p:cNvPr id="8"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a:extLst>
              <a:ext uri="{FF2B5EF4-FFF2-40B4-BE49-F238E27FC236}"/>
            </a:extLst>
          </p:cNvPr>
          <p:cNvSpPr>
            <a:spLocks noGrp="1" noChangeArrowheads="1"/>
          </p:cNvSpPr>
          <p:nvPr>
            <p:ph type="sldNum" sz="quarter" idx="12"/>
          </p:nvPr>
        </p:nvSpPr>
        <p:spPr>
          <a:ln/>
        </p:spPr>
        <p:txBody>
          <a:bodyPr/>
          <a:lstStyle>
            <a:lvl1pPr>
              <a:defRPr/>
            </a:lvl1pPr>
          </a:lstStyle>
          <a:p>
            <a:fld id="{721BA1F1-E085-4837-9EE2-6EA0E1FF454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789860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9F911532-1846-41EE-9D43-51D4ADE8DB9B}" type="datetime1">
              <a:rPr lang="en-US" smtClean="0">
                <a:solidFill>
                  <a:srgbClr val="000000"/>
                </a:solidFill>
              </a:rPr>
              <a:t>6/16/2020</a:t>
            </a:fld>
            <a:endParaRPr lang="en-US" dirty="0">
              <a:solidFill>
                <a:srgbClr val="000000"/>
              </a:solidFill>
            </a:endParaRPr>
          </a:p>
        </p:txBody>
      </p:sp>
      <p:sp>
        <p:nvSpPr>
          <p:cNvPr id="4"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a:extLst>
              <a:ext uri="{FF2B5EF4-FFF2-40B4-BE49-F238E27FC236}"/>
            </a:extLst>
          </p:cNvPr>
          <p:cNvSpPr>
            <a:spLocks noGrp="1" noChangeArrowheads="1"/>
          </p:cNvSpPr>
          <p:nvPr>
            <p:ph type="sldNum" sz="quarter" idx="12"/>
          </p:nvPr>
        </p:nvSpPr>
        <p:spPr>
          <a:ln/>
        </p:spPr>
        <p:txBody>
          <a:bodyPr/>
          <a:lstStyle>
            <a:lvl1pPr>
              <a:defRPr/>
            </a:lvl1pPr>
          </a:lstStyle>
          <a:p>
            <a:fld id="{B22B3CC5-A1DF-4AAE-AF5B-EBF51FE9315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957314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98C3EB6C-A1CD-49D9-BB84-439A9788D809}" type="datetime1">
              <a:rPr lang="en-US" smtClean="0">
                <a:solidFill>
                  <a:srgbClr val="000000"/>
                </a:solidFill>
              </a:rPr>
              <a:t>6/16/2020</a:t>
            </a:fld>
            <a:endParaRPr lang="en-US" dirty="0">
              <a:solidFill>
                <a:srgbClr val="000000"/>
              </a:solidFill>
            </a:endParaRPr>
          </a:p>
        </p:txBody>
      </p:sp>
      <p:sp>
        <p:nvSpPr>
          <p:cNvPr id="3"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a:extLst>
              <a:ext uri="{FF2B5EF4-FFF2-40B4-BE49-F238E27FC236}"/>
            </a:extLst>
          </p:cNvPr>
          <p:cNvSpPr>
            <a:spLocks noGrp="1" noChangeArrowheads="1"/>
          </p:cNvSpPr>
          <p:nvPr>
            <p:ph type="sldNum" sz="quarter" idx="12"/>
          </p:nvPr>
        </p:nvSpPr>
        <p:spPr>
          <a:ln/>
        </p:spPr>
        <p:txBody>
          <a:bodyPr/>
          <a:lstStyle>
            <a:lvl1pPr>
              <a:defRPr/>
            </a:lvl1pPr>
          </a:lstStyle>
          <a:p>
            <a:fld id="{2111FE30-6F98-4956-AC1F-15A4A200D603}"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507476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62F309EC-6BC2-41BD-9D42-5BB3D2E85771}"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E3485EB4-E219-4419-8CC5-C091C519EFD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901171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3B0ABA4B-7A6A-46C2-8722-39E6BE969C8A}"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96CD7AA3-D515-4890-8DDF-76CFFEE9E28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04683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24DC78C3-10CB-4C36-8F2E-B560DF3EDC14}"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D6637DAE-CFFD-4D89-8FCF-CA7E7194730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664128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D6A80C5F-2E6C-446B-A52C-1710DC4DFC82}"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05B3A5F0-63C1-498D-986E-03441261583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448328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6B493295-8910-4B74-B2C1-BB21C79C79ED}"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B4DF5362-2640-43D9-BF1D-2C557062730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035555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86C7A202-059F-4D23-AB41-72B93344656C}"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C6713582-8220-4B72-BFFC-05DAD3ABEDC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8391747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DE394B07-76AB-46B7-BCA2-C8C7B4E3A93E}"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0B4B17BA-FED7-42B5-B02D-0EABD1CA63D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15012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FD510B31-6B3A-46D0-9E2B-FD6F2D97D311}"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95D7177F-61B4-401D-A132-4EAA38EF929D}"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826094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92418A75-C795-4312-B90E-5135347D9DC0}" type="datetime1">
              <a:rPr lang="en-US" smtClean="0">
                <a:solidFill>
                  <a:srgbClr val="000000"/>
                </a:solidFill>
              </a:rPr>
              <a:t>6/16/2020</a:t>
            </a:fld>
            <a:endParaRPr lang="en-US" dirty="0">
              <a:solidFill>
                <a:srgbClr val="000000"/>
              </a:solidFill>
            </a:endParaRPr>
          </a:p>
        </p:txBody>
      </p:sp>
      <p:sp>
        <p:nvSpPr>
          <p:cNvPr id="8"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a:extLst>
              <a:ext uri="{FF2B5EF4-FFF2-40B4-BE49-F238E27FC236}"/>
            </a:extLst>
          </p:cNvPr>
          <p:cNvSpPr>
            <a:spLocks noGrp="1" noChangeArrowheads="1"/>
          </p:cNvSpPr>
          <p:nvPr>
            <p:ph type="sldNum" sz="quarter" idx="12"/>
          </p:nvPr>
        </p:nvSpPr>
        <p:spPr>
          <a:ln/>
        </p:spPr>
        <p:txBody>
          <a:bodyPr/>
          <a:lstStyle>
            <a:lvl1pPr>
              <a:defRPr/>
            </a:lvl1pPr>
          </a:lstStyle>
          <a:p>
            <a:fld id="{721BA1F1-E085-4837-9EE2-6EA0E1FF454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635519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412565E6-A521-4EAF-8C00-18B8F647145D}" type="datetime1">
              <a:rPr lang="en-US" smtClean="0">
                <a:solidFill>
                  <a:srgbClr val="000000"/>
                </a:solidFill>
              </a:rPr>
              <a:t>6/16/2020</a:t>
            </a:fld>
            <a:endParaRPr lang="en-US" dirty="0">
              <a:solidFill>
                <a:srgbClr val="000000"/>
              </a:solidFill>
            </a:endParaRPr>
          </a:p>
        </p:txBody>
      </p:sp>
      <p:sp>
        <p:nvSpPr>
          <p:cNvPr id="4"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a:extLst>
              <a:ext uri="{FF2B5EF4-FFF2-40B4-BE49-F238E27FC236}"/>
            </a:extLst>
          </p:cNvPr>
          <p:cNvSpPr>
            <a:spLocks noGrp="1" noChangeArrowheads="1"/>
          </p:cNvSpPr>
          <p:nvPr>
            <p:ph type="sldNum" sz="quarter" idx="12"/>
          </p:nvPr>
        </p:nvSpPr>
        <p:spPr>
          <a:ln/>
        </p:spPr>
        <p:txBody>
          <a:bodyPr/>
          <a:lstStyle>
            <a:lvl1pPr>
              <a:defRPr/>
            </a:lvl1pPr>
          </a:lstStyle>
          <a:p>
            <a:fld id="{B22B3CC5-A1DF-4AAE-AF5B-EBF51FE9315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4354461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EB5FF92F-E1D7-4D3E-AE38-049673D2564B}" type="datetime1">
              <a:rPr lang="en-US" smtClean="0">
                <a:solidFill>
                  <a:srgbClr val="000000"/>
                </a:solidFill>
              </a:rPr>
              <a:t>6/16/2020</a:t>
            </a:fld>
            <a:endParaRPr lang="en-US" dirty="0">
              <a:solidFill>
                <a:srgbClr val="000000"/>
              </a:solidFill>
            </a:endParaRPr>
          </a:p>
        </p:txBody>
      </p:sp>
      <p:sp>
        <p:nvSpPr>
          <p:cNvPr id="3"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a:extLst>
              <a:ext uri="{FF2B5EF4-FFF2-40B4-BE49-F238E27FC236}"/>
            </a:extLst>
          </p:cNvPr>
          <p:cNvSpPr>
            <a:spLocks noGrp="1" noChangeArrowheads="1"/>
          </p:cNvSpPr>
          <p:nvPr>
            <p:ph type="sldNum" sz="quarter" idx="12"/>
          </p:nvPr>
        </p:nvSpPr>
        <p:spPr>
          <a:ln/>
        </p:spPr>
        <p:txBody>
          <a:bodyPr/>
          <a:lstStyle>
            <a:lvl1pPr>
              <a:defRPr/>
            </a:lvl1pPr>
          </a:lstStyle>
          <a:p>
            <a:fld id="{2111FE30-6F98-4956-AC1F-15A4A200D603}"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212255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B45BE986-BAA6-4814-8B40-5A879B76F85F}"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E3485EB4-E219-4419-8CC5-C091C519EFD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668299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B7C75AC8-E605-4E58-9763-B759B18B383F}" type="datetime1">
              <a:rPr lang="en-US" smtClean="0">
                <a:solidFill>
                  <a:srgbClr val="000000"/>
                </a:solidFill>
              </a:rPr>
              <a:t>6/16/2020</a:t>
            </a:fld>
            <a:endParaRPr lang="en-US" dirty="0">
              <a:solidFill>
                <a:srgbClr val="000000"/>
              </a:solidFill>
            </a:endParaRPr>
          </a:p>
        </p:txBody>
      </p:sp>
      <p:sp>
        <p:nvSpPr>
          <p:cNvPr id="6"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a:extLst>
              <a:ext uri="{FF2B5EF4-FFF2-40B4-BE49-F238E27FC236}"/>
            </a:extLst>
          </p:cNvPr>
          <p:cNvSpPr>
            <a:spLocks noGrp="1" noChangeArrowheads="1"/>
          </p:cNvSpPr>
          <p:nvPr>
            <p:ph type="sldNum" sz="quarter" idx="12"/>
          </p:nvPr>
        </p:nvSpPr>
        <p:spPr>
          <a:ln/>
        </p:spPr>
        <p:txBody>
          <a:bodyPr/>
          <a:lstStyle>
            <a:lvl1pPr>
              <a:defRPr/>
            </a:lvl1pPr>
          </a:lstStyle>
          <a:p>
            <a:fld id="{96CD7AA3-D515-4890-8DDF-76CFFEE9E28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01696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0206A334-C464-4F3E-95F8-2A977CC34E2A}"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D6637DAE-CFFD-4D89-8FCF-CA7E7194730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970339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extLst>
          </p:cNvPr>
          <p:cNvSpPr>
            <a:spLocks noGrp="1" noChangeArrowheads="1"/>
          </p:cNvSpPr>
          <p:nvPr>
            <p:ph type="dt" sz="half" idx="10"/>
          </p:nvPr>
        </p:nvSpPr>
        <p:spPr>
          <a:ln/>
        </p:spPr>
        <p:txBody>
          <a:bodyPr/>
          <a:lstStyle>
            <a:lvl1pPr>
              <a:defRPr/>
            </a:lvl1pPr>
          </a:lstStyle>
          <a:p>
            <a:pPr>
              <a:defRPr/>
            </a:pPr>
            <a:fld id="{783EE228-9EE9-4EFB-B368-7F51AE7CE292}" type="datetime1">
              <a:rPr lang="en-US" smtClean="0">
                <a:solidFill>
                  <a:srgbClr val="000000"/>
                </a:solidFill>
              </a:rPr>
              <a:t>6/16/2020</a:t>
            </a:fld>
            <a:endParaRPr lang="en-US" dirty="0">
              <a:solidFill>
                <a:srgbClr val="000000"/>
              </a:solidFill>
            </a:endParaRPr>
          </a:p>
        </p:txBody>
      </p:sp>
      <p:sp>
        <p:nvSpPr>
          <p:cNvPr id="5" name="Rectangle 5">
            <a:extLst>
              <a:ext uri="{FF2B5EF4-FFF2-40B4-BE49-F238E27FC236}"/>
            </a:extLst>
          </p:cNvPr>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a:extLst>
              <a:ext uri="{FF2B5EF4-FFF2-40B4-BE49-F238E27FC236}"/>
            </a:extLst>
          </p:cNvPr>
          <p:cNvSpPr>
            <a:spLocks noGrp="1" noChangeArrowheads="1"/>
          </p:cNvSpPr>
          <p:nvPr>
            <p:ph type="sldNum" sz="quarter" idx="12"/>
          </p:nvPr>
        </p:nvSpPr>
        <p:spPr>
          <a:ln/>
        </p:spPr>
        <p:txBody>
          <a:bodyPr/>
          <a:lstStyle>
            <a:lvl1pPr>
              <a:defRPr/>
            </a:lvl1pPr>
          </a:lstStyle>
          <a:p>
            <a:fld id="{05B3A5F0-63C1-498D-986E-03441261583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33990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42B0C1-4DD9-4344-A17C-6CC28645B018}" type="datetime1">
              <a:rPr lang="en-US" smtClean="0"/>
              <a:t>6/16/2020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14AC05-AAC3-4E82-9E91-82A559AE4B27}" type="slidenum">
              <a:rPr lang="en-US" smtClean="0"/>
              <a:t>‹#›</a:t>
            </a:fld>
            <a:endParaRPr lang="en-US" dirty="0"/>
          </a:p>
        </p:txBody>
      </p:sp>
    </p:spTree>
    <p:extLst>
      <p:ext uri="{BB962C8B-B14F-4D97-AF65-F5344CB8AC3E}">
        <p14:creationId xmlns:p14="http://schemas.microsoft.com/office/powerpoint/2010/main" val="2412478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a:extLst>
              <a:ext uri="{FF2B5EF4-FFF2-40B4-BE49-F238E27FC236}"/>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smtClean="0">
                <a:latin typeface="Times" charset="0"/>
                <a:ea typeface="ＭＳ Ｐゴシック" charset="0"/>
              </a:defRPr>
            </a:lvl1pPr>
          </a:lstStyle>
          <a:p>
            <a:pPr eaLnBrk="0" fontAlgn="base" hangingPunct="0">
              <a:spcBef>
                <a:spcPct val="0"/>
              </a:spcBef>
              <a:spcAft>
                <a:spcPct val="0"/>
              </a:spcAft>
              <a:defRPr/>
            </a:pPr>
            <a:fld id="{53DDAFCF-B3C3-43A8-9F7F-A35B6780E86D}" type="datetime1">
              <a:rPr lang="en-US" smtClean="0">
                <a:solidFill>
                  <a:srgbClr val="000000"/>
                </a:solidFill>
              </a:rPr>
              <a:t>6/16/2020</a:t>
            </a:fld>
            <a:endParaRPr lang="en-US" dirty="0">
              <a:solidFill>
                <a:srgbClr val="000000"/>
              </a:solidFill>
            </a:endParaRPr>
          </a:p>
        </p:txBody>
      </p:sp>
      <p:sp>
        <p:nvSpPr>
          <p:cNvPr id="1029" name="Rectangle 5">
            <a:extLst>
              <a:ext uri="{FF2B5EF4-FFF2-40B4-BE49-F238E27FC236}"/>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Times" charset="0"/>
                <a:ea typeface="ＭＳ Ｐゴシック" charset="0"/>
              </a:defRPr>
            </a:lvl1pPr>
          </a:lstStyle>
          <a:p>
            <a:pPr eaLnBrk="0" fontAlgn="base" hangingPunct="0">
              <a:spcBef>
                <a:spcPct val="0"/>
              </a:spcBef>
              <a:spcAft>
                <a:spcPct val="0"/>
              </a:spcAft>
              <a:defRPr/>
            </a:pPr>
            <a:endParaRPr lang="en-US" dirty="0">
              <a:solidFill>
                <a:srgbClr val="000000"/>
              </a:solidFill>
            </a:endParaRPr>
          </a:p>
        </p:txBody>
      </p:sp>
      <p:sp>
        <p:nvSpPr>
          <p:cNvPr id="1030" name="Rectangle 6">
            <a:extLst>
              <a:ext uri="{FF2B5EF4-FFF2-40B4-BE49-F238E27FC236}"/>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Times" charset="0"/>
              </a:defRPr>
            </a:lvl1pPr>
          </a:lstStyle>
          <a:p>
            <a:pPr eaLnBrk="0" fontAlgn="base" hangingPunct="0">
              <a:spcBef>
                <a:spcPct val="0"/>
              </a:spcBef>
              <a:spcAft>
                <a:spcPct val="0"/>
              </a:spcAft>
            </a:pPr>
            <a:fld id="{A54AE648-BC6A-4AA6-9999-14214BEC40DF}" type="slidenum">
              <a:rPr lang="en-US">
                <a:solidFill>
                  <a:srgbClr val="000000"/>
                </a:solidFill>
              </a:rPr>
              <a:pPr eaLnBrk="0" fontAlgn="base" hangingPunct="0">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6898556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defRPr sz="4400">
          <a:solidFill>
            <a:schemeClr val="tx2"/>
          </a:solidFill>
          <a:latin typeface="Times"/>
          <a:ea typeface="+mj-ea"/>
          <a:cs typeface="+mj-cs"/>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Times"/>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a:ea typeface="+mn-ea"/>
        </a:defRPr>
      </a:lvl2pPr>
      <a:lvl3pPr marL="1143000" indent="-228600" algn="l" rtl="0" eaLnBrk="0" fontAlgn="base" hangingPunct="0">
        <a:spcBef>
          <a:spcPct val="20000"/>
        </a:spcBef>
        <a:spcAft>
          <a:spcPct val="0"/>
        </a:spcAft>
        <a:buChar char="•"/>
        <a:defRPr sz="2400">
          <a:solidFill>
            <a:schemeClr val="tx1"/>
          </a:solidFill>
          <a:latin typeface="Times"/>
          <a:ea typeface="+mn-ea"/>
        </a:defRPr>
      </a:lvl3pPr>
      <a:lvl4pPr marL="1600200" indent="-228600" algn="l" rtl="0" eaLnBrk="0" fontAlgn="base" hangingPunct="0">
        <a:spcBef>
          <a:spcPct val="20000"/>
        </a:spcBef>
        <a:spcAft>
          <a:spcPct val="0"/>
        </a:spcAft>
        <a:buChar char="–"/>
        <a:defRPr sz="2000">
          <a:solidFill>
            <a:schemeClr val="tx1"/>
          </a:solidFill>
          <a:latin typeface="Times"/>
          <a:ea typeface="+mn-ea"/>
        </a:defRPr>
      </a:lvl4pPr>
      <a:lvl5pPr marL="2057400" indent="-228600" algn="l" rtl="0" eaLnBrk="0" fontAlgn="base" hangingPunct="0">
        <a:spcBef>
          <a:spcPct val="20000"/>
        </a:spcBef>
        <a:spcAft>
          <a:spcPct val="0"/>
        </a:spcAft>
        <a:buChar char="»"/>
        <a:defRPr sz="2000">
          <a:solidFill>
            <a:schemeClr val="tx1"/>
          </a:solidFill>
          <a:latin typeface="Times"/>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a:extLst>
              <a:ext uri="{FF2B5EF4-FFF2-40B4-BE49-F238E27FC236}"/>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smtClean="0">
                <a:latin typeface="Times" charset="0"/>
                <a:ea typeface="ＭＳ Ｐゴシック" charset="0"/>
              </a:defRPr>
            </a:lvl1pPr>
          </a:lstStyle>
          <a:p>
            <a:pPr eaLnBrk="0" fontAlgn="base" hangingPunct="0">
              <a:spcBef>
                <a:spcPct val="0"/>
              </a:spcBef>
              <a:spcAft>
                <a:spcPct val="0"/>
              </a:spcAft>
              <a:defRPr/>
            </a:pPr>
            <a:fld id="{941E6E96-DA4E-43D2-9775-2DAEFBC8FAC1}" type="datetime1">
              <a:rPr lang="en-US" smtClean="0">
                <a:solidFill>
                  <a:srgbClr val="000000"/>
                </a:solidFill>
              </a:rPr>
              <a:t>6/16/2020</a:t>
            </a:fld>
            <a:endParaRPr lang="en-US" dirty="0">
              <a:solidFill>
                <a:srgbClr val="000000"/>
              </a:solidFill>
            </a:endParaRPr>
          </a:p>
        </p:txBody>
      </p:sp>
      <p:sp>
        <p:nvSpPr>
          <p:cNvPr id="1029" name="Rectangle 5">
            <a:extLst>
              <a:ext uri="{FF2B5EF4-FFF2-40B4-BE49-F238E27FC236}"/>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Times" charset="0"/>
                <a:ea typeface="ＭＳ Ｐゴシック" charset="0"/>
              </a:defRPr>
            </a:lvl1pPr>
          </a:lstStyle>
          <a:p>
            <a:pPr eaLnBrk="0" fontAlgn="base" hangingPunct="0">
              <a:spcBef>
                <a:spcPct val="0"/>
              </a:spcBef>
              <a:spcAft>
                <a:spcPct val="0"/>
              </a:spcAft>
              <a:defRPr/>
            </a:pPr>
            <a:endParaRPr lang="en-US" dirty="0">
              <a:solidFill>
                <a:srgbClr val="000000"/>
              </a:solidFill>
            </a:endParaRPr>
          </a:p>
        </p:txBody>
      </p:sp>
      <p:sp>
        <p:nvSpPr>
          <p:cNvPr id="1030" name="Rectangle 6">
            <a:extLst>
              <a:ext uri="{FF2B5EF4-FFF2-40B4-BE49-F238E27FC236}"/>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Times" charset="0"/>
              </a:defRPr>
            </a:lvl1pPr>
          </a:lstStyle>
          <a:p>
            <a:pPr eaLnBrk="0" fontAlgn="base" hangingPunct="0">
              <a:spcBef>
                <a:spcPct val="0"/>
              </a:spcBef>
              <a:spcAft>
                <a:spcPct val="0"/>
              </a:spcAft>
            </a:pPr>
            <a:fld id="{A54AE648-BC6A-4AA6-9999-14214BEC40DF}" type="slidenum">
              <a:rPr lang="en-US">
                <a:solidFill>
                  <a:srgbClr val="000000"/>
                </a:solidFill>
              </a:rPr>
              <a:pPr eaLnBrk="0" fontAlgn="base" hangingPunct="0">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20848274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rtl="0" eaLnBrk="0" fontAlgn="base" hangingPunct="0">
        <a:spcBef>
          <a:spcPct val="0"/>
        </a:spcBef>
        <a:spcAft>
          <a:spcPct val="0"/>
        </a:spcAft>
        <a:defRPr sz="4400">
          <a:solidFill>
            <a:schemeClr val="tx2"/>
          </a:solidFill>
          <a:latin typeface="Times"/>
          <a:ea typeface="+mj-ea"/>
          <a:cs typeface="+mj-cs"/>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Times"/>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a:ea typeface="+mn-ea"/>
        </a:defRPr>
      </a:lvl2pPr>
      <a:lvl3pPr marL="1143000" indent="-228600" algn="l" rtl="0" eaLnBrk="0" fontAlgn="base" hangingPunct="0">
        <a:spcBef>
          <a:spcPct val="20000"/>
        </a:spcBef>
        <a:spcAft>
          <a:spcPct val="0"/>
        </a:spcAft>
        <a:buChar char="•"/>
        <a:defRPr sz="2400">
          <a:solidFill>
            <a:schemeClr val="tx1"/>
          </a:solidFill>
          <a:latin typeface="Times"/>
          <a:ea typeface="+mn-ea"/>
        </a:defRPr>
      </a:lvl3pPr>
      <a:lvl4pPr marL="1600200" indent="-228600" algn="l" rtl="0" eaLnBrk="0" fontAlgn="base" hangingPunct="0">
        <a:spcBef>
          <a:spcPct val="20000"/>
        </a:spcBef>
        <a:spcAft>
          <a:spcPct val="0"/>
        </a:spcAft>
        <a:buChar char="–"/>
        <a:defRPr sz="2000">
          <a:solidFill>
            <a:schemeClr val="tx1"/>
          </a:solidFill>
          <a:latin typeface="Times"/>
          <a:ea typeface="+mn-ea"/>
        </a:defRPr>
      </a:lvl4pPr>
      <a:lvl5pPr marL="2057400" indent="-228600" algn="l" rtl="0" eaLnBrk="0" fontAlgn="base" hangingPunct="0">
        <a:spcBef>
          <a:spcPct val="20000"/>
        </a:spcBef>
        <a:spcAft>
          <a:spcPct val="0"/>
        </a:spcAft>
        <a:buChar char="»"/>
        <a:defRPr sz="2000">
          <a:solidFill>
            <a:schemeClr val="tx1"/>
          </a:solidFill>
          <a:latin typeface="Times"/>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a:extLst>
              <a:ext uri="{FF2B5EF4-FFF2-40B4-BE49-F238E27FC236}"/>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smtClean="0">
                <a:latin typeface="Times" charset="0"/>
                <a:ea typeface="ＭＳ Ｐゴシック" charset="0"/>
              </a:defRPr>
            </a:lvl1pPr>
          </a:lstStyle>
          <a:p>
            <a:pPr eaLnBrk="0" fontAlgn="base" hangingPunct="0">
              <a:spcBef>
                <a:spcPct val="0"/>
              </a:spcBef>
              <a:spcAft>
                <a:spcPct val="0"/>
              </a:spcAft>
              <a:defRPr/>
            </a:pPr>
            <a:fld id="{ACD070AC-6B36-49B6-9ABA-3DDED904CC60}" type="datetime1">
              <a:rPr lang="en-US" smtClean="0">
                <a:solidFill>
                  <a:srgbClr val="000000"/>
                </a:solidFill>
              </a:rPr>
              <a:t>6/16/2020</a:t>
            </a:fld>
            <a:endParaRPr lang="en-US" dirty="0">
              <a:solidFill>
                <a:srgbClr val="000000"/>
              </a:solidFill>
            </a:endParaRPr>
          </a:p>
        </p:txBody>
      </p:sp>
      <p:sp>
        <p:nvSpPr>
          <p:cNvPr id="1029" name="Rectangle 5">
            <a:extLst>
              <a:ext uri="{FF2B5EF4-FFF2-40B4-BE49-F238E27FC236}"/>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Times" charset="0"/>
                <a:ea typeface="ＭＳ Ｐゴシック" charset="0"/>
              </a:defRPr>
            </a:lvl1pPr>
          </a:lstStyle>
          <a:p>
            <a:pPr eaLnBrk="0" fontAlgn="base" hangingPunct="0">
              <a:spcBef>
                <a:spcPct val="0"/>
              </a:spcBef>
              <a:spcAft>
                <a:spcPct val="0"/>
              </a:spcAft>
              <a:defRPr/>
            </a:pPr>
            <a:endParaRPr lang="en-US" dirty="0">
              <a:solidFill>
                <a:srgbClr val="000000"/>
              </a:solidFill>
            </a:endParaRPr>
          </a:p>
        </p:txBody>
      </p:sp>
      <p:sp>
        <p:nvSpPr>
          <p:cNvPr id="1030" name="Rectangle 6">
            <a:extLst>
              <a:ext uri="{FF2B5EF4-FFF2-40B4-BE49-F238E27FC236}"/>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Times" charset="0"/>
              </a:defRPr>
            </a:lvl1pPr>
          </a:lstStyle>
          <a:p>
            <a:pPr eaLnBrk="0" fontAlgn="base" hangingPunct="0">
              <a:spcBef>
                <a:spcPct val="0"/>
              </a:spcBef>
              <a:spcAft>
                <a:spcPct val="0"/>
              </a:spcAft>
            </a:pPr>
            <a:fld id="{A54AE648-BC6A-4AA6-9999-14214BEC40DF}" type="slidenum">
              <a:rPr lang="en-US">
                <a:solidFill>
                  <a:srgbClr val="000000"/>
                </a:solidFill>
              </a:rPr>
              <a:pPr eaLnBrk="0" fontAlgn="base" hangingPunct="0">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28909403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rtl="0" eaLnBrk="0" fontAlgn="base" hangingPunct="0">
        <a:spcBef>
          <a:spcPct val="0"/>
        </a:spcBef>
        <a:spcAft>
          <a:spcPct val="0"/>
        </a:spcAft>
        <a:defRPr sz="4400">
          <a:solidFill>
            <a:schemeClr val="tx2"/>
          </a:solidFill>
          <a:latin typeface="Times"/>
          <a:ea typeface="+mj-ea"/>
          <a:cs typeface="+mj-cs"/>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Times"/>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a:ea typeface="+mn-ea"/>
        </a:defRPr>
      </a:lvl2pPr>
      <a:lvl3pPr marL="1143000" indent="-228600" algn="l" rtl="0" eaLnBrk="0" fontAlgn="base" hangingPunct="0">
        <a:spcBef>
          <a:spcPct val="20000"/>
        </a:spcBef>
        <a:spcAft>
          <a:spcPct val="0"/>
        </a:spcAft>
        <a:buChar char="•"/>
        <a:defRPr sz="2400">
          <a:solidFill>
            <a:schemeClr val="tx1"/>
          </a:solidFill>
          <a:latin typeface="Times"/>
          <a:ea typeface="+mn-ea"/>
        </a:defRPr>
      </a:lvl3pPr>
      <a:lvl4pPr marL="1600200" indent="-228600" algn="l" rtl="0" eaLnBrk="0" fontAlgn="base" hangingPunct="0">
        <a:spcBef>
          <a:spcPct val="20000"/>
        </a:spcBef>
        <a:spcAft>
          <a:spcPct val="0"/>
        </a:spcAft>
        <a:buChar char="–"/>
        <a:defRPr sz="2000">
          <a:solidFill>
            <a:schemeClr val="tx1"/>
          </a:solidFill>
          <a:latin typeface="Times"/>
          <a:ea typeface="+mn-ea"/>
        </a:defRPr>
      </a:lvl4pPr>
      <a:lvl5pPr marL="2057400" indent="-228600" algn="l" rtl="0" eaLnBrk="0" fontAlgn="base" hangingPunct="0">
        <a:spcBef>
          <a:spcPct val="20000"/>
        </a:spcBef>
        <a:spcAft>
          <a:spcPct val="0"/>
        </a:spcAft>
        <a:buChar char="»"/>
        <a:defRPr sz="2000">
          <a:solidFill>
            <a:schemeClr val="tx1"/>
          </a:solidFill>
          <a:latin typeface="Times"/>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a:extLst>
              <a:ext uri="{FF2B5EF4-FFF2-40B4-BE49-F238E27FC236}"/>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smtClean="0">
                <a:latin typeface="Times" charset="0"/>
                <a:ea typeface="ＭＳ Ｐゴシック" charset="0"/>
              </a:defRPr>
            </a:lvl1pPr>
          </a:lstStyle>
          <a:p>
            <a:pPr eaLnBrk="0" fontAlgn="base" hangingPunct="0">
              <a:spcBef>
                <a:spcPct val="0"/>
              </a:spcBef>
              <a:spcAft>
                <a:spcPct val="0"/>
              </a:spcAft>
              <a:defRPr/>
            </a:pPr>
            <a:fld id="{15FDF497-AA06-4E4E-8F47-1693671B4B0A}" type="datetime1">
              <a:rPr lang="en-US" smtClean="0">
                <a:solidFill>
                  <a:srgbClr val="000000"/>
                </a:solidFill>
              </a:rPr>
              <a:t>6/16/2020</a:t>
            </a:fld>
            <a:endParaRPr lang="en-US" dirty="0">
              <a:solidFill>
                <a:srgbClr val="000000"/>
              </a:solidFill>
            </a:endParaRPr>
          </a:p>
        </p:txBody>
      </p:sp>
      <p:sp>
        <p:nvSpPr>
          <p:cNvPr id="1029" name="Rectangle 5">
            <a:extLst>
              <a:ext uri="{FF2B5EF4-FFF2-40B4-BE49-F238E27FC236}"/>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Times" charset="0"/>
                <a:ea typeface="ＭＳ Ｐゴシック" charset="0"/>
              </a:defRPr>
            </a:lvl1pPr>
          </a:lstStyle>
          <a:p>
            <a:pPr eaLnBrk="0" fontAlgn="base" hangingPunct="0">
              <a:spcBef>
                <a:spcPct val="0"/>
              </a:spcBef>
              <a:spcAft>
                <a:spcPct val="0"/>
              </a:spcAft>
              <a:defRPr/>
            </a:pPr>
            <a:endParaRPr lang="en-US" dirty="0">
              <a:solidFill>
                <a:srgbClr val="000000"/>
              </a:solidFill>
            </a:endParaRPr>
          </a:p>
        </p:txBody>
      </p:sp>
      <p:sp>
        <p:nvSpPr>
          <p:cNvPr id="1030" name="Rectangle 6">
            <a:extLst>
              <a:ext uri="{FF2B5EF4-FFF2-40B4-BE49-F238E27FC236}"/>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Times" charset="0"/>
              </a:defRPr>
            </a:lvl1pPr>
          </a:lstStyle>
          <a:p>
            <a:pPr eaLnBrk="0" fontAlgn="base" hangingPunct="0">
              <a:spcBef>
                <a:spcPct val="0"/>
              </a:spcBef>
              <a:spcAft>
                <a:spcPct val="0"/>
              </a:spcAft>
            </a:pPr>
            <a:fld id="{A54AE648-BC6A-4AA6-9999-14214BEC40DF}" type="slidenum">
              <a:rPr lang="en-US">
                <a:solidFill>
                  <a:srgbClr val="000000"/>
                </a:solidFill>
              </a:rPr>
              <a:pPr eaLnBrk="0" fontAlgn="base" hangingPunct="0">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174707336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rtl="0" eaLnBrk="0" fontAlgn="base" hangingPunct="0">
        <a:spcBef>
          <a:spcPct val="0"/>
        </a:spcBef>
        <a:spcAft>
          <a:spcPct val="0"/>
        </a:spcAft>
        <a:defRPr sz="4400">
          <a:solidFill>
            <a:schemeClr val="tx2"/>
          </a:solidFill>
          <a:latin typeface="Times"/>
          <a:ea typeface="+mj-ea"/>
          <a:cs typeface="+mj-cs"/>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Times"/>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a:ea typeface="+mn-ea"/>
        </a:defRPr>
      </a:lvl2pPr>
      <a:lvl3pPr marL="1143000" indent="-228600" algn="l" rtl="0" eaLnBrk="0" fontAlgn="base" hangingPunct="0">
        <a:spcBef>
          <a:spcPct val="20000"/>
        </a:spcBef>
        <a:spcAft>
          <a:spcPct val="0"/>
        </a:spcAft>
        <a:buChar char="•"/>
        <a:defRPr sz="2400">
          <a:solidFill>
            <a:schemeClr val="tx1"/>
          </a:solidFill>
          <a:latin typeface="Times"/>
          <a:ea typeface="+mn-ea"/>
        </a:defRPr>
      </a:lvl3pPr>
      <a:lvl4pPr marL="1600200" indent="-228600" algn="l" rtl="0" eaLnBrk="0" fontAlgn="base" hangingPunct="0">
        <a:spcBef>
          <a:spcPct val="20000"/>
        </a:spcBef>
        <a:spcAft>
          <a:spcPct val="0"/>
        </a:spcAft>
        <a:buChar char="–"/>
        <a:defRPr sz="2000">
          <a:solidFill>
            <a:schemeClr val="tx1"/>
          </a:solidFill>
          <a:latin typeface="Times"/>
          <a:ea typeface="+mn-ea"/>
        </a:defRPr>
      </a:lvl4pPr>
      <a:lvl5pPr marL="2057400" indent="-228600" algn="l" rtl="0" eaLnBrk="0" fontAlgn="base" hangingPunct="0">
        <a:spcBef>
          <a:spcPct val="20000"/>
        </a:spcBef>
        <a:spcAft>
          <a:spcPct val="0"/>
        </a:spcAft>
        <a:buChar char="»"/>
        <a:defRPr sz="2000">
          <a:solidFill>
            <a:schemeClr val="tx1"/>
          </a:solidFill>
          <a:latin typeface="Times"/>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a:extLst>
              <a:ext uri="{FF2B5EF4-FFF2-40B4-BE49-F238E27FC236}"/>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smtClean="0">
                <a:latin typeface="Times" charset="0"/>
                <a:ea typeface="ＭＳ Ｐゴシック" charset="0"/>
              </a:defRPr>
            </a:lvl1pPr>
          </a:lstStyle>
          <a:p>
            <a:pPr eaLnBrk="0" fontAlgn="base" hangingPunct="0">
              <a:spcBef>
                <a:spcPct val="0"/>
              </a:spcBef>
              <a:spcAft>
                <a:spcPct val="0"/>
              </a:spcAft>
              <a:defRPr/>
            </a:pPr>
            <a:fld id="{50BC1B34-6E69-486D-B9EA-D09BA3006D78}" type="datetime1">
              <a:rPr lang="en-US" smtClean="0">
                <a:solidFill>
                  <a:srgbClr val="000000"/>
                </a:solidFill>
              </a:rPr>
              <a:t>6/16/2020</a:t>
            </a:fld>
            <a:endParaRPr lang="en-US" dirty="0">
              <a:solidFill>
                <a:srgbClr val="000000"/>
              </a:solidFill>
            </a:endParaRPr>
          </a:p>
        </p:txBody>
      </p:sp>
      <p:sp>
        <p:nvSpPr>
          <p:cNvPr id="1029" name="Rectangle 5">
            <a:extLst>
              <a:ext uri="{FF2B5EF4-FFF2-40B4-BE49-F238E27FC236}"/>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Times" charset="0"/>
                <a:ea typeface="ＭＳ Ｐゴシック" charset="0"/>
              </a:defRPr>
            </a:lvl1pPr>
          </a:lstStyle>
          <a:p>
            <a:pPr eaLnBrk="0" fontAlgn="base" hangingPunct="0">
              <a:spcBef>
                <a:spcPct val="0"/>
              </a:spcBef>
              <a:spcAft>
                <a:spcPct val="0"/>
              </a:spcAft>
              <a:defRPr/>
            </a:pPr>
            <a:endParaRPr lang="en-US" dirty="0">
              <a:solidFill>
                <a:srgbClr val="000000"/>
              </a:solidFill>
            </a:endParaRPr>
          </a:p>
        </p:txBody>
      </p:sp>
      <p:sp>
        <p:nvSpPr>
          <p:cNvPr id="1030" name="Rectangle 6">
            <a:extLst>
              <a:ext uri="{FF2B5EF4-FFF2-40B4-BE49-F238E27FC236}"/>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Times" charset="0"/>
              </a:defRPr>
            </a:lvl1pPr>
          </a:lstStyle>
          <a:p>
            <a:pPr eaLnBrk="0" fontAlgn="base" hangingPunct="0">
              <a:spcBef>
                <a:spcPct val="0"/>
              </a:spcBef>
              <a:spcAft>
                <a:spcPct val="0"/>
              </a:spcAft>
            </a:pPr>
            <a:fld id="{A54AE648-BC6A-4AA6-9999-14214BEC40DF}" type="slidenum">
              <a:rPr lang="en-US">
                <a:solidFill>
                  <a:srgbClr val="000000"/>
                </a:solidFill>
              </a:rPr>
              <a:pPr eaLnBrk="0" fontAlgn="base" hangingPunct="0">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173954084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ctr" rtl="0" eaLnBrk="0" fontAlgn="base" hangingPunct="0">
        <a:spcBef>
          <a:spcPct val="0"/>
        </a:spcBef>
        <a:spcAft>
          <a:spcPct val="0"/>
        </a:spcAft>
        <a:defRPr sz="4400">
          <a:solidFill>
            <a:schemeClr val="tx2"/>
          </a:solidFill>
          <a:latin typeface="Times"/>
          <a:ea typeface="+mj-ea"/>
          <a:cs typeface="+mj-cs"/>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Times"/>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a:ea typeface="+mn-ea"/>
        </a:defRPr>
      </a:lvl2pPr>
      <a:lvl3pPr marL="1143000" indent="-228600" algn="l" rtl="0" eaLnBrk="0" fontAlgn="base" hangingPunct="0">
        <a:spcBef>
          <a:spcPct val="20000"/>
        </a:spcBef>
        <a:spcAft>
          <a:spcPct val="0"/>
        </a:spcAft>
        <a:buChar char="•"/>
        <a:defRPr sz="2400">
          <a:solidFill>
            <a:schemeClr val="tx1"/>
          </a:solidFill>
          <a:latin typeface="Times"/>
          <a:ea typeface="+mn-ea"/>
        </a:defRPr>
      </a:lvl3pPr>
      <a:lvl4pPr marL="1600200" indent="-228600" algn="l" rtl="0" eaLnBrk="0" fontAlgn="base" hangingPunct="0">
        <a:spcBef>
          <a:spcPct val="20000"/>
        </a:spcBef>
        <a:spcAft>
          <a:spcPct val="0"/>
        </a:spcAft>
        <a:buChar char="–"/>
        <a:defRPr sz="2000">
          <a:solidFill>
            <a:schemeClr val="tx1"/>
          </a:solidFill>
          <a:latin typeface="Times"/>
          <a:ea typeface="+mn-ea"/>
        </a:defRPr>
      </a:lvl4pPr>
      <a:lvl5pPr marL="2057400" indent="-228600" algn="l" rtl="0" eaLnBrk="0" fontAlgn="base" hangingPunct="0">
        <a:spcBef>
          <a:spcPct val="20000"/>
        </a:spcBef>
        <a:spcAft>
          <a:spcPct val="0"/>
        </a:spcAft>
        <a:buChar char="»"/>
        <a:defRPr sz="2000">
          <a:solidFill>
            <a:schemeClr val="tx1"/>
          </a:solidFill>
          <a:latin typeface="Times"/>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3" Type="http://schemas.openxmlformats.org/officeDocument/2006/relationships/image" Target="/:D/:PPT_ImageInsertion:input:Chapter_4:jpg:Figure%20B4.011.jpg" TargetMode="External"/><Relationship Id="rId2" Type="http://schemas.openxmlformats.org/officeDocument/2006/relationships/image" Target="../media/image15.jpeg"/><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2.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6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6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533400"/>
            <a:ext cx="8686800" cy="5638799"/>
          </a:xfrm>
        </p:spPr>
        <p:txBody>
          <a:bodyPr>
            <a:normAutofit/>
          </a:bodyPr>
          <a:lstStyle/>
          <a:p>
            <a:r>
              <a:rPr lang="en-US" b="1" dirty="0" smtClean="0">
                <a:solidFill>
                  <a:schemeClr val="accent6">
                    <a:lumMod val="50000"/>
                  </a:schemeClr>
                </a:solidFill>
                <a:effectLst>
                  <a:outerShdw blurRad="38100" dist="38100" dir="2700000" algn="tl">
                    <a:srgbClr val="000000">
                      <a:alpha val="43137"/>
                    </a:srgbClr>
                  </a:outerShdw>
                </a:effectLst>
              </a:rPr>
              <a:t>SPINAL CORD</a:t>
            </a:r>
            <a:r>
              <a:rPr lang="en-US" dirty="0" smtClean="0"/>
              <a:t/>
            </a:r>
            <a:br>
              <a:rPr lang="en-US" dirty="0" smtClean="0"/>
            </a:br>
            <a:r>
              <a:rPr lang="en-US" dirty="0" smtClean="0"/>
              <a:t>					</a:t>
            </a:r>
            <a:r>
              <a:rPr lang="en-US" sz="2000" b="1" dirty="0" smtClean="0">
                <a:solidFill>
                  <a:srgbClr val="0070C0"/>
                </a:solidFill>
                <a:effectLst>
                  <a:outerShdw blurRad="38100" dist="38100" dir="2700000" algn="tl">
                    <a:srgbClr val="000000">
                      <a:alpha val="43137"/>
                    </a:srgbClr>
                  </a:outerShdw>
                </a:effectLst>
              </a:rPr>
              <a:t>SARANGDHAR KUMAR</a:t>
            </a:r>
            <a:br>
              <a:rPr lang="en-US" sz="2000" b="1" dirty="0" smtClean="0">
                <a:solidFill>
                  <a:srgbClr val="0070C0"/>
                </a:solidFill>
                <a:effectLst>
                  <a:outerShdw blurRad="38100" dist="38100" dir="2700000" algn="tl">
                    <a:srgbClr val="000000">
                      <a:alpha val="43137"/>
                    </a:srgbClr>
                  </a:outerShdw>
                </a:effectLst>
              </a:rPr>
            </a:br>
            <a:r>
              <a:rPr lang="en-US" sz="2000" b="1" dirty="0" smtClean="0">
                <a:solidFill>
                  <a:srgbClr val="0070C0"/>
                </a:solidFill>
                <a:effectLst>
                  <a:outerShdw blurRad="38100" dist="38100" dir="2700000" algn="tl">
                    <a:srgbClr val="000000">
                      <a:alpha val="43137"/>
                    </a:srgbClr>
                  </a:outerShdw>
                </a:effectLst>
              </a:rPr>
              <a:t>					DEPARTMENT OF ANATOMY</a:t>
            </a:r>
            <a:br>
              <a:rPr lang="en-US" sz="2000" b="1" dirty="0" smtClean="0">
                <a:solidFill>
                  <a:srgbClr val="0070C0"/>
                </a:solidFill>
                <a:effectLst>
                  <a:outerShdw blurRad="38100" dist="38100" dir="2700000" algn="tl">
                    <a:srgbClr val="000000">
                      <a:alpha val="43137"/>
                    </a:srgbClr>
                  </a:outerShdw>
                </a:effectLst>
              </a:rPr>
            </a:br>
            <a:r>
              <a:rPr lang="en-US" sz="2000" b="1" dirty="0" smtClean="0">
                <a:solidFill>
                  <a:srgbClr val="0070C0"/>
                </a:solidFill>
                <a:effectLst>
                  <a:outerShdw blurRad="38100" dist="38100" dir="2700000" algn="tl">
                    <a:srgbClr val="000000">
                      <a:alpha val="43137"/>
                    </a:srgbClr>
                  </a:outerShdw>
                </a:effectLst>
              </a:rPr>
              <a:t>					ROHILKHAND MEDICAL COLLEGE</a:t>
            </a:r>
            <a:br>
              <a:rPr lang="en-US" sz="2000" b="1" dirty="0" smtClean="0">
                <a:solidFill>
                  <a:srgbClr val="0070C0"/>
                </a:solidFill>
                <a:effectLst>
                  <a:outerShdw blurRad="38100" dist="38100" dir="2700000" algn="tl">
                    <a:srgbClr val="000000">
                      <a:alpha val="43137"/>
                    </a:srgbClr>
                  </a:outerShdw>
                </a:effectLst>
              </a:rPr>
            </a:br>
            <a:r>
              <a:rPr lang="en-US" sz="2000" b="1" dirty="0" smtClean="0">
                <a:solidFill>
                  <a:srgbClr val="0070C0"/>
                </a:solidFill>
                <a:effectLst>
                  <a:outerShdw blurRad="38100" dist="38100" dir="2700000" algn="tl">
                    <a:srgbClr val="000000">
                      <a:alpha val="43137"/>
                    </a:srgbClr>
                  </a:outerShdw>
                </a:effectLst>
              </a:rPr>
              <a:t>					BAREILLY</a:t>
            </a:r>
            <a:endParaRPr lang="en-US" sz="20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98251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2"/>
          <p:cNvSpPr txBox="1">
            <a:spLocks noChangeArrowheads="1"/>
          </p:cNvSpPr>
          <p:nvPr/>
        </p:nvSpPr>
        <p:spPr bwMode="auto">
          <a:xfrm>
            <a:off x="609600" y="1752600"/>
            <a:ext cx="845820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600" b="1" dirty="0">
                <a:solidFill>
                  <a:srgbClr val="000000"/>
                </a:solidFill>
                <a:latin typeface="Times" charset="0"/>
              </a:rPr>
              <a:t>OBJECTIVES:</a:t>
            </a:r>
          </a:p>
          <a:p>
            <a:pPr eaLnBrk="0" fontAlgn="base" hangingPunct="0">
              <a:spcBef>
                <a:spcPct val="50000"/>
              </a:spcBef>
              <a:spcAft>
                <a:spcPct val="0"/>
              </a:spcAft>
            </a:pPr>
            <a:r>
              <a:rPr lang="en-US" sz="1600" dirty="0">
                <a:solidFill>
                  <a:srgbClr val="000000"/>
                </a:solidFill>
                <a:latin typeface="Times" charset="0"/>
              </a:rPr>
              <a:t>At the end of the lecture, the students should be able to learn and describe the:</a:t>
            </a:r>
          </a:p>
          <a:p>
            <a:pPr eaLnBrk="0" fontAlgn="base" hangingPunct="0">
              <a:spcBef>
                <a:spcPct val="50000"/>
              </a:spcBef>
              <a:spcAft>
                <a:spcPct val="0"/>
              </a:spcAft>
            </a:pPr>
            <a:r>
              <a:rPr lang="en-US" sz="1600" dirty="0">
                <a:solidFill>
                  <a:srgbClr val="000000"/>
                </a:solidFill>
                <a:latin typeface="Times" charset="0"/>
              </a:rPr>
              <a:t>-  Anatomy of spinal cord with clinical application</a:t>
            </a:r>
          </a:p>
          <a:p>
            <a:pPr eaLnBrk="0" fontAlgn="base" hangingPunct="0">
              <a:spcBef>
                <a:spcPct val="50000"/>
              </a:spcBef>
              <a:spcAft>
                <a:spcPct val="0"/>
              </a:spcAft>
            </a:pPr>
            <a:r>
              <a:rPr lang="en-US" sz="1600" dirty="0">
                <a:solidFill>
                  <a:srgbClr val="000000"/>
                </a:solidFill>
                <a:latin typeface="Times" charset="0"/>
              </a:rPr>
              <a:t>- Three layers of meninges covering the spinal cord and meningeal spaces and their clinical applications.</a:t>
            </a:r>
          </a:p>
          <a:p>
            <a:pPr eaLnBrk="0" fontAlgn="base" hangingPunct="0">
              <a:spcBef>
                <a:spcPct val="50000"/>
              </a:spcBef>
              <a:spcAft>
                <a:spcPct val="0"/>
              </a:spcAft>
            </a:pPr>
            <a:r>
              <a:rPr lang="en-US" sz="1600" dirty="0">
                <a:solidFill>
                  <a:srgbClr val="000000"/>
                </a:solidFill>
                <a:latin typeface="Times" charset="0"/>
              </a:rPr>
              <a:t>- Spinal nerve- Dorsal and ventral roots, dorsal root ganglion, ventral and dorsal rami</a:t>
            </a:r>
          </a:p>
          <a:p>
            <a:pPr eaLnBrk="0" fontAlgn="base" hangingPunct="0">
              <a:spcBef>
                <a:spcPct val="50000"/>
              </a:spcBef>
              <a:spcAft>
                <a:spcPct val="0"/>
              </a:spcAft>
            </a:pPr>
            <a:r>
              <a:rPr lang="en-US" sz="1600" dirty="0">
                <a:solidFill>
                  <a:srgbClr val="000000"/>
                </a:solidFill>
                <a:latin typeface="Times" charset="0"/>
              </a:rPr>
              <a:t>- The structure of the spinal cord, its blood supply and clinical anatomical correlations.</a:t>
            </a:r>
          </a:p>
        </p:txBody>
      </p:sp>
    </p:spTree>
    <p:extLst>
      <p:ext uri="{BB962C8B-B14F-4D97-AF65-F5344CB8AC3E}">
        <p14:creationId xmlns:p14="http://schemas.microsoft.com/office/powerpoint/2010/main" val="24708871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5" descr="list1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2775" y="1657350"/>
            <a:ext cx="3398838" cy="299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Line 7"/>
          <p:cNvSpPr>
            <a:spLocks noChangeShapeType="1"/>
          </p:cNvSpPr>
          <p:nvPr/>
        </p:nvSpPr>
        <p:spPr bwMode="auto">
          <a:xfrm>
            <a:off x="4010025" y="2286000"/>
            <a:ext cx="7429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5603" name="Text Box 8">
            <a:extLst>
              <a:ext uri="{FF2B5EF4-FFF2-40B4-BE49-F238E27FC236}"/>
            </a:extLst>
          </p:cNvPr>
          <p:cNvSpPr txBox="1">
            <a:spLocks noChangeArrowheads="1"/>
          </p:cNvSpPr>
          <p:nvPr/>
        </p:nvSpPr>
        <p:spPr bwMode="auto">
          <a:xfrm>
            <a:off x="3495675" y="2182813"/>
            <a:ext cx="628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0" fontAlgn="base" hangingPunct="0">
              <a:spcBef>
                <a:spcPct val="0"/>
              </a:spcBef>
              <a:spcAft>
                <a:spcPct val="0"/>
              </a:spcAft>
              <a:buFontTx/>
              <a:buNone/>
              <a:defRPr/>
            </a:pPr>
            <a:r>
              <a:rPr lang="en-US" altLang="en-US" sz="1050" b="1" dirty="0">
                <a:solidFill>
                  <a:srgbClr val="000000"/>
                </a:solidFill>
              </a:rPr>
              <a:t>BODY</a:t>
            </a:r>
          </a:p>
        </p:txBody>
      </p:sp>
      <p:sp>
        <p:nvSpPr>
          <p:cNvPr id="21508" name="Line 9"/>
          <p:cNvSpPr>
            <a:spLocks noChangeShapeType="1"/>
          </p:cNvSpPr>
          <p:nvPr/>
        </p:nvSpPr>
        <p:spPr bwMode="auto">
          <a:xfrm>
            <a:off x="3952875" y="3143250"/>
            <a:ext cx="8572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5605" name="Text Box 10">
            <a:extLst>
              <a:ext uri="{FF2B5EF4-FFF2-40B4-BE49-F238E27FC236}"/>
            </a:extLst>
          </p:cNvPr>
          <p:cNvSpPr txBox="1">
            <a:spLocks noChangeArrowheads="1"/>
          </p:cNvSpPr>
          <p:nvPr/>
        </p:nvSpPr>
        <p:spPr bwMode="auto">
          <a:xfrm>
            <a:off x="3141663" y="2925763"/>
            <a:ext cx="1023937"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0" fontAlgn="base" hangingPunct="0">
              <a:spcBef>
                <a:spcPct val="0"/>
              </a:spcBef>
              <a:spcAft>
                <a:spcPct val="0"/>
              </a:spcAft>
              <a:buFontTx/>
              <a:buNone/>
              <a:defRPr/>
            </a:pPr>
            <a:r>
              <a:rPr lang="en-US" altLang="en-US" sz="1050" b="1" dirty="0">
                <a:solidFill>
                  <a:srgbClr val="000000"/>
                </a:solidFill>
              </a:rPr>
              <a:t>VERTEBRAL</a:t>
            </a:r>
          </a:p>
          <a:p>
            <a:pPr eaLnBrk="0" fontAlgn="base" hangingPunct="0">
              <a:spcBef>
                <a:spcPct val="0"/>
              </a:spcBef>
              <a:spcAft>
                <a:spcPct val="0"/>
              </a:spcAft>
              <a:buFontTx/>
              <a:buNone/>
              <a:defRPr/>
            </a:pPr>
            <a:r>
              <a:rPr lang="en-US" altLang="en-US" sz="1050" b="1" dirty="0">
                <a:solidFill>
                  <a:srgbClr val="000000"/>
                </a:solidFill>
              </a:rPr>
              <a:t>FORAMEN</a:t>
            </a:r>
          </a:p>
        </p:txBody>
      </p:sp>
      <p:sp>
        <p:nvSpPr>
          <p:cNvPr id="21510" name="Line 11"/>
          <p:cNvSpPr>
            <a:spLocks noChangeShapeType="1"/>
          </p:cNvSpPr>
          <p:nvPr/>
        </p:nvSpPr>
        <p:spPr bwMode="auto">
          <a:xfrm flipH="1" flipV="1">
            <a:off x="5324475" y="2971800"/>
            <a:ext cx="469900" cy="95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1511" name="Line 12"/>
          <p:cNvSpPr>
            <a:spLocks noChangeShapeType="1"/>
          </p:cNvSpPr>
          <p:nvPr/>
        </p:nvSpPr>
        <p:spPr bwMode="auto">
          <a:xfrm flipH="1" flipV="1">
            <a:off x="5153025" y="3486150"/>
            <a:ext cx="171450" cy="4000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5608" name="Text Box 13">
            <a:extLst>
              <a:ext uri="{FF2B5EF4-FFF2-40B4-BE49-F238E27FC236}"/>
            </a:extLst>
          </p:cNvPr>
          <p:cNvSpPr txBox="1">
            <a:spLocks noChangeArrowheads="1"/>
          </p:cNvSpPr>
          <p:nvPr/>
        </p:nvSpPr>
        <p:spPr bwMode="auto">
          <a:xfrm>
            <a:off x="5780088" y="2844800"/>
            <a:ext cx="7826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0" fontAlgn="base" hangingPunct="0">
              <a:spcBef>
                <a:spcPct val="0"/>
              </a:spcBef>
              <a:spcAft>
                <a:spcPct val="0"/>
              </a:spcAft>
              <a:buFontTx/>
              <a:buNone/>
              <a:defRPr/>
            </a:pPr>
            <a:r>
              <a:rPr lang="en-US" altLang="en-US" sz="1050" b="1" dirty="0">
                <a:solidFill>
                  <a:srgbClr val="000000"/>
                </a:solidFill>
              </a:rPr>
              <a:t>PEDICLE</a:t>
            </a:r>
          </a:p>
        </p:txBody>
      </p:sp>
      <p:sp>
        <p:nvSpPr>
          <p:cNvPr id="25609" name="Text Box 14">
            <a:extLst>
              <a:ext uri="{FF2B5EF4-FFF2-40B4-BE49-F238E27FC236}"/>
            </a:extLst>
          </p:cNvPr>
          <p:cNvSpPr txBox="1">
            <a:spLocks noChangeArrowheads="1"/>
          </p:cNvSpPr>
          <p:nvPr/>
        </p:nvSpPr>
        <p:spPr bwMode="auto">
          <a:xfrm>
            <a:off x="5084763" y="3897313"/>
            <a:ext cx="7461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0" fontAlgn="base" hangingPunct="0">
              <a:spcBef>
                <a:spcPct val="0"/>
              </a:spcBef>
              <a:spcAft>
                <a:spcPct val="0"/>
              </a:spcAft>
              <a:buFontTx/>
              <a:buNone/>
              <a:defRPr/>
            </a:pPr>
            <a:r>
              <a:rPr lang="en-US" altLang="en-US" sz="1050" b="1" dirty="0">
                <a:solidFill>
                  <a:srgbClr val="000000"/>
                </a:solidFill>
              </a:rPr>
              <a:t>LAMINA</a:t>
            </a:r>
          </a:p>
        </p:txBody>
      </p:sp>
      <p:sp>
        <p:nvSpPr>
          <p:cNvPr id="21514" name="Line 15"/>
          <p:cNvSpPr>
            <a:spLocks noChangeShapeType="1"/>
          </p:cNvSpPr>
          <p:nvPr/>
        </p:nvSpPr>
        <p:spPr bwMode="auto">
          <a:xfrm flipH="1">
            <a:off x="4924425" y="4286250"/>
            <a:ext cx="2857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5611" name="Text Box 16">
            <a:extLst>
              <a:ext uri="{FF2B5EF4-FFF2-40B4-BE49-F238E27FC236}"/>
            </a:extLst>
          </p:cNvPr>
          <p:cNvSpPr txBox="1">
            <a:spLocks noChangeArrowheads="1"/>
          </p:cNvSpPr>
          <p:nvPr/>
        </p:nvSpPr>
        <p:spPr bwMode="auto">
          <a:xfrm>
            <a:off x="5153025" y="4183063"/>
            <a:ext cx="6413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0" fontAlgn="base" hangingPunct="0">
              <a:spcBef>
                <a:spcPct val="0"/>
              </a:spcBef>
              <a:spcAft>
                <a:spcPct val="0"/>
              </a:spcAft>
              <a:buFontTx/>
              <a:buNone/>
              <a:defRPr/>
            </a:pPr>
            <a:r>
              <a:rPr lang="en-US" altLang="en-US" sz="1050" b="1" dirty="0">
                <a:solidFill>
                  <a:srgbClr val="000000"/>
                </a:solidFill>
              </a:rPr>
              <a:t>SPINE</a:t>
            </a:r>
          </a:p>
        </p:txBody>
      </p:sp>
      <p:sp>
        <p:nvSpPr>
          <p:cNvPr id="25612" name="Text Box 22">
            <a:extLst>
              <a:ext uri="{FF2B5EF4-FFF2-40B4-BE49-F238E27FC236}"/>
            </a:extLst>
          </p:cNvPr>
          <p:cNvSpPr txBox="1">
            <a:spLocks noChangeArrowheads="1"/>
          </p:cNvSpPr>
          <p:nvPr/>
        </p:nvSpPr>
        <p:spPr bwMode="auto">
          <a:xfrm>
            <a:off x="3524250" y="4875213"/>
            <a:ext cx="325755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0" fontAlgn="base" hangingPunct="0">
              <a:spcBef>
                <a:spcPct val="50000"/>
              </a:spcBef>
              <a:spcAft>
                <a:spcPct val="0"/>
              </a:spcAft>
              <a:buFontTx/>
              <a:buNone/>
              <a:defRPr/>
            </a:pPr>
            <a:r>
              <a:rPr lang="en-US" altLang="en-US" sz="1050" b="1" dirty="0">
                <a:solidFill>
                  <a:srgbClr val="000000"/>
                </a:solidFill>
              </a:rPr>
              <a:t>- </a:t>
            </a:r>
            <a:r>
              <a:rPr lang="en-US" altLang="en-US" sz="1050" dirty="0">
                <a:solidFill>
                  <a:srgbClr val="000000"/>
                </a:solidFill>
              </a:rPr>
              <a:t>Vertebral canal contains the spinal cord and meninges.</a:t>
            </a:r>
          </a:p>
        </p:txBody>
      </p:sp>
      <p:sp>
        <p:nvSpPr>
          <p:cNvPr id="21517" name="Text Box 23"/>
          <p:cNvSpPr txBox="1">
            <a:spLocks noChangeArrowheads="1"/>
          </p:cNvSpPr>
          <p:nvPr/>
        </p:nvSpPr>
        <p:spPr bwMode="auto">
          <a:xfrm>
            <a:off x="3895725" y="1314450"/>
            <a:ext cx="19129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200" b="1" dirty="0">
                <a:solidFill>
                  <a:srgbClr val="000000"/>
                </a:solidFill>
                <a:latin typeface="Times" charset="0"/>
              </a:rPr>
              <a:t>THORACIC VERTEBRA</a:t>
            </a:r>
          </a:p>
        </p:txBody>
      </p:sp>
      <p:sp>
        <p:nvSpPr>
          <p:cNvPr id="21518" name="Line 7"/>
          <p:cNvSpPr>
            <a:spLocks noChangeShapeType="1"/>
          </p:cNvSpPr>
          <p:nvPr/>
        </p:nvSpPr>
        <p:spPr bwMode="auto">
          <a:xfrm flipV="1">
            <a:off x="3436938" y="3714750"/>
            <a:ext cx="230187" cy="3635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1519" name="Line 7"/>
          <p:cNvSpPr>
            <a:spLocks noChangeShapeType="1"/>
          </p:cNvSpPr>
          <p:nvPr/>
        </p:nvSpPr>
        <p:spPr bwMode="auto">
          <a:xfrm>
            <a:off x="3552825" y="2743200"/>
            <a:ext cx="7429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1520" name="TextBox 1"/>
          <p:cNvSpPr txBox="1">
            <a:spLocks noChangeArrowheads="1"/>
          </p:cNvSpPr>
          <p:nvPr/>
        </p:nvSpPr>
        <p:spPr bwMode="auto">
          <a:xfrm>
            <a:off x="2535238" y="2628900"/>
            <a:ext cx="1123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900" b="1" dirty="0">
                <a:solidFill>
                  <a:srgbClr val="000000"/>
                </a:solidFill>
                <a:latin typeface="Times" charset="0"/>
              </a:rPr>
              <a:t>Costal facet for the</a:t>
            </a:r>
          </a:p>
          <a:p>
            <a:pPr eaLnBrk="0" fontAlgn="base" hangingPunct="0">
              <a:spcBef>
                <a:spcPct val="0"/>
              </a:spcBef>
              <a:spcAft>
                <a:spcPct val="0"/>
              </a:spcAft>
            </a:pPr>
            <a:r>
              <a:rPr lang="en-US" sz="900" b="1" dirty="0">
                <a:solidFill>
                  <a:srgbClr val="000000"/>
                </a:solidFill>
                <a:latin typeface="Times" charset="0"/>
              </a:rPr>
              <a:t>head of the rib</a:t>
            </a:r>
          </a:p>
        </p:txBody>
      </p:sp>
      <p:sp>
        <p:nvSpPr>
          <p:cNvPr id="21521" name="TextBox 17"/>
          <p:cNvSpPr txBox="1">
            <a:spLocks noChangeArrowheads="1"/>
          </p:cNvSpPr>
          <p:nvPr/>
        </p:nvSpPr>
        <p:spPr bwMode="auto">
          <a:xfrm>
            <a:off x="2614613" y="4010025"/>
            <a:ext cx="1123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900" b="1" dirty="0">
                <a:solidFill>
                  <a:srgbClr val="000000"/>
                </a:solidFill>
                <a:latin typeface="Times" charset="0"/>
              </a:rPr>
              <a:t>Costal facet for the</a:t>
            </a:r>
          </a:p>
          <a:p>
            <a:pPr eaLnBrk="0" fontAlgn="base" hangingPunct="0">
              <a:spcBef>
                <a:spcPct val="0"/>
              </a:spcBef>
              <a:spcAft>
                <a:spcPct val="0"/>
              </a:spcAft>
            </a:pPr>
            <a:r>
              <a:rPr lang="en-US" sz="900" b="1" dirty="0">
                <a:solidFill>
                  <a:srgbClr val="000000"/>
                </a:solidFill>
                <a:latin typeface="Times" charset="0"/>
              </a:rPr>
              <a:t>tubercle of the rib</a:t>
            </a:r>
          </a:p>
        </p:txBody>
      </p:sp>
    </p:spTree>
    <p:extLst>
      <p:ext uri="{BB962C8B-B14F-4D97-AF65-F5344CB8AC3E}">
        <p14:creationId xmlns:p14="http://schemas.microsoft.com/office/powerpoint/2010/main" val="20196961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026" descr="spinal cord expos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3663" y="1993900"/>
            <a:ext cx="2955925"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4" name="Picture 1028" descr="spinal cord expos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1213" y="1993900"/>
            <a:ext cx="2836862"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1029">
            <a:extLst>
              <a:ext uri="{FF2B5EF4-FFF2-40B4-BE49-F238E27FC236}"/>
            </a:extLst>
          </p:cNvPr>
          <p:cNvSpPr txBox="1">
            <a:spLocks noChangeArrowheads="1"/>
          </p:cNvSpPr>
          <p:nvPr/>
        </p:nvSpPr>
        <p:spPr bwMode="auto">
          <a:xfrm>
            <a:off x="1714500" y="4572000"/>
            <a:ext cx="60007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0" fontAlgn="base" hangingPunct="0">
              <a:spcBef>
                <a:spcPct val="50000"/>
              </a:spcBef>
              <a:spcAft>
                <a:spcPct val="0"/>
              </a:spcAft>
              <a:buFontTx/>
              <a:buNone/>
              <a:defRPr/>
            </a:pPr>
            <a:r>
              <a:rPr lang="en-US" altLang="en-US" sz="1050" b="1" dirty="0">
                <a:solidFill>
                  <a:srgbClr val="000000"/>
                </a:solidFill>
              </a:rPr>
              <a:t>LAMINECTOMY:</a:t>
            </a:r>
          </a:p>
          <a:p>
            <a:pPr eaLnBrk="0" fontAlgn="base" hangingPunct="0">
              <a:spcBef>
                <a:spcPct val="50000"/>
              </a:spcBef>
              <a:spcAft>
                <a:spcPct val="0"/>
              </a:spcAft>
              <a:buFontTx/>
              <a:buNone/>
              <a:defRPr/>
            </a:pPr>
            <a:r>
              <a:rPr lang="en-US" altLang="en-US" sz="1050" dirty="0">
                <a:solidFill>
                  <a:srgbClr val="000000"/>
                </a:solidFill>
              </a:rPr>
              <a:t>Make two vertical cuts on the back of laminae as indicated by the dotted lines from T6  to  L4  vertebral level and expose the spinal cord.</a:t>
            </a:r>
          </a:p>
        </p:txBody>
      </p:sp>
      <p:sp>
        <p:nvSpPr>
          <p:cNvPr id="23556" name="Text Box 1030"/>
          <p:cNvSpPr txBox="1">
            <a:spLocks noChangeArrowheads="1"/>
          </p:cNvSpPr>
          <p:nvPr/>
        </p:nvSpPr>
        <p:spPr bwMode="auto">
          <a:xfrm>
            <a:off x="3589338" y="1192213"/>
            <a:ext cx="1676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200" b="1" dirty="0">
                <a:solidFill>
                  <a:srgbClr val="000000"/>
                </a:solidFill>
                <a:latin typeface="Times" charset="0"/>
              </a:rPr>
              <a:t>DISSECTION  STEPS</a:t>
            </a:r>
          </a:p>
        </p:txBody>
      </p:sp>
      <p:sp>
        <p:nvSpPr>
          <p:cNvPr id="23557" name="Line 1031"/>
          <p:cNvSpPr>
            <a:spLocks noChangeShapeType="1"/>
          </p:cNvSpPr>
          <p:nvPr/>
        </p:nvSpPr>
        <p:spPr bwMode="auto">
          <a:xfrm>
            <a:off x="2914650" y="2800350"/>
            <a:ext cx="0" cy="1314450"/>
          </a:xfrm>
          <a:prstGeom prst="line">
            <a:avLst/>
          </a:prstGeom>
          <a:noFill/>
          <a:ln w="19050">
            <a:solidFill>
              <a:srgbClr val="0066CC"/>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Tree>
    <p:extLst>
      <p:ext uri="{BB962C8B-B14F-4D97-AF65-F5344CB8AC3E}">
        <p14:creationId xmlns:p14="http://schemas.microsoft.com/office/powerpoint/2010/main" val="33707451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list123"/>
          <p:cNvPicPr>
            <a:picLocks noChangeAspect="1" noChangeArrowheads="1"/>
          </p:cNvPicPr>
          <p:nvPr/>
        </p:nvPicPr>
        <p:blipFill>
          <a:blip r:embed="rId3">
            <a:extLst>
              <a:ext uri="{28A0092B-C50C-407E-A947-70E740481C1C}">
                <a14:useLocalDpi xmlns:a14="http://schemas.microsoft.com/office/drawing/2010/main" val="0"/>
              </a:ext>
            </a:extLst>
          </a:blip>
          <a:srcRect l="7185"/>
          <a:stretch>
            <a:fillRect/>
          </a:stretch>
        </p:blipFill>
        <p:spPr bwMode="auto">
          <a:xfrm>
            <a:off x="76200" y="609600"/>
            <a:ext cx="3937000" cy="591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Text Box 4"/>
          <p:cNvSpPr txBox="1">
            <a:spLocks noChangeArrowheads="1"/>
          </p:cNvSpPr>
          <p:nvPr/>
        </p:nvSpPr>
        <p:spPr bwMode="auto">
          <a:xfrm>
            <a:off x="2346325" y="141288"/>
            <a:ext cx="3327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600" b="1" dirty="0">
                <a:solidFill>
                  <a:srgbClr val="000000"/>
                </a:solidFill>
                <a:latin typeface="Times" charset="0"/>
              </a:rPr>
              <a:t>EXTENT OF THE SPINAL CORD</a:t>
            </a:r>
          </a:p>
        </p:txBody>
      </p:sp>
      <p:sp>
        <p:nvSpPr>
          <p:cNvPr id="25603" name="Line 5"/>
          <p:cNvSpPr>
            <a:spLocks noChangeShapeType="1"/>
          </p:cNvSpPr>
          <p:nvPr/>
        </p:nvSpPr>
        <p:spPr bwMode="auto">
          <a:xfrm flipH="1">
            <a:off x="1981200" y="1066800"/>
            <a:ext cx="1524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5604" name="Line 6"/>
          <p:cNvSpPr>
            <a:spLocks noChangeShapeType="1"/>
          </p:cNvSpPr>
          <p:nvPr/>
        </p:nvSpPr>
        <p:spPr bwMode="auto">
          <a:xfrm flipH="1" flipV="1">
            <a:off x="1905000" y="3886200"/>
            <a:ext cx="19812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5605" name="Text Box 7"/>
          <p:cNvSpPr txBox="1">
            <a:spLocks noChangeArrowheads="1"/>
          </p:cNvSpPr>
          <p:nvPr/>
        </p:nvSpPr>
        <p:spPr bwMode="auto">
          <a:xfrm>
            <a:off x="3505200" y="914400"/>
            <a:ext cx="1495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dirty="0">
                <a:solidFill>
                  <a:srgbClr val="000000"/>
                </a:solidFill>
                <a:latin typeface="Times" charset="0"/>
              </a:rPr>
              <a:t>Foramen magnum</a:t>
            </a:r>
          </a:p>
        </p:txBody>
      </p:sp>
      <p:sp>
        <p:nvSpPr>
          <p:cNvPr id="25606" name="Text Box 8"/>
          <p:cNvSpPr txBox="1">
            <a:spLocks noChangeArrowheads="1"/>
          </p:cNvSpPr>
          <p:nvPr/>
        </p:nvSpPr>
        <p:spPr bwMode="auto">
          <a:xfrm>
            <a:off x="3810000" y="4191000"/>
            <a:ext cx="22177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dirty="0">
                <a:solidFill>
                  <a:srgbClr val="000000"/>
                </a:solidFill>
                <a:latin typeface="Times" charset="0"/>
              </a:rPr>
              <a:t>In the Adult: </a:t>
            </a:r>
          </a:p>
          <a:p>
            <a:pPr eaLnBrk="0" fontAlgn="base" hangingPunct="0">
              <a:spcBef>
                <a:spcPct val="0"/>
              </a:spcBef>
              <a:spcAft>
                <a:spcPct val="0"/>
              </a:spcAft>
            </a:pPr>
            <a:r>
              <a:rPr lang="en-US" sz="1400" dirty="0">
                <a:solidFill>
                  <a:srgbClr val="000000"/>
                </a:solidFill>
                <a:latin typeface="Times" charset="0"/>
              </a:rPr>
              <a:t>Spinal cord ends at </a:t>
            </a:r>
          </a:p>
          <a:p>
            <a:pPr eaLnBrk="0" fontAlgn="base" hangingPunct="0">
              <a:spcBef>
                <a:spcPct val="0"/>
              </a:spcBef>
              <a:spcAft>
                <a:spcPct val="0"/>
              </a:spcAft>
            </a:pPr>
            <a:r>
              <a:rPr lang="en-US" sz="1400" dirty="0">
                <a:solidFill>
                  <a:srgbClr val="000000"/>
                </a:solidFill>
                <a:latin typeface="Times" charset="0"/>
              </a:rPr>
              <a:t>Lower border of L1 /</a:t>
            </a:r>
          </a:p>
          <a:p>
            <a:pPr eaLnBrk="0" fontAlgn="base" hangingPunct="0">
              <a:spcBef>
                <a:spcPct val="0"/>
              </a:spcBef>
              <a:spcAft>
                <a:spcPct val="0"/>
              </a:spcAft>
            </a:pPr>
            <a:r>
              <a:rPr lang="en-US" sz="1400" dirty="0">
                <a:solidFill>
                  <a:srgbClr val="000000"/>
                </a:solidFill>
                <a:latin typeface="Times" charset="0"/>
              </a:rPr>
              <a:t>Upper border of L2 vertebra</a:t>
            </a:r>
            <a:endParaRPr lang="en-US" dirty="0">
              <a:solidFill>
                <a:srgbClr val="000000"/>
              </a:solidFill>
              <a:latin typeface="Times" charset="0"/>
            </a:endParaRPr>
          </a:p>
        </p:txBody>
      </p:sp>
      <p:sp>
        <p:nvSpPr>
          <p:cNvPr id="25607" name="Freeform 14"/>
          <p:cNvSpPr>
            <a:spLocks/>
          </p:cNvSpPr>
          <p:nvPr/>
        </p:nvSpPr>
        <p:spPr bwMode="auto">
          <a:xfrm>
            <a:off x="1789113" y="1009650"/>
            <a:ext cx="207962" cy="106363"/>
          </a:xfrm>
          <a:custGeom>
            <a:avLst/>
            <a:gdLst>
              <a:gd name="T0" fmla="*/ 2147483647 w 131"/>
              <a:gd name="T1" fmla="*/ 2147483647 h 67"/>
              <a:gd name="T2" fmla="*/ 2147483647 w 131"/>
              <a:gd name="T3" fmla="*/ 0 h 67"/>
              <a:gd name="T4" fmla="*/ 2147483647 w 131"/>
              <a:gd name="T5" fmla="*/ 2147483647 h 67"/>
              <a:gd name="T6" fmla="*/ 2147483647 w 131"/>
              <a:gd name="T7" fmla="*/ 2147483647 h 67"/>
              <a:gd name="T8" fmla="*/ 2147483647 w 131"/>
              <a:gd name="T9" fmla="*/ 2147483647 h 67"/>
              <a:gd name="T10" fmla="*/ 2147483647 w 131"/>
              <a:gd name="T11" fmla="*/ 2147483647 h 67"/>
              <a:gd name="T12" fmla="*/ 2147483647 w 131"/>
              <a:gd name="T13" fmla="*/ 2147483647 h 67"/>
              <a:gd name="T14" fmla="*/ 0 60000 65536"/>
              <a:gd name="T15" fmla="*/ 0 60000 65536"/>
              <a:gd name="T16" fmla="*/ 0 60000 65536"/>
              <a:gd name="T17" fmla="*/ 0 60000 65536"/>
              <a:gd name="T18" fmla="*/ 0 60000 65536"/>
              <a:gd name="T19" fmla="*/ 0 60000 65536"/>
              <a:gd name="T20" fmla="*/ 0 60000 65536"/>
              <a:gd name="T21" fmla="*/ 0 w 131"/>
              <a:gd name="T22" fmla="*/ 0 h 67"/>
              <a:gd name="T23" fmla="*/ 131 w 131"/>
              <a:gd name="T24" fmla="*/ 67 h 6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 h="67">
                <a:moveTo>
                  <a:pt x="131" y="52"/>
                </a:moveTo>
                <a:cubicBezTo>
                  <a:pt x="117" y="13"/>
                  <a:pt x="85" y="11"/>
                  <a:pt x="49" y="0"/>
                </a:cubicBezTo>
                <a:cubicBezTo>
                  <a:pt x="36" y="2"/>
                  <a:pt x="21" y="0"/>
                  <a:pt x="11" y="7"/>
                </a:cubicBezTo>
                <a:cubicBezTo>
                  <a:pt x="2" y="12"/>
                  <a:pt x="0" y="46"/>
                  <a:pt x="11" y="52"/>
                </a:cubicBezTo>
                <a:cubicBezTo>
                  <a:pt x="31" y="62"/>
                  <a:pt x="78" y="67"/>
                  <a:pt x="78" y="67"/>
                </a:cubicBezTo>
                <a:cubicBezTo>
                  <a:pt x="88" y="64"/>
                  <a:pt x="99" y="64"/>
                  <a:pt x="108" y="59"/>
                </a:cubicBezTo>
                <a:cubicBezTo>
                  <a:pt x="131" y="43"/>
                  <a:pt x="115" y="22"/>
                  <a:pt x="131" y="52"/>
                </a:cubicBezTo>
                <a:close/>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5608" name="TextBox 13"/>
          <p:cNvSpPr txBox="1">
            <a:spLocks noChangeArrowheads="1"/>
          </p:cNvSpPr>
          <p:nvPr/>
        </p:nvSpPr>
        <p:spPr bwMode="auto">
          <a:xfrm>
            <a:off x="5943600" y="685800"/>
            <a:ext cx="2971800"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endParaRPr lang="en-US" sz="1200" dirty="0">
              <a:solidFill>
                <a:srgbClr val="000000"/>
              </a:solidFill>
              <a:latin typeface="Times" charset="0"/>
            </a:endParaRPr>
          </a:p>
          <a:p>
            <a:pPr eaLnBrk="0" fontAlgn="base" hangingPunct="0">
              <a:spcBef>
                <a:spcPct val="0"/>
              </a:spcBef>
              <a:spcAft>
                <a:spcPct val="0"/>
              </a:spcAft>
              <a:buFontTx/>
              <a:buChar char="•"/>
            </a:pPr>
            <a:r>
              <a:rPr lang="en-US" sz="1400" dirty="0">
                <a:solidFill>
                  <a:srgbClr val="000000"/>
                </a:solidFill>
                <a:latin typeface="Times New Roman" pitchFamily="18" charset="0"/>
                <a:cs typeface="Times New Roman" pitchFamily="18" charset="0"/>
              </a:rPr>
              <a:t>The spinal cord is a delicate tubular structure made up of nervous tissue and supporting cells, protected inside the vertebral canal and covered by three layers of meningeal coverings.</a:t>
            </a:r>
          </a:p>
          <a:p>
            <a:pPr eaLnBrk="0" fontAlgn="base" hangingPunct="0">
              <a:spcBef>
                <a:spcPct val="0"/>
              </a:spcBef>
              <a:spcAft>
                <a:spcPct val="0"/>
              </a:spcAft>
            </a:pPr>
            <a:endParaRPr lang="en-US" sz="1400" dirty="0">
              <a:solidFill>
                <a:srgbClr val="000000"/>
              </a:solidFill>
              <a:latin typeface="Times New Roman" pitchFamily="18" charset="0"/>
              <a:cs typeface="Times New Roman" pitchFamily="18" charset="0"/>
            </a:endParaRPr>
          </a:p>
          <a:p>
            <a:pPr eaLnBrk="0" fontAlgn="base" hangingPunct="0">
              <a:spcBef>
                <a:spcPct val="0"/>
              </a:spcBef>
              <a:spcAft>
                <a:spcPct val="0"/>
              </a:spcAft>
              <a:buFontTx/>
              <a:buChar char="•"/>
            </a:pPr>
            <a:r>
              <a:rPr lang="en-US" sz="1400" dirty="0">
                <a:solidFill>
                  <a:srgbClr val="000000"/>
                </a:solidFill>
                <a:latin typeface="Times New Roman" pitchFamily="18" charset="0"/>
                <a:cs typeface="Times New Roman" pitchFamily="18" charset="0"/>
              </a:rPr>
              <a:t> It measures about 45 cm /18 inches in length in an adult.</a:t>
            </a:r>
          </a:p>
          <a:p>
            <a:pPr eaLnBrk="0" fontAlgn="base" hangingPunct="0">
              <a:spcBef>
                <a:spcPct val="0"/>
              </a:spcBef>
              <a:spcAft>
                <a:spcPct val="0"/>
              </a:spcAft>
              <a:buFontTx/>
              <a:buChar char="•"/>
            </a:pPr>
            <a:endParaRPr lang="en-US" sz="1400" dirty="0">
              <a:solidFill>
                <a:srgbClr val="000000"/>
              </a:solidFill>
              <a:latin typeface="Times New Roman" pitchFamily="18" charset="0"/>
              <a:cs typeface="Times New Roman" pitchFamily="18" charset="0"/>
            </a:endParaRPr>
          </a:p>
          <a:p>
            <a:pPr eaLnBrk="0" fontAlgn="base" hangingPunct="0">
              <a:spcBef>
                <a:spcPct val="0"/>
              </a:spcBef>
              <a:spcAft>
                <a:spcPct val="0"/>
              </a:spcAft>
              <a:buFontTx/>
              <a:buChar char="•"/>
            </a:pPr>
            <a:r>
              <a:rPr lang="en-US" sz="1400" dirty="0">
                <a:solidFill>
                  <a:srgbClr val="000000"/>
                </a:solidFill>
                <a:latin typeface="Times New Roman" pitchFamily="18" charset="0"/>
                <a:cs typeface="Times New Roman" pitchFamily="18" charset="0"/>
              </a:rPr>
              <a:t>It extends from the spinomedullary junction to L1/L2 vertebra in the adult.</a:t>
            </a:r>
          </a:p>
          <a:p>
            <a:pPr eaLnBrk="0" fontAlgn="base" hangingPunct="0">
              <a:spcBef>
                <a:spcPct val="0"/>
              </a:spcBef>
              <a:spcAft>
                <a:spcPct val="0"/>
              </a:spcAft>
            </a:pPr>
            <a:endParaRPr lang="en-US" sz="1400" dirty="0">
              <a:solidFill>
                <a:srgbClr val="000000"/>
              </a:solidFill>
              <a:latin typeface="Times New Roman" pitchFamily="18" charset="0"/>
              <a:cs typeface="Times New Roman" pitchFamily="18" charset="0"/>
            </a:endParaRPr>
          </a:p>
          <a:p>
            <a:pPr eaLnBrk="0" fontAlgn="base" hangingPunct="0">
              <a:spcBef>
                <a:spcPct val="0"/>
              </a:spcBef>
              <a:spcAft>
                <a:spcPct val="0"/>
              </a:spcAft>
              <a:buFontTx/>
              <a:buChar char="•"/>
            </a:pPr>
            <a:r>
              <a:rPr lang="en-US" sz="1400" dirty="0">
                <a:solidFill>
                  <a:srgbClr val="000000"/>
                </a:solidFill>
                <a:latin typeface="Times New Roman" pitchFamily="18" charset="0"/>
                <a:cs typeface="Times New Roman" pitchFamily="18" charset="0"/>
              </a:rPr>
              <a:t>A Spinal segment is a portion of the spinal cord, which gives rise to one pair of spinal nerves. There are 31 spinal segments.</a:t>
            </a:r>
          </a:p>
          <a:p>
            <a:pPr eaLnBrk="0" fontAlgn="base" hangingPunct="0">
              <a:spcBef>
                <a:spcPct val="0"/>
              </a:spcBef>
              <a:spcAft>
                <a:spcPct val="0"/>
              </a:spcAft>
              <a:buFontTx/>
              <a:buChar char="•"/>
            </a:pPr>
            <a:endParaRPr lang="en-US" sz="1400" dirty="0">
              <a:solidFill>
                <a:srgbClr val="000000"/>
              </a:solidFill>
              <a:latin typeface="Times New Roman" pitchFamily="18" charset="0"/>
              <a:cs typeface="Times New Roman" pitchFamily="18" charset="0"/>
            </a:endParaRPr>
          </a:p>
          <a:p>
            <a:pPr eaLnBrk="0" fontAlgn="base" hangingPunct="0">
              <a:spcBef>
                <a:spcPct val="50000"/>
              </a:spcBef>
              <a:spcAft>
                <a:spcPct val="0"/>
              </a:spcAft>
              <a:buFontTx/>
              <a:buChar char="•"/>
            </a:pPr>
            <a:r>
              <a:rPr lang="en-US" sz="1400" dirty="0">
                <a:solidFill>
                  <a:srgbClr val="000000"/>
                </a:solidFill>
                <a:latin typeface="Times New Roman" pitchFamily="18" charset="0"/>
                <a:cs typeface="Times New Roman" pitchFamily="18" charset="0"/>
              </a:rPr>
              <a:t>There are 31 pairs of spinal nerves</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     C1 - C8 spinal nerves,      </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     T1 - T12 spinal nerves</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     L1 -  L5 spinal nerves,     </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     S1 - S5 spinal nerves</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     Co1 spinal nerve</a:t>
            </a:r>
          </a:p>
          <a:p>
            <a:pPr eaLnBrk="0" fontAlgn="base" hangingPunct="0">
              <a:spcBef>
                <a:spcPct val="0"/>
              </a:spcBef>
              <a:spcAft>
                <a:spcPct val="0"/>
              </a:spcAft>
              <a:buFontTx/>
              <a:buChar char="•"/>
            </a:pPr>
            <a:endParaRPr lang="en-US" sz="1200" dirty="0">
              <a:solidFill>
                <a:srgbClr val="000000"/>
              </a:solidFill>
              <a:latin typeface="Times" charset="0"/>
            </a:endParaRPr>
          </a:p>
        </p:txBody>
      </p:sp>
    </p:spTree>
    <p:extLst>
      <p:ext uri="{BB962C8B-B14F-4D97-AF65-F5344CB8AC3E}">
        <p14:creationId xmlns:p14="http://schemas.microsoft.com/office/powerpoint/2010/main" val="223499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18_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219200"/>
            <a:ext cx="7415213"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0" name="Rectangle 4"/>
          <p:cNvSpPr>
            <a:spLocks noChangeArrowheads="1"/>
          </p:cNvSpPr>
          <p:nvPr/>
        </p:nvSpPr>
        <p:spPr bwMode="auto">
          <a:xfrm>
            <a:off x="5473700" y="4497388"/>
            <a:ext cx="119063"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800" dirty="0">
                <a:solidFill>
                  <a:srgbClr val="000000"/>
                </a:solidFill>
                <a:latin typeface="Times" charset="0"/>
              </a:rPr>
              <a:t>C1</a:t>
            </a:r>
          </a:p>
        </p:txBody>
      </p:sp>
      <p:sp>
        <p:nvSpPr>
          <p:cNvPr id="27651" name="Rectangle 5"/>
          <p:cNvSpPr>
            <a:spLocks noChangeArrowheads="1"/>
          </p:cNvSpPr>
          <p:nvPr/>
        </p:nvSpPr>
        <p:spPr bwMode="auto">
          <a:xfrm>
            <a:off x="7853363" y="4918075"/>
            <a:ext cx="119062"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800" dirty="0">
                <a:solidFill>
                  <a:srgbClr val="000000"/>
                </a:solidFill>
                <a:latin typeface="Times" charset="0"/>
              </a:rPr>
              <a:t>C1</a:t>
            </a:r>
          </a:p>
        </p:txBody>
      </p:sp>
      <p:sp>
        <p:nvSpPr>
          <p:cNvPr id="27652" name="Rectangle 6"/>
          <p:cNvSpPr>
            <a:spLocks noChangeArrowheads="1"/>
          </p:cNvSpPr>
          <p:nvPr/>
        </p:nvSpPr>
        <p:spPr bwMode="auto">
          <a:xfrm>
            <a:off x="1860550" y="1924050"/>
            <a:ext cx="75723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Dura mater</a:t>
            </a:r>
          </a:p>
        </p:txBody>
      </p:sp>
      <p:sp>
        <p:nvSpPr>
          <p:cNvPr id="27653" name="Rectangle 7"/>
          <p:cNvSpPr>
            <a:spLocks noChangeArrowheads="1"/>
          </p:cNvSpPr>
          <p:nvPr/>
        </p:nvSpPr>
        <p:spPr bwMode="auto">
          <a:xfrm>
            <a:off x="2890838" y="1066800"/>
            <a:ext cx="7635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Spinal cord</a:t>
            </a:r>
          </a:p>
        </p:txBody>
      </p:sp>
      <p:sp>
        <p:nvSpPr>
          <p:cNvPr id="27654" name="Rectangle 8"/>
          <p:cNvSpPr>
            <a:spLocks noChangeArrowheads="1"/>
          </p:cNvSpPr>
          <p:nvPr/>
        </p:nvSpPr>
        <p:spPr bwMode="auto">
          <a:xfrm>
            <a:off x="4089400" y="2057400"/>
            <a:ext cx="6350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Pia mater</a:t>
            </a:r>
          </a:p>
        </p:txBody>
      </p:sp>
      <p:sp>
        <p:nvSpPr>
          <p:cNvPr id="27655" name="Rectangle 9"/>
          <p:cNvSpPr>
            <a:spLocks noChangeArrowheads="1"/>
          </p:cNvSpPr>
          <p:nvPr/>
        </p:nvSpPr>
        <p:spPr bwMode="auto">
          <a:xfrm>
            <a:off x="6096000" y="2286000"/>
            <a:ext cx="703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Conus </a:t>
            </a:r>
            <a:br>
              <a:rPr lang="en-US" sz="1300" dirty="0">
                <a:solidFill>
                  <a:srgbClr val="000000"/>
                </a:solidFill>
                <a:latin typeface="Times" charset="0"/>
              </a:rPr>
            </a:br>
            <a:r>
              <a:rPr lang="en-US" sz="1300" dirty="0">
                <a:solidFill>
                  <a:srgbClr val="000000"/>
                </a:solidFill>
                <a:latin typeface="Times" charset="0"/>
              </a:rPr>
              <a:t>medullaris</a:t>
            </a:r>
          </a:p>
        </p:txBody>
      </p:sp>
      <p:sp>
        <p:nvSpPr>
          <p:cNvPr id="27656" name="Rectangle 10"/>
          <p:cNvSpPr>
            <a:spLocks noChangeArrowheads="1"/>
          </p:cNvSpPr>
          <p:nvPr/>
        </p:nvSpPr>
        <p:spPr bwMode="auto">
          <a:xfrm>
            <a:off x="6375400" y="990600"/>
            <a:ext cx="7635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Spinal cord</a:t>
            </a:r>
          </a:p>
        </p:txBody>
      </p:sp>
      <p:sp>
        <p:nvSpPr>
          <p:cNvPr id="27657" name="Rectangle 11"/>
          <p:cNvSpPr>
            <a:spLocks noChangeArrowheads="1"/>
          </p:cNvSpPr>
          <p:nvPr/>
        </p:nvSpPr>
        <p:spPr bwMode="auto">
          <a:xfrm>
            <a:off x="6096000" y="2971800"/>
            <a:ext cx="6302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Filum</a:t>
            </a:r>
            <a:br>
              <a:rPr lang="en-US" sz="1300" dirty="0">
                <a:solidFill>
                  <a:srgbClr val="000000"/>
                </a:solidFill>
                <a:latin typeface="Times" charset="0"/>
              </a:rPr>
            </a:br>
            <a:r>
              <a:rPr lang="en-US" sz="1300" dirty="0">
                <a:solidFill>
                  <a:srgbClr val="000000"/>
                </a:solidFill>
                <a:latin typeface="Times" charset="0"/>
              </a:rPr>
              <a:t>terminale</a:t>
            </a:r>
          </a:p>
        </p:txBody>
      </p:sp>
      <p:sp>
        <p:nvSpPr>
          <p:cNvPr id="27658" name="Rectangle 12"/>
          <p:cNvSpPr>
            <a:spLocks noChangeArrowheads="1"/>
          </p:cNvSpPr>
          <p:nvPr/>
        </p:nvSpPr>
        <p:spPr bwMode="auto">
          <a:xfrm>
            <a:off x="6461125" y="3516313"/>
            <a:ext cx="6254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Root of</a:t>
            </a:r>
            <a:br>
              <a:rPr lang="en-US" sz="1300" dirty="0">
                <a:solidFill>
                  <a:srgbClr val="000000"/>
                </a:solidFill>
                <a:latin typeface="Times" charset="0"/>
              </a:rPr>
            </a:br>
            <a:r>
              <a:rPr lang="en-US" sz="1300" dirty="0">
                <a:solidFill>
                  <a:srgbClr val="000000"/>
                </a:solidFill>
                <a:latin typeface="Times" charset="0"/>
              </a:rPr>
              <a:t>1st sacral</a:t>
            </a:r>
            <a:br>
              <a:rPr lang="en-US" sz="1300" dirty="0">
                <a:solidFill>
                  <a:srgbClr val="000000"/>
                </a:solidFill>
                <a:latin typeface="Times" charset="0"/>
              </a:rPr>
            </a:br>
            <a:r>
              <a:rPr lang="en-US" sz="1300" dirty="0">
                <a:solidFill>
                  <a:srgbClr val="000000"/>
                </a:solidFill>
                <a:latin typeface="Times" charset="0"/>
              </a:rPr>
              <a:t>nerve</a:t>
            </a:r>
          </a:p>
        </p:txBody>
      </p:sp>
      <p:sp>
        <p:nvSpPr>
          <p:cNvPr id="27659" name="Rectangle 13"/>
          <p:cNvSpPr>
            <a:spLocks noChangeArrowheads="1"/>
          </p:cNvSpPr>
          <p:nvPr/>
        </p:nvSpPr>
        <p:spPr bwMode="auto">
          <a:xfrm>
            <a:off x="6602413" y="4495800"/>
            <a:ext cx="1287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End of dura and</a:t>
            </a:r>
          </a:p>
          <a:p>
            <a:pPr defTabSz="823913" eaLnBrk="0" fontAlgn="base" hangingPunct="0">
              <a:spcBef>
                <a:spcPct val="0"/>
              </a:spcBef>
              <a:spcAft>
                <a:spcPct val="0"/>
              </a:spcAft>
            </a:pPr>
            <a:r>
              <a:rPr lang="en-US" sz="1300" dirty="0">
                <a:solidFill>
                  <a:srgbClr val="000000"/>
                </a:solidFill>
                <a:latin typeface="Times" charset="0"/>
              </a:rPr>
              <a:t>Arachnoid sac (S2)</a:t>
            </a:r>
          </a:p>
        </p:txBody>
      </p:sp>
      <p:sp>
        <p:nvSpPr>
          <p:cNvPr id="27660" name="Rectangle 15"/>
          <p:cNvSpPr>
            <a:spLocks noChangeArrowheads="1"/>
          </p:cNvSpPr>
          <p:nvPr/>
        </p:nvSpPr>
        <p:spPr bwMode="auto">
          <a:xfrm>
            <a:off x="4016375" y="2590800"/>
            <a:ext cx="7429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Arachnoid</a:t>
            </a:r>
          </a:p>
        </p:txBody>
      </p:sp>
      <p:sp>
        <p:nvSpPr>
          <p:cNvPr id="27661" name="Rectangle 16"/>
          <p:cNvSpPr>
            <a:spLocks noChangeArrowheads="1"/>
          </p:cNvSpPr>
          <p:nvPr/>
        </p:nvSpPr>
        <p:spPr bwMode="auto">
          <a:xfrm>
            <a:off x="3933825" y="3200400"/>
            <a:ext cx="11715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Conus medullaris</a:t>
            </a:r>
          </a:p>
        </p:txBody>
      </p:sp>
      <p:sp>
        <p:nvSpPr>
          <p:cNvPr id="27662" name="Rectangle 17"/>
          <p:cNvSpPr>
            <a:spLocks noChangeArrowheads="1"/>
          </p:cNvSpPr>
          <p:nvPr/>
        </p:nvSpPr>
        <p:spPr bwMode="auto">
          <a:xfrm>
            <a:off x="1101725" y="1066800"/>
            <a:ext cx="11303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Body of vertebra</a:t>
            </a:r>
          </a:p>
        </p:txBody>
      </p:sp>
      <p:sp>
        <p:nvSpPr>
          <p:cNvPr id="27663" name="Rectangle 18"/>
          <p:cNvSpPr>
            <a:spLocks noChangeArrowheads="1"/>
          </p:cNvSpPr>
          <p:nvPr/>
        </p:nvSpPr>
        <p:spPr bwMode="auto">
          <a:xfrm>
            <a:off x="1874838" y="2846388"/>
            <a:ext cx="6254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Root of</a:t>
            </a:r>
            <a:br>
              <a:rPr lang="en-US" sz="1300" dirty="0">
                <a:solidFill>
                  <a:srgbClr val="000000"/>
                </a:solidFill>
                <a:latin typeface="Times" charset="0"/>
              </a:rPr>
            </a:br>
            <a:r>
              <a:rPr lang="en-US" sz="1300" dirty="0">
                <a:solidFill>
                  <a:srgbClr val="000000"/>
                </a:solidFill>
                <a:latin typeface="Times" charset="0"/>
              </a:rPr>
              <a:t>1st sacral</a:t>
            </a:r>
            <a:br>
              <a:rPr lang="en-US" sz="1300" dirty="0">
                <a:solidFill>
                  <a:srgbClr val="000000"/>
                </a:solidFill>
                <a:latin typeface="Times" charset="0"/>
              </a:rPr>
            </a:br>
            <a:r>
              <a:rPr lang="en-US" sz="1300" dirty="0">
                <a:solidFill>
                  <a:srgbClr val="000000"/>
                </a:solidFill>
                <a:latin typeface="Times" charset="0"/>
              </a:rPr>
              <a:t>nerve</a:t>
            </a:r>
          </a:p>
        </p:txBody>
      </p:sp>
      <p:sp>
        <p:nvSpPr>
          <p:cNvPr id="27664" name="Rectangle 19"/>
          <p:cNvSpPr>
            <a:spLocks noChangeArrowheads="1"/>
          </p:cNvSpPr>
          <p:nvPr/>
        </p:nvSpPr>
        <p:spPr bwMode="auto">
          <a:xfrm>
            <a:off x="1858963" y="3616325"/>
            <a:ext cx="10509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300" dirty="0">
                <a:solidFill>
                  <a:srgbClr val="000000"/>
                </a:solidFill>
                <a:latin typeface="Times" charset="0"/>
              </a:rPr>
              <a:t>Spinal ganglion</a:t>
            </a:r>
          </a:p>
        </p:txBody>
      </p:sp>
      <p:sp>
        <p:nvSpPr>
          <p:cNvPr id="27665" name="Rectangle 20"/>
          <p:cNvSpPr>
            <a:spLocks noChangeArrowheads="1"/>
          </p:cNvSpPr>
          <p:nvPr/>
        </p:nvSpPr>
        <p:spPr bwMode="auto">
          <a:xfrm>
            <a:off x="762000" y="4572000"/>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b="1" dirty="0">
                <a:solidFill>
                  <a:srgbClr val="000000"/>
                </a:solidFill>
                <a:latin typeface="Times" charset="0"/>
              </a:rPr>
              <a:t>A</a:t>
            </a:r>
          </a:p>
        </p:txBody>
      </p:sp>
      <p:sp>
        <p:nvSpPr>
          <p:cNvPr id="27666" name="Rectangle 21"/>
          <p:cNvSpPr>
            <a:spLocks noChangeArrowheads="1"/>
          </p:cNvSpPr>
          <p:nvPr/>
        </p:nvSpPr>
        <p:spPr bwMode="auto">
          <a:xfrm>
            <a:off x="2895600" y="4800600"/>
            <a:ext cx="119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b="1" dirty="0">
                <a:solidFill>
                  <a:srgbClr val="000000"/>
                </a:solidFill>
                <a:latin typeface="Times" charset="0"/>
              </a:rPr>
              <a:t>B</a:t>
            </a:r>
          </a:p>
        </p:txBody>
      </p:sp>
      <p:sp>
        <p:nvSpPr>
          <p:cNvPr id="27667" name="Rectangle 22"/>
          <p:cNvSpPr>
            <a:spLocks noChangeArrowheads="1"/>
          </p:cNvSpPr>
          <p:nvPr/>
        </p:nvSpPr>
        <p:spPr bwMode="auto">
          <a:xfrm>
            <a:off x="5016500" y="4913313"/>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b="1" dirty="0">
                <a:solidFill>
                  <a:srgbClr val="000000"/>
                </a:solidFill>
                <a:latin typeface="Times" charset="0"/>
              </a:rPr>
              <a:t>C</a:t>
            </a:r>
          </a:p>
        </p:txBody>
      </p:sp>
      <p:sp>
        <p:nvSpPr>
          <p:cNvPr id="27668" name="Rectangle 23"/>
          <p:cNvSpPr>
            <a:spLocks noChangeArrowheads="1"/>
          </p:cNvSpPr>
          <p:nvPr/>
        </p:nvSpPr>
        <p:spPr bwMode="auto">
          <a:xfrm>
            <a:off x="7108825" y="4913313"/>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b="1" dirty="0">
                <a:solidFill>
                  <a:srgbClr val="000000"/>
                </a:solidFill>
                <a:latin typeface="Times" charset="0"/>
              </a:rPr>
              <a:t>D</a:t>
            </a:r>
          </a:p>
        </p:txBody>
      </p:sp>
      <p:sp>
        <p:nvSpPr>
          <p:cNvPr id="27669" name="Rectangle 24"/>
          <p:cNvSpPr>
            <a:spLocks noChangeArrowheads="1"/>
          </p:cNvSpPr>
          <p:nvPr/>
        </p:nvSpPr>
        <p:spPr bwMode="auto">
          <a:xfrm>
            <a:off x="1216025" y="1676400"/>
            <a:ext cx="1555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100" dirty="0">
                <a:solidFill>
                  <a:srgbClr val="000000"/>
                </a:solidFill>
                <a:latin typeface="Times" charset="0"/>
              </a:rPr>
              <a:t>L1</a:t>
            </a:r>
          </a:p>
        </p:txBody>
      </p:sp>
      <p:sp>
        <p:nvSpPr>
          <p:cNvPr id="27670" name="Rectangle 25"/>
          <p:cNvSpPr>
            <a:spLocks noChangeArrowheads="1"/>
          </p:cNvSpPr>
          <p:nvPr/>
        </p:nvSpPr>
        <p:spPr bwMode="auto">
          <a:xfrm>
            <a:off x="3273425" y="1676400"/>
            <a:ext cx="1555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100" dirty="0">
                <a:solidFill>
                  <a:srgbClr val="000000"/>
                </a:solidFill>
                <a:latin typeface="Times" charset="0"/>
              </a:rPr>
              <a:t>L1</a:t>
            </a:r>
          </a:p>
        </p:txBody>
      </p:sp>
      <p:sp>
        <p:nvSpPr>
          <p:cNvPr id="27671" name="Rectangle 26"/>
          <p:cNvSpPr>
            <a:spLocks noChangeArrowheads="1"/>
          </p:cNvSpPr>
          <p:nvPr/>
        </p:nvSpPr>
        <p:spPr bwMode="auto">
          <a:xfrm>
            <a:off x="5273675" y="1676400"/>
            <a:ext cx="1555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100" dirty="0">
                <a:solidFill>
                  <a:srgbClr val="000000"/>
                </a:solidFill>
                <a:latin typeface="Times" charset="0"/>
              </a:rPr>
              <a:t>L1</a:t>
            </a:r>
          </a:p>
        </p:txBody>
      </p:sp>
      <p:sp>
        <p:nvSpPr>
          <p:cNvPr id="27672" name="Rectangle 27"/>
          <p:cNvSpPr>
            <a:spLocks noChangeArrowheads="1"/>
          </p:cNvSpPr>
          <p:nvPr/>
        </p:nvSpPr>
        <p:spPr bwMode="auto">
          <a:xfrm>
            <a:off x="7434263" y="2590800"/>
            <a:ext cx="1555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100" dirty="0">
                <a:solidFill>
                  <a:srgbClr val="000000"/>
                </a:solidFill>
                <a:latin typeface="Times" charset="0"/>
              </a:rPr>
              <a:t>L3</a:t>
            </a:r>
          </a:p>
        </p:txBody>
      </p:sp>
      <p:sp>
        <p:nvSpPr>
          <p:cNvPr id="27673" name="Rectangle 28"/>
          <p:cNvSpPr>
            <a:spLocks noChangeArrowheads="1"/>
          </p:cNvSpPr>
          <p:nvPr/>
        </p:nvSpPr>
        <p:spPr bwMode="auto">
          <a:xfrm>
            <a:off x="7535863" y="1676400"/>
            <a:ext cx="1555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100" dirty="0">
                <a:solidFill>
                  <a:srgbClr val="000000"/>
                </a:solidFill>
                <a:latin typeface="Times" charset="0"/>
              </a:rPr>
              <a:t>L1</a:t>
            </a:r>
          </a:p>
        </p:txBody>
      </p:sp>
      <p:sp>
        <p:nvSpPr>
          <p:cNvPr id="27674" name="Rectangle 29"/>
          <p:cNvSpPr>
            <a:spLocks noChangeArrowheads="1"/>
          </p:cNvSpPr>
          <p:nvPr/>
        </p:nvSpPr>
        <p:spPr bwMode="auto">
          <a:xfrm>
            <a:off x="5253038" y="3276600"/>
            <a:ext cx="14922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100" dirty="0">
                <a:solidFill>
                  <a:srgbClr val="000000"/>
                </a:solidFill>
                <a:latin typeface="Times" charset="0"/>
              </a:rPr>
              <a:t>S1</a:t>
            </a:r>
          </a:p>
        </p:txBody>
      </p:sp>
      <p:sp>
        <p:nvSpPr>
          <p:cNvPr id="27675" name="Rectangle 30"/>
          <p:cNvSpPr>
            <a:spLocks noChangeArrowheads="1"/>
          </p:cNvSpPr>
          <p:nvPr/>
        </p:nvSpPr>
        <p:spPr bwMode="auto">
          <a:xfrm>
            <a:off x="7485063" y="3867150"/>
            <a:ext cx="14922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100" dirty="0">
                <a:solidFill>
                  <a:srgbClr val="000000"/>
                </a:solidFill>
                <a:latin typeface="Times" charset="0"/>
              </a:rPr>
              <a:t>S1</a:t>
            </a:r>
          </a:p>
        </p:txBody>
      </p:sp>
      <p:sp>
        <p:nvSpPr>
          <p:cNvPr id="27676" name="Rectangle 31"/>
          <p:cNvSpPr>
            <a:spLocks noChangeArrowheads="1"/>
          </p:cNvSpPr>
          <p:nvPr/>
        </p:nvSpPr>
        <p:spPr bwMode="auto">
          <a:xfrm>
            <a:off x="1136650" y="2870200"/>
            <a:ext cx="14922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100" dirty="0">
                <a:solidFill>
                  <a:srgbClr val="000000"/>
                </a:solidFill>
                <a:latin typeface="Times" charset="0"/>
              </a:rPr>
              <a:t>S1</a:t>
            </a:r>
          </a:p>
        </p:txBody>
      </p:sp>
      <p:sp>
        <p:nvSpPr>
          <p:cNvPr id="27677" name="Rectangle 32"/>
          <p:cNvSpPr>
            <a:spLocks noChangeArrowheads="1"/>
          </p:cNvSpPr>
          <p:nvPr/>
        </p:nvSpPr>
        <p:spPr bwMode="auto">
          <a:xfrm>
            <a:off x="3189288" y="3206750"/>
            <a:ext cx="14922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100" dirty="0">
                <a:solidFill>
                  <a:srgbClr val="000000"/>
                </a:solidFill>
                <a:latin typeface="Times" charset="0"/>
              </a:rPr>
              <a:t>S1</a:t>
            </a:r>
          </a:p>
        </p:txBody>
      </p:sp>
      <p:sp>
        <p:nvSpPr>
          <p:cNvPr id="27678" name="Rectangle 33"/>
          <p:cNvSpPr>
            <a:spLocks noChangeArrowheads="1"/>
          </p:cNvSpPr>
          <p:nvPr/>
        </p:nvSpPr>
        <p:spPr bwMode="auto">
          <a:xfrm>
            <a:off x="1074738" y="3797300"/>
            <a:ext cx="119062"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800" dirty="0">
                <a:solidFill>
                  <a:srgbClr val="000000"/>
                </a:solidFill>
                <a:latin typeface="Times" charset="0"/>
              </a:rPr>
              <a:t>C1</a:t>
            </a:r>
          </a:p>
        </p:txBody>
      </p:sp>
      <p:sp>
        <p:nvSpPr>
          <p:cNvPr id="27679" name="Rectangle 34"/>
          <p:cNvSpPr>
            <a:spLocks noChangeArrowheads="1"/>
          </p:cNvSpPr>
          <p:nvPr/>
        </p:nvSpPr>
        <p:spPr bwMode="auto">
          <a:xfrm>
            <a:off x="3281363" y="4183063"/>
            <a:ext cx="119062"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800" dirty="0">
                <a:solidFill>
                  <a:srgbClr val="000000"/>
                </a:solidFill>
                <a:latin typeface="Times" charset="0"/>
              </a:rPr>
              <a:t>C1</a:t>
            </a:r>
          </a:p>
        </p:txBody>
      </p:sp>
      <p:sp>
        <p:nvSpPr>
          <p:cNvPr id="27680" name="Text Box 36"/>
          <p:cNvSpPr txBox="1">
            <a:spLocks noChangeArrowheads="1"/>
          </p:cNvSpPr>
          <p:nvPr/>
        </p:nvSpPr>
        <p:spPr bwMode="auto">
          <a:xfrm>
            <a:off x="457200" y="5791200"/>
            <a:ext cx="678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endParaRPr lang="en-US" dirty="0">
              <a:solidFill>
                <a:srgbClr val="000000"/>
              </a:solidFill>
              <a:latin typeface="Times" charset="0"/>
            </a:endParaRPr>
          </a:p>
        </p:txBody>
      </p:sp>
      <p:sp>
        <p:nvSpPr>
          <p:cNvPr id="27681" name="Text Box 37"/>
          <p:cNvSpPr txBox="1">
            <a:spLocks noChangeArrowheads="1"/>
          </p:cNvSpPr>
          <p:nvPr/>
        </p:nvSpPr>
        <p:spPr bwMode="auto">
          <a:xfrm>
            <a:off x="304800" y="4800600"/>
            <a:ext cx="1905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b="1" dirty="0">
                <a:solidFill>
                  <a:srgbClr val="000000"/>
                </a:solidFill>
                <a:latin typeface="Times" charset="0"/>
              </a:rPr>
              <a:t>End of embryonic period: 8 weeks gestation- </a:t>
            </a:r>
            <a:r>
              <a:rPr lang="en-US" sz="1400" dirty="0">
                <a:solidFill>
                  <a:srgbClr val="000000"/>
                </a:solidFill>
                <a:latin typeface="Times" charset="0"/>
              </a:rPr>
              <a:t>Spinal cord occupies the entire length of the</a:t>
            </a:r>
          </a:p>
          <a:p>
            <a:pPr eaLnBrk="0" fontAlgn="base" hangingPunct="0">
              <a:spcBef>
                <a:spcPct val="0"/>
              </a:spcBef>
              <a:spcAft>
                <a:spcPct val="0"/>
              </a:spcAft>
            </a:pPr>
            <a:r>
              <a:rPr lang="en-US" sz="1400" dirty="0">
                <a:solidFill>
                  <a:srgbClr val="000000"/>
                </a:solidFill>
                <a:latin typeface="Times" charset="0"/>
              </a:rPr>
              <a:t>Vertebral canal.</a:t>
            </a:r>
          </a:p>
        </p:txBody>
      </p:sp>
      <p:sp>
        <p:nvSpPr>
          <p:cNvPr id="27682" name="Text Box 39"/>
          <p:cNvSpPr txBox="1">
            <a:spLocks noChangeArrowheads="1"/>
          </p:cNvSpPr>
          <p:nvPr/>
        </p:nvSpPr>
        <p:spPr bwMode="auto">
          <a:xfrm>
            <a:off x="2743200" y="5105400"/>
            <a:ext cx="13906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Fetus: 24 weeks</a:t>
            </a:r>
          </a:p>
          <a:p>
            <a:pPr eaLnBrk="0" fontAlgn="base" hangingPunct="0">
              <a:spcBef>
                <a:spcPct val="0"/>
              </a:spcBef>
              <a:spcAft>
                <a:spcPct val="0"/>
              </a:spcAft>
            </a:pPr>
            <a:r>
              <a:rPr lang="en-US" sz="1400" b="1" dirty="0">
                <a:solidFill>
                  <a:srgbClr val="000000"/>
                </a:solidFill>
                <a:latin typeface="Times" charset="0"/>
              </a:rPr>
              <a:t>        S1</a:t>
            </a:r>
          </a:p>
          <a:p>
            <a:pPr eaLnBrk="0" fontAlgn="base" hangingPunct="0">
              <a:spcBef>
                <a:spcPct val="0"/>
              </a:spcBef>
              <a:spcAft>
                <a:spcPct val="0"/>
              </a:spcAft>
            </a:pPr>
            <a:endParaRPr lang="en-US" sz="1400" b="1" dirty="0">
              <a:solidFill>
                <a:srgbClr val="000000"/>
              </a:solidFill>
              <a:latin typeface="Times" charset="0"/>
            </a:endParaRPr>
          </a:p>
        </p:txBody>
      </p:sp>
      <p:sp>
        <p:nvSpPr>
          <p:cNvPr id="27683" name="Text Box 40"/>
          <p:cNvSpPr txBox="1">
            <a:spLocks noChangeArrowheads="1"/>
          </p:cNvSpPr>
          <p:nvPr/>
        </p:nvSpPr>
        <p:spPr bwMode="auto">
          <a:xfrm>
            <a:off x="4937125" y="5119688"/>
            <a:ext cx="8937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Newborn</a:t>
            </a:r>
          </a:p>
          <a:p>
            <a:pPr eaLnBrk="0" fontAlgn="base" hangingPunct="0">
              <a:spcBef>
                <a:spcPct val="0"/>
              </a:spcBef>
              <a:spcAft>
                <a:spcPct val="0"/>
              </a:spcAft>
            </a:pPr>
            <a:r>
              <a:rPr lang="en-US" sz="1400" b="1" dirty="0">
                <a:solidFill>
                  <a:srgbClr val="000000"/>
                </a:solidFill>
                <a:latin typeface="Times" charset="0"/>
              </a:rPr>
              <a:t>      L3</a:t>
            </a:r>
          </a:p>
        </p:txBody>
      </p:sp>
      <p:sp>
        <p:nvSpPr>
          <p:cNvPr id="27684" name="Text Box 41"/>
          <p:cNvSpPr txBox="1">
            <a:spLocks noChangeArrowheads="1"/>
          </p:cNvSpPr>
          <p:nvPr/>
        </p:nvSpPr>
        <p:spPr bwMode="auto">
          <a:xfrm>
            <a:off x="6781800" y="5105400"/>
            <a:ext cx="852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    Adult</a:t>
            </a:r>
          </a:p>
          <a:p>
            <a:pPr eaLnBrk="0" fontAlgn="base" hangingPunct="0">
              <a:spcBef>
                <a:spcPct val="0"/>
              </a:spcBef>
              <a:spcAft>
                <a:spcPct val="0"/>
              </a:spcAft>
            </a:pPr>
            <a:r>
              <a:rPr lang="en-US" sz="1400" b="1" dirty="0">
                <a:solidFill>
                  <a:srgbClr val="000000"/>
                </a:solidFill>
                <a:latin typeface="Times" charset="0"/>
              </a:rPr>
              <a:t>    L1/L2</a:t>
            </a:r>
          </a:p>
        </p:txBody>
      </p:sp>
      <p:sp>
        <p:nvSpPr>
          <p:cNvPr id="27685" name="TextBox 39"/>
          <p:cNvSpPr txBox="1">
            <a:spLocks noChangeArrowheads="1"/>
          </p:cNvSpPr>
          <p:nvPr/>
        </p:nvSpPr>
        <p:spPr bwMode="auto">
          <a:xfrm>
            <a:off x="1905000" y="457200"/>
            <a:ext cx="579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600" b="1" dirty="0">
                <a:solidFill>
                  <a:srgbClr val="000000"/>
                </a:solidFill>
                <a:latin typeface="Times" charset="0"/>
              </a:rPr>
              <a:t>VARIOUS STAGES OF DEVELOPMENT OF SPINAL CORD</a:t>
            </a:r>
          </a:p>
        </p:txBody>
      </p:sp>
    </p:spTree>
    <p:extLst>
      <p:ext uri="{BB962C8B-B14F-4D97-AF65-F5344CB8AC3E}">
        <p14:creationId xmlns:p14="http://schemas.microsoft.com/office/powerpoint/2010/main" val="13289840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descr="list123"/>
          <p:cNvPicPr>
            <a:picLocks noChangeAspect="1" noChangeArrowheads="1"/>
          </p:cNvPicPr>
          <p:nvPr/>
        </p:nvPicPr>
        <p:blipFill>
          <a:blip r:embed="rId3">
            <a:extLst>
              <a:ext uri="{28A0092B-C50C-407E-A947-70E740481C1C}">
                <a14:useLocalDpi xmlns:a14="http://schemas.microsoft.com/office/drawing/2010/main" val="0"/>
              </a:ext>
            </a:extLst>
          </a:blip>
          <a:srcRect l="7185"/>
          <a:stretch>
            <a:fillRect/>
          </a:stretch>
        </p:blipFill>
        <p:spPr bwMode="auto">
          <a:xfrm>
            <a:off x="76200" y="609600"/>
            <a:ext cx="3937000" cy="591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ext Box 4"/>
          <p:cNvSpPr txBox="1">
            <a:spLocks noChangeArrowheads="1"/>
          </p:cNvSpPr>
          <p:nvPr/>
        </p:nvSpPr>
        <p:spPr bwMode="auto">
          <a:xfrm>
            <a:off x="2346325" y="141288"/>
            <a:ext cx="3378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600" b="1" dirty="0">
                <a:solidFill>
                  <a:srgbClr val="000000"/>
                </a:solidFill>
                <a:latin typeface="Times" charset="0"/>
              </a:rPr>
              <a:t>SPINAL CORD ENLARGEMENTS</a:t>
            </a:r>
          </a:p>
        </p:txBody>
      </p:sp>
      <p:sp>
        <p:nvSpPr>
          <p:cNvPr id="29699" name="Line 9"/>
          <p:cNvSpPr>
            <a:spLocks noChangeShapeType="1"/>
          </p:cNvSpPr>
          <p:nvPr/>
        </p:nvSpPr>
        <p:spPr bwMode="auto">
          <a:xfrm flipH="1" flipV="1">
            <a:off x="1905000" y="1676400"/>
            <a:ext cx="16764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9700" name="Line 10"/>
          <p:cNvSpPr>
            <a:spLocks noChangeShapeType="1"/>
          </p:cNvSpPr>
          <p:nvPr/>
        </p:nvSpPr>
        <p:spPr bwMode="auto">
          <a:xfrm flipH="1">
            <a:off x="1905000" y="3352800"/>
            <a:ext cx="19050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29701" name="Text Box 11"/>
          <p:cNvSpPr txBox="1">
            <a:spLocks noChangeArrowheads="1"/>
          </p:cNvSpPr>
          <p:nvPr/>
        </p:nvSpPr>
        <p:spPr bwMode="auto">
          <a:xfrm>
            <a:off x="3581400" y="1600200"/>
            <a:ext cx="2722563"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Cervical enlargement</a:t>
            </a:r>
          </a:p>
          <a:p>
            <a:pPr eaLnBrk="0" fontAlgn="base" hangingPunct="0">
              <a:spcBef>
                <a:spcPct val="0"/>
              </a:spcBef>
              <a:spcAft>
                <a:spcPct val="0"/>
              </a:spcAft>
            </a:pPr>
            <a:r>
              <a:rPr lang="en-US" sz="1400" dirty="0">
                <a:solidFill>
                  <a:srgbClr val="000000"/>
                </a:solidFill>
                <a:latin typeface="Times" charset="0"/>
              </a:rPr>
              <a:t>From C4 - T1 spinal segments</a:t>
            </a:r>
          </a:p>
          <a:p>
            <a:pPr eaLnBrk="0" fontAlgn="base" hangingPunct="0">
              <a:spcBef>
                <a:spcPct val="0"/>
              </a:spcBef>
              <a:spcAft>
                <a:spcPct val="0"/>
              </a:spcAft>
            </a:pPr>
            <a:r>
              <a:rPr lang="en-US" sz="1400" dirty="0">
                <a:solidFill>
                  <a:srgbClr val="000000"/>
                </a:solidFill>
                <a:latin typeface="Times" charset="0"/>
              </a:rPr>
              <a:t>Contains cell bodies of nerve fibers</a:t>
            </a:r>
          </a:p>
          <a:p>
            <a:pPr eaLnBrk="0" fontAlgn="base" hangingPunct="0">
              <a:spcBef>
                <a:spcPct val="0"/>
              </a:spcBef>
              <a:spcAft>
                <a:spcPct val="0"/>
              </a:spcAft>
            </a:pPr>
            <a:r>
              <a:rPr lang="en-US" sz="1400" dirty="0">
                <a:solidFill>
                  <a:srgbClr val="000000"/>
                </a:solidFill>
                <a:latin typeface="Times" charset="0"/>
              </a:rPr>
              <a:t> forming Brachial plexus to</a:t>
            </a:r>
          </a:p>
          <a:p>
            <a:pPr eaLnBrk="0" fontAlgn="base" hangingPunct="0">
              <a:spcBef>
                <a:spcPct val="0"/>
              </a:spcBef>
              <a:spcAft>
                <a:spcPct val="0"/>
              </a:spcAft>
            </a:pPr>
            <a:r>
              <a:rPr lang="en-US" sz="1400" dirty="0">
                <a:solidFill>
                  <a:srgbClr val="000000"/>
                </a:solidFill>
                <a:latin typeface="Times" charset="0"/>
              </a:rPr>
              <a:t> supply the upper limb</a:t>
            </a:r>
          </a:p>
        </p:txBody>
      </p:sp>
      <p:sp>
        <p:nvSpPr>
          <p:cNvPr id="29702" name="Text Box 12"/>
          <p:cNvSpPr txBox="1">
            <a:spLocks noChangeArrowheads="1"/>
          </p:cNvSpPr>
          <p:nvPr/>
        </p:nvSpPr>
        <p:spPr bwMode="auto">
          <a:xfrm>
            <a:off x="3810000" y="3124200"/>
            <a:ext cx="34925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Lumbar / Lumbosacral enlargement</a:t>
            </a:r>
          </a:p>
          <a:p>
            <a:pPr eaLnBrk="0" fontAlgn="base" hangingPunct="0">
              <a:spcBef>
                <a:spcPct val="0"/>
              </a:spcBef>
              <a:spcAft>
                <a:spcPct val="0"/>
              </a:spcAft>
            </a:pPr>
            <a:r>
              <a:rPr lang="en-US" sz="1400" dirty="0">
                <a:solidFill>
                  <a:srgbClr val="000000"/>
                </a:solidFill>
                <a:latin typeface="Times" charset="0"/>
              </a:rPr>
              <a:t>From L2 - S3 spinal segments,</a:t>
            </a:r>
          </a:p>
          <a:p>
            <a:pPr eaLnBrk="0" fontAlgn="base" hangingPunct="0">
              <a:spcBef>
                <a:spcPct val="0"/>
              </a:spcBef>
              <a:spcAft>
                <a:spcPct val="0"/>
              </a:spcAft>
            </a:pPr>
            <a:r>
              <a:rPr lang="en-US" sz="1400" dirty="0">
                <a:solidFill>
                  <a:srgbClr val="000000"/>
                </a:solidFill>
                <a:latin typeface="Times" charset="0"/>
              </a:rPr>
              <a:t>Contains cell bodies of nerves forming </a:t>
            </a:r>
          </a:p>
          <a:p>
            <a:pPr eaLnBrk="0" fontAlgn="base" hangingPunct="0">
              <a:spcBef>
                <a:spcPct val="0"/>
              </a:spcBef>
              <a:spcAft>
                <a:spcPct val="0"/>
              </a:spcAft>
            </a:pPr>
            <a:r>
              <a:rPr lang="en-US" sz="1400" dirty="0">
                <a:solidFill>
                  <a:srgbClr val="000000"/>
                </a:solidFill>
                <a:latin typeface="Times" charset="0"/>
              </a:rPr>
              <a:t>Lumbosacral plexus to supply the lower limb</a:t>
            </a:r>
          </a:p>
        </p:txBody>
      </p:sp>
      <p:sp>
        <p:nvSpPr>
          <p:cNvPr id="29703" name="Freeform 14"/>
          <p:cNvSpPr>
            <a:spLocks/>
          </p:cNvSpPr>
          <p:nvPr/>
        </p:nvSpPr>
        <p:spPr bwMode="auto">
          <a:xfrm>
            <a:off x="1789113" y="1009650"/>
            <a:ext cx="207962" cy="106363"/>
          </a:xfrm>
          <a:custGeom>
            <a:avLst/>
            <a:gdLst>
              <a:gd name="T0" fmla="*/ 2147483647 w 131"/>
              <a:gd name="T1" fmla="*/ 2147483647 h 67"/>
              <a:gd name="T2" fmla="*/ 2147483647 w 131"/>
              <a:gd name="T3" fmla="*/ 0 h 67"/>
              <a:gd name="T4" fmla="*/ 2147483647 w 131"/>
              <a:gd name="T5" fmla="*/ 2147483647 h 67"/>
              <a:gd name="T6" fmla="*/ 2147483647 w 131"/>
              <a:gd name="T7" fmla="*/ 2147483647 h 67"/>
              <a:gd name="T8" fmla="*/ 2147483647 w 131"/>
              <a:gd name="T9" fmla="*/ 2147483647 h 67"/>
              <a:gd name="T10" fmla="*/ 2147483647 w 131"/>
              <a:gd name="T11" fmla="*/ 2147483647 h 67"/>
              <a:gd name="T12" fmla="*/ 2147483647 w 131"/>
              <a:gd name="T13" fmla="*/ 2147483647 h 67"/>
              <a:gd name="T14" fmla="*/ 0 60000 65536"/>
              <a:gd name="T15" fmla="*/ 0 60000 65536"/>
              <a:gd name="T16" fmla="*/ 0 60000 65536"/>
              <a:gd name="T17" fmla="*/ 0 60000 65536"/>
              <a:gd name="T18" fmla="*/ 0 60000 65536"/>
              <a:gd name="T19" fmla="*/ 0 60000 65536"/>
              <a:gd name="T20" fmla="*/ 0 60000 65536"/>
              <a:gd name="T21" fmla="*/ 0 w 131"/>
              <a:gd name="T22" fmla="*/ 0 h 67"/>
              <a:gd name="T23" fmla="*/ 131 w 131"/>
              <a:gd name="T24" fmla="*/ 67 h 6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 h="67">
                <a:moveTo>
                  <a:pt x="131" y="52"/>
                </a:moveTo>
                <a:cubicBezTo>
                  <a:pt x="117" y="13"/>
                  <a:pt x="85" y="11"/>
                  <a:pt x="49" y="0"/>
                </a:cubicBezTo>
                <a:cubicBezTo>
                  <a:pt x="36" y="2"/>
                  <a:pt x="21" y="0"/>
                  <a:pt x="11" y="7"/>
                </a:cubicBezTo>
                <a:cubicBezTo>
                  <a:pt x="2" y="12"/>
                  <a:pt x="0" y="46"/>
                  <a:pt x="11" y="52"/>
                </a:cubicBezTo>
                <a:cubicBezTo>
                  <a:pt x="31" y="62"/>
                  <a:pt x="78" y="67"/>
                  <a:pt x="78" y="67"/>
                </a:cubicBezTo>
                <a:cubicBezTo>
                  <a:pt x="88" y="64"/>
                  <a:pt x="99" y="64"/>
                  <a:pt x="108" y="59"/>
                </a:cubicBezTo>
                <a:cubicBezTo>
                  <a:pt x="131" y="43"/>
                  <a:pt x="115" y="22"/>
                  <a:pt x="131" y="52"/>
                </a:cubicBezTo>
                <a:close/>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Tree>
    <p:extLst>
      <p:ext uri="{BB962C8B-B14F-4D97-AF65-F5344CB8AC3E}">
        <p14:creationId xmlns:p14="http://schemas.microsoft.com/office/powerpoint/2010/main" val="29368728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descr="list1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66800"/>
            <a:ext cx="402748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ext Box 4"/>
          <p:cNvSpPr txBox="1">
            <a:spLocks noChangeArrowheads="1"/>
          </p:cNvSpPr>
          <p:nvPr/>
        </p:nvSpPr>
        <p:spPr bwMode="auto">
          <a:xfrm>
            <a:off x="2209800" y="457200"/>
            <a:ext cx="449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MENINGEAL COVERINGS  OF THE SPINAL CORD</a:t>
            </a:r>
          </a:p>
        </p:txBody>
      </p:sp>
      <p:sp>
        <p:nvSpPr>
          <p:cNvPr id="31747" name="Line 5"/>
          <p:cNvSpPr>
            <a:spLocks noChangeShapeType="1"/>
          </p:cNvSpPr>
          <p:nvPr/>
        </p:nvSpPr>
        <p:spPr bwMode="auto">
          <a:xfrm>
            <a:off x="1828800" y="1447800"/>
            <a:ext cx="9906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1748" name="Text Box 6"/>
          <p:cNvSpPr txBox="1">
            <a:spLocks noChangeArrowheads="1"/>
          </p:cNvSpPr>
          <p:nvPr/>
        </p:nvSpPr>
        <p:spPr bwMode="auto">
          <a:xfrm>
            <a:off x="782638" y="1219200"/>
            <a:ext cx="1122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Dura mater</a:t>
            </a:r>
            <a:endParaRPr lang="en-US" dirty="0">
              <a:solidFill>
                <a:srgbClr val="000000"/>
              </a:solidFill>
              <a:latin typeface="Times" charset="0"/>
            </a:endParaRPr>
          </a:p>
        </p:txBody>
      </p:sp>
      <p:sp>
        <p:nvSpPr>
          <p:cNvPr id="31749" name="Line 7"/>
          <p:cNvSpPr>
            <a:spLocks noChangeShapeType="1"/>
          </p:cNvSpPr>
          <p:nvPr/>
        </p:nvSpPr>
        <p:spPr bwMode="auto">
          <a:xfrm flipV="1">
            <a:off x="1524000" y="4191000"/>
            <a:ext cx="12192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1750" name="Text Box 8"/>
          <p:cNvSpPr txBox="1">
            <a:spLocks noChangeArrowheads="1"/>
          </p:cNvSpPr>
          <p:nvPr/>
        </p:nvSpPr>
        <p:spPr bwMode="auto">
          <a:xfrm>
            <a:off x="76200" y="4038600"/>
            <a:ext cx="213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b="1" dirty="0">
                <a:solidFill>
                  <a:srgbClr val="000000"/>
                </a:solidFill>
                <a:latin typeface="Times" charset="0"/>
              </a:rPr>
              <a:t>Arachnoid mater </a:t>
            </a:r>
          </a:p>
        </p:txBody>
      </p:sp>
      <p:sp>
        <p:nvSpPr>
          <p:cNvPr id="31751" name="Line 9"/>
          <p:cNvSpPr>
            <a:spLocks noChangeShapeType="1"/>
          </p:cNvSpPr>
          <p:nvPr/>
        </p:nvSpPr>
        <p:spPr bwMode="auto">
          <a:xfrm flipV="1">
            <a:off x="1371600" y="5334000"/>
            <a:ext cx="15240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1752" name="Text Box 10"/>
          <p:cNvSpPr txBox="1">
            <a:spLocks noChangeArrowheads="1"/>
          </p:cNvSpPr>
          <p:nvPr/>
        </p:nvSpPr>
        <p:spPr bwMode="auto">
          <a:xfrm>
            <a:off x="533400" y="5181600"/>
            <a:ext cx="1143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Pia mater</a:t>
            </a:r>
          </a:p>
          <a:p>
            <a:pPr eaLnBrk="0" fontAlgn="base" hangingPunct="0">
              <a:spcBef>
                <a:spcPct val="0"/>
              </a:spcBef>
              <a:spcAft>
                <a:spcPct val="0"/>
              </a:spcAft>
            </a:pPr>
            <a:r>
              <a:rPr lang="en-US" sz="1400" b="1" dirty="0">
                <a:solidFill>
                  <a:srgbClr val="000000"/>
                </a:solidFill>
                <a:latin typeface="Times" charset="0"/>
              </a:rPr>
              <a:t>(fused with</a:t>
            </a:r>
          </a:p>
          <a:p>
            <a:pPr eaLnBrk="0" fontAlgn="base" hangingPunct="0">
              <a:spcBef>
                <a:spcPct val="0"/>
              </a:spcBef>
              <a:spcAft>
                <a:spcPct val="0"/>
              </a:spcAft>
            </a:pPr>
            <a:r>
              <a:rPr lang="en-US" sz="1400" b="1" dirty="0">
                <a:solidFill>
                  <a:srgbClr val="000000"/>
                </a:solidFill>
                <a:latin typeface="Times" charset="0"/>
              </a:rPr>
              <a:t> spinal cord)</a:t>
            </a:r>
          </a:p>
        </p:txBody>
      </p:sp>
      <p:sp>
        <p:nvSpPr>
          <p:cNvPr id="31753" name="Text Box 13"/>
          <p:cNvSpPr txBox="1">
            <a:spLocks noChangeArrowheads="1"/>
          </p:cNvSpPr>
          <p:nvPr/>
        </p:nvSpPr>
        <p:spPr bwMode="auto">
          <a:xfrm>
            <a:off x="4953000" y="1066800"/>
            <a:ext cx="41148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b="1" dirty="0">
                <a:solidFill>
                  <a:srgbClr val="0000FF"/>
                </a:solidFill>
                <a:latin typeface="Times New Roman" pitchFamily="18" charset="0"/>
                <a:cs typeface="Times New Roman" pitchFamily="18" charset="0"/>
              </a:rPr>
              <a:t>Dura mater</a:t>
            </a:r>
            <a:r>
              <a:rPr lang="en-US" sz="1400" b="1" dirty="0">
                <a:solidFill>
                  <a:srgbClr val="000000"/>
                </a:solidFill>
                <a:latin typeface="Times New Roman" pitchFamily="18" charset="0"/>
                <a:cs typeface="Times New Roman" pitchFamily="18" charset="0"/>
              </a:rPr>
              <a:t>: </a:t>
            </a:r>
            <a:r>
              <a:rPr lang="en-US" sz="1400" dirty="0">
                <a:solidFill>
                  <a:srgbClr val="000000"/>
                </a:solidFill>
                <a:latin typeface="Times New Roman" pitchFamily="18" charset="0"/>
                <a:cs typeface="Times New Roman" pitchFamily="18" charset="0"/>
              </a:rPr>
              <a:t>Tough fibrous membrane, made up of 2 layers: </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Outer endosteal layer- It forms the endosteum for the vertebral canal.</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Inner meningeal layer- it forms covering for the spinal cord. The space outside this layer is called </a:t>
            </a:r>
            <a:r>
              <a:rPr lang="en-US" sz="1400" b="1" dirty="0">
                <a:solidFill>
                  <a:srgbClr val="0000FF"/>
                </a:solidFill>
                <a:latin typeface="Times New Roman" pitchFamily="18" charset="0"/>
                <a:cs typeface="Times New Roman" pitchFamily="18" charset="0"/>
              </a:rPr>
              <a:t>Epidural space</a:t>
            </a:r>
            <a:r>
              <a:rPr lang="en-US" sz="1400" dirty="0">
                <a:solidFill>
                  <a:srgbClr val="000000"/>
                </a:solidFill>
                <a:latin typeface="Times New Roman" pitchFamily="18" charset="0"/>
                <a:cs typeface="Times New Roman" pitchFamily="18" charset="0"/>
              </a:rPr>
              <a:t>.</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Nerve supply: Meningeal branches of spinal nerves. They are sensory nerves and the dura mater has pain receptors.</a:t>
            </a:r>
          </a:p>
          <a:p>
            <a:pPr eaLnBrk="0" fontAlgn="base" hangingPunct="0">
              <a:spcBef>
                <a:spcPct val="50000"/>
              </a:spcBef>
              <a:spcAft>
                <a:spcPct val="0"/>
              </a:spcAft>
            </a:pPr>
            <a:r>
              <a:rPr lang="en-US" sz="1400" b="1" dirty="0">
                <a:solidFill>
                  <a:srgbClr val="0000FF"/>
                </a:solidFill>
                <a:latin typeface="Times New Roman" pitchFamily="18" charset="0"/>
                <a:cs typeface="Times New Roman" pitchFamily="18" charset="0"/>
              </a:rPr>
              <a:t>Arachnoid mater: </a:t>
            </a: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Delicate, thin, transparent membrane on the inner side </a:t>
            </a: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of  the dura mater. It is separated from dura mater by </a:t>
            </a:r>
          </a:p>
          <a:p>
            <a:pPr eaLnBrk="0" fontAlgn="base" hangingPunct="0">
              <a:spcBef>
                <a:spcPct val="0"/>
              </a:spcBef>
              <a:spcAft>
                <a:spcPct val="0"/>
              </a:spcAft>
            </a:pPr>
            <a:r>
              <a:rPr lang="en-US" sz="1400" b="1" dirty="0">
                <a:solidFill>
                  <a:srgbClr val="0000FF"/>
                </a:solidFill>
                <a:latin typeface="Times New Roman" pitchFamily="18" charset="0"/>
                <a:cs typeface="Times New Roman" pitchFamily="18" charset="0"/>
              </a:rPr>
              <a:t>subdural space</a:t>
            </a:r>
            <a:r>
              <a:rPr lang="en-US" sz="1400" dirty="0">
                <a:solidFill>
                  <a:srgbClr val="000000"/>
                </a:solidFill>
                <a:latin typeface="Times New Roman" pitchFamily="18" charset="0"/>
                <a:cs typeface="Times New Roman" pitchFamily="18" charset="0"/>
              </a:rPr>
              <a:t>. Bleeding in this space gives rise to </a:t>
            </a: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Subdural hematoma.</a:t>
            </a:r>
          </a:p>
          <a:p>
            <a:pPr eaLnBrk="0" fontAlgn="base" hangingPunct="0">
              <a:spcBef>
                <a:spcPct val="50000"/>
              </a:spcBef>
              <a:spcAft>
                <a:spcPct val="0"/>
              </a:spcAft>
            </a:pPr>
            <a:r>
              <a:rPr lang="en-US" sz="1400" b="1" dirty="0">
                <a:solidFill>
                  <a:srgbClr val="0000FF"/>
                </a:solidFill>
                <a:latin typeface="Times New Roman" pitchFamily="18" charset="0"/>
                <a:cs typeface="Times New Roman" pitchFamily="18" charset="0"/>
              </a:rPr>
              <a:t>Pia mater: </a:t>
            </a: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Fuses with the spinal cord and carries blood supply to </a:t>
            </a: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the spinal cord. </a:t>
            </a:r>
          </a:p>
          <a:p>
            <a:pPr eaLnBrk="0" fontAlgn="base" hangingPunct="0">
              <a:spcBef>
                <a:spcPct val="0"/>
              </a:spcBef>
              <a:spcAft>
                <a:spcPct val="0"/>
              </a:spcAft>
            </a:pPr>
            <a:endParaRPr lang="en-US" sz="1400" dirty="0">
              <a:solidFill>
                <a:srgbClr val="000000"/>
              </a:solidFill>
              <a:latin typeface="Times" charset="0"/>
            </a:endParaRPr>
          </a:p>
        </p:txBody>
      </p:sp>
    </p:spTree>
    <p:extLst>
      <p:ext uri="{BB962C8B-B14F-4D97-AF65-F5344CB8AC3E}">
        <p14:creationId xmlns:p14="http://schemas.microsoft.com/office/powerpoint/2010/main" val="10385039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2" descr="list1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66800"/>
            <a:ext cx="402748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4" name="Text Box 4"/>
          <p:cNvSpPr txBox="1">
            <a:spLocks noChangeArrowheads="1"/>
          </p:cNvSpPr>
          <p:nvPr/>
        </p:nvSpPr>
        <p:spPr bwMode="auto">
          <a:xfrm>
            <a:off x="228600" y="228600"/>
            <a:ext cx="449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MENINGEAL COVERINGS  OF THE SPINAL CORD</a:t>
            </a:r>
          </a:p>
        </p:txBody>
      </p:sp>
      <p:sp>
        <p:nvSpPr>
          <p:cNvPr id="33795" name="Line 7"/>
          <p:cNvSpPr>
            <a:spLocks noChangeShapeType="1"/>
          </p:cNvSpPr>
          <p:nvPr/>
        </p:nvSpPr>
        <p:spPr bwMode="auto">
          <a:xfrm flipV="1">
            <a:off x="1524000" y="4191000"/>
            <a:ext cx="12192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3796" name="Text Box 8"/>
          <p:cNvSpPr txBox="1">
            <a:spLocks noChangeArrowheads="1"/>
          </p:cNvSpPr>
          <p:nvPr/>
        </p:nvSpPr>
        <p:spPr bwMode="auto">
          <a:xfrm>
            <a:off x="76200" y="4038600"/>
            <a:ext cx="213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b="1" dirty="0">
                <a:solidFill>
                  <a:srgbClr val="000000"/>
                </a:solidFill>
                <a:latin typeface="Times" charset="0"/>
              </a:rPr>
              <a:t>Arachnoid mater </a:t>
            </a:r>
          </a:p>
        </p:txBody>
      </p:sp>
      <p:sp>
        <p:nvSpPr>
          <p:cNvPr id="33797" name="Line 9"/>
          <p:cNvSpPr>
            <a:spLocks noChangeShapeType="1"/>
          </p:cNvSpPr>
          <p:nvPr/>
        </p:nvSpPr>
        <p:spPr bwMode="auto">
          <a:xfrm flipV="1">
            <a:off x="1371600" y="5334000"/>
            <a:ext cx="15240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3798" name="Text Box 10"/>
          <p:cNvSpPr txBox="1">
            <a:spLocks noChangeArrowheads="1"/>
          </p:cNvSpPr>
          <p:nvPr/>
        </p:nvSpPr>
        <p:spPr bwMode="auto">
          <a:xfrm>
            <a:off x="533400" y="5181600"/>
            <a:ext cx="1143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Pia mater</a:t>
            </a:r>
          </a:p>
          <a:p>
            <a:pPr eaLnBrk="0" fontAlgn="base" hangingPunct="0">
              <a:spcBef>
                <a:spcPct val="0"/>
              </a:spcBef>
              <a:spcAft>
                <a:spcPct val="0"/>
              </a:spcAft>
            </a:pPr>
            <a:r>
              <a:rPr lang="en-US" sz="1400" b="1" dirty="0">
                <a:solidFill>
                  <a:srgbClr val="000000"/>
                </a:solidFill>
                <a:latin typeface="Times" charset="0"/>
              </a:rPr>
              <a:t>(fused with</a:t>
            </a:r>
          </a:p>
          <a:p>
            <a:pPr eaLnBrk="0" fontAlgn="base" hangingPunct="0">
              <a:spcBef>
                <a:spcPct val="0"/>
              </a:spcBef>
              <a:spcAft>
                <a:spcPct val="0"/>
              </a:spcAft>
            </a:pPr>
            <a:r>
              <a:rPr lang="en-US" sz="1400" b="1" dirty="0">
                <a:solidFill>
                  <a:srgbClr val="000000"/>
                </a:solidFill>
                <a:latin typeface="Times" charset="0"/>
              </a:rPr>
              <a:t> spinal cord)</a:t>
            </a:r>
          </a:p>
        </p:txBody>
      </p:sp>
      <p:sp>
        <p:nvSpPr>
          <p:cNvPr id="33799" name="Line 11"/>
          <p:cNvSpPr>
            <a:spLocks noChangeShapeType="1"/>
          </p:cNvSpPr>
          <p:nvPr/>
        </p:nvSpPr>
        <p:spPr bwMode="auto">
          <a:xfrm flipV="1">
            <a:off x="2362200" y="6096000"/>
            <a:ext cx="228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3800" name="Text Box 12"/>
          <p:cNvSpPr txBox="1">
            <a:spLocks noChangeArrowheads="1"/>
          </p:cNvSpPr>
          <p:nvPr/>
        </p:nvSpPr>
        <p:spPr bwMode="auto">
          <a:xfrm>
            <a:off x="201613" y="6262688"/>
            <a:ext cx="2236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Ligamentum denticulatum</a:t>
            </a:r>
          </a:p>
        </p:txBody>
      </p:sp>
      <p:sp>
        <p:nvSpPr>
          <p:cNvPr id="33801" name="Text Box 13"/>
          <p:cNvSpPr txBox="1">
            <a:spLocks noChangeArrowheads="1"/>
          </p:cNvSpPr>
          <p:nvPr/>
        </p:nvSpPr>
        <p:spPr bwMode="auto">
          <a:xfrm>
            <a:off x="4953000" y="685800"/>
            <a:ext cx="4114800" cy="601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b="1" dirty="0">
                <a:solidFill>
                  <a:srgbClr val="0000FF"/>
                </a:solidFill>
                <a:latin typeface="Times New Roman" pitchFamily="18" charset="0"/>
                <a:cs typeface="Times New Roman" pitchFamily="18" charset="0"/>
              </a:rPr>
              <a:t>Subarachnoid space</a:t>
            </a:r>
            <a:r>
              <a:rPr lang="en-US" sz="1400" dirty="0">
                <a:solidFill>
                  <a:srgbClr val="0D0D0D"/>
                </a:solidFill>
                <a:latin typeface="Times New Roman" pitchFamily="18" charset="0"/>
                <a:cs typeface="Times New Roman" pitchFamily="18" charset="0"/>
              </a:rPr>
              <a:t>: </a:t>
            </a:r>
          </a:p>
          <a:p>
            <a:pPr eaLnBrk="0" fontAlgn="base" hangingPunct="0">
              <a:spcBef>
                <a:spcPct val="50000"/>
              </a:spcBef>
              <a:spcAft>
                <a:spcPct val="0"/>
              </a:spcAft>
              <a:buFontTx/>
              <a:buChar char="•"/>
            </a:pPr>
            <a:r>
              <a:rPr lang="en-US" sz="1400" dirty="0">
                <a:solidFill>
                  <a:srgbClr val="0D0D0D"/>
                </a:solidFill>
                <a:latin typeface="Times New Roman" pitchFamily="18" charset="0"/>
                <a:cs typeface="Times New Roman" pitchFamily="18" charset="0"/>
              </a:rPr>
              <a:t>It is a space </a:t>
            </a:r>
            <a:r>
              <a:rPr lang="en-US" sz="1400" dirty="0">
                <a:solidFill>
                  <a:srgbClr val="000000"/>
                </a:solidFill>
                <a:latin typeface="Times New Roman" pitchFamily="18" charset="0"/>
                <a:cs typeface="Times New Roman" pitchFamily="18" charset="0"/>
              </a:rPr>
              <a:t>between arachnoid mater and pia mater. </a:t>
            </a:r>
          </a:p>
          <a:p>
            <a:pPr eaLnBrk="0" fontAlgn="base" hangingPunct="0">
              <a:spcBef>
                <a:spcPct val="0"/>
              </a:spcBef>
              <a:spcAft>
                <a:spcPct val="0"/>
              </a:spcAft>
            </a:pPr>
            <a:endParaRPr lang="en-US" sz="1400" dirty="0">
              <a:solidFill>
                <a:srgbClr val="000000"/>
              </a:solidFill>
              <a:latin typeface="Times New Roman" pitchFamily="18" charset="0"/>
              <a:cs typeface="Times New Roman" pitchFamily="18" charset="0"/>
            </a:endParaRPr>
          </a:p>
          <a:p>
            <a:pPr eaLnBrk="0" fontAlgn="base" hangingPunct="0">
              <a:spcBef>
                <a:spcPct val="0"/>
              </a:spcBef>
              <a:spcAft>
                <a:spcPct val="0"/>
              </a:spcAft>
              <a:buFontTx/>
              <a:buChar char="•"/>
            </a:pPr>
            <a:r>
              <a:rPr lang="en-US" sz="1400" dirty="0">
                <a:solidFill>
                  <a:srgbClr val="000000"/>
                </a:solidFill>
                <a:latin typeface="Times New Roman" pitchFamily="18" charset="0"/>
                <a:cs typeface="Times New Roman" pitchFamily="18" charset="0"/>
              </a:rPr>
              <a:t>It contains CSF (cerebrospinal fluid) and spinal </a:t>
            </a: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          vessels. </a:t>
            </a:r>
          </a:p>
          <a:p>
            <a:pPr eaLnBrk="0" fontAlgn="base" hangingPunct="0">
              <a:spcBef>
                <a:spcPct val="0"/>
              </a:spcBef>
              <a:spcAft>
                <a:spcPct val="0"/>
              </a:spcAft>
            </a:pPr>
            <a:endParaRPr lang="en-US" sz="1400" dirty="0">
              <a:solidFill>
                <a:srgbClr val="000000"/>
              </a:solidFill>
              <a:latin typeface="Times New Roman" pitchFamily="18" charset="0"/>
              <a:cs typeface="Times New Roman" pitchFamily="18" charset="0"/>
            </a:endParaRPr>
          </a:p>
          <a:p>
            <a:pPr eaLnBrk="0" fontAlgn="base" hangingPunct="0">
              <a:spcBef>
                <a:spcPct val="0"/>
              </a:spcBef>
              <a:spcAft>
                <a:spcPct val="0"/>
              </a:spcAft>
              <a:buFontTx/>
              <a:buChar char="•"/>
            </a:pPr>
            <a:r>
              <a:rPr lang="en-US" sz="1400" dirty="0">
                <a:solidFill>
                  <a:srgbClr val="000000"/>
                </a:solidFill>
                <a:latin typeface="Times New Roman" pitchFamily="18" charset="0"/>
                <a:cs typeface="Times New Roman" pitchFamily="18" charset="0"/>
              </a:rPr>
              <a:t>Delicate strands of connective tissue called arachnoid trabeculae connect arachnoid mater and pia mater.</a:t>
            </a:r>
          </a:p>
          <a:p>
            <a:pPr eaLnBrk="0" fontAlgn="base" hangingPunct="0">
              <a:spcBef>
                <a:spcPct val="50000"/>
              </a:spcBef>
              <a:spcAft>
                <a:spcPct val="0"/>
              </a:spcAft>
            </a:pPr>
            <a:r>
              <a:rPr lang="en-US" sz="1400" b="1" dirty="0">
                <a:solidFill>
                  <a:srgbClr val="0000FF"/>
                </a:solidFill>
                <a:latin typeface="Times New Roman" pitchFamily="18" charset="0"/>
                <a:cs typeface="Times New Roman" pitchFamily="18" charset="0"/>
              </a:rPr>
              <a:t>Modifications of Pia mater:</a:t>
            </a:r>
          </a:p>
          <a:p>
            <a:pPr eaLnBrk="0" fontAlgn="base" hangingPunct="0">
              <a:spcBef>
                <a:spcPct val="50000"/>
              </a:spcBef>
              <a:spcAft>
                <a:spcPct val="0"/>
              </a:spcAft>
            </a:pPr>
            <a:r>
              <a:rPr lang="en-US" sz="1400" b="1" dirty="0">
                <a:solidFill>
                  <a:srgbClr val="0000FF"/>
                </a:solidFill>
                <a:latin typeface="Times New Roman" pitchFamily="18" charset="0"/>
                <a:cs typeface="Times New Roman" pitchFamily="18" charset="0"/>
              </a:rPr>
              <a:t>Ligamentum denticulatum (21 pairs): </a:t>
            </a:r>
          </a:p>
          <a:p>
            <a:pPr eaLnBrk="0" fontAlgn="base" hangingPunct="0">
              <a:spcBef>
                <a:spcPct val="0"/>
              </a:spcBef>
              <a:spcAft>
                <a:spcPct val="0"/>
              </a:spcAft>
            </a:pPr>
            <a:endParaRPr lang="en-US" sz="1400" dirty="0">
              <a:solidFill>
                <a:srgbClr val="000000"/>
              </a:solidFill>
              <a:latin typeface="Times New Roman" pitchFamily="18" charset="0"/>
              <a:cs typeface="Times New Roman" pitchFamily="18" charset="0"/>
            </a:endParaRP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They are lateral extensions of the pia mater, pierce the </a:t>
            </a: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arachnoid to attach to the dura mater.</a:t>
            </a:r>
          </a:p>
          <a:p>
            <a:pPr eaLnBrk="0" fontAlgn="base" hangingPunct="0">
              <a:spcBef>
                <a:spcPct val="50000"/>
              </a:spcBef>
              <a:spcAft>
                <a:spcPct val="0"/>
              </a:spcAft>
            </a:pPr>
            <a:r>
              <a:rPr lang="en-US" sz="1400" b="1" dirty="0">
                <a:solidFill>
                  <a:srgbClr val="0000FF"/>
                </a:solidFill>
                <a:latin typeface="Times New Roman" pitchFamily="18" charset="0"/>
                <a:cs typeface="Times New Roman" pitchFamily="18" charset="0"/>
              </a:rPr>
              <a:t>Filum terminale: </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It is a fibrous tissue covered by the extension of pia </a:t>
            </a: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mater and extends from the lower end of the spinal </a:t>
            </a: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cord (Conus medullaris) and attaches on to the dorsal </a:t>
            </a:r>
          </a:p>
          <a:p>
            <a:pPr eaLnBrk="0" fontAlgn="base" hangingPunct="0">
              <a:spcBef>
                <a:spcPct val="0"/>
              </a:spcBef>
              <a:spcAft>
                <a:spcPct val="0"/>
              </a:spcAft>
            </a:pPr>
            <a:r>
              <a:rPr lang="en-US" sz="1400" dirty="0">
                <a:solidFill>
                  <a:srgbClr val="000000"/>
                </a:solidFill>
                <a:latin typeface="Times New Roman" pitchFamily="18" charset="0"/>
                <a:cs typeface="Times New Roman" pitchFamily="18" charset="0"/>
              </a:rPr>
              <a:t>aspect of coccygeal vertebra #1.  </a:t>
            </a:r>
            <a:endParaRPr lang="en-US" sz="1400" dirty="0" smtClean="0">
              <a:solidFill>
                <a:srgbClr val="000000"/>
              </a:solidFill>
              <a:latin typeface="Times New Roman" pitchFamily="18" charset="0"/>
              <a:cs typeface="Times New Roman" pitchFamily="18" charset="0"/>
            </a:endParaRPr>
          </a:p>
          <a:p>
            <a:pPr eaLnBrk="0" fontAlgn="base" hangingPunct="0">
              <a:spcBef>
                <a:spcPct val="0"/>
              </a:spcBef>
              <a:spcAft>
                <a:spcPct val="0"/>
              </a:spcAft>
            </a:pPr>
            <a:endParaRPr lang="en-US" sz="1400" dirty="0">
              <a:solidFill>
                <a:srgbClr val="000000"/>
              </a:solidFill>
              <a:latin typeface="Times New Roman" pitchFamily="18" charset="0"/>
              <a:cs typeface="Times New Roman" pitchFamily="18" charset="0"/>
            </a:endParaRPr>
          </a:p>
          <a:p>
            <a:pPr eaLnBrk="0" fontAlgn="base" hangingPunct="0">
              <a:spcBef>
                <a:spcPct val="0"/>
              </a:spcBef>
              <a:spcAft>
                <a:spcPct val="0"/>
              </a:spcAft>
            </a:pPr>
            <a:r>
              <a:rPr lang="en-US" sz="1400" b="1" dirty="0" smtClean="0">
                <a:solidFill>
                  <a:srgbClr val="0070C0"/>
                </a:solidFill>
                <a:latin typeface="Times New Roman" pitchFamily="18" charset="0"/>
                <a:cs typeface="Times New Roman" pitchFamily="18" charset="0"/>
              </a:rPr>
              <a:t>Linea splendens:</a:t>
            </a:r>
          </a:p>
          <a:p>
            <a:pPr eaLnBrk="0" fontAlgn="base" hangingPunct="0">
              <a:spcBef>
                <a:spcPct val="0"/>
              </a:spcBef>
              <a:spcAft>
                <a:spcPct val="0"/>
              </a:spcAft>
            </a:pPr>
            <a:r>
              <a:rPr lang="en-US" sz="1400" dirty="0" smtClean="0">
                <a:latin typeface="Times New Roman" pitchFamily="18" charset="0"/>
                <a:cs typeface="Times New Roman" pitchFamily="18" charset="0"/>
              </a:rPr>
              <a:t>Thickened band of pia mater along anterior median fissure</a:t>
            </a:r>
            <a:endParaRPr lang="en-US" sz="1400" dirty="0">
              <a:latin typeface="Times New Roman" pitchFamily="18" charset="0"/>
              <a:cs typeface="Times New Roman" pitchFamily="18" charset="0"/>
            </a:endParaRPr>
          </a:p>
          <a:p>
            <a:pPr eaLnBrk="0" fontAlgn="base" hangingPunct="0">
              <a:spcBef>
                <a:spcPct val="0"/>
              </a:spcBef>
              <a:spcAft>
                <a:spcPct val="0"/>
              </a:spcAft>
            </a:pPr>
            <a:endParaRPr lang="en-US" sz="1400" dirty="0">
              <a:solidFill>
                <a:srgbClr val="000000"/>
              </a:solidFill>
              <a:latin typeface="Times" charset="0"/>
            </a:endParaRPr>
          </a:p>
        </p:txBody>
      </p:sp>
    </p:spTree>
    <p:extLst>
      <p:ext uri="{BB962C8B-B14F-4D97-AF65-F5344CB8AC3E}">
        <p14:creationId xmlns:p14="http://schemas.microsoft.com/office/powerpoint/2010/main" val="41413015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descr="Grants_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
            <a:ext cx="2913063"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Text Box 4"/>
          <p:cNvSpPr txBox="1">
            <a:spLocks noChangeArrowheads="1"/>
          </p:cNvSpPr>
          <p:nvPr/>
        </p:nvSpPr>
        <p:spPr bwMode="auto">
          <a:xfrm>
            <a:off x="4572000" y="474663"/>
            <a:ext cx="4191000" cy="623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b="1" dirty="0">
                <a:solidFill>
                  <a:srgbClr val="0000FF"/>
                </a:solidFill>
                <a:latin typeface="Times New Roman" pitchFamily="18" charset="0"/>
                <a:cs typeface="Times New Roman" pitchFamily="18" charset="0"/>
              </a:rPr>
              <a:t>Filum terminale: </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Pia mater is adherent to the surface of the spinal cord. At the lower end of the spinal cord, Filum terminale (made up of connective tissue covered by the Pia mater) descends from the lower end of the spinal cord and attaches on to the dorsal aspect of the first piece of Coccyx.</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The filum terminale is divided into two parts:</a:t>
            </a:r>
          </a:p>
          <a:p>
            <a:pPr eaLnBrk="0" fontAlgn="base" hangingPunct="0">
              <a:spcBef>
                <a:spcPct val="50000"/>
              </a:spcBef>
              <a:spcAft>
                <a:spcPct val="0"/>
              </a:spcAft>
              <a:buFontTx/>
              <a:buAutoNum type="arabicPeriod"/>
            </a:pPr>
            <a:r>
              <a:rPr lang="en-US" sz="1400" dirty="0">
                <a:solidFill>
                  <a:srgbClr val="000000"/>
                </a:solidFill>
                <a:latin typeface="Times New Roman" pitchFamily="18" charset="0"/>
                <a:cs typeface="Times New Roman" pitchFamily="18" charset="0"/>
              </a:rPr>
              <a:t>Filum terminale internum – It lies inside the dura mater and arachnoid mater sacs and ends at S2.</a:t>
            </a:r>
          </a:p>
          <a:p>
            <a:pPr eaLnBrk="0" fontAlgn="base" hangingPunct="0">
              <a:spcBef>
                <a:spcPct val="50000"/>
              </a:spcBef>
              <a:spcAft>
                <a:spcPct val="0"/>
              </a:spcAft>
              <a:buFontTx/>
              <a:buAutoNum type="arabicPeriod"/>
            </a:pPr>
            <a:r>
              <a:rPr lang="en-US" sz="1400" dirty="0">
                <a:solidFill>
                  <a:srgbClr val="000000"/>
                </a:solidFill>
                <a:latin typeface="Times New Roman" pitchFamily="18" charset="0"/>
                <a:cs typeface="Times New Roman" pitchFamily="18" charset="0"/>
              </a:rPr>
              <a:t>Filum terminale externum – It extends below the dura/arachnoid sac and gets attached to posterior surface of first piece od coccyx.</a:t>
            </a:r>
          </a:p>
          <a:p>
            <a:pPr eaLnBrk="0" fontAlgn="base" hangingPunct="0">
              <a:spcBef>
                <a:spcPct val="50000"/>
              </a:spcBef>
              <a:spcAft>
                <a:spcPct val="0"/>
              </a:spcAft>
            </a:pPr>
            <a:r>
              <a:rPr lang="en-US" sz="1400" b="1" dirty="0">
                <a:solidFill>
                  <a:srgbClr val="0000FF"/>
                </a:solidFill>
                <a:latin typeface="Times New Roman" pitchFamily="18" charset="0"/>
                <a:cs typeface="Times New Roman" pitchFamily="18" charset="0"/>
              </a:rPr>
              <a:t>Cauda equina:</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Since in the adult, the spinal cord ends at the lower border of L1 vertebra, the lower spinal nerves descend down obliquely like a tail of a horse to exit their respective intervertebral foramina.</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This collection of ventral and dorsal nerve roots of the spinal nerves with filum terminale is collectively known as</a:t>
            </a:r>
            <a:r>
              <a:rPr lang="en-US" sz="1400" b="1" dirty="0">
                <a:solidFill>
                  <a:srgbClr val="000000"/>
                </a:solidFill>
                <a:latin typeface="Times New Roman" pitchFamily="18" charset="0"/>
                <a:cs typeface="Times New Roman" pitchFamily="18" charset="0"/>
              </a:rPr>
              <a:t> </a:t>
            </a:r>
            <a:r>
              <a:rPr lang="en-US" sz="1400" dirty="0">
                <a:solidFill>
                  <a:srgbClr val="000000"/>
                </a:solidFill>
                <a:latin typeface="Times New Roman" pitchFamily="18" charset="0"/>
                <a:cs typeface="Times New Roman" pitchFamily="18" charset="0"/>
              </a:rPr>
              <a:t>Cauda equina.</a:t>
            </a:r>
          </a:p>
          <a:p>
            <a:pPr eaLnBrk="0" fontAlgn="base" hangingPunct="0">
              <a:spcBef>
                <a:spcPct val="50000"/>
              </a:spcBef>
              <a:spcAft>
                <a:spcPct val="0"/>
              </a:spcAft>
            </a:pPr>
            <a:r>
              <a:rPr lang="en-US" sz="1400" b="1" dirty="0">
                <a:solidFill>
                  <a:srgbClr val="0000FF"/>
                </a:solidFill>
                <a:latin typeface="Times New Roman" pitchFamily="18" charset="0"/>
                <a:cs typeface="Times New Roman" pitchFamily="18" charset="0"/>
              </a:rPr>
              <a:t>Conus medullaris:</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Lower tapering end of the spinal cord is like a cone and is called</a:t>
            </a:r>
            <a:r>
              <a:rPr lang="en-US" sz="1400" b="1" dirty="0">
                <a:solidFill>
                  <a:srgbClr val="000000"/>
                </a:solidFill>
                <a:latin typeface="Times New Roman" pitchFamily="18" charset="0"/>
                <a:cs typeface="Times New Roman" pitchFamily="18" charset="0"/>
              </a:rPr>
              <a:t> </a:t>
            </a:r>
            <a:r>
              <a:rPr lang="en-US" sz="1400" dirty="0">
                <a:solidFill>
                  <a:srgbClr val="000000"/>
                </a:solidFill>
                <a:latin typeface="Times New Roman" pitchFamily="18" charset="0"/>
                <a:cs typeface="Times New Roman" pitchFamily="18" charset="0"/>
              </a:rPr>
              <a:t>Conus medullaris. </a:t>
            </a:r>
          </a:p>
        </p:txBody>
      </p:sp>
      <p:sp>
        <p:nvSpPr>
          <p:cNvPr id="35843" name="Line 5"/>
          <p:cNvSpPr>
            <a:spLocks noChangeShapeType="1"/>
          </p:cNvSpPr>
          <p:nvPr/>
        </p:nvSpPr>
        <p:spPr bwMode="auto">
          <a:xfrm flipH="1">
            <a:off x="2209800" y="25908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5844" name="Text Box 6"/>
          <p:cNvSpPr txBox="1">
            <a:spLocks noChangeArrowheads="1"/>
          </p:cNvSpPr>
          <p:nvPr/>
        </p:nvSpPr>
        <p:spPr bwMode="auto">
          <a:xfrm>
            <a:off x="3108325" y="2376488"/>
            <a:ext cx="922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Filum </a:t>
            </a:r>
          </a:p>
          <a:p>
            <a:pPr eaLnBrk="0" fontAlgn="base" hangingPunct="0">
              <a:spcBef>
                <a:spcPct val="0"/>
              </a:spcBef>
              <a:spcAft>
                <a:spcPct val="0"/>
              </a:spcAft>
            </a:pPr>
            <a:r>
              <a:rPr lang="en-US" sz="1400" b="1" dirty="0">
                <a:solidFill>
                  <a:srgbClr val="000000"/>
                </a:solidFill>
                <a:latin typeface="Times" charset="0"/>
              </a:rPr>
              <a:t>terminale</a:t>
            </a:r>
          </a:p>
        </p:txBody>
      </p:sp>
      <p:sp>
        <p:nvSpPr>
          <p:cNvPr id="35845" name="Line 7"/>
          <p:cNvSpPr>
            <a:spLocks noChangeShapeType="1"/>
          </p:cNvSpPr>
          <p:nvPr/>
        </p:nvSpPr>
        <p:spPr bwMode="auto">
          <a:xfrm>
            <a:off x="1295400" y="2047875"/>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5846" name="Text Box 8"/>
          <p:cNvSpPr txBox="1">
            <a:spLocks noChangeArrowheads="1"/>
          </p:cNvSpPr>
          <p:nvPr/>
        </p:nvSpPr>
        <p:spPr bwMode="auto">
          <a:xfrm>
            <a:off x="352425" y="1870075"/>
            <a:ext cx="1003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Conus</a:t>
            </a:r>
          </a:p>
          <a:p>
            <a:pPr eaLnBrk="0" fontAlgn="base" hangingPunct="0">
              <a:spcBef>
                <a:spcPct val="0"/>
              </a:spcBef>
              <a:spcAft>
                <a:spcPct val="0"/>
              </a:spcAft>
            </a:pPr>
            <a:r>
              <a:rPr lang="en-US" sz="1400" b="1" dirty="0">
                <a:solidFill>
                  <a:srgbClr val="000000"/>
                </a:solidFill>
                <a:latin typeface="Times" charset="0"/>
              </a:rPr>
              <a:t>medullaris</a:t>
            </a:r>
          </a:p>
        </p:txBody>
      </p:sp>
      <p:sp>
        <p:nvSpPr>
          <p:cNvPr id="35847" name="Freeform 9"/>
          <p:cNvSpPr>
            <a:spLocks/>
          </p:cNvSpPr>
          <p:nvPr/>
        </p:nvSpPr>
        <p:spPr bwMode="auto">
          <a:xfrm>
            <a:off x="1868488" y="3205163"/>
            <a:ext cx="584200" cy="246062"/>
          </a:xfrm>
          <a:custGeom>
            <a:avLst/>
            <a:gdLst>
              <a:gd name="T0" fmla="*/ 2147483647 w 368"/>
              <a:gd name="T1" fmla="*/ 2147483647 h 155"/>
              <a:gd name="T2" fmla="*/ 0 w 368"/>
              <a:gd name="T3" fmla="*/ 2147483647 h 155"/>
              <a:gd name="T4" fmla="*/ 2147483647 w 368"/>
              <a:gd name="T5" fmla="*/ 2147483647 h 155"/>
              <a:gd name="T6" fmla="*/ 2147483647 w 368"/>
              <a:gd name="T7" fmla="*/ 2147483647 h 155"/>
              <a:gd name="T8" fmla="*/ 2147483647 w 368"/>
              <a:gd name="T9" fmla="*/ 2147483647 h 155"/>
              <a:gd name="T10" fmla="*/ 2147483647 w 368"/>
              <a:gd name="T11" fmla="*/ 2147483647 h 155"/>
              <a:gd name="T12" fmla="*/ 2147483647 w 368"/>
              <a:gd name="T13" fmla="*/ 2147483647 h 155"/>
              <a:gd name="T14" fmla="*/ 0 60000 65536"/>
              <a:gd name="T15" fmla="*/ 0 60000 65536"/>
              <a:gd name="T16" fmla="*/ 0 60000 65536"/>
              <a:gd name="T17" fmla="*/ 0 60000 65536"/>
              <a:gd name="T18" fmla="*/ 0 60000 65536"/>
              <a:gd name="T19" fmla="*/ 0 60000 65536"/>
              <a:gd name="T20" fmla="*/ 0 60000 65536"/>
              <a:gd name="T21" fmla="*/ 0 w 368"/>
              <a:gd name="T22" fmla="*/ 0 h 155"/>
              <a:gd name="T23" fmla="*/ 368 w 368"/>
              <a:gd name="T24" fmla="*/ 155 h 1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8" h="155">
                <a:moveTo>
                  <a:pt x="70" y="20"/>
                </a:moveTo>
                <a:cubicBezTo>
                  <a:pt x="32" y="8"/>
                  <a:pt x="12" y="0"/>
                  <a:pt x="0" y="44"/>
                </a:cubicBezTo>
                <a:cubicBezTo>
                  <a:pt x="0" y="47"/>
                  <a:pt x="7" y="98"/>
                  <a:pt x="15" y="107"/>
                </a:cubicBezTo>
                <a:cubicBezTo>
                  <a:pt x="53" y="153"/>
                  <a:pt x="246" y="151"/>
                  <a:pt x="282" y="154"/>
                </a:cubicBezTo>
                <a:cubicBezTo>
                  <a:pt x="297" y="151"/>
                  <a:pt x="316" y="155"/>
                  <a:pt x="329" y="146"/>
                </a:cubicBezTo>
                <a:cubicBezTo>
                  <a:pt x="344" y="135"/>
                  <a:pt x="360" y="99"/>
                  <a:pt x="360" y="99"/>
                </a:cubicBezTo>
                <a:cubicBezTo>
                  <a:pt x="351" y="38"/>
                  <a:pt x="368" y="52"/>
                  <a:pt x="337" y="36"/>
                </a:cubicBezTo>
              </a:path>
            </a:pathLst>
          </a:custGeom>
          <a:noFill/>
          <a:ln w="28575">
            <a:solidFill>
              <a:srgbClr val="CC00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5848" name="Line 11"/>
          <p:cNvSpPr>
            <a:spLocks noChangeShapeType="1"/>
          </p:cNvSpPr>
          <p:nvPr/>
        </p:nvSpPr>
        <p:spPr bwMode="auto">
          <a:xfrm flipH="1">
            <a:off x="2438400" y="3352800"/>
            <a:ext cx="762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5849" name="Text Box 12"/>
          <p:cNvSpPr txBox="1">
            <a:spLocks noChangeArrowheads="1"/>
          </p:cNvSpPr>
          <p:nvPr/>
        </p:nvSpPr>
        <p:spPr bwMode="auto">
          <a:xfrm>
            <a:off x="3200400" y="3276600"/>
            <a:ext cx="914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b="1" dirty="0">
                <a:solidFill>
                  <a:srgbClr val="000000"/>
                </a:solidFill>
                <a:latin typeface="Times" charset="0"/>
              </a:rPr>
              <a:t>Cauda equina</a:t>
            </a:r>
          </a:p>
        </p:txBody>
      </p:sp>
      <p:sp>
        <p:nvSpPr>
          <p:cNvPr id="35850" name="TextBox 10"/>
          <p:cNvSpPr txBox="1">
            <a:spLocks noChangeArrowheads="1"/>
          </p:cNvSpPr>
          <p:nvPr/>
        </p:nvSpPr>
        <p:spPr bwMode="auto">
          <a:xfrm>
            <a:off x="3162300" y="147638"/>
            <a:ext cx="190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SPINAL CORD</a:t>
            </a:r>
          </a:p>
        </p:txBody>
      </p:sp>
    </p:spTree>
    <p:extLst>
      <p:ext uri="{BB962C8B-B14F-4D97-AF65-F5344CB8AC3E}">
        <p14:creationId xmlns:p14="http://schemas.microsoft.com/office/powerpoint/2010/main" val="7126713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descr="DSC_001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40532" y="1126332"/>
            <a:ext cx="6011863"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TextBox 10"/>
          <p:cNvSpPr txBox="1">
            <a:spLocks noChangeArrowheads="1"/>
          </p:cNvSpPr>
          <p:nvPr/>
        </p:nvSpPr>
        <p:spPr bwMode="auto">
          <a:xfrm>
            <a:off x="5638800" y="152400"/>
            <a:ext cx="1905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SPINAL CORD</a:t>
            </a:r>
          </a:p>
        </p:txBody>
      </p:sp>
      <p:sp>
        <p:nvSpPr>
          <p:cNvPr id="37891" name="Line 11"/>
          <p:cNvSpPr>
            <a:spLocks noChangeShapeType="1"/>
          </p:cNvSpPr>
          <p:nvPr/>
        </p:nvSpPr>
        <p:spPr bwMode="auto">
          <a:xfrm flipH="1">
            <a:off x="2819400" y="1066800"/>
            <a:ext cx="1676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7892" name="Line 11"/>
          <p:cNvSpPr>
            <a:spLocks noChangeShapeType="1"/>
          </p:cNvSpPr>
          <p:nvPr/>
        </p:nvSpPr>
        <p:spPr bwMode="auto">
          <a:xfrm flipH="1">
            <a:off x="3200400" y="4038600"/>
            <a:ext cx="1295400" cy="381000"/>
          </a:xfrm>
          <a:prstGeom prst="line">
            <a:avLst/>
          </a:prstGeom>
          <a:noFill/>
          <a:ln w="28575">
            <a:solidFill>
              <a:srgbClr val="FFFFFF"/>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7893" name="Line 11"/>
          <p:cNvSpPr>
            <a:spLocks noChangeShapeType="1"/>
          </p:cNvSpPr>
          <p:nvPr/>
        </p:nvSpPr>
        <p:spPr bwMode="auto">
          <a:xfrm flipH="1">
            <a:off x="3276600" y="4876800"/>
            <a:ext cx="1981200" cy="21431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7894" name="Line 11"/>
          <p:cNvSpPr>
            <a:spLocks noChangeShapeType="1"/>
          </p:cNvSpPr>
          <p:nvPr/>
        </p:nvSpPr>
        <p:spPr bwMode="auto">
          <a:xfrm flipH="1">
            <a:off x="4114800" y="5486400"/>
            <a:ext cx="1524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7895" name="Text Box 6"/>
          <p:cNvSpPr txBox="1">
            <a:spLocks noChangeArrowheads="1"/>
          </p:cNvSpPr>
          <p:nvPr/>
        </p:nvSpPr>
        <p:spPr bwMode="auto">
          <a:xfrm>
            <a:off x="5257800" y="4572000"/>
            <a:ext cx="13811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dirty="0">
                <a:solidFill>
                  <a:srgbClr val="000000"/>
                </a:solidFill>
                <a:latin typeface="Times" charset="0"/>
              </a:rPr>
              <a:t>Filum Terminale</a:t>
            </a:r>
          </a:p>
          <a:p>
            <a:pPr eaLnBrk="0" fontAlgn="base" hangingPunct="0">
              <a:spcBef>
                <a:spcPct val="0"/>
              </a:spcBef>
              <a:spcAft>
                <a:spcPct val="0"/>
              </a:spcAft>
            </a:pPr>
            <a:r>
              <a:rPr lang="en-US" sz="1400" dirty="0">
                <a:solidFill>
                  <a:srgbClr val="000000"/>
                </a:solidFill>
                <a:latin typeface="Times" charset="0"/>
              </a:rPr>
              <a:t>internum</a:t>
            </a:r>
          </a:p>
        </p:txBody>
      </p:sp>
      <p:sp>
        <p:nvSpPr>
          <p:cNvPr id="37896" name="Text Box 8"/>
          <p:cNvSpPr txBox="1">
            <a:spLocks noChangeArrowheads="1"/>
          </p:cNvSpPr>
          <p:nvPr/>
        </p:nvSpPr>
        <p:spPr bwMode="auto">
          <a:xfrm>
            <a:off x="4572000" y="3733800"/>
            <a:ext cx="942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dirty="0">
                <a:solidFill>
                  <a:srgbClr val="000000"/>
                </a:solidFill>
                <a:latin typeface="Times" charset="0"/>
              </a:rPr>
              <a:t>Conus</a:t>
            </a:r>
          </a:p>
          <a:p>
            <a:pPr eaLnBrk="0" fontAlgn="base" hangingPunct="0">
              <a:spcBef>
                <a:spcPct val="0"/>
              </a:spcBef>
              <a:spcAft>
                <a:spcPct val="0"/>
              </a:spcAft>
            </a:pPr>
            <a:r>
              <a:rPr lang="en-US" sz="1400" dirty="0">
                <a:solidFill>
                  <a:srgbClr val="000000"/>
                </a:solidFill>
                <a:latin typeface="Times" charset="0"/>
              </a:rPr>
              <a:t>medullaris</a:t>
            </a:r>
          </a:p>
        </p:txBody>
      </p:sp>
      <p:sp>
        <p:nvSpPr>
          <p:cNvPr id="37897" name="Text Box 12"/>
          <p:cNvSpPr txBox="1">
            <a:spLocks noChangeArrowheads="1"/>
          </p:cNvSpPr>
          <p:nvPr/>
        </p:nvSpPr>
        <p:spPr bwMode="auto">
          <a:xfrm>
            <a:off x="5638800" y="5181600"/>
            <a:ext cx="2133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dirty="0">
                <a:solidFill>
                  <a:srgbClr val="000000"/>
                </a:solidFill>
                <a:latin typeface="Times" charset="0"/>
              </a:rPr>
              <a:t>Cauda equina</a:t>
            </a:r>
          </a:p>
          <a:p>
            <a:pPr eaLnBrk="0" fontAlgn="base" hangingPunct="0">
              <a:spcBef>
                <a:spcPct val="0"/>
              </a:spcBef>
              <a:spcAft>
                <a:spcPct val="0"/>
              </a:spcAft>
            </a:pPr>
            <a:r>
              <a:rPr lang="en-US" sz="1400" dirty="0">
                <a:solidFill>
                  <a:srgbClr val="000000"/>
                </a:solidFill>
                <a:latin typeface="Times" charset="0"/>
              </a:rPr>
              <a:t>(made up of ventral/dorsal nerve roots)</a:t>
            </a:r>
          </a:p>
          <a:p>
            <a:pPr eaLnBrk="0" fontAlgn="base" hangingPunct="0">
              <a:spcBef>
                <a:spcPct val="0"/>
              </a:spcBef>
              <a:spcAft>
                <a:spcPct val="0"/>
              </a:spcAft>
            </a:pPr>
            <a:endParaRPr lang="en-US" sz="1400" dirty="0">
              <a:solidFill>
                <a:srgbClr val="000000"/>
              </a:solidFill>
              <a:latin typeface="Times" charset="0"/>
            </a:endParaRPr>
          </a:p>
        </p:txBody>
      </p:sp>
      <p:sp>
        <p:nvSpPr>
          <p:cNvPr id="37898" name="Text Box 8"/>
          <p:cNvSpPr txBox="1">
            <a:spLocks noChangeArrowheads="1"/>
          </p:cNvSpPr>
          <p:nvPr/>
        </p:nvSpPr>
        <p:spPr bwMode="auto">
          <a:xfrm>
            <a:off x="4495800" y="838200"/>
            <a:ext cx="1069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dirty="0">
                <a:solidFill>
                  <a:srgbClr val="000000"/>
                </a:solidFill>
                <a:latin typeface="Times" charset="0"/>
              </a:rPr>
              <a:t>Lumbar</a:t>
            </a:r>
          </a:p>
          <a:p>
            <a:pPr eaLnBrk="0" fontAlgn="base" hangingPunct="0">
              <a:spcBef>
                <a:spcPct val="0"/>
              </a:spcBef>
              <a:spcAft>
                <a:spcPct val="0"/>
              </a:spcAft>
            </a:pPr>
            <a:r>
              <a:rPr lang="en-US" sz="1400" dirty="0">
                <a:solidFill>
                  <a:srgbClr val="000000"/>
                </a:solidFill>
                <a:latin typeface="Times" charset="0"/>
              </a:rPr>
              <a:t>enlargement</a:t>
            </a:r>
          </a:p>
        </p:txBody>
      </p:sp>
      <p:sp>
        <p:nvSpPr>
          <p:cNvPr id="2" name="Freeform 1">
            <a:extLst>
              <a:ext uri="{FF2B5EF4-FFF2-40B4-BE49-F238E27FC236}"/>
            </a:extLst>
          </p:cNvPr>
          <p:cNvSpPr/>
          <p:nvPr/>
        </p:nvSpPr>
        <p:spPr>
          <a:xfrm>
            <a:off x="2632075" y="5253038"/>
            <a:ext cx="1628775" cy="600075"/>
          </a:xfrm>
          <a:custGeom>
            <a:avLst/>
            <a:gdLst>
              <a:gd name="connsiteX0" fmla="*/ 1547091 w 1627909"/>
              <a:gd name="connsiteY0" fmla="*/ 115454 h 600363"/>
              <a:gd name="connsiteX1" fmla="*/ 1547091 w 1627909"/>
              <a:gd name="connsiteY1" fmla="*/ 115454 h 600363"/>
              <a:gd name="connsiteX2" fmla="*/ 1454727 w 1627909"/>
              <a:gd name="connsiteY2" fmla="*/ 69273 h 600363"/>
              <a:gd name="connsiteX3" fmla="*/ 1420091 w 1627909"/>
              <a:gd name="connsiteY3" fmla="*/ 46182 h 600363"/>
              <a:gd name="connsiteX4" fmla="*/ 1327727 w 1627909"/>
              <a:gd name="connsiteY4" fmla="*/ 23091 h 600363"/>
              <a:gd name="connsiteX5" fmla="*/ 1154545 w 1627909"/>
              <a:gd name="connsiteY5" fmla="*/ 0 h 600363"/>
              <a:gd name="connsiteX6" fmla="*/ 738909 w 1627909"/>
              <a:gd name="connsiteY6" fmla="*/ 11545 h 600363"/>
              <a:gd name="connsiteX7" fmla="*/ 473363 w 1627909"/>
              <a:gd name="connsiteY7" fmla="*/ 34636 h 600363"/>
              <a:gd name="connsiteX8" fmla="*/ 311727 w 1627909"/>
              <a:gd name="connsiteY8" fmla="*/ 80818 h 600363"/>
              <a:gd name="connsiteX9" fmla="*/ 242454 w 1627909"/>
              <a:gd name="connsiteY9" fmla="*/ 103909 h 600363"/>
              <a:gd name="connsiteX10" fmla="*/ 173181 w 1627909"/>
              <a:gd name="connsiteY10" fmla="*/ 138545 h 600363"/>
              <a:gd name="connsiteX11" fmla="*/ 103909 w 1627909"/>
              <a:gd name="connsiteY11" fmla="*/ 184727 h 600363"/>
              <a:gd name="connsiteX12" fmla="*/ 46181 w 1627909"/>
              <a:gd name="connsiteY12" fmla="*/ 242454 h 600363"/>
              <a:gd name="connsiteX13" fmla="*/ 23091 w 1627909"/>
              <a:gd name="connsiteY13" fmla="*/ 311727 h 600363"/>
              <a:gd name="connsiteX14" fmla="*/ 11545 w 1627909"/>
              <a:gd name="connsiteY14" fmla="*/ 346363 h 600363"/>
              <a:gd name="connsiteX15" fmla="*/ 0 w 1627909"/>
              <a:gd name="connsiteY15" fmla="*/ 392545 h 600363"/>
              <a:gd name="connsiteX16" fmla="*/ 11545 w 1627909"/>
              <a:gd name="connsiteY16" fmla="*/ 484909 h 600363"/>
              <a:gd name="connsiteX17" fmla="*/ 23091 w 1627909"/>
              <a:gd name="connsiteY17" fmla="*/ 531091 h 600363"/>
              <a:gd name="connsiteX18" fmla="*/ 127000 w 1627909"/>
              <a:gd name="connsiteY18" fmla="*/ 577273 h 600363"/>
              <a:gd name="connsiteX19" fmla="*/ 161636 w 1627909"/>
              <a:gd name="connsiteY19" fmla="*/ 588818 h 600363"/>
              <a:gd name="connsiteX20" fmla="*/ 196272 w 1627909"/>
              <a:gd name="connsiteY20" fmla="*/ 600363 h 600363"/>
              <a:gd name="connsiteX21" fmla="*/ 554181 w 1627909"/>
              <a:gd name="connsiteY21" fmla="*/ 588818 h 600363"/>
              <a:gd name="connsiteX22" fmla="*/ 773545 w 1627909"/>
              <a:gd name="connsiteY22" fmla="*/ 577273 h 600363"/>
              <a:gd name="connsiteX23" fmla="*/ 1154545 w 1627909"/>
              <a:gd name="connsiteY23" fmla="*/ 565727 h 600363"/>
              <a:gd name="connsiteX24" fmla="*/ 1327727 w 1627909"/>
              <a:gd name="connsiteY24" fmla="*/ 542636 h 600363"/>
              <a:gd name="connsiteX25" fmla="*/ 1454727 w 1627909"/>
              <a:gd name="connsiteY25" fmla="*/ 519545 h 600363"/>
              <a:gd name="connsiteX26" fmla="*/ 1524000 w 1627909"/>
              <a:gd name="connsiteY26" fmla="*/ 496454 h 600363"/>
              <a:gd name="connsiteX27" fmla="*/ 1593272 w 1627909"/>
              <a:gd name="connsiteY27" fmla="*/ 450273 h 600363"/>
              <a:gd name="connsiteX28" fmla="*/ 1616363 w 1627909"/>
              <a:gd name="connsiteY28" fmla="*/ 369454 h 600363"/>
              <a:gd name="connsiteX29" fmla="*/ 1627909 w 1627909"/>
              <a:gd name="connsiteY29" fmla="*/ 288636 h 600363"/>
              <a:gd name="connsiteX30" fmla="*/ 1616363 w 1627909"/>
              <a:gd name="connsiteY30" fmla="*/ 242454 h 600363"/>
              <a:gd name="connsiteX31" fmla="*/ 1604818 w 1627909"/>
              <a:gd name="connsiteY31" fmla="*/ 184727 h 600363"/>
              <a:gd name="connsiteX32" fmla="*/ 1570181 w 1627909"/>
              <a:gd name="connsiteY32" fmla="*/ 150091 h 600363"/>
              <a:gd name="connsiteX33" fmla="*/ 1547091 w 1627909"/>
              <a:gd name="connsiteY33" fmla="*/ 115454 h 60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7909" h="600363">
                <a:moveTo>
                  <a:pt x="1547091" y="115454"/>
                </a:moveTo>
                <a:lnTo>
                  <a:pt x="1547091" y="115454"/>
                </a:lnTo>
                <a:cubicBezTo>
                  <a:pt x="1516303" y="100060"/>
                  <a:pt x="1484946" y="85756"/>
                  <a:pt x="1454727" y="69273"/>
                </a:cubicBezTo>
                <a:cubicBezTo>
                  <a:pt x="1442545" y="62629"/>
                  <a:pt x="1432502" y="52388"/>
                  <a:pt x="1420091" y="46182"/>
                </a:cubicBezTo>
                <a:cubicBezTo>
                  <a:pt x="1395331" y="33802"/>
                  <a:pt x="1351445" y="28362"/>
                  <a:pt x="1327727" y="23091"/>
                </a:cubicBezTo>
                <a:cubicBezTo>
                  <a:pt x="1221808" y="-447"/>
                  <a:pt x="1346903" y="17486"/>
                  <a:pt x="1154545" y="0"/>
                </a:cubicBezTo>
                <a:lnTo>
                  <a:pt x="738909" y="11545"/>
                </a:lnTo>
                <a:cubicBezTo>
                  <a:pt x="646641" y="15027"/>
                  <a:pt x="561785" y="15689"/>
                  <a:pt x="473363" y="34636"/>
                </a:cubicBezTo>
                <a:cubicBezTo>
                  <a:pt x="392181" y="52032"/>
                  <a:pt x="384420" y="56587"/>
                  <a:pt x="311727" y="80818"/>
                </a:cubicBezTo>
                <a:cubicBezTo>
                  <a:pt x="311723" y="80819"/>
                  <a:pt x="242457" y="103907"/>
                  <a:pt x="242454" y="103909"/>
                </a:cubicBezTo>
                <a:cubicBezTo>
                  <a:pt x="197692" y="133751"/>
                  <a:pt x="220982" y="122612"/>
                  <a:pt x="173181" y="138545"/>
                </a:cubicBezTo>
                <a:cubicBezTo>
                  <a:pt x="150090" y="153939"/>
                  <a:pt x="119303" y="161636"/>
                  <a:pt x="103909" y="184727"/>
                </a:cubicBezTo>
                <a:cubicBezTo>
                  <a:pt x="73121" y="230909"/>
                  <a:pt x="92363" y="211666"/>
                  <a:pt x="46181" y="242454"/>
                </a:cubicBezTo>
                <a:lnTo>
                  <a:pt x="23091" y="311727"/>
                </a:lnTo>
                <a:cubicBezTo>
                  <a:pt x="19243" y="323272"/>
                  <a:pt x="14497" y="334556"/>
                  <a:pt x="11545" y="346363"/>
                </a:cubicBezTo>
                <a:lnTo>
                  <a:pt x="0" y="392545"/>
                </a:lnTo>
                <a:cubicBezTo>
                  <a:pt x="3848" y="423333"/>
                  <a:pt x="6444" y="454304"/>
                  <a:pt x="11545" y="484909"/>
                </a:cubicBezTo>
                <a:cubicBezTo>
                  <a:pt x="14154" y="500561"/>
                  <a:pt x="14289" y="517888"/>
                  <a:pt x="23091" y="531091"/>
                </a:cubicBezTo>
                <a:cubicBezTo>
                  <a:pt x="38774" y="554615"/>
                  <a:pt x="113335" y="572718"/>
                  <a:pt x="127000" y="577273"/>
                </a:cubicBezTo>
                <a:lnTo>
                  <a:pt x="161636" y="588818"/>
                </a:lnTo>
                <a:lnTo>
                  <a:pt x="196272" y="600363"/>
                </a:lnTo>
                <a:lnTo>
                  <a:pt x="554181" y="588818"/>
                </a:lnTo>
                <a:cubicBezTo>
                  <a:pt x="627345" y="585892"/>
                  <a:pt x="700377" y="580087"/>
                  <a:pt x="773545" y="577273"/>
                </a:cubicBezTo>
                <a:lnTo>
                  <a:pt x="1154545" y="565727"/>
                </a:lnTo>
                <a:cubicBezTo>
                  <a:pt x="1225505" y="556857"/>
                  <a:pt x="1258648" y="553264"/>
                  <a:pt x="1327727" y="542636"/>
                </a:cubicBezTo>
                <a:cubicBezTo>
                  <a:pt x="1347930" y="539528"/>
                  <a:pt x="1431405" y="525906"/>
                  <a:pt x="1454727" y="519545"/>
                </a:cubicBezTo>
                <a:cubicBezTo>
                  <a:pt x="1478209" y="513141"/>
                  <a:pt x="1503748" y="509955"/>
                  <a:pt x="1524000" y="496454"/>
                </a:cubicBezTo>
                <a:lnTo>
                  <a:pt x="1593272" y="450273"/>
                </a:lnTo>
                <a:cubicBezTo>
                  <a:pt x="1603166" y="420592"/>
                  <a:pt x="1610563" y="401354"/>
                  <a:pt x="1616363" y="369454"/>
                </a:cubicBezTo>
                <a:cubicBezTo>
                  <a:pt x="1621231" y="342680"/>
                  <a:pt x="1624060" y="315575"/>
                  <a:pt x="1627909" y="288636"/>
                </a:cubicBezTo>
                <a:cubicBezTo>
                  <a:pt x="1624060" y="273242"/>
                  <a:pt x="1619805" y="257944"/>
                  <a:pt x="1616363" y="242454"/>
                </a:cubicBezTo>
                <a:cubicBezTo>
                  <a:pt x="1612106" y="223298"/>
                  <a:pt x="1613594" y="202279"/>
                  <a:pt x="1604818" y="184727"/>
                </a:cubicBezTo>
                <a:cubicBezTo>
                  <a:pt x="1597516" y="170123"/>
                  <a:pt x="1581727" y="161637"/>
                  <a:pt x="1570181" y="150091"/>
                </a:cubicBezTo>
                <a:lnTo>
                  <a:pt x="1547091" y="115454"/>
                </a:lnTo>
                <a:close/>
              </a:path>
            </a:pathLst>
          </a:custGeom>
          <a:ln w="28575" cmpd="sng">
            <a:solidFill>
              <a:schemeClr val="tx1"/>
            </a:solidFill>
            <a:prstDash val="sysDash"/>
          </a:ln>
        </p:spPr>
        <p:txBody>
          <a:bodyPr/>
          <a:lstStyle/>
          <a:p>
            <a:pPr eaLnBrk="0" fontAlgn="base" hangingPunct="0">
              <a:spcBef>
                <a:spcPct val="0"/>
              </a:spcBef>
              <a:spcAft>
                <a:spcPct val="0"/>
              </a:spcAft>
              <a:defRPr/>
            </a:pPr>
            <a:endParaRPr lang="en-US" sz="2400" dirty="0">
              <a:ln>
                <a:solidFill>
                  <a:srgbClr val="000000"/>
                </a:solidFill>
              </a:ln>
              <a:solidFill>
                <a:srgbClr val="000000"/>
              </a:solidFill>
            </a:endParaRPr>
          </a:p>
        </p:txBody>
      </p:sp>
    </p:spTree>
    <p:extLst>
      <p:ext uri="{BB962C8B-B14F-4D97-AF65-F5344CB8AC3E}">
        <p14:creationId xmlns:p14="http://schemas.microsoft.com/office/powerpoint/2010/main" val="21436801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2" descr="list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5878513"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Text Box 4"/>
          <p:cNvSpPr txBox="1">
            <a:spLocks noChangeArrowheads="1"/>
          </p:cNvSpPr>
          <p:nvPr/>
        </p:nvSpPr>
        <p:spPr bwMode="auto">
          <a:xfrm>
            <a:off x="5486400" y="1905000"/>
            <a:ext cx="3505200"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In adult, the spinal cord ends at the lower border of  L1 vertebra./Upper border of L2</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Whereas in the new born the spinal cord ends at the level of  L3 vertebra.</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Dura mater and arachnoid mater form the coverings for the spinal cord. They extend until the lower border of S2 vertebra.</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Subdural space and subarachnoid space extend until 2</a:t>
            </a:r>
            <a:r>
              <a:rPr lang="en-US" sz="1400" baseline="30000" dirty="0">
                <a:solidFill>
                  <a:srgbClr val="000000"/>
                </a:solidFill>
                <a:latin typeface="Times New Roman" pitchFamily="18" charset="0"/>
                <a:cs typeface="Times New Roman" pitchFamily="18" charset="0"/>
              </a:rPr>
              <a:t>nd</a:t>
            </a:r>
            <a:r>
              <a:rPr lang="en-US" sz="1400" dirty="0">
                <a:solidFill>
                  <a:srgbClr val="000000"/>
                </a:solidFill>
                <a:latin typeface="Times New Roman" pitchFamily="18" charset="0"/>
                <a:cs typeface="Times New Roman" pitchFamily="18" charset="0"/>
              </a:rPr>
              <a:t> sacral vertebra.</a:t>
            </a:r>
          </a:p>
          <a:p>
            <a:pPr eaLnBrk="0" fontAlgn="base" hangingPunct="0">
              <a:spcBef>
                <a:spcPct val="50000"/>
              </a:spcBef>
              <a:spcAft>
                <a:spcPct val="0"/>
              </a:spcAft>
            </a:pPr>
            <a:r>
              <a:rPr lang="en-US" sz="1400" dirty="0">
                <a:solidFill>
                  <a:srgbClr val="000000"/>
                </a:solidFill>
                <a:latin typeface="Times New Roman" pitchFamily="18" charset="0"/>
                <a:cs typeface="Times New Roman" pitchFamily="18" charset="0"/>
              </a:rPr>
              <a:t>The Filum Terminale inside the Dural and Arachnoid mater is known as </a:t>
            </a:r>
            <a:r>
              <a:rPr lang="en-US" sz="1400" b="1" dirty="0">
                <a:solidFill>
                  <a:srgbClr val="000000"/>
                </a:solidFill>
                <a:latin typeface="Times New Roman" pitchFamily="18" charset="0"/>
                <a:cs typeface="Times New Roman" pitchFamily="18" charset="0"/>
              </a:rPr>
              <a:t>Filum terminale internum</a:t>
            </a:r>
            <a:r>
              <a:rPr lang="en-US" sz="1400" dirty="0">
                <a:solidFill>
                  <a:srgbClr val="000000"/>
                </a:solidFill>
                <a:latin typeface="Times New Roman" pitchFamily="18" charset="0"/>
                <a:cs typeface="Times New Roman" pitchFamily="18" charset="0"/>
              </a:rPr>
              <a:t> and the part of it below the Dural and Arachoid sheaths is known as </a:t>
            </a:r>
            <a:r>
              <a:rPr lang="en-US" sz="1400" b="1" dirty="0">
                <a:solidFill>
                  <a:srgbClr val="000000"/>
                </a:solidFill>
                <a:latin typeface="Times New Roman" pitchFamily="18" charset="0"/>
                <a:cs typeface="Times New Roman" pitchFamily="18" charset="0"/>
              </a:rPr>
              <a:t>Filum terminale externum </a:t>
            </a:r>
            <a:r>
              <a:rPr lang="en-US" sz="1400" dirty="0">
                <a:solidFill>
                  <a:srgbClr val="000000"/>
                </a:solidFill>
                <a:latin typeface="Times New Roman" pitchFamily="18" charset="0"/>
                <a:cs typeface="Times New Roman" pitchFamily="18" charset="0"/>
              </a:rPr>
              <a:t>which attaches on the dorsal aspect of coccygeal vertebra </a:t>
            </a:r>
            <a:r>
              <a:rPr lang="en-US" sz="1400" dirty="0" smtClean="0">
                <a:solidFill>
                  <a:srgbClr val="000000"/>
                </a:solidFill>
                <a:latin typeface="Times New Roman" pitchFamily="18" charset="0"/>
                <a:cs typeface="Times New Roman" pitchFamily="18" charset="0"/>
              </a:rPr>
              <a:t>. </a:t>
            </a:r>
            <a:endParaRPr lang="en-US" sz="1400" dirty="0">
              <a:solidFill>
                <a:srgbClr val="000000"/>
              </a:solidFill>
              <a:latin typeface="Times New Roman" pitchFamily="18" charset="0"/>
              <a:cs typeface="Times New Roman" pitchFamily="18" charset="0"/>
            </a:endParaRPr>
          </a:p>
        </p:txBody>
      </p:sp>
      <p:sp>
        <p:nvSpPr>
          <p:cNvPr id="38915" name="Line 5"/>
          <p:cNvSpPr>
            <a:spLocks noChangeShapeType="1"/>
          </p:cNvSpPr>
          <p:nvPr/>
        </p:nvSpPr>
        <p:spPr bwMode="auto">
          <a:xfrm>
            <a:off x="533400" y="4114800"/>
            <a:ext cx="23622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8916" name="Text Box 6"/>
          <p:cNvSpPr txBox="1">
            <a:spLocks noChangeArrowheads="1"/>
          </p:cNvSpPr>
          <p:nvPr/>
        </p:nvSpPr>
        <p:spPr bwMode="auto">
          <a:xfrm>
            <a:off x="174625" y="3733800"/>
            <a:ext cx="892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Level</a:t>
            </a:r>
          </a:p>
          <a:p>
            <a:pPr eaLnBrk="0" fontAlgn="base" hangingPunct="0">
              <a:spcBef>
                <a:spcPct val="0"/>
              </a:spcBef>
              <a:spcAft>
                <a:spcPct val="0"/>
              </a:spcAft>
            </a:pPr>
            <a:r>
              <a:rPr lang="en-US" sz="1400" b="1" dirty="0">
                <a:solidFill>
                  <a:srgbClr val="000000"/>
                </a:solidFill>
                <a:latin typeface="Times" charset="0"/>
              </a:rPr>
              <a:t>S2</a:t>
            </a:r>
          </a:p>
        </p:txBody>
      </p:sp>
      <p:sp>
        <p:nvSpPr>
          <p:cNvPr id="38917" name="Line 7"/>
          <p:cNvSpPr>
            <a:spLocks noChangeShapeType="1"/>
          </p:cNvSpPr>
          <p:nvPr/>
        </p:nvSpPr>
        <p:spPr bwMode="auto">
          <a:xfrm flipV="1">
            <a:off x="762000" y="1676400"/>
            <a:ext cx="20574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38918" name="Text Box 8"/>
          <p:cNvSpPr txBox="1">
            <a:spLocks noChangeArrowheads="1"/>
          </p:cNvSpPr>
          <p:nvPr/>
        </p:nvSpPr>
        <p:spPr bwMode="auto">
          <a:xfrm>
            <a:off x="152400" y="1524000"/>
            <a:ext cx="704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Level</a:t>
            </a:r>
          </a:p>
          <a:p>
            <a:pPr eaLnBrk="0" fontAlgn="base" hangingPunct="0">
              <a:spcBef>
                <a:spcPct val="0"/>
              </a:spcBef>
              <a:spcAft>
                <a:spcPct val="0"/>
              </a:spcAft>
            </a:pPr>
            <a:r>
              <a:rPr lang="en-US" sz="1400" b="1" dirty="0">
                <a:solidFill>
                  <a:srgbClr val="000000"/>
                </a:solidFill>
                <a:latin typeface="Times" charset="0"/>
              </a:rPr>
              <a:t>L1</a:t>
            </a:r>
          </a:p>
        </p:txBody>
      </p:sp>
      <p:sp>
        <p:nvSpPr>
          <p:cNvPr id="38919" name="TextBox 7"/>
          <p:cNvSpPr txBox="1">
            <a:spLocks noChangeArrowheads="1"/>
          </p:cNvSpPr>
          <p:nvPr/>
        </p:nvSpPr>
        <p:spPr bwMode="auto">
          <a:xfrm>
            <a:off x="2743200" y="152400"/>
            <a:ext cx="2857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SPINAL CORD AND MENINGES</a:t>
            </a:r>
          </a:p>
        </p:txBody>
      </p:sp>
    </p:spTree>
    <p:extLst>
      <p:ext uri="{BB962C8B-B14F-4D97-AF65-F5344CB8AC3E}">
        <p14:creationId xmlns:p14="http://schemas.microsoft.com/office/powerpoint/2010/main" val="32036919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74638"/>
            <a:ext cx="2971800" cy="658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Line 11"/>
          <p:cNvSpPr>
            <a:spLocks noChangeShapeType="1"/>
          </p:cNvSpPr>
          <p:nvPr/>
        </p:nvSpPr>
        <p:spPr bwMode="auto">
          <a:xfrm flipH="1">
            <a:off x="4191000" y="2895600"/>
            <a:ext cx="1219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0963" name="Line 11"/>
          <p:cNvSpPr>
            <a:spLocks noChangeShapeType="1"/>
          </p:cNvSpPr>
          <p:nvPr/>
        </p:nvSpPr>
        <p:spPr bwMode="auto">
          <a:xfrm flipV="1">
            <a:off x="2286000" y="3352800"/>
            <a:ext cx="457200" cy="5334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0964" name="Line 11"/>
          <p:cNvSpPr>
            <a:spLocks noChangeShapeType="1"/>
          </p:cNvSpPr>
          <p:nvPr/>
        </p:nvSpPr>
        <p:spPr bwMode="auto">
          <a:xfrm>
            <a:off x="1981200" y="1600200"/>
            <a:ext cx="685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0965" name="Text Box 6"/>
          <p:cNvSpPr txBox="1">
            <a:spLocks noChangeArrowheads="1"/>
          </p:cNvSpPr>
          <p:nvPr/>
        </p:nvSpPr>
        <p:spPr bwMode="auto">
          <a:xfrm>
            <a:off x="1219200" y="1447800"/>
            <a:ext cx="111283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Anterior</a:t>
            </a:r>
          </a:p>
          <a:p>
            <a:pPr eaLnBrk="0" fontAlgn="base" hangingPunct="0">
              <a:spcBef>
                <a:spcPct val="0"/>
              </a:spcBef>
              <a:spcAft>
                <a:spcPct val="0"/>
              </a:spcAft>
            </a:pPr>
            <a:r>
              <a:rPr lang="en-US" sz="1400" b="1" dirty="0">
                <a:solidFill>
                  <a:srgbClr val="000000"/>
                </a:solidFill>
                <a:latin typeface="Times" charset="0"/>
              </a:rPr>
              <a:t>longitudinal </a:t>
            </a:r>
          </a:p>
          <a:p>
            <a:pPr eaLnBrk="0" fontAlgn="base" hangingPunct="0">
              <a:spcBef>
                <a:spcPct val="0"/>
              </a:spcBef>
              <a:spcAft>
                <a:spcPct val="0"/>
              </a:spcAft>
            </a:pPr>
            <a:r>
              <a:rPr lang="en-US" sz="1400" b="1" dirty="0">
                <a:solidFill>
                  <a:srgbClr val="000000"/>
                </a:solidFill>
                <a:latin typeface="Times" charset="0"/>
              </a:rPr>
              <a:t>ligament</a:t>
            </a:r>
          </a:p>
        </p:txBody>
      </p:sp>
      <p:sp>
        <p:nvSpPr>
          <p:cNvPr id="40966" name="Text Box 8"/>
          <p:cNvSpPr txBox="1">
            <a:spLocks noChangeArrowheads="1"/>
          </p:cNvSpPr>
          <p:nvPr/>
        </p:nvSpPr>
        <p:spPr bwMode="auto">
          <a:xfrm>
            <a:off x="5410200" y="2743200"/>
            <a:ext cx="1954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Supraspinous ligament</a:t>
            </a:r>
          </a:p>
        </p:txBody>
      </p:sp>
      <p:sp>
        <p:nvSpPr>
          <p:cNvPr id="40967" name="Line 11"/>
          <p:cNvSpPr>
            <a:spLocks noChangeShapeType="1"/>
          </p:cNvSpPr>
          <p:nvPr/>
        </p:nvSpPr>
        <p:spPr bwMode="auto">
          <a:xfrm flipH="1">
            <a:off x="3962400" y="3429000"/>
            <a:ext cx="1447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0968" name="Text Box 8"/>
          <p:cNvSpPr txBox="1">
            <a:spLocks noChangeArrowheads="1"/>
          </p:cNvSpPr>
          <p:nvPr/>
        </p:nvSpPr>
        <p:spPr bwMode="auto">
          <a:xfrm>
            <a:off x="5410200" y="3276600"/>
            <a:ext cx="18653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Interspinous ligament</a:t>
            </a:r>
          </a:p>
        </p:txBody>
      </p:sp>
      <p:sp>
        <p:nvSpPr>
          <p:cNvPr id="40969" name="Line 11"/>
          <p:cNvSpPr>
            <a:spLocks noChangeShapeType="1"/>
          </p:cNvSpPr>
          <p:nvPr/>
        </p:nvSpPr>
        <p:spPr bwMode="auto">
          <a:xfrm flipH="1" flipV="1">
            <a:off x="3352800" y="1828800"/>
            <a:ext cx="1295400" cy="1524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0970" name="Text Box 8"/>
          <p:cNvSpPr txBox="1">
            <a:spLocks noChangeArrowheads="1"/>
          </p:cNvSpPr>
          <p:nvPr/>
        </p:nvSpPr>
        <p:spPr bwMode="auto">
          <a:xfrm>
            <a:off x="4648200" y="1825625"/>
            <a:ext cx="1295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Spinal nerve</a:t>
            </a:r>
          </a:p>
        </p:txBody>
      </p:sp>
      <p:sp>
        <p:nvSpPr>
          <p:cNvPr id="40971" name="TextBox 10"/>
          <p:cNvSpPr txBox="1">
            <a:spLocks noChangeArrowheads="1"/>
          </p:cNvSpPr>
          <p:nvPr/>
        </p:nvSpPr>
        <p:spPr bwMode="auto">
          <a:xfrm>
            <a:off x="4800600" y="228600"/>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VERTEBRAL COLUMN </a:t>
            </a:r>
          </a:p>
        </p:txBody>
      </p:sp>
      <p:sp>
        <p:nvSpPr>
          <p:cNvPr id="40972" name="Line 11"/>
          <p:cNvSpPr>
            <a:spLocks noChangeShapeType="1"/>
          </p:cNvSpPr>
          <p:nvPr/>
        </p:nvSpPr>
        <p:spPr bwMode="auto">
          <a:xfrm flipH="1" flipV="1">
            <a:off x="3505200" y="1298575"/>
            <a:ext cx="1371600" cy="762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0973" name="Text Box 8"/>
          <p:cNvSpPr txBox="1">
            <a:spLocks noChangeArrowheads="1"/>
          </p:cNvSpPr>
          <p:nvPr/>
        </p:nvSpPr>
        <p:spPr bwMode="auto">
          <a:xfrm>
            <a:off x="4876800" y="1219200"/>
            <a:ext cx="1295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Intervertebral foramen</a:t>
            </a:r>
          </a:p>
        </p:txBody>
      </p:sp>
      <p:sp>
        <p:nvSpPr>
          <p:cNvPr id="40974" name="Text Box 8"/>
          <p:cNvSpPr txBox="1">
            <a:spLocks noChangeArrowheads="1"/>
          </p:cNvSpPr>
          <p:nvPr/>
        </p:nvSpPr>
        <p:spPr bwMode="auto">
          <a:xfrm>
            <a:off x="1219200" y="3810000"/>
            <a:ext cx="1295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Intervertebral </a:t>
            </a:r>
          </a:p>
          <a:p>
            <a:pPr eaLnBrk="0" fontAlgn="base" hangingPunct="0">
              <a:spcBef>
                <a:spcPct val="0"/>
              </a:spcBef>
              <a:spcAft>
                <a:spcPct val="0"/>
              </a:spcAft>
            </a:pPr>
            <a:r>
              <a:rPr lang="en-US" sz="1400" b="1" dirty="0">
                <a:solidFill>
                  <a:srgbClr val="000000"/>
                </a:solidFill>
                <a:latin typeface="Times" charset="0"/>
              </a:rPr>
              <a:t>         disc</a:t>
            </a:r>
          </a:p>
        </p:txBody>
      </p:sp>
      <p:sp>
        <p:nvSpPr>
          <p:cNvPr id="40975" name="Line 11"/>
          <p:cNvSpPr>
            <a:spLocks noChangeShapeType="1"/>
          </p:cNvSpPr>
          <p:nvPr/>
        </p:nvSpPr>
        <p:spPr bwMode="auto">
          <a:xfrm flipH="1" flipV="1">
            <a:off x="3429000" y="2103438"/>
            <a:ext cx="1295400" cy="1524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0976" name="Text Box 8"/>
          <p:cNvSpPr txBox="1">
            <a:spLocks noChangeArrowheads="1"/>
          </p:cNvSpPr>
          <p:nvPr/>
        </p:nvSpPr>
        <p:spPr bwMode="auto">
          <a:xfrm>
            <a:off x="642938" y="2246313"/>
            <a:ext cx="1981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Ventral ramus of  spinal nerve</a:t>
            </a:r>
          </a:p>
        </p:txBody>
      </p:sp>
      <p:sp>
        <p:nvSpPr>
          <p:cNvPr id="40977" name="Line 11"/>
          <p:cNvSpPr>
            <a:spLocks noChangeShapeType="1"/>
          </p:cNvSpPr>
          <p:nvPr/>
        </p:nvSpPr>
        <p:spPr bwMode="auto">
          <a:xfrm flipV="1">
            <a:off x="2052638" y="1981200"/>
            <a:ext cx="1147762" cy="38735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0978" name="Text Box 8"/>
          <p:cNvSpPr txBox="1">
            <a:spLocks noChangeArrowheads="1"/>
          </p:cNvSpPr>
          <p:nvPr/>
        </p:nvSpPr>
        <p:spPr bwMode="auto">
          <a:xfrm>
            <a:off x="4691063" y="2106613"/>
            <a:ext cx="1676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Dorsal ramus of  spinal nerve</a:t>
            </a:r>
          </a:p>
        </p:txBody>
      </p:sp>
    </p:spTree>
    <p:extLst>
      <p:ext uri="{BB962C8B-B14F-4D97-AF65-F5344CB8AC3E}">
        <p14:creationId xmlns:p14="http://schemas.microsoft.com/office/powerpoint/2010/main" val="1725867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7400" y="762000"/>
            <a:ext cx="7037388"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6" name="Line 11"/>
          <p:cNvSpPr>
            <a:spLocks noChangeShapeType="1"/>
          </p:cNvSpPr>
          <p:nvPr/>
        </p:nvSpPr>
        <p:spPr bwMode="auto">
          <a:xfrm flipH="1">
            <a:off x="5334000" y="1676400"/>
            <a:ext cx="1219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1987" name="Line 11"/>
          <p:cNvSpPr>
            <a:spLocks noChangeShapeType="1"/>
          </p:cNvSpPr>
          <p:nvPr/>
        </p:nvSpPr>
        <p:spPr bwMode="auto">
          <a:xfrm flipH="1">
            <a:off x="3962400" y="3962400"/>
            <a:ext cx="1828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1988" name="Line 11"/>
          <p:cNvSpPr>
            <a:spLocks noChangeShapeType="1"/>
          </p:cNvSpPr>
          <p:nvPr/>
        </p:nvSpPr>
        <p:spPr bwMode="auto">
          <a:xfrm>
            <a:off x="1219200" y="3505200"/>
            <a:ext cx="685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1989" name="Text Box 6"/>
          <p:cNvSpPr txBox="1">
            <a:spLocks noChangeArrowheads="1"/>
          </p:cNvSpPr>
          <p:nvPr/>
        </p:nvSpPr>
        <p:spPr bwMode="auto">
          <a:xfrm>
            <a:off x="457200" y="3352800"/>
            <a:ext cx="111283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Anterior</a:t>
            </a:r>
          </a:p>
          <a:p>
            <a:pPr eaLnBrk="0" fontAlgn="base" hangingPunct="0">
              <a:spcBef>
                <a:spcPct val="0"/>
              </a:spcBef>
              <a:spcAft>
                <a:spcPct val="0"/>
              </a:spcAft>
            </a:pPr>
            <a:r>
              <a:rPr lang="en-US" sz="1400" b="1" dirty="0">
                <a:solidFill>
                  <a:srgbClr val="000000"/>
                </a:solidFill>
                <a:latin typeface="Times" charset="0"/>
              </a:rPr>
              <a:t>longitudinal </a:t>
            </a:r>
          </a:p>
          <a:p>
            <a:pPr eaLnBrk="0" fontAlgn="base" hangingPunct="0">
              <a:spcBef>
                <a:spcPct val="0"/>
              </a:spcBef>
              <a:spcAft>
                <a:spcPct val="0"/>
              </a:spcAft>
            </a:pPr>
            <a:r>
              <a:rPr lang="en-US" sz="1400" b="1" dirty="0">
                <a:solidFill>
                  <a:srgbClr val="000000"/>
                </a:solidFill>
                <a:latin typeface="Times" charset="0"/>
              </a:rPr>
              <a:t>ligament</a:t>
            </a:r>
          </a:p>
        </p:txBody>
      </p:sp>
      <p:sp>
        <p:nvSpPr>
          <p:cNvPr id="41990" name="Text Box 8"/>
          <p:cNvSpPr txBox="1">
            <a:spLocks noChangeArrowheads="1"/>
          </p:cNvSpPr>
          <p:nvPr/>
        </p:nvSpPr>
        <p:spPr bwMode="auto">
          <a:xfrm>
            <a:off x="5715000" y="3806825"/>
            <a:ext cx="1749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Ligamentum flavum</a:t>
            </a:r>
          </a:p>
        </p:txBody>
      </p:sp>
      <p:sp>
        <p:nvSpPr>
          <p:cNvPr id="41991" name="Text Box 8"/>
          <p:cNvSpPr txBox="1">
            <a:spLocks noChangeArrowheads="1"/>
          </p:cNvSpPr>
          <p:nvPr/>
        </p:nvSpPr>
        <p:spPr bwMode="auto">
          <a:xfrm>
            <a:off x="6553200" y="1524000"/>
            <a:ext cx="1954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Supraspinous ligament</a:t>
            </a:r>
          </a:p>
        </p:txBody>
      </p:sp>
      <p:sp>
        <p:nvSpPr>
          <p:cNvPr id="41992" name="Line 11"/>
          <p:cNvSpPr>
            <a:spLocks noChangeShapeType="1"/>
          </p:cNvSpPr>
          <p:nvPr/>
        </p:nvSpPr>
        <p:spPr bwMode="auto">
          <a:xfrm flipH="1">
            <a:off x="4876800" y="2971800"/>
            <a:ext cx="1676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1993" name="Text Box 8"/>
          <p:cNvSpPr txBox="1">
            <a:spLocks noChangeArrowheads="1"/>
          </p:cNvSpPr>
          <p:nvPr/>
        </p:nvSpPr>
        <p:spPr bwMode="auto">
          <a:xfrm>
            <a:off x="6553200" y="2743200"/>
            <a:ext cx="18653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Interspinous ligament</a:t>
            </a:r>
          </a:p>
        </p:txBody>
      </p:sp>
      <p:sp>
        <p:nvSpPr>
          <p:cNvPr id="41994" name="Line 11"/>
          <p:cNvSpPr>
            <a:spLocks noChangeShapeType="1"/>
          </p:cNvSpPr>
          <p:nvPr/>
        </p:nvSpPr>
        <p:spPr bwMode="auto">
          <a:xfrm flipV="1">
            <a:off x="1219200" y="4800600"/>
            <a:ext cx="2133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1995" name="Text Box 8"/>
          <p:cNvSpPr txBox="1">
            <a:spLocks noChangeArrowheads="1"/>
          </p:cNvSpPr>
          <p:nvPr/>
        </p:nvSpPr>
        <p:spPr bwMode="auto">
          <a:xfrm>
            <a:off x="381000" y="4648200"/>
            <a:ext cx="1295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Posterior longitudinal ligament</a:t>
            </a:r>
          </a:p>
        </p:txBody>
      </p:sp>
      <p:sp>
        <p:nvSpPr>
          <p:cNvPr id="41996" name="Rectangle 14"/>
          <p:cNvSpPr>
            <a:spLocks noChangeArrowheads="1"/>
          </p:cNvSpPr>
          <p:nvPr/>
        </p:nvSpPr>
        <p:spPr bwMode="auto">
          <a:xfrm>
            <a:off x="423863" y="5986463"/>
            <a:ext cx="1196975" cy="3381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eaLnBrk="0" fontAlgn="base" hangingPunct="0">
              <a:spcBef>
                <a:spcPct val="0"/>
              </a:spcBef>
              <a:spcAft>
                <a:spcPct val="0"/>
              </a:spcAft>
            </a:pPr>
            <a:r>
              <a:rPr lang="en-US" sz="1600" b="1" dirty="0">
                <a:solidFill>
                  <a:srgbClr val="000000"/>
                </a:solidFill>
                <a:latin typeface="Times" charset="0"/>
              </a:rPr>
              <a:t>VENTRAL</a:t>
            </a:r>
          </a:p>
        </p:txBody>
      </p:sp>
      <p:sp>
        <p:nvSpPr>
          <p:cNvPr id="41997" name="Rectangle 15"/>
          <p:cNvSpPr>
            <a:spLocks noChangeArrowheads="1"/>
          </p:cNvSpPr>
          <p:nvPr/>
        </p:nvSpPr>
        <p:spPr bwMode="auto">
          <a:xfrm>
            <a:off x="6397625" y="5951538"/>
            <a:ext cx="1044575" cy="3381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eaLnBrk="0" fontAlgn="base" hangingPunct="0">
              <a:spcBef>
                <a:spcPct val="0"/>
              </a:spcBef>
              <a:spcAft>
                <a:spcPct val="0"/>
              </a:spcAft>
            </a:pPr>
            <a:r>
              <a:rPr lang="en-US" sz="1600" b="1" dirty="0">
                <a:solidFill>
                  <a:srgbClr val="000000"/>
                </a:solidFill>
                <a:latin typeface="Times" charset="0"/>
              </a:rPr>
              <a:t>DORSAL</a:t>
            </a:r>
          </a:p>
        </p:txBody>
      </p:sp>
      <p:sp>
        <p:nvSpPr>
          <p:cNvPr id="41998" name="TextBox 10"/>
          <p:cNvSpPr txBox="1">
            <a:spLocks noChangeArrowheads="1"/>
          </p:cNvSpPr>
          <p:nvPr/>
        </p:nvSpPr>
        <p:spPr bwMode="auto">
          <a:xfrm>
            <a:off x="2743200" y="228600"/>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VERTEBRAL COLUMN</a:t>
            </a:r>
          </a:p>
        </p:txBody>
      </p:sp>
    </p:spTree>
    <p:extLst>
      <p:ext uri="{BB962C8B-B14F-4D97-AF65-F5344CB8AC3E}">
        <p14:creationId xmlns:p14="http://schemas.microsoft.com/office/powerpoint/2010/main" val="30960538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descr="lumbar puctu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914400"/>
            <a:ext cx="5365750" cy="372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TextBox 2"/>
          <p:cNvSpPr txBox="1">
            <a:spLocks noChangeArrowheads="1"/>
          </p:cNvSpPr>
          <p:nvPr/>
        </p:nvSpPr>
        <p:spPr bwMode="auto">
          <a:xfrm>
            <a:off x="3124200" y="304800"/>
            <a:ext cx="4210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SPINAL TAP VERSUS EPIDURAL ANESTHESIA </a:t>
            </a:r>
          </a:p>
        </p:txBody>
      </p:sp>
      <p:sp>
        <p:nvSpPr>
          <p:cNvPr id="43011" name="TextBox 3"/>
          <p:cNvSpPr txBox="1">
            <a:spLocks noChangeArrowheads="1"/>
          </p:cNvSpPr>
          <p:nvPr/>
        </p:nvSpPr>
        <p:spPr bwMode="auto">
          <a:xfrm>
            <a:off x="685800" y="5029200"/>
            <a:ext cx="83058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200" b="1" dirty="0">
                <a:solidFill>
                  <a:srgbClr val="000000"/>
                </a:solidFill>
                <a:latin typeface="Times" charset="0"/>
              </a:rPr>
              <a:t>Epidural block: </a:t>
            </a:r>
            <a:r>
              <a:rPr lang="en-US" sz="1200" dirty="0">
                <a:solidFill>
                  <a:srgbClr val="000000"/>
                </a:solidFill>
                <a:latin typeface="Times" charset="0"/>
              </a:rPr>
              <a:t>Local anesthetic  is injected into epidural space between L3 and L4 in the adult / the sacral hiatus or between L4 and L5 in new born for any surgical procedure for abdominal or lower limb surgery.</a:t>
            </a:r>
          </a:p>
          <a:p>
            <a:pPr eaLnBrk="0" fontAlgn="base" hangingPunct="0">
              <a:spcBef>
                <a:spcPct val="50000"/>
              </a:spcBef>
              <a:spcAft>
                <a:spcPct val="0"/>
              </a:spcAft>
            </a:pPr>
            <a:r>
              <a:rPr lang="en-US" sz="1200" b="1" dirty="0">
                <a:solidFill>
                  <a:srgbClr val="000000"/>
                </a:solidFill>
                <a:latin typeface="Times" charset="0"/>
              </a:rPr>
              <a:t>Lumbar puncture: </a:t>
            </a:r>
            <a:r>
              <a:rPr lang="en-US" sz="1200" dirty="0">
                <a:solidFill>
                  <a:srgbClr val="000000"/>
                </a:solidFill>
                <a:latin typeface="Times" charset="0"/>
              </a:rPr>
              <a:t>To tap CSF from </a:t>
            </a:r>
            <a:r>
              <a:rPr lang="en-US" sz="1400" b="1" dirty="0">
                <a:solidFill>
                  <a:srgbClr val="000000"/>
                </a:solidFill>
                <a:latin typeface="Times" charset="0"/>
              </a:rPr>
              <a:t>Subarachnoid space </a:t>
            </a:r>
            <a:r>
              <a:rPr lang="en-US" sz="1200" dirty="0">
                <a:solidFill>
                  <a:srgbClr val="000000"/>
                </a:solidFill>
                <a:latin typeface="Times" charset="0"/>
              </a:rPr>
              <a:t>for diagnostic purposes / to inject local anesthetic into subarachnoid space for surgical procedures.</a:t>
            </a:r>
          </a:p>
          <a:p>
            <a:pPr eaLnBrk="0" fontAlgn="base" hangingPunct="0">
              <a:spcBef>
                <a:spcPct val="50000"/>
              </a:spcBef>
              <a:spcAft>
                <a:spcPct val="0"/>
              </a:spcAft>
            </a:pPr>
            <a:r>
              <a:rPr lang="en-US" sz="1200" dirty="0">
                <a:solidFill>
                  <a:srgbClr val="000000"/>
                </a:solidFill>
                <a:latin typeface="Times" charset="0"/>
              </a:rPr>
              <a:t>Lumbar puncture is done by flexing the vertebral column and injecting a needle between L3 and L4 in the adult / between L4 and L5 in new born. When the needle enters the subarachnoid space, CSF starts coming out drop by drop.</a:t>
            </a:r>
          </a:p>
          <a:p>
            <a:pPr eaLnBrk="0" fontAlgn="base" hangingPunct="0">
              <a:spcBef>
                <a:spcPct val="0"/>
              </a:spcBef>
              <a:spcAft>
                <a:spcPct val="0"/>
              </a:spcAft>
            </a:pPr>
            <a:endParaRPr lang="en-US" dirty="0">
              <a:solidFill>
                <a:srgbClr val="000000"/>
              </a:solidFill>
              <a:latin typeface="Times" charset="0"/>
            </a:endParaRPr>
          </a:p>
        </p:txBody>
      </p:sp>
    </p:spTree>
    <p:extLst>
      <p:ext uri="{BB962C8B-B14F-4D97-AF65-F5344CB8AC3E}">
        <p14:creationId xmlns:p14="http://schemas.microsoft.com/office/powerpoint/2010/main" val="29527857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descr="lumbar puctu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93825" y="684213"/>
            <a:ext cx="6292850" cy="47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TextBox 2"/>
          <p:cNvSpPr txBox="1">
            <a:spLocks noChangeArrowheads="1"/>
          </p:cNvSpPr>
          <p:nvPr/>
        </p:nvSpPr>
        <p:spPr bwMode="auto">
          <a:xfrm>
            <a:off x="2514600" y="228600"/>
            <a:ext cx="3786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SPINAL VERSUS EPIDURAL ANESTHESIA</a:t>
            </a:r>
          </a:p>
        </p:txBody>
      </p:sp>
      <p:sp>
        <p:nvSpPr>
          <p:cNvPr id="44035" name="TextBox 4"/>
          <p:cNvSpPr txBox="1">
            <a:spLocks noChangeArrowheads="1"/>
          </p:cNvSpPr>
          <p:nvPr/>
        </p:nvSpPr>
        <p:spPr bwMode="auto">
          <a:xfrm>
            <a:off x="381000" y="5410200"/>
            <a:ext cx="85344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Spinal tap/Spinal anesthesia: </a:t>
            </a:r>
            <a:r>
              <a:rPr lang="en-US" sz="1200" dirty="0">
                <a:solidFill>
                  <a:srgbClr val="000000"/>
                </a:solidFill>
                <a:latin typeface="Times" charset="0"/>
              </a:rPr>
              <a:t>Lumbar puncture needle pierces Skin, Superficial fascia, Thoracolumbar fascia, Supraspinous ligament, Interspinous ligament, Ligamentum flavum, Epidural space, Dura mater, Subdural space, Arachnoid mater and Subarachnoid space.</a:t>
            </a:r>
          </a:p>
          <a:p>
            <a:pPr eaLnBrk="0" fontAlgn="base" hangingPunct="0">
              <a:spcBef>
                <a:spcPct val="0"/>
              </a:spcBef>
              <a:spcAft>
                <a:spcPct val="0"/>
              </a:spcAft>
            </a:pPr>
            <a:endParaRPr lang="en-US" sz="1200" dirty="0">
              <a:solidFill>
                <a:srgbClr val="000000"/>
              </a:solidFill>
              <a:latin typeface="Times" charset="0"/>
            </a:endParaRPr>
          </a:p>
          <a:p>
            <a:pPr eaLnBrk="0" fontAlgn="base" hangingPunct="0">
              <a:spcBef>
                <a:spcPct val="0"/>
              </a:spcBef>
              <a:spcAft>
                <a:spcPct val="0"/>
              </a:spcAft>
            </a:pPr>
            <a:r>
              <a:rPr lang="en-US" sz="1400" b="1" dirty="0">
                <a:solidFill>
                  <a:srgbClr val="000000"/>
                </a:solidFill>
                <a:latin typeface="Times" charset="0"/>
              </a:rPr>
              <a:t>Epidural anesthesia: </a:t>
            </a:r>
            <a:r>
              <a:rPr lang="en-US" sz="1200" dirty="0">
                <a:solidFill>
                  <a:srgbClr val="000000"/>
                </a:solidFill>
                <a:latin typeface="Times" charset="0"/>
              </a:rPr>
              <a:t>The needle for Epidural anesthesia pierces Skin, Superficial fascia, Thoracolumbar fascia, Supraspinous ligament, Interspinous ligament, Ligamentum flavum, Epidural space.</a:t>
            </a:r>
          </a:p>
        </p:txBody>
      </p:sp>
    </p:spTree>
    <p:extLst>
      <p:ext uri="{BB962C8B-B14F-4D97-AF65-F5344CB8AC3E}">
        <p14:creationId xmlns:p14="http://schemas.microsoft.com/office/powerpoint/2010/main" val="38646472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nvSpPr>
        <p:spPr bwMode="auto">
          <a:xfrm>
            <a:off x="3829050" y="1657350"/>
            <a:ext cx="457200" cy="342900"/>
          </a:xfrm>
          <a:prstGeom prst="rect">
            <a:avLst/>
          </a:prstGeom>
          <a:solidFill>
            <a:schemeClr val="bg1"/>
          </a:solidFill>
          <a:ln w="9525">
            <a:solidFill>
              <a:schemeClr val="bg1"/>
            </a:solidFill>
            <a:round/>
            <a:headEnd/>
            <a:tailEnd/>
          </a:ln>
        </p:spPr>
        <p:txBody>
          <a:bodyPr/>
          <a:lstStyle/>
          <a:p>
            <a:pPr eaLnBrk="0" fontAlgn="base" hangingPunct="0">
              <a:spcBef>
                <a:spcPct val="0"/>
              </a:spcBef>
              <a:spcAft>
                <a:spcPct val="0"/>
              </a:spcAft>
            </a:pPr>
            <a:endParaRPr lang="en-US" dirty="0">
              <a:solidFill>
                <a:srgbClr val="000000"/>
              </a:solidFill>
            </a:endParaRPr>
          </a:p>
        </p:txBody>
      </p:sp>
      <p:sp>
        <p:nvSpPr>
          <p:cNvPr id="45058" name="Text Box 13"/>
          <p:cNvSpPr txBox="1">
            <a:spLocks noChangeArrowheads="1"/>
          </p:cNvSpPr>
          <p:nvPr/>
        </p:nvSpPr>
        <p:spPr bwMode="auto">
          <a:xfrm>
            <a:off x="5014913" y="1338263"/>
            <a:ext cx="2681287" cy="4294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000" dirty="0">
                <a:solidFill>
                  <a:srgbClr val="000000"/>
                </a:solidFill>
                <a:latin typeface="Times" charset="0"/>
              </a:rPr>
              <a:t>A </a:t>
            </a:r>
            <a:r>
              <a:rPr lang="en-US" sz="1000" b="1" dirty="0">
                <a:solidFill>
                  <a:srgbClr val="000000"/>
                </a:solidFill>
                <a:latin typeface="Times" charset="0"/>
              </a:rPr>
              <a:t>Spinal segment </a:t>
            </a:r>
            <a:r>
              <a:rPr lang="en-US" sz="1000" dirty="0">
                <a:solidFill>
                  <a:srgbClr val="000000"/>
                </a:solidFill>
                <a:latin typeface="Times" charset="0"/>
              </a:rPr>
              <a:t>is a portion of the spinal cord, which gives rise to one pair of spinal nerves. There are 31 spinal segments and 31 pairs of spinal nerves.</a:t>
            </a:r>
          </a:p>
          <a:p>
            <a:pPr eaLnBrk="0" fontAlgn="base" hangingPunct="0">
              <a:spcBef>
                <a:spcPct val="50000"/>
              </a:spcBef>
              <a:spcAft>
                <a:spcPct val="0"/>
              </a:spcAft>
            </a:pPr>
            <a:endParaRPr lang="en-US" sz="1000" dirty="0">
              <a:solidFill>
                <a:srgbClr val="000000"/>
              </a:solidFill>
              <a:latin typeface="Times" charset="0"/>
            </a:endParaRPr>
          </a:p>
          <a:p>
            <a:pPr eaLnBrk="0" fontAlgn="base" hangingPunct="0">
              <a:spcBef>
                <a:spcPct val="50000"/>
              </a:spcBef>
              <a:spcAft>
                <a:spcPct val="0"/>
              </a:spcAft>
            </a:pPr>
            <a:r>
              <a:rPr lang="en-US" sz="1000" b="1" dirty="0">
                <a:solidFill>
                  <a:srgbClr val="000000"/>
                </a:solidFill>
                <a:latin typeface="Times" charset="0"/>
              </a:rPr>
              <a:t>Spinal nerves</a:t>
            </a:r>
            <a:r>
              <a:rPr lang="en-US" sz="1000" dirty="0">
                <a:solidFill>
                  <a:srgbClr val="000000"/>
                </a:solidFill>
                <a:latin typeface="Times" charset="0"/>
              </a:rPr>
              <a:t>: 31 pairs of spinal nerves</a:t>
            </a:r>
          </a:p>
          <a:p>
            <a:pPr eaLnBrk="0" fontAlgn="base" hangingPunct="0">
              <a:spcBef>
                <a:spcPct val="50000"/>
              </a:spcBef>
              <a:spcAft>
                <a:spcPct val="0"/>
              </a:spcAft>
            </a:pPr>
            <a:r>
              <a:rPr lang="en-US" sz="1000" dirty="0">
                <a:solidFill>
                  <a:srgbClr val="000000"/>
                </a:solidFill>
                <a:latin typeface="Times" charset="0"/>
              </a:rPr>
              <a:t>C1 - C8 spinal nerves      </a:t>
            </a:r>
          </a:p>
          <a:p>
            <a:pPr eaLnBrk="0" fontAlgn="base" hangingPunct="0">
              <a:spcBef>
                <a:spcPct val="50000"/>
              </a:spcBef>
              <a:spcAft>
                <a:spcPct val="0"/>
              </a:spcAft>
            </a:pPr>
            <a:r>
              <a:rPr lang="en-US" sz="1000" dirty="0">
                <a:solidFill>
                  <a:srgbClr val="000000"/>
                </a:solidFill>
                <a:latin typeface="Times" charset="0"/>
              </a:rPr>
              <a:t> T1 - T12 spinal nerves</a:t>
            </a:r>
          </a:p>
          <a:p>
            <a:pPr eaLnBrk="0" fontAlgn="base" hangingPunct="0">
              <a:spcBef>
                <a:spcPct val="50000"/>
              </a:spcBef>
              <a:spcAft>
                <a:spcPct val="0"/>
              </a:spcAft>
            </a:pPr>
            <a:r>
              <a:rPr lang="en-US" sz="1000" dirty="0">
                <a:solidFill>
                  <a:srgbClr val="000000"/>
                </a:solidFill>
                <a:latin typeface="Times" charset="0"/>
              </a:rPr>
              <a:t>L1 -  L5 spinal nerves      </a:t>
            </a:r>
          </a:p>
          <a:p>
            <a:pPr eaLnBrk="0" fontAlgn="base" hangingPunct="0">
              <a:spcBef>
                <a:spcPct val="50000"/>
              </a:spcBef>
              <a:spcAft>
                <a:spcPct val="0"/>
              </a:spcAft>
            </a:pPr>
            <a:r>
              <a:rPr lang="en-US" sz="1000" dirty="0">
                <a:solidFill>
                  <a:srgbClr val="000000"/>
                </a:solidFill>
                <a:latin typeface="Times" charset="0"/>
              </a:rPr>
              <a:t>S1 - S5 spinal nerves</a:t>
            </a:r>
          </a:p>
          <a:p>
            <a:pPr eaLnBrk="0" fontAlgn="base" hangingPunct="0">
              <a:spcBef>
                <a:spcPct val="50000"/>
              </a:spcBef>
              <a:spcAft>
                <a:spcPct val="0"/>
              </a:spcAft>
            </a:pPr>
            <a:r>
              <a:rPr lang="en-US" sz="1000" dirty="0">
                <a:solidFill>
                  <a:srgbClr val="000000"/>
                </a:solidFill>
                <a:latin typeface="Times" charset="0"/>
              </a:rPr>
              <a:t>Co1 spinal nerve</a:t>
            </a:r>
          </a:p>
          <a:p>
            <a:pPr eaLnBrk="0" fontAlgn="base" hangingPunct="0">
              <a:spcBef>
                <a:spcPct val="50000"/>
              </a:spcBef>
              <a:spcAft>
                <a:spcPct val="0"/>
              </a:spcAft>
            </a:pPr>
            <a:r>
              <a:rPr lang="en-US" sz="1000" b="1" dirty="0">
                <a:solidFill>
                  <a:srgbClr val="000000"/>
                </a:solidFill>
                <a:latin typeface="Times" charset="0"/>
              </a:rPr>
              <a:t>Look at the relationship between the vertebral body and the spinal nerve</a:t>
            </a:r>
          </a:p>
          <a:p>
            <a:pPr eaLnBrk="0" fontAlgn="base" hangingPunct="0">
              <a:spcBef>
                <a:spcPct val="50000"/>
              </a:spcBef>
              <a:spcAft>
                <a:spcPct val="0"/>
              </a:spcAft>
            </a:pPr>
            <a:r>
              <a:rPr lang="en-US" sz="1000" b="1" dirty="0">
                <a:solidFill>
                  <a:srgbClr val="0070C0"/>
                </a:solidFill>
                <a:latin typeface="Times" charset="0"/>
              </a:rPr>
              <a:t>Important note:</a:t>
            </a:r>
          </a:p>
          <a:p>
            <a:pPr eaLnBrk="0" fontAlgn="base" hangingPunct="0">
              <a:spcBef>
                <a:spcPct val="50000"/>
              </a:spcBef>
              <a:spcAft>
                <a:spcPct val="0"/>
              </a:spcAft>
            </a:pPr>
            <a:r>
              <a:rPr lang="en-US" sz="1000" b="1" dirty="0">
                <a:solidFill>
                  <a:srgbClr val="0070C0"/>
                </a:solidFill>
                <a:latin typeface="Times" charset="0"/>
              </a:rPr>
              <a:t>Spinal nerve C1-  passes above the atlas vertebra, </a:t>
            </a:r>
          </a:p>
          <a:p>
            <a:pPr eaLnBrk="0" fontAlgn="base" hangingPunct="0">
              <a:spcBef>
                <a:spcPct val="50000"/>
              </a:spcBef>
              <a:spcAft>
                <a:spcPct val="0"/>
              </a:spcAft>
            </a:pPr>
            <a:r>
              <a:rPr lang="en-US" sz="1000" b="1" dirty="0">
                <a:solidFill>
                  <a:srgbClr val="0070C0"/>
                </a:solidFill>
                <a:latin typeface="Times" charset="0"/>
              </a:rPr>
              <a:t>Whereas all the other Spinal nerves come out of the intervertebral foramen below the lower border of the corresponding vertebra</a:t>
            </a:r>
          </a:p>
          <a:p>
            <a:pPr eaLnBrk="0" fontAlgn="base" hangingPunct="0">
              <a:spcBef>
                <a:spcPct val="50000"/>
              </a:spcBef>
              <a:spcAft>
                <a:spcPct val="0"/>
              </a:spcAft>
            </a:pPr>
            <a:endParaRPr lang="en-US" sz="1000" dirty="0">
              <a:solidFill>
                <a:srgbClr val="000000"/>
              </a:solidFill>
              <a:latin typeface="Times" charset="0"/>
            </a:endParaRPr>
          </a:p>
        </p:txBody>
      </p:sp>
      <p:pic>
        <p:nvPicPr>
          <p:cNvPr id="45059" name="Picture 2" descr="Screen Shot 2017-01-06 at 2.08.5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1075" y="838200"/>
            <a:ext cx="3305175" cy="57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extLst>
          </p:cNvPr>
          <p:cNvSpPr/>
          <p:nvPr/>
        </p:nvSpPr>
        <p:spPr>
          <a:xfrm>
            <a:off x="3662363" y="5519738"/>
            <a:ext cx="219075" cy="10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srgbClr val="FFFFFF"/>
              </a:solidFill>
            </a:endParaRPr>
          </a:p>
        </p:txBody>
      </p:sp>
      <p:sp>
        <p:nvSpPr>
          <p:cNvPr id="45061" name="Text Box 4"/>
          <p:cNvSpPr txBox="1">
            <a:spLocks noChangeArrowheads="1"/>
          </p:cNvSpPr>
          <p:nvPr/>
        </p:nvSpPr>
        <p:spPr bwMode="auto">
          <a:xfrm>
            <a:off x="3570288" y="488950"/>
            <a:ext cx="14319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200" b="1" dirty="0">
                <a:solidFill>
                  <a:srgbClr val="000000"/>
                </a:solidFill>
                <a:latin typeface="Times" charset="0"/>
              </a:rPr>
              <a:t> SPINAL NERVES</a:t>
            </a:r>
          </a:p>
        </p:txBody>
      </p:sp>
      <p:sp>
        <p:nvSpPr>
          <p:cNvPr id="45062" name="Rectangle 2"/>
          <p:cNvSpPr>
            <a:spLocks noChangeArrowheads="1"/>
          </p:cNvSpPr>
          <p:nvPr/>
        </p:nvSpPr>
        <p:spPr bwMode="auto">
          <a:xfrm>
            <a:off x="4057650" y="6324600"/>
            <a:ext cx="285750" cy="152400"/>
          </a:xfrm>
          <a:prstGeom prst="rect">
            <a:avLst/>
          </a:prstGeom>
          <a:solidFill>
            <a:schemeClr val="bg1"/>
          </a:solidFill>
          <a:ln w="9525">
            <a:solidFill>
              <a:schemeClr val="bg1"/>
            </a:solidFill>
            <a:round/>
            <a:headEnd/>
            <a:tailEnd/>
          </a:ln>
        </p:spPr>
        <p:txBody>
          <a:bodyPr/>
          <a:lstStyle/>
          <a:p>
            <a:pPr eaLnBrk="0" fontAlgn="base" hangingPunct="0">
              <a:spcBef>
                <a:spcPct val="0"/>
              </a:spcBef>
              <a:spcAft>
                <a:spcPct val="0"/>
              </a:spcAft>
            </a:pPr>
            <a:endParaRPr lang="en-US" sz="2400" dirty="0">
              <a:solidFill>
                <a:srgbClr val="000000"/>
              </a:solidFill>
            </a:endParaRPr>
          </a:p>
        </p:txBody>
      </p:sp>
    </p:spTree>
    <p:extLst>
      <p:ext uri="{BB962C8B-B14F-4D97-AF65-F5344CB8AC3E}">
        <p14:creationId xmlns:p14="http://schemas.microsoft.com/office/powerpoint/2010/main" val="14094145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3" descr="D:\PPT_ImageInsertion\input\Chapter_4\jpg\Figure B4.011.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390650" y="1465263"/>
            <a:ext cx="6915150" cy="454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extLst>
          </p:cNvPr>
          <p:cNvSpPr txBox="1">
            <a:spLocks noChangeArrowheads="1"/>
          </p:cNvSpPr>
          <p:nvPr/>
        </p:nvSpPr>
        <p:spPr bwMode="auto">
          <a:xfrm>
            <a:off x="3352800" y="914400"/>
            <a:ext cx="26606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0" fontAlgn="base" hangingPunct="0">
              <a:spcBef>
                <a:spcPct val="0"/>
              </a:spcBef>
              <a:spcAft>
                <a:spcPct val="0"/>
              </a:spcAft>
              <a:buFontTx/>
              <a:buNone/>
              <a:defRPr/>
            </a:pPr>
            <a:r>
              <a:rPr lang="en-US" altLang="en-US" sz="1050" b="1" dirty="0">
                <a:solidFill>
                  <a:srgbClr val="000000"/>
                </a:solidFill>
              </a:rPr>
              <a:t>HERNIATED INTERVERTEBRAL DISC</a:t>
            </a:r>
          </a:p>
        </p:txBody>
      </p:sp>
    </p:spTree>
    <p:extLst>
      <p:ext uri="{BB962C8B-B14F-4D97-AF65-F5344CB8AC3E}">
        <p14:creationId xmlns:p14="http://schemas.microsoft.com/office/powerpoint/2010/main" val="9311153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524000"/>
            <a:ext cx="4191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6" name="Text Box 5"/>
          <p:cNvSpPr txBox="1">
            <a:spLocks noChangeArrowheads="1"/>
          </p:cNvSpPr>
          <p:nvPr/>
        </p:nvSpPr>
        <p:spPr bwMode="auto">
          <a:xfrm>
            <a:off x="2590800" y="376238"/>
            <a:ext cx="3324225" cy="338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600" b="1" dirty="0">
                <a:solidFill>
                  <a:srgbClr val="000000"/>
                </a:solidFill>
              </a:rPr>
              <a:t>DEVELOPMENT OF  VERTEBRA</a:t>
            </a:r>
          </a:p>
        </p:txBody>
      </p:sp>
      <p:sp>
        <p:nvSpPr>
          <p:cNvPr id="47107" name="Rectangle 6"/>
          <p:cNvSpPr>
            <a:spLocks noChangeArrowheads="1"/>
          </p:cNvSpPr>
          <p:nvPr/>
        </p:nvSpPr>
        <p:spPr bwMode="white">
          <a:xfrm>
            <a:off x="5029200" y="4267200"/>
            <a:ext cx="946150" cy="273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r>
              <a:rPr lang="en-US" sz="1400" dirty="0">
                <a:solidFill>
                  <a:srgbClr val="000000"/>
                </a:solidFill>
                <a:latin typeface="Times" charset="0"/>
              </a:rPr>
              <a:t>ADULT</a:t>
            </a:r>
          </a:p>
        </p:txBody>
      </p:sp>
      <p:sp>
        <p:nvSpPr>
          <p:cNvPr id="47108" name="Rectangle 10"/>
          <p:cNvSpPr>
            <a:spLocks noChangeArrowheads="1"/>
          </p:cNvSpPr>
          <p:nvPr/>
        </p:nvSpPr>
        <p:spPr bwMode="auto">
          <a:xfrm>
            <a:off x="442913" y="3489325"/>
            <a:ext cx="24685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dirty="0">
                <a:solidFill>
                  <a:srgbClr val="000000"/>
                </a:solidFill>
                <a:latin typeface="Times" charset="0"/>
              </a:rPr>
              <a:t>Center of ossification for the body</a:t>
            </a:r>
          </a:p>
        </p:txBody>
      </p:sp>
      <p:sp>
        <p:nvSpPr>
          <p:cNvPr id="47109" name="Rectangle 17"/>
          <p:cNvSpPr>
            <a:spLocks noChangeArrowheads="1"/>
          </p:cNvSpPr>
          <p:nvPr/>
        </p:nvSpPr>
        <p:spPr bwMode="auto">
          <a:xfrm>
            <a:off x="677863" y="2571750"/>
            <a:ext cx="1546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dirty="0">
                <a:solidFill>
                  <a:srgbClr val="000000"/>
                </a:solidFill>
                <a:latin typeface="Times" charset="0"/>
              </a:rPr>
              <a:t>Center of ossification</a:t>
            </a:r>
          </a:p>
          <a:p>
            <a:pPr defTabSz="823913" eaLnBrk="0" fontAlgn="base" hangingPunct="0">
              <a:spcBef>
                <a:spcPct val="0"/>
              </a:spcBef>
              <a:spcAft>
                <a:spcPct val="0"/>
              </a:spcAft>
            </a:pPr>
            <a:r>
              <a:rPr lang="en-US" sz="1400" dirty="0">
                <a:solidFill>
                  <a:srgbClr val="000000"/>
                </a:solidFill>
                <a:latin typeface="Times" charset="0"/>
              </a:rPr>
              <a:t>for vertebral arch</a:t>
            </a:r>
          </a:p>
        </p:txBody>
      </p:sp>
      <p:sp>
        <p:nvSpPr>
          <p:cNvPr id="47110" name="Line 11"/>
          <p:cNvSpPr>
            <a:spLocks noChangeShapeType="1"/>
          </p:cNvSpPr>
          <p:nvPr/>
        </p:nvSpPr>
        <p:spPr bwMode="auto">
          <a:xfrm flipV="1">
            <a:off x="2057400" y="2805113"/>
            <a:ext cx="762000" cy="904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7111" name="Line 15"/>
          <p:cNvSpPr>
            <a:spLocks noChangeShapeType="1"/>
          </p:cNvSpPr>
          <p:nvPr/>
        </p:nvSpPr>
        <p:spPr bwMode="auto">
          <a:xfrm flipV="1">
            <a:off x="2925763" y="3276600"/>
            <a:ext cx="274637"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2400" dirty="0">
              <a:solidFill>
                <a:srgbClr val="000000"/>
              </a:solidFill>
            </a:endParaRPr>
          </a:p>
        </p:txBody>
      </p:sp>
      <p:sp>
        <p:nvSpPr>
          <p:cNvPr id="47112" name="Rectangle 6"/>
          <p:cNvSpPr>
            <a:spLocks noChangeArrowheads="1"/>
          </p:cNvSpPr>
          <p:nvPr/>
        </p:nvSpPr>
        <p:spPr bwMode="white">
          <a:xfrm>
            <a:off x="2925763" y="4267200"/>
            <a:ext cx="946150" cy="273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r>
              <a:rPr lang="en-US" sz="1400" dirty="0">
                <a:solidFill>
                  <a:srgbClr val="000000"/>
                </a:solidFill>
                <a:latin typeface="Times" charset="0"/>
              </a:rPr>
              <a:t>FETUS</a:t>
            </a:r>
          </a:p>
        </p:txBody>
      </p:sp>
    </p:spTree>
    <p:extLst>
      <p:ext uri="{BB962C8B-B14F-4D97-AF65-F5344CB8AC3E}">
        <p14:creationId xmlns:p14="http://schemas.microsoft.com/office/powerpoint/2010/main" val="38726810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3" descr="18_12a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13" y="1800225"/>
            <a:ext cx="8102600" cy="26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0" name="Rectangle 4"/>
          <p:cNvSpPr>
            <a:spLocks noChangeArrowheads="1"/>
          </p:cNvSpPr>
          <p:nvPr/>
        </p:nvSpPr>
        <p:spPr bwMode="auto">
          <a:xfrm>
            <a:off x="854075" y="4610100"/>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b="1" dirty="0">
                <a:solidFill>
                  <a:srgbClr val="000000"/>
                </a:solidFill>
                <a:latin typeface="Times" charset="0"/>
              </a:rPr>
              <a:t>A</a:t>
            </a:r>
          </a:p>
        </p:txBody>
      </p:sp>
      <p:sp>
        <p:nvSpPr>
          <p:cNvPr id="48131" name="Rectangle 5"/>
          <p:cNvSpPr>
            <a:spLocks noChangeArrowheads="1"/>
          </p:cNvSpPr>
          <p:nvPr/>
        </p:nvSpPr>
        <p:spPr bwMode="auto">
          <a:xfrm>
            <a:off x="5837238" y="4610100"/>
            <a:ext cx="1190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b="1" dirty="0">
                <a:solidFill>
                  <a:srgbClr val="000000"/>
                </a:solidFill>
                <a:latin typeface="Times" charset="0"/>
              </a:rPr>
              <a:t>B</a:t>
            </a:r>
          </a:p>
        </p:txBody>
      </p:sp>
      <p:sp>
        <p:nvSpPr>
          <p:cNvPr id="48132" name="Rectangle 6"/>
          <p:cNvSpPr>
            <a:spLocks noChangeArrowheads="1"/>
          </p:cNvSpPr>
          <p:nvPr/>
        </p:nvSpPr>
        <p:spPr bwMode="white">
          <a:xfrm>
            <a:off x="4175125" y="4019550"/>
            <a:ext cx="946150" cy="273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US" sz="2400" dirty="0">
              <a:solidFill>
                <a:srgbClr val="000000"/>
              </a:solidFill>
              <a:latin typeface="Times" charset="0"/>
            </a:endParaRPr>
          </a:p>
        </p:txBody>
      </p:sp>
      <p:sp>
        <p:nvSpPr>
          <p:cNvPr id="48133" name="Rectangle 7"/>
          <p:cNvSpPr>
            <a:spLocks noChangeArrowheads="1"/>
          </p:cNvSpPr>
          <p:nvPr/>
        </p:nvSpPr>
        <p:spPr bwMode="white">
          <a:xfrm>
            <a:off x="3984625" y="3487738"/>
            <a:ext cx="1336675" cy="3063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US" sz="2400" dirty="0">
              <a:solidFill>
                <a:srgbClr val="000000"/>
              </a:solidFill>
              <a:latin typeface="Times" charset="0"/>
            </a:endParaRPr>
          </a:p>
        </p:txBody>
      </p:sp>
      <p:sp>
        <p:nvSpPr>
          <p:cNvPr id="48134" name="Rectangle 8"/>
          <p:cNvSpPr>
            <a:spLocks noChangeArrowheads="1"/>
          </p:cNvSpPr>
          <p:nvPr/>
        </p:nvSpPr>
        <p:spPr bwMode="white">
          <a:xfrm>
            <a:off x="4219575" y="1973263"/>
            <a:ext cx="1171575" cy="3079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US" sz="2400" dirty="0">
              <a:solidFill>
                <a:srgbClr val="000000"/>
              </a:solidFill>
              <a:latin typeface="Times" charset="0"/>
            </a:endParaRPr>
          </a:p>
        </p:txBody>
      </p:sp>
      <p:sp>
        <p:nvSpPr>
          <p:cNvPr id="48135" name="Rectangle 9"/>
          <p:cNvSpPr>
            <a:spLocks noChangeArrowheads="1"/>
          </p:cNvSpPr>
          <p:nvPr/>
        </p:nvSpPr>
        <p:spPr bwMode="white">
          <a:xfrm>
            <a:off x="3698875" y="2400300"/>
            <a:ext cx="2001838" cy="284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US" sz="2400" dirty="0">
              <a:solidFill>
                <a:srgbClr val="000000"/>
              </a:solidFill>
              <a:latin typeface="Times" charset="0"/>
            </a:endParaRPr>
          </a:p>
        </p:txBody>
      </p:sp>
      <p:sp>
        <p:nvSpPr>
          <p:cNvPr id="48136" name="Rectangle 10"/>
          <p:cNvSpPr>
            <a:spLocks noChangeArrowheads="1"/>
          </p:cNvSpPr>
          <p:nvPr/>
        </p:nvSpPr>
        <p:spPr bwMode="auto">
          <a:xfrm>
            <a:off x="390525" y="2287588"/>
            <a:ext cx="3333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dirty="0">
                <a:solidFill>
                  <a:srgbClr val="000000"/>
                </a:solidFill>
                <a:latin typeface="Times" charset="0"/>
              </a:rPr>
              <a:t>Skin</a:t>
            </a:r>
          </a:p>
        </p:txBody>
      </p:sp>
      <p:sp>
        <p:nvSpPr>
          <p:cNvPr id="48137" name="Rectangle 11"/>
          <p:cNvSpPr>
            <a:spLocks noChangeArrowheads="1"/>
          </p:cNvSpPr>
          <p:nvPr/>
        </p:nvSpPr>
        <p:spPr bwMode="auto">
          <a:xfrm>
            <a:off x="1982788" y="1766888"/>
            <a:ext cx="8207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dirty="0">
                <a:solidFill>
                  <a:srgbClr val="000000"/>
                </a:solidFill>
                <a:latin typeface="Times" charset="0"/>
              </a:rPr>
              <a:t>Tuft of hair</a:t>
            </a:r>
          </a:p>
        </p:txBody>
      </p:sp>
      <p:sp>
        <p:nvSpPr>
          <p:cNvPr id="48138" name="Rectangle 12"/>
          <p:cNvSpPr>
            <a:spLocks noChangeArrowheads="1"/>
          </p:cNvSpPr>
          <p:nvPr/>
        </p:nvSpPr>
        <p:spPr bwMode="auto">
          <a:xfrm>
            <a:off x="4270375" y="2022475"/>
            <a:ext cx="10763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23913" eaLnBrk="0" fontAlgn="base" hangingPunct="0">
              <a:spcBef>
                <a:spcPct val="0"/>
              </a:spcBef>
              <a:spcAft>
                <a:spcPct val="0"/>
              </a:spcAft>
            </a:pPr>
            <a:r>
              <a:rPr lang="en-US" sz="1400" dirty="0">
                <a:solidFill>
                  <a:srgbClr val="000000"/>
                </a:solidFill>
                <a:latin typeface="Times" charset="0"/>
              </a:rPr>
              <a:t>Dura mater</a:t>
            </a:r>
          </a:p>
        </p:txBody>
      </p:sp>
      <p:sp>
        <p:nvSpPr>
          <p:cNvPr id="48139" name="Rectangle 13"/>
          <p:cNvSpPr>
            <a:spLocks noChangeArrowheads="1"/>
          </p:cNvSpPr>
          <p:nvPr/>
        </p:nvSpPr>
        <p:spPr bwMode="auto">
          <a:xfrm>
            <a:off x="3814763" y="3027363"/>
            <a:ext cx="8223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dirty="0">
                <a:solidFill>
                  <a:srgbClr val="000000"/>
                </a:solidFill>
                <a:latin typeface="Times" charset="0"/>
              </a:rPr>
              <a:t>Spinal cord</a:t>
            </a:r>
          </a:p>
        </p:txBody>
      </p:sp>
      <p:sp>
        <p:nvSpPr>
          <p:cNvPr id="48140" name="Rectangle 14"/>
          <p:cNvSpPr>
            <a:spLocks noChangeArrowheads="1"/>
          </p:cNvSpPr>
          <p:nvPr/>
        </p:nvSpPr>
        <p:spPr bwMode="auto">
          <a:xfrm>
            <a:off x="3973513" y="3481388"/>
            <a:ext cx="13414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23913" eaLnBrk="0" fontAlgn="base" hangingPunct="0">
              <a:spcBef>
                <a:spcPct val="0"/>
              </a:spcBef>
              <a:spcAft>
                <a:spcPct val="0"/>
              </a:spcAft>
            </a:pPr>
            <a:r>
              <a:rPr lang="en-US" sz="1400" dirty="0">
                <a:solidFill>
                  <a:srgbClr val="000000"/>
                </a:solidFill>
                <a:latin typeface="Times" charset="0"/>
              </a:rPr>
              <a:t>Back muscles</a:t>
            </a:r>
          </a:p>
        </p:txBody>
      </p:sp>
      <p:sp>
        <p:nvSpPr>
          <p:cNvPr id="48141" name="Rectangle 15"/>
          <p:cNvSpPr>
            <a:spLocks noChangeArrowheads="1"/>
          </p:cNvSpPr>
          <p:nvPr/>
        </p:nvSpPr>
        <p:spPr bwMode="auto">
          <a:xfrm>
            <a:off x="4343400" y="3981450"/>
            <a:ext cx="609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823913" eaLnBrk="0" fontAlgn="base" hangingPunct="0">
              <a:spcBef>
                <a:spcPct val="0"/>
              </a:spcBef>
              <a:spcAft>
                <a:spcPct val="0"/>
              </a:spcAft>
            </a:pPr>
            <a:r>
              <a:rPr lang="en-US" sz="1400" dirty="0">
                <a:solidFill>
                  <a:srgbClr val="000000"/>
                </a:solidFill>
                <a:latin typeface="Times" charset="0"/>
              </a:rPr>
              <a:t>Vertebra</a:t>
            </a:r>
          </a:p>
        </p:txBody>
      </p:sp>
      <p:sp>
        <p:nvSpPr>
          <p:cNvPr id="48142" name="Rectangle 16"/>
          <p:cNvSpPr>
            <a:spLocks noChangeArrowheads="1"/>
          </p:cNvSpPr>
          <p:nvPr/>
        </p:nvSpPr>
        <p:spPr bwMode="auto">
          <a:xfrm>
            <a:off x="3652838" y="2459038"/>
            <a:ext cx="21018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823913" eaLnBrk="0" fontAlgn="base" hangingPunct="0">
              <a:spcBef>
                <a:spcPct val="0"/>
              </a:spcBef>
              <a:spcAft>
                <a:spcPct val="0"/>
              </a:spcAft>
            </a:pPr>
            <a:r>
              <a:rPr lang="en-US" sz="1400" dirty="0">
                <a:solidFill>
                  <a:srgbClr val="000000"/>
                </a:solidFill>
                <a:latin typeface="Times" charset="0"/>
              </a:rPr>
              <a:t>Subarachnoid space</a:t>
            </a:r>
            <a:br>
              <a:rPr lang="en-US" sz="1400" dirty="0">
                <a:solidFill>
                  <a:srgbClr val="000000"/>
                </a:solidFill>
                <a:latin typeface="Times" charset="0"/>
              </a:rPr>
            </a:br>
            <a:r>
              <a:rPr lang="en-US" sz="1300" dirty="0">
                <a:solidFill>
                  <a:srgbClr val="000000"/>
                </a:solidFill>
                <a:latin typeface="Times" charset="0"/>
              </a:rPr>
              <a:t>(containing cerebrospinal fluid)</a:t>
            </a:r>
            <a:endParaRPr lang="en-US" sz="1400" dirty="0">
              <a:solidFill>
                <a:srgbClr val="000000"/>
              </a:solidFill>
              <a:latin typeface="Times" charset="0"/>
            </a:endParaRPr>
          </a:p>
        </p:txBody>
      </p:sp>
      <p:sp>
        <p:nvSpPr>
          <p:cNvPr id="48143" name="Rectangle 17"/>
          <p:cNvSpPr>
            <a:spLocks noChangeArrowheads="1"/>
          </p:cNvSpPr>
          <p:nvPr/>
        </p:nvSpPr>
        <p:spPr bwMode="auto">
          <a:xfrm>
            <a:off x="303213" y="1773238"/>
            <a:ext cx="1290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dirty="0">
                <a:solidFill>
                  <a:srgbClr val="000000"/>
                </a:solidFill>
                <a:latin typeface="Times" charset="0"/>
              </a:rPr>
              <a:t>Unfused vertebral</a:t>
            </a:r>
            <a:br>
              <a:rPr lang="en-US" sz="1400" dirty="0">
                <a:solidFill>
                  <a:srgbClr val="000000"/>
                </a:solidFill>
                <a:latin typeface="Times" charset="0"/>
              </a:rPr>
            </a:br>
            <a:r>
              <a:rPr lang="en-US" sz="1400" dirty="0">
                <a:solidFill>
                  <a:srgbClr val="000000"/>
                </a:solidFill>
                <a:latin typeface="Times" charset="0"/>
              </a:rPr>
              <a:t>arch</a:t>
            </a:r>
          </a:p>
        </p:txBody>
      </p:sp>
      <p:sp>
        <p:nvSpPr>
          <p:cNvPr id="48144" name="Text Box 19"/>
          <p:cNvSpPr txBox="1">
            <a:spLocks noChangeArrowheads="1"/>
          </p:cNvSpPr>
          <p:nvPr/>
        </p:nvSpPr>
        <p:spPr bwMode="auto">
          <a:xfrm>
            <a:off x="1143000" y="4495800"/>
            <a:ext cx="35925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Spina bifida occulta</a:t>
            </a:r>
          </a:p>
          <a:p>
            <a:pPr eaLnBrk="0" fontAlgn="base" hangingPunct="0">
              <a:spcBef>
                <a:spcPct val="0"/>
              </a:spcBef>
              <a:spcAft>
                <a:spcPct val="0"/>
              </a:spcAft>
            </a:pPr>
            <a:r>
              <a:rPr lang="en-US" sz="1400" dirty="0">
                <a:solidFill>
                  <a:srgbClr val="000000"/>
                </a:solidFill>
                <a:latin typeface="Times" charset="0"/>
              </a:rPr>
              <a:t>Failure of fusion of vertebral arches</a:t>
            </a:r>
          </a:p>
          <a:p>
            <a:pPr eaLnBrk="0" fontAlgn="base" hangingPunct="0">
              <a:spcBef>
                <a:spcPct val="0"/>
              </a:spcBef>
              <a:spcAft>
                <a:spcPct val="0"/>
              </a:spcAft>
            </a:pPr>
            <a:r>
              <a:rPr lang="en-US" sz="1400" dirty="0">
                <a:solidFill>
                  <a:srgbClr val="000000"/>
                </a:solidFill>
                <a:latin typeface="Times" charset="0"/>
              </a:rPr>
              <a:t>/Laminae. A small defect may not be </a:t>
            </a:r>
          </a:p>
          <a:p>
            <a:pPr eaLnBrk="0" fontAlgn="base" hangingPunct="0">
              <a:spcBef>
                <a:spcPct val="0"/>
              </a:spcBef>
              <a:spcAft>
                <a:spcPct val="0"/>
              </a:spcAft>
            </a:pPr>
            <a:r>
              <a:rPr lang="en-US" sz="1400" dirty="0">
                <a:solidFill>
                  <a:srgbClr val="000000"/>
                </a:solidFill>
                <a:latin typeface="Times" charset="0"/>
              </a:rPr>
              <a:t>Visible but you may see a tuft of hair at the site</a:t>
            </a:r>
          </a:p>
        </p:txBody>
      </p:sp>
      <p:sp>
        <p:nvSpPr>
          <p:cNvPr id="48145" name="Text Box 20"/>
          <p:cNvSpPr txBox="1">
            <a:spLocks noChangeArrowheads="1"/>
          </p:cNvSpPr>
          <p:nvPr/>
        </p:nvSpPr>
        <p:spPr bwMode="auto">
          <a:xfrm>
            <a:off x="6080125" y="4586288"/>
            <a:ext cx="2682875"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Meningocele</a:t>
            </a:r>
          </a:p>
          <a:p>
            <a:pPr eaLnBrk="0" fontAlgn="base" hangingPunct="0">
              <a:spcBef>
                <a:spcPct val="0"/>
              </a:spcBef>
              <a:spcAft>
                <a:spcPct val="0"/>
              </a:spcAft>
            </a:pPr>
            <a:r>
              <a:rPr lang="en-US" sz="1200" dirty="0">
                <a:solidFill>
                  <a:srgbClr val="000000"/>
                </a:solidFill>
                <a:latin typeface="Times" charset="0"/>
              </a:rPr>
              <a:t>A protrusion of meninges through a defect in the fusion of vertebral arches. The spinal cord lies in its normal position.</a:t>
            </a:r>
          </a:p>
        </p:txBody>
      </p:sp>
      <p:sp>
        <p:nvSpPr>
          <p:cNvPr id="48146" name="Text Box 21"/>
          <p:cNvSpPr txBox="1">
            <a:spLocks noChangeArrowheads="1"/>
          </p:cNvSpPr>
          <p:nvPr/>
        </p:nvSpPr>
        <p:spPr bwMode="auto">
          <a:xfrm>
            <a:off x="2727325" y="395288"/>
            <a:ext cx="4121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DEVELOPMENTAL ANOMALIES/VARIATIONS</a:t>
            </a:r>
          </a:p>
        </p:txBody>
      </p:sp>
    </p:spTree>
    <p:extLst>
      <p:ext uri="{BB962C8B-B14F-4D97-AF65-F5344CB8AC3E}">
        <p14:creationId xmlns:p14="http://schemas.microsoft.com/office/powerpoint/2010/main" val="37195277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descr="18_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66800"/>
            <a:ext cx="3803650" cy="568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8" name="Text Box 3"/>
          <p:cNvSpPr txBox="1">
            <a:spLocks noChangeArrowheads="1"/>
          </p:cNvSpPr>
          <p:nvPr/>
        </p:nvSpPr>
        <p:spPr bwMode="auto">
          <a:xfrm>
            <a:off x="3032125" y="369888"/>
            <a:ext cx="25892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600" b="1" dirty="0">
                <a:solidFill>
                  <a:srgbClr val="000000"/>
                </a:solidFill>
                <a:latin typeface="Times" charset="0"/>
              </a:rPr>
              <a:t>SPINA BIFIDA OCCULTA</a:t>
            </a:r>
          </a:p>
        </p:txBody>
      </p:sp>
      <p:sp>
        <p:nvSpPr>
          <p:cNvPr id="50179" name="TextBox 1"/>
          <p:cNvSpPr txBox="1">
            <a:spLocks noChangeArrowheads="1"/>
          </p:cNvSpPr>
          <p:nvPr/>
        </p:nvSpPr>
        <p:spPr bwMode="auto">
          <a:xfrm>
            <a:off x="5410200" y="1219200"/>
            <a:ext cx="3657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Spina bifida occulta occurs in </a:t>
            </a:r>
          </a:p>
          <a:p>
            <a:pPr eaLnBrk="0" fontAlgn="base" hangingPunct="0">
              <a:spcBef>
                <a:spcPct val="0"/>
              </a:spcBef>
              <a:spcAft>
                <a:spcPct val="0"/>
              </a:spcAft>
            </a:pPr>
            <a:endParaRPr lang="en-US" sz="1400" dirty="0">
              <a:solidFill>
                <a:srgbClr val="000000"/>
              </a:solidFill>
              <a:latin typeface="Times" charset="0"/>
            </a:endParaRPr>
          </a:p>
          <a:p>
            <a:pPr eaLnBrk="0" fontAlgn="base" hangingPunct="0">
              <a:spcBef>
                <a:spcPct val="0"/>
              </a:spcBef>
              <a:spcAft>
                <a:spcPct val="0"/>
              </a:spcAft>
            </a:pPr>
            <a:r>
              <a:rPr lang="en-US" sz="1400" dirty="0">
                <a:solidFill>
                  <a:srgbClr val="000000"/>
                </a:solidFill>
                <a:latin typeface="Times" charset="0"/>
              </a:rPr>
              <a:t>10% of normal population, </a:t>
            </a:r>
          </a:p>
          <a:p>
            <a:pPr eaLnBrk="0" fontAlgn="base" hangingPunct="0">
              <a:spcBef>
                <a:spcPct val="0"/>
              </a:spcBef>
              <a:spcAft>
                <a:spcPct val="0"/>
              </a:spcAft>
            </a:pPr>
            <a:endParaRPr lang="en-US" sz="1400" dirty="0">
              <a:solidFill>
                <a:srgbClr val="000000"/>
              </a:solidFill>
              <a:latin typeface="Times" charset="0"/>
            </a:endParaRPr>
          </a:p>
          <a:p>
            <a:pPr eaLnBrk="0" fontAlgn="base" hangingPunct="0">
              <a:spcBef>
                <a:spcPct val="0"/>
              </a:spcBef>
              <a:spcAft>
                <a:spcPct val="0"/>
              </a:spcAft>
            </a:pPr>
            <a:r>
              <a:rPr lang="en-US" sz="1400" dirty="0">
                <a:solidFill>
                  <a:srgbClr val="000000"/>
                </a:solidFill>
                <a:latin typeface="Times" charset="0"/>
              </a:rPr>
              <a:t>Mostly affects the lumbosacral region (L4 </a:t>
            </a:r>
            <a:r>
              <a:rPr lang="mr-IN" sz="1400" dirty="0">
                <a:solidFill>
                  <a:srgbClr val="000000"/>
                </a:solidFill>
                <a:latin typeface="Times" charset="0"/>
              </a:rPr>
              <a:t>–</a:t>
            </a:r>
            <a:r>
              <a:rPr lang="en-US" sz="1400" dirty="0">
                <a:solidFill>
                  <a:srgbClr val="000000"/>
                </a:solidFill>
                <a:latin typeface="Times" charset="0"/>
              </a:rPr>
              <a:t> S1),</a:t>
            </a:r>
          </a:p>
          <a:p>
            <a:pPr eaLnBrk="0" fontAlgn="base" hangingPunct="0">
              <a:spcBef>
                <a:spcPct val="0"/>
              </a:spcBef>
              <a:spcAft>
                <a:spcPct val="0"/>
              </a:spcAft>
            </a:pPr>
            <a:endParaRPr lang="en-US" sz="1400" dirty="0">
              <a:solidFill>
                <a:srgbClr val="000000"/>
              </a:solidFill>
              <a:latin typeface="Times" charset="0"/>
            </a:endParaRPr>
          </a:p>
          <a:p>
            <a:pPr eaLnBrk="0" fontAlgn="base" hangingPunct="0">
              <a:spcBef>
                <a:spcPct val="0"/>
              </a:spcBef>
              <a:spcAft>
                <a:spcPct val="0"/>
              </a:spcAft>
            </a:pPr>
            <a:r>
              <a:rPr lang="en-US" sz="1400" dirty="0">
                <a:solidFill>
                  <a:srgbClr val="000000"/>
                </a:solidFill>
                <a:latin typeface="Times" charset="0"/>
              </a:rPr>
              <a:t>Is characterized by tuft of hair over the defect</a:t>
            </a:r>
          </a:p>
          <a:p>
            <a:pPr eaLnBrk="0" fontAlgn="base" hangingPunct="0">
              <a:spcBef>
                <a:spcPct val="0"/>
              </a:spcBef>
              <a:spcAft>
                <a:spcPct val="0"/>
              </a:spcAft>
            </a:pPr>
            <a:endParaRPr lang="en-US" sz="1400" dirty="0">
              <a:solidFill>
                <a:srgbClr val="000000"/>
              </a:solidFill>
              <a:latin typeface="Times" charset="0"/>
            </a:endParaRPr>
          </a:p>
          <a:p>
            <a:pPr eaLnBrk="0" fontAlgn="base" hangingPunct="0">
              <a:spcBef>
                <a:spcPct val="0"/>
              </a:spcBef>
              <a:spcAft>
                <a:spcPct val="0"/>
              </a:spcAft>
            </a:pPr>
            <a:r>
              <a:rPr lang="en-US" sz="1400" dirty="0">
                <a:solidFill>
                  <a:srgbClr val="000000"/>
                </a:solidFill>
                <a:latin typeface="Times" charset="0"/>
              </a:rPr>
              <a:t>No neurological symptoms</a:t>
            </a:r>
          </a:p>
        </p:txBody>
      </p:sp>
    </p:spTree>
    <p:extLst>
      <p:ext uri="{BB962C8B-B14F-4D97-AF65-F5344CB8AC3E}">
        <p14:creationId xmlns:p14="http://schemas.microsoft.com/office/powerpoint/2010/main" val="25585780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3" descr="18_12c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838" y="1535113"/>
            <a:ext cx="4462462" cy="312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6" name="Rectangle 4"/>
          <p:cNvSpPr>
            <a:spLocks noChangeArrowheads="1"/>
          </p:cNvSpPr>
          <p:nvPr/>
        </p:nvSpPr>
        <p:spPr bwMode="auto">
          <a:xfrm>
            <a:off x="3370263" y="1973263"/>
            <a:ext cx="8207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dirty="0">
                <a:solidFill>
                  <a:srgbClr val="000000"/>
                </a:solidFill>
                <a:latin typeface="Times" charset="0"/>
              </a:rPr>
              <a:t>Dura mater</a:t>
            </a:r>
          </a:p>
        </p:txBody>
      </p:sp>
      <p:sp>
        <p:nvSpPr>
          <p:cNvPr id="52227" name="Rectangle 7"/>
          <p:cNvSpPr>
            <a:spLocks noChangeArrowheads="1"/>
          </p:cNvSpPr>
          <p:nvPr/>
        </p:nvSpPr>
        <p:spPr bwMode="auto">
          <a:xfrm>
            <a:off x="3598863" y="2587625"/>
            <a:ext cx="15557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dirty="0">
                <a:solidFill>
                  <a:srgbClr val="000000"/>
                </a:solidFill>
                <a:latin typeface="Times" charset="0"/>
              </a:rPr>
              <a:t>Displaced spinal cord</a:t>
            </a:r>
          </a:p>
        </p:txBody>
      </p:sp>
      <p:sp>
        <p:nvSpPr>
          <p:cNvPr id="52228" name="Rectangle 8"/>
          <p:cNvSpPr>
            <a:spLocks noChangeArrowheads="1"/>
          </p:cNvSpPr>
          <p:nvPr/>
        </p:nvSpPr>
        <p:spPr bwMode="auto">
          <a:xfrm>
            <a:off x="3746500" y="2938463"/>
            <a:ext cx="1530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dirty="0">
                <a:solidFill>
                  <a:srgbClr val="000000"/>
                </a:solidFill>
                <a:latin typeface="Times" charset="0"/>
              </a:rPr>
              <a:t>Roots of spinal nerve</a:t>
            </a:r>
          </a:p>
        </p:txBody>
      </p:sp>
      <p:sp>
        <p:nvSpPr>
          <p:cNvPr id="52229" name="Rectangle 9"/>
          <p:cNvSpPr>
            <a:spLocks noChangeArrowheads="1"/>
          </p:cNvSpPr>
          <p:nvPr/>
        </p:nvSpPr>
        <p:spPr bwMode="auto">
          <a:xfrm>
            <a:off x="2211388" y="1484313"/>
            <a:ext cx="12207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823913" eaLnBrk="0" fontAlgn="base" hangingPunct="0">
              <a:spcBef>
                <a:spcPct val="0"/>
              </a:spcBef>
              <a:spcAft>
                <a:spcPct val="0"/>
              </a:spcAft>
            </a:pPr>
            <a:r>
              <a:rPr lang="en-US" sz="1400" dirty="0">
                <a:solidFill>
                  <a:srgbClr val="000000"/>
                </a:solidFill>
                <a:latin typeface="Times" charset="0"/>
              </a:rPr>
              <a:t>Membranous sac</a:t>
            </a:r>
          </a:p>
        </p:txBody>
      </p:sp>
      <p:sp>
        <p:nvSpPr>
          <p:cNvPr id="52230" name="Rectangle 14"/>
          <p:cNvSpPr>
            <a:spLocks noChangeArrowheads="1"/>
          </p:cNvSpPr>
          <p:nvPr/>
        </p:nvSpPr>
        <p:spPr bwMode="auto">
          <a:xfrm>
            <a:off x="3886200" y="3429000"/>
            <a:ext cx="14303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823913" eaLnBrk="0" fontAlgn="base" hangingPunct="0">
              <a:spcBef>
                <a:spcPct val="0"/>
              </a:spcBef>
              <a:spcAft>
                <a:spcPct val="0"/>
              </a:spcAft>
            </a:pPr>
            <a:r>
              <a:rPr lang="en-US" sz="1400" dirty="0">
                <a:solidFill>
                  <a:srgbClr val="000000"/>
                </a:solidFill>
                <a:latin typeface="Times" charset="0"/>
              </a:rPr>
              <a:t>Subarachnoid space</a:t>
            </a:r>
          </a:p>
        </p:txBody>
      </p:sp>
      <p:sp>
        <p:nvSpPr>
          <p:cNvPr id="52231" name="Text Box 18"/>
          <p:cNvSpPr txBox="1">
            <a:spLocks noChangeArrowheads="1"/>
          </p:cNvSpPr>
          <p:nvPr/>
        </p:nvSpPr>
        <p:spPr bwMode="auto">
          <a:xfrm>
            <a:off x="3276600" y="838200"/>
            <a:ext cx="2249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MENINGOMYELOCELE</a:t>
            </a:r>
          </a:p>
        </p:txBody>
      </p:sp>
      <p:pic>
        <p:nvPicPr>
          <p:cNvPr id="52232" name="Picture 19" descr="18_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2209800"/>
            <a:ext cx="3276600" cy="22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3" name="Text Box 21"/>
          <p:cNvSpPr txBox="1">
            <a:spLocks noChangeArrowheads="1"/>
          </p:cNvSpPr>
          <p:nvPr/>
        </p:nvSpPr>
        <p:spPr bwMode="auto">
          <a:xfrm>
            <a:off x="3962400" y="4038600"/>
            <a:ext cx="1316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dirty="0">
                <a:solidFill>
                  <a:srgbClr val="000000"/>
                </a:solidFill>
                <a:latin typeface="Times" charset="0"/>
              </a:rPr>
              <a:t>Spinal ganglion</a:t>
            </a:r>
          </a:p>
        </p:txBody>
      </p:sp>
      <p:sp>
        <p:nvSpPr>
          <p:cNvPr id="52234" name="Text Box 22"/>
          <p:cNvSpPr txBox="1">
            <a:spLocks noChangeArrowheads="1"/>
          </p:cNvSpPr>
          <p:nvPr/>
        </p:nvSpPr>
        <p:spPr bwMode="auto">
          <a:xfrm>
            <a:off x="381000" y="4800600"/>
            <a:ext cx="85344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dirty="0">
                <a:solidFill>
                  <a:srgbClr val="000000"/>
                </a:solidFill>
                <a:latin typeface="Times" charset="0"/>
              </a:rPr>
              <a:t>The two vertebral arches are not well developed and fail to fuse with each other. The meninges and the spinal cord protrude through the gap and are exposed to the surface. </a:t>
            </a:r>
          </a:p>
          <a:p>
            <a:pPr eaLnBrk="0" fontAlgn="base" hangingPunct="0">
              <a:spcBef>
                <a:spcPct val="50000"/>
              </a:spcBef>
              <a:spcAft>
                <a:spcPct val="0"/>
              </a:spcAft>
            </a:pPr>
            <a:r>
              <a:rPr lang="en-US" sz="1400" dirty="0">
                <a:solidFill>
                  <a:srgbClr val="000000"/>
                </a:solidFill>
                <a:latin typeface="Times" charset="0"/>
              </a:rPr>
              <a:t>The patient shows neurological signs:</a:t>
            </a:r>
          </a:p>
          <a:p>
            <a:pPr eaLnBrk="0" fontAlgn="base" hangingPunct="0">
              <a:spcBef>
                <a:spcPct val="50000"/>
              </a:spcBef>
              <a:spcAft>
                <a:spcPct val="0"/>
              </a:spcAft>
            </a:pPr>
            <a:r>
              <a:rPr lang="en-US" sz="1400" dirty="0">
                <a:solidFill>
                  <a:srgbClr val="000000"/>
                </a:solidFill>
                <a:latin typeface="Times" charset="0"/>
              </a:rPr>
              <a:t>1. Loss of Bladder /Bowel control,        </a:t>
            </a:r>
          </a:p>
          <a:p>
            <a:pPr eaLnBrk="0" fontAlgn="base" hangingPunct="0">
              <a:spcBef>
                <a:spcPct val="50000"/>
              </a:spcBef>
              <a:spcAft>
                <a:spcPct val="0"/>
              </a:spcAft>
            </a:pPr>
            <a:r>
              <a:rPr lang="en-US" sz="1400" dirty="0">
                <a:solidFill>
                  <a:srgbClr val="000000"/>
                </a:solidFill>
                <a:latin typeface="Times" charset="0"/>
              </a:rPr>
              <a:t>2. Partial or complete loss of sensations below the lesion, </a:t>
            </a:r>
          </a:p>
          <a:p>
            <a:pPr eaLnBrk="0" fontAlgn="base" hangingPunct="0">
              <a:spcBef>
                <a:spcPct val="50000"/>
              </a:spcBef>
              <a:spcAft>
                <a:spcPct val="0"/>
              </a:spcAft>
            </a:pPr>
            <a:r>
              <a:rPr lang="en-US" sz="1400" dirty="0">
                <a:solidFill>
                  <a:srgbClr val="000000"/>
                </a:solidFill>
                <a:latin typeface="Times" charset="0"/>
              </a:rPr>
              <a:t>3. Partial/complete paralysis of muscles of lower limbs (Paraperesis/ Paraplegia).</a:t>
            </a:r>
          </a:p>
        </p:txBody>
      </p:sp>
    </p:spTree>
    <p:extLst>
      <p:ext uri="{BB962C8B-B14F-4D97-AF65-F5344CB8AC3E}">
        <p14:creationId xmlns:p14="http://schemas.microsoft.com/office/powerpoint/2010/main" val="18364757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1026" descr="list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685800"/>
            <a:ext cx="277653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4" name="Text Box 1030"/>
          <p:cNvSpPr txBox="1">
            <a:spLocks noChangeArrowheads="1"/>
          </p:cNvSpPr>
          <p:nvPr/>
        </p:nvSpPr>
        <p:spPr bwMode="auto">
          <a:xfrm>
            <a:off x="990600" y="6172200"/>
            <a:ext cx="27590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400" b="1" dirty="0">
                <a:solidFill>
                  <a:srgbClr val="000000"/>
                </a:solidFill>
                <a:latin typeface="Times" charset="0"/>
              </a:rPr>
              <a:t>ANTERIOR           POSTERIOR</a:t>
            </a:r>
          </a:p>
        </p:txBody>
      </p:sp>
      <p:sp>
        <p:nvSpPr>
          <p:cNvPr id="54275" name="Text Box 1032"/>
          <p:cNvSpPr txBox="1">
            <a:spLocks noChangeArrowheads="1"/>
          </p:cNvSpPr>
          <p:nvPr/>
        </p:nvSpPr>
        <p:spPr bwMode="auto">
          <a:xfrm>
            <a:off x="2117725" y="217488"/>
            <a:ext cx="4743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0"/>
              </a:spcBef>
              <a:spcAft>
                <a:spcPct val="0"/>
              </a:spcAft>
            </a:pPr>
            <a:r>
              <a:rPr lang="en-US" sz="1600" b="1" dirty="0">
                <a:solidFill>
                  <a:srgbClr val="000000"/>
                </a:solidFill>
                <a:latin typeface="Times" charset="0"/>
              </a:rPr>
              <a:t>ARTERIAL BLOOD SUPPLY OF SPINAL CORD</a:t>
            </a:r>
          </a:p>
        </p:txBody>
      </p:sp>
      <p:sp>
        <p:nvSpPr>
          <p:cNvPr id="54276" name="Text Box 1033"/>
          <p:cNvSpPr txBox="1">
            <a:spLocks noChangeArrowheads="1"/>
          </p:cNvSpPr>
          <p:nvPr/>
        </p:nvSpPr>
        <p:spPr bwMode="auto">
          <a:xfrm>
            <a:off x="3733800" y="1371600"/>
            <a:ext cx="5181600"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sz="1400" b="1" dirty="0">
                <a:solidFill>
                  <a:srgbClr val="000000"/>
                </a:solidFill>
                <a:latin typeface="Times" charset="0"/>
              </a:rPr>
              <a:t>- </a:t>
            </a:r>
            <a:r>
              <a:rPr lang="en-US" sz="1400" b="1" dirty="0">
                <a:solidFill>
                  <a:srgbClr val="0000FF"/>
                </a:solidFill>
                <a:latin typeface="Times" charset="0"/>
              </a:rPr>
              <a:t>One</a:t>
            </a:r>
            <a:r>
              <a:rPr lang="en-US" sz="1400" b="1" dirty="0">
                <a:solidFill>
                  <a:srgbClr val="000000"/>
                </a:solidFill>
                <a:latin typeface="Times" charset="0"/>
              </a:rPr>
              <a:t> </a:t>
            </a:r>
            <a:r>
              <a:rPr lang="en-US" sz="1400" dirty="0">
                <a:solidFill>
                  <a:srgbClr val="000000"/>
                </a:solidFill>
                <a:latin typeface="Times" charset="0"/>
              </a:rPr>
              <a:t>longitudinally running </a:t>
            </a:r>
            <a:r>
              <a:rPr lang="en-US" sz="1400" b="1" dirty="0">
                <a:solidFill>
                  <a:srgbClr val="0000FF"/>
                </a:solidFill>
                <a:latin typeface="Times" charset="0"/>
              </a:rPr>
              <a:t>Anterior spinal artery </a:t>
            </a:r>
            <a:r>
              <a:rPr lang="en-US" sz="1400" dirty="0">
                <a:solidFill>
                  <a:srgbClr val="000000"/>
                </a:solidFill>
                <a:latin typeface="Times" charset="0"/>
              </a:rPr>
              <a:t>which arises from the two vertebral arteries.</a:t>
            </a:r>
          </a:p>
          <a:p>
            <a:pPr eaLnBrk="0" fontAlgn="base" hangingPunct="0">
              <a:spcBef>
                <a:spcPct val="50000"/>
              </a:spcBef>
              <a:spcAft>
                <a:spcPct val="0"/>
              </a:spcAft>
            </a:pPr>
            <a:r>
              <a:rPr lang="en-US" sz="1400" b="1" dirty="0">
                <a:solidFill>
                  <a:srgbClr val="000000"/>
                </a:solidFill>
                <a:latin typeface="Times" charset="0"/>
              </a:rPr>
              <a:t>- </a:t>
            </a:r>
            <a:r>
              <a:rPr lang="en-US" sz="1400" b="1" dirty="0">
                <a:solidFill>
                  <a:srgbClr val="0000FF"/>
                </a:solidFill>
                <a:latin typeface="Times" charset="0"/>
              </a:rPr>
              <a:t>Two</a:t>
            </a:r>
            <a:r>
              <a:rPr lang="en-US" sz="1400" b="1" dirty="0">
                <a:solidFill>
                  <a:srgbClr val="000000"/>
                </a:solidFill>
                <a:latin typeface="Times" charset="0"/>
              </a:rPr>
              <a:t> </a:t>
            </a:r>
            <a:r>
              <a:rPr lang="en-US" sz="1400" dirty="0">
                <a:solidFill>
                  <a:srgbClr val="000000"/>
                </a:solidFill>
                <a:latin typeface="Times" charset="0"/>
              </a:rPr>
              <a:t>longitudinally running </a:t>
            </a:r>
            <a:r>
              <a:rPr lang="en-US" sz="1400" b="1" dirty="0">
                <a:solidFill>
                  <a:srgbClr val="0000FF"/>
                </a:solidFill>
                <a:latin typeface="Times" charset="0"/>
              </a:rPr>
              <a:t>Posterior spinal arteries</a:t>
            </a:r>
            <a:r>
              <a:rPr lang="en-US" sz="1400" dirty="0">
                <a:solidFill>
                  <a:srgbClr val="000000"/>
                </a:solidFill>
                <a:latin typeface="Times" charset="0"/>
              </a:rPr>
              <a:t>, which are branches of vertebral arteries / posterior inferior cerebellar arteries.</a:t>
            </a:r>
          </a:p>
          <a:p>
            <a:pPr eaLnBrk="0" fontAlgn="base" hangingPunct="0">
              <a:spcBef>
                <a:spcPct val="50000"/>
              </a:spcBef>
              <a:spcAft>
                <a:spcPct val="0"/>
              </a:spcAft>
            </a:pPr>
            <a:r>
              <a:rPr lang="en-US" sz="1400" b="1" dirty="0">
                <a:solidFill>
                  <a:srgbClr val="0000FF"/>
                </a:solidFill>
                <a:latin typeface="Times" charset="0"/>
              </a:rPr>
              <a:t>- Segmental arteries (radicular arteries)</a:t>
            </a:r>
            <a:r>
              <a:rPr lang="en-US" sz="1400" dirty="0">
                <a:solidFill>
                  <a:srgbClr val="000000"/>
                </a:solidFill>
                <a:latin typeface="Times" charset="0"/>
              </a:rPr>
              <a:t>:  They run with dorsal and ventral roots of spinal nerves.  They arise from vertebral artery, intercostal arteries, lumbar arteries, sacral arteries depending on the level of the spinal cord.</a:t>
            </a:r>
          </a:p>
          <a:p>
            <a:pPr eaLnBrk="0" fontAlgn="base" hangingPunct="0">
              <a:spcBef>
                <a:spcPct val="50000"/>
              </a:spcBef>
              <a:spcAft>
                <a:spcPct val="0"/>
              </a:spcAft>
            </a:pPr>
            <a:r>
              <a:rPr lang="en-US" sz="1400" b="1" dirty="0">
                <a:solidFill>
                  <a:srgbClr val="000000"/>
                </a:solidFill>
                <a:latin typeface="Times" charset="0"/>
              </a:rPr>
              <a:t>Arteria radicularis magna / Great artery of Adamkiewicz:    </a:t>
            </a:r>
            <a:r>
              <a:rPr lang="en-US" sz="1400" dirty="0">
                <a:solidFill>
                  <a:srgbClr val="000000"/>
                </a:solidFill>
                <a:latin typeface="Times" charset="0"/>
              </a:rPr>
              <a:t>It is more common on the left side. It is the biggest segmental/radicular artery from lower posterior intercostal / lumbar artery and supplies almost lower 2/3rd of the spinal cord including the lumbosacral enlargement.</a:t>
            </a:r>
          </a:p>
        </p:txBody>
      </p:sp>
      <p:cxnSp>
        <p:nvCxnSpPr>
          <p:cNvPr id="54277" name="Straight Arrow Connector 2"/>
          <p:cNvCxnSpPr>
            <a:cxnSpLocks noChangeShapeType="1"/>
          </p:cNvCxnSpPr>
          <p:nvPr/>
        </p:nvCxnSpPr>
        <p:spPr bwMode="auto">
          <a:xfrm>
            <a:off x="1066800" y="4191000"/>
            <a:ext cx="457200" cy="0"/>
          </a:xfrm>
          <a:prstGeom prst="straightConnector1">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cxnSp>
      <p:sp>
        <p:nvSpPr>
          <p:cNvPr id="54278" name="Rectangle 3"/>
          <p:cNvSpPr>
            <a:spLocks noChangeArrowheads="1"/>
          </p:cNvSpPr>
          <p:nvPr/>
        </p:nvSpPr>
        <p:spPr bwMode="auto">
          <a:xfrm>
            <a:off x="304800" y="3962400"/>
            <a:ext cx="9556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1400" dirty="0">
                <a:solidFill>
                  <a:srgbClr val="000000"/>
                </a:solidFill>
                <a:latin typeface="Times" charset="0"/>
              </a:rPr>
              <a:t>Arteria </a:t>
            </a:r>
          </a:p>
          <a:p>
            <a:pPr eaLnBrk="0" fontAlgn="base" hangingPunct="0">
              <a:spcBef>
                <a:spcPct val="0"/>
              </a:spcBef>
              <a:spcAft>
                <a:spcPct val="0"/>
              </a:spcAft>
            </a:pPr>
            <a:r>
              <a:rPr lang="en-US" sz="1400" dirty="0">
                <a:solidFill>
                  <a:srgbClr val="000000"/>
                </a:solidFill>
                <a:latin typeface="Times" charset="0"/>
              </a:rPr>
              <a:t>radicularis </a:t>
            </a:r>
          </a:p>
          <a:p>
            <a:pPr eaLnBrk="0" fontAlgn="base" hangingPunct="0">
              <a:spcBef>
                <a:spcPct val="0"/>
              </a:spcBef>
              <a:spcAft>
                <a:spcPct val="0"/>
              </a:spcAft>
            </a:pPr>
            <a:r>
              <a:rPr lang="en-US" sz="1400" dirty="0">
                <a:solidFill>
                  <a:srgbClr val="000000"/>
                </a:solidFill>
                <a:latin typeface="Times" charset="0"/>
              </a:rPr>
              <a:t>magna </a:t>
            </a:r>
            <a:endParaRPr lang="en-US" sz="1400" dirty="0">
              <a:solidFill>
                <a:srgbClr val="000000"/>
              </a:solidFill>
            </a:endParaRPr>
          </a:p>
        </p:txBody>
      </p:sp>
    </p:spTree>
    <p:extLst>
      <p:ext uri="{BB962C8B-B14F-4D97-AF65-F5344CB8AC3E}">
        <p14:creationId xmlns:p14="http://schemas.microsoft.com/office/powerpoint/2010/main" val="2801877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1026" descr="list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4927600" cy="454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2" name="Text Box 1028"/>
          <p:cNvSpPr txBox="1">
            <a:spLocks noChangeArrowheads="1"/>
          </p:cNvSpPr>
          <p:nvPr/>
        </p:nvSpPr>
        <p:spPr bwMode="auto">
          <a:xfrm>
            <a:off x="2727325" y="446088"/>
            <a:ext cx="34766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600" b="1">
                <a:latin typeface="Times" charset="0"/>
              </a:rPr>
              <a:t>ARTERIES OF THE SPINAL CORD</a:t>
            </a:r>
          </a:p>
        </p:txBody>
      </p:sp>
      <p:sp>
        <p:nvSpPr>
          <p:cNvPr id="56323" name="Line 1029"/>
          <p:cNvSpPr>
            <a:spLocks noChangeShapeType="1"/>
          </p:cNvSpPr>
          <p:nvPr/>
        </p:nvSpPr>
        <p:spPr bwMode="auto">
          <a:xfrm flipV="1">
            <a:off x="1905000" y="5181600"/>
            <a:ext cx="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24" name="Line 1030"/>
          <p:cNvSpPr>
            <a:spLocks noChangeShapeType="1"/>
          </p:cNvSpPr>
          <p:nvPr/>
        </p:nvSpPr>
        <p:spPr bwMode="auto">
          <a:xfrm flipH="1">
            <a:off x="3276600" y="1905000"/>
            <a:ext cx="6096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25" name="Line 1031"/>
          <p:cNvSpPr>
            <a:spLocks noChangeShapeType="1"/>
          </p:cNvSpPr>
          <p:nvPr/>
        </p:nvSpPr>
        <p:spPr bwMode="auto">
          <a:xfrm flipH="1" flipV="1">
            <a:off x="2286000" y="1676400"/>
            <a:ext cx="13716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26" name="Line 1032"/>
          <p:cNvSpPr>
            <a:spLocks noChangeShapeType="1"/>
          </p:cNvSpPr>
          <p:nvPr/>
        </p:nvSpPr>
        <p:spPr bwMode="auto">
          <a:xfrm flipH="1" flipV="1">
            <a:off x="4191000" y="5257800"/>
            <a:ext cx="762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27" name="Text Box 1033"/>
          <p:cNvSpPr txBox="1">
            <a:spLocks noChangeArrowheads="1"/>
          </p:cNvSpPr>
          <p:nvPr/>
        </p:nvSpPr>
        <p:spPr bwMode="auto">
          <a:xfrm>
            <a:off x="1219200" y="5791200"/>
            <a:ext cx="18780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Anterior spinal artery</a:t>
            </a:r>
          </a:p>
        </p:txBody>
      </p:sp>
      <p:sp>
        <p:nvSpPr>
          <p:cNvPr id="56328" name="Text Box 1034"/>
          <p:cNvSpPr txBox="1">
            <a:spLocks noChangeArrowheads="1"/>
          </p:cNvSpPr>
          <p:nvPr/>
        </p:nvSpPr>
        <p:spPr bwMode="auto">
          <a:xfrm>
            <a:off x="2971800" y="1600200"/>
            <a:ext cx="2025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Posterior spinal arteries</a:t>
            </a:r>
          </a:p>
        </p:txBody>
      </p:sp>
      <p:sp>
        <p:nvSpPr>
          <p:cNvPr id="56329" name="Text Box 1035"/>
          <p:cNvSpPr txBox="1">
            <a:spLocks noChangeArrowheads="1"/>
          </p:cNvSpPr>
          <p:nvPr/>
        </p:nvSpPr>
        <p:spPr bwMode="auto">
          <a:xfrm>
            <a:off x="3657600" y="5638800"/>
            <a:ext cx="15827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Segmental/</a:t>
            </a:r>
          </a:p>
          <a:p>
            <a:r>
              <a:rPr lang="en-US" sz="1400" b="1">
                <a:latin typeface="Times" charset="0"/>
              </a:rPr>
              <a:t>Radicular arteries</a:t>
            </a:r>
          </a:p>
        </p:txBody>
      </p:sp>
      <p:pic>
        <p:nvPicPr>
          <p:cNvPr id="56330" name="Picture 1036" descr="list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0180">
            <a:off x="5181600" y="1600200"/>
            <a:ext cx="383698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Line 1037"/>
          <p:cNvSpPr>
            <a:spLocks noChangeShapeType="1"/>
          </p:cNvSpPr>
          <p:nvPr/>
        </p:nvSpPr>
        <p:spPr bwMode="auto">
          <a:xfrm flipH="1" flipV="1">
            <a:off x="7543800" y="5334000"/>
            <a:ext cx="5334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32" name="Text Box 1038"/>
          <p:cNvSpPr txBox="1">
            <a:spLocks noChangeArrowheads="1"/>
          </p:cNvSpPr>
          <p:nvPr/>
        </p:nvSpPr>
        <p:spPr bwMode="auto">
          <a:xfrm>
            <a:off x="8077200" y="5791200"/>
            <a:ext cx="647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Aorta</a:t>
            </a:r>
          </a:p>
        </p:txBody>
      </p:sp>
      <p:sp>
        <p:nvSpPr>
          <p:cNvPr id="56333" name="Line 1039"/>
          <p:cNvSpPr>
            <a:spLocks noChangeShapeType="1"/>
          </p:cNvSpPr>
          <p:nvPr/>
        </p:nvSpPr>
        <p:spPr bwMode="auto">
          <a:xfrm flipV="1">
            <a:off x="6400800" y="4267200"/>
            <a:ext cx="304800" cy="1752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34" name="Text Box 1040"/>
          <p:cNvSpPr txBox="1">
            <a:spLocks noChangeArrowheads="1"/>
          </p:cNvSpPr>
          <p:nvPr/>
        </p:nvSpPr>
        <p:spPr bwMode="auto">
          <a:xfrm>
            <a:off x="5622925" y="5957888"/>
            <a:ext cx="17383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Posterior intercostal</a:t>
            </a:r>
          </a:p>
          <a:p>
            <a:r>
              <a:rPr lang="en-US" sz="1400" b="1">
                <a:latin typeface="Times" charset="0"/>
              </a:rPr>
              <a:t>           arteries</a:t>
            </a:r>
          </a:p>
        </p:txBody>
      </p:sp>
    </p:spTree>
    <p:extLst>
      <p:ext uri="{BB962C8B-B14F-4D97-AF65-F5344CB8AC3E}">
        <p14:creationId xmlns:p14="http://schemas.microsoft.com/office/powerpoint/2010/main" val="7958374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2" descr="list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19200"/>
            <a:ext cx="5030788"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0" name="Text Box 4"/>
          <p:cNvSpPr txBox="1">
            <a:spLocks noChangeArrowheads="1"/>
          </p:cNvSpPr>
          <p:nvPr/>
        </p:nvSpPr>
        <p:spPr bwMode="auto">
          <a:xfrm>
            <a:off x="2955925" y="293688"/>
            <a:ext cx="30638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600" b="1">
                <a:latin typeface="Times" charset="0"/>
              </a:rPr>
              <a:t>VEINS OF THE SPINAL CORD</a:t>
            </a:r>
          </a:p>
        </p:txBody>
      </p:sp>
      <p:sp>
        <p:nvSpPr>
          <p:cNvPr id="58371" name="Text Box 5"/>
          <p:cNvSpPr txBox="1">
            <a:spLocks noChangeArrowheads="1"/>
          </p:cNvSpPr>
          <p:nvPr/>
        </p:nvSpPr>
        <p:spPr bwMode="auto">
          <a:xfrm>
            <a:off x="5410200" y="1219200"/>
            <a:ext cx="35814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sz="1400">
                <a:latin typeface="Times" charset="0"/>
              </a:rPr>
              <a:t>- There are 6 longitudinally running veins on the spinal cord- 3 anterior spinal and 3 posterior spinal longitudinal veins.</a:t>
            </a:r>
          </a:p>
          <a:p>
            <a:pPr>
              <a:spcBef>
                <a:spcPct val="50000"/>
              </a:spcBef>
            </a:pPr>
            <a:r>
              <a:rPr lang="en-US" sz="1400">
                <a:latin typeface="Times" charset="0"/>
              </a:rPr>
              <a:t>- They communicate freely with each other and with the radicular veins.</a:t>
            </a:r>
          </a:p>
          <a:p>
            <a:pPr>
              <a:spcBef>
                <a:spcPct val="50000"/>
              </a:spcBef>
            </a:pPr>
            <a:r>
              <a:rPr lang="en-US" sz="1400">
                <a:latin typeface="Times" charset="0"/>
              </a:rPr>
              <a:t>- Veins draining the spinal cord drain into </a:t>
            </a:r>
            <a:r>
              <a:rPr lang="en-US" sz="1400">
                <a:solidFill>
                  <a:srgbClr val="0000FF"/>
                </a:solidFill>
                <a:latin typeface="Times" charset="0"/>
              </a:rPr>
              <a:t>internal vertebral venous plexus of Batson, which lies in the epidural space).</a:t>
            </a:r>
          </a:p>
          <a:p>
            <a:pPr>
              <a:spcBef>
                <a:spcPct val="50000"/>
              </a:spcBef>
            </a:pPr>
            <a:r>
              <a:rPr lang="en-US" sz="1400">
                <a:latin typeface="Times" charset="0"/>
              </a:rPr>
              <a:t>- Internal vertebral venous plexus passes through foramen magnum and communicate with dural venous sinuses.</a:t>
            </a:r>
          </a:p>
          <a:p>
            <a:pPr>
              <a:spcBef>
                <a:spcPct val="50000"/>
              </a:spcBef>
            </a:pPr>
            <a:r>
              <a:rPr lang="en-US" sz="1400">
                <a:latin typeface="Times" charset="0"/>
              </a:rPr>
              <a:t>- Internal vertebral venous plexus also communicates with external vertebral venous plexus.</a:t>
            </a:r>
          </a:p>
        </p:txBody>
      </p:sp>
      <p:sp>
        <p:nvSpPr>
          <p:cNvPr id="58372" name="Line 6"/>
          <p:cNvSpPr>
            <a:spLocks noChangeShapeType="1"/>
          </p:cNvSpPr>
          <p:nvPr/>
        </p:nvSpPr>
        <p:spPr bwMode="auto">
          <a:xfrm flipV="1">
            <a:off x="2286000" y="4267200"/>
            <a:ext cx="7620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373" name="Line 7"/>
          <p:cNvSpPr>
            <a:spLocks noChangeShapeType="1"/>
          </p:cNvSpPr>
          <p:nvPr/>
        </p:nvSpPr>
        <p:spPr bwMode="auto">
          <a:xfrm flipV="1">
            <a:off x="2286000" y="4114800"/>
            <a:ext cx="83820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374" name="Line 8"/>
          <p:cNvSpPr>
            <a:spLocks noChangeShapeType="1"/>
          </p:cNvSpPr>
          <p:nvPr/>
        </p:nvSpPr>
        <p:spPr bwMode="auto">
          <a:xfrm flipH="1" flipV="1">
            <a:off x="1600200" y="4114800"/>
            <a:ext cx="68580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375" name="Text Box 9"/>
          <p:cNvSpPr txBox="1">
            <a:spLocks noChangeArrowheads="1"/>
          </p:cNvSpPr>
          <p:nvPr/>
        </p:nvSpPr>
        <p:spPr bwMode="auto">
          <a:xfrm>
            <a:off x="1279525" y="5424488"/>
            <a:ext cx="1827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Posterior spinal veins</a:t>
            </a:r>
          </a:p>
        </p:txBody>
      </p:sp>
      <p:sp>
        <p:nvSpPr>
          <p:cNvPr id="58376" name="Line 10"/>
          <p:cNvSpPr>
            <a:spLocks noChangeShapeType="1"/>
          </p:cNvSpPr>
          <p:nvPr/>
        </p:nvSpPr>
        <p:spPr bwMode="auto">
          <a:xfrm flipV="1">
            <a:off x="4572000" y="3200400"/>
            <a:ext cx="76200" cy="1371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377" name="Text Box 11"/>
          <p:cNvSpPr txBox="1">
            <a:spLocks noChangeArrowheads="1"/>
          </p:cNvSpPr>
          <p:nvPr/>
        </p:nvSpPr>
        <p:spPr bwMode="auto">
          <a:xfrm>
            <a:off x="3505200" y="4662488"/>
            <a:ext cx="1863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Radicular veins</a:t>
            </a:r>
          </a:p>
        </p:txBody>
      </p:sp>
      <p:sp>
        <p:nvSpPr>
          <p:cNvPr id="58378" name="Line 12"/>
          <p:cNvSpPr>
            <a:spLocks noChangeShapeType="1"/>
          </p:cNvSpPr>
          <p:nvPr/>
        </p:nvSpPr>
        <p:spPr bwMode="auto">
          <a:xfrm flipH="1">
            <a:off x="1600200" y="1219200"/>
            <a:ext cx="304800" cy="1600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379" name="Line 13"/>
          <p:cNvSpPr>
            <a:spLocks noChangeShapeType="1"/>
          </p:cNvSpPr>
          <p:nvPr/>
        </p:nvSpPr>
        <p:spPr bwMode="auto">
          <a:xfrm>
            <a:off x="1905000" y="1219200"/>
            <a:ext cx="381000" cy="1371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380" name="Line 14"/>
          <p:cNvSpPr>
            <a:spLocks noChangeShapeType="1"/>
          </p:cNvSpPr>
          <p:nvPr/>
        </p:nvSpPr>
        <p:spPr bwMode="auto">
          <a:xfrm>
            <a:off x="1905000" y="1219200"/>
            <a:ext cx="1143000" cy="1600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381" name="Text Box 15"/>
          <p:cNvSpPr txBox="1">
            <a:spLocks noChangeArrowheads="1"/>
          </p:cNvSpPr>
          <p:nvPr/>
        </p:nvSpPr>
        <p:spPr bwMode="auto">
          <a:xfrm>
            <a:off x="974725" y="852488"/>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Anterior spinal veins</a:t>
            </a:r>
          </a:p>
        </p:txBody>
      </p:sp>
      <p:sp>
        <p:nvSpPr>
          <p:cNvPr id="58382" name="Line 16"/>
          <p:cNvSpPr>
            <a:spLocks noChangeShapeType="1"/>
          </p:cNvSpPr>
          <p:nvPr/>
        </p:nvSpPr>
        <p:spPr bwMode="auto">
          <a:xfrm flipH="1">
            <a:off x="3352800" y="1828800"/>
            <a:ext cx="457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383" name="Text Box 17"/>
          <p:cNvSpPr txBox="1">
            <a:spLocks noChangeArrowheads="1"/>
          </p:cNvSpPr>
          <p:nvPr/>
        </p:nvSpPr>
        <p:spPr bwMode="auto">
          <a:xfrm>
            <a:off x="3429000" y="1309688"/>
            <a:ext cx="1752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Internal vertebral</a:t>
            </a:r>
          </a:p>
          <a:p>
            <a:r>
              <a:rPr lang="en-US" sz="1400" b="1">
                <a:latin typeface="Times" charset="0"/>
              </a:rPr>
              <a:t>Venous plexus</a:t>
            </a:r>
          </a:p>
        </p:txBody>
      </p:sp>
      <p:sp>
        <p:nvSpPr>
          <p:cNvPr id="58384" name="Line 16"/>
          <p:cNvSpPr>
            <a:spLocks noChangeShapeType="1"/>
          </p:cNvSpPr>
          <p:nvPr/>
        </p:nvSpPr>
        <p:spPr bwMode="auto">
          <a:xfrm flipH="1">
            <a:off x="3581400" y="1828800"/>
            <a:ext cx="22860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385" name="Line 16"/>
          <p:cNvSpPr>
            <a:spLocks noChangeShapeType="1"/>
          </p:cNvSpPr>
          <p:nvPr/>
        </p:nvSpPr>
        <p:spPr bwMode="auto">
          <a:xfrm flipH="1">
            <a:off x="3048000" y="1828800"/>
            <a:ext cx="7620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2483632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2" descr="list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762000"/>
            <a:ext cx="44958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8" name="Text Box 4"/>
          <p:cNvSpPr txBox="1">
            <a:spLocks noChangeArrowheads="1"/>
          </p:cNvSpPr>
          <p:nvPr/>
        </p:nvSpPr>
        <p:spPr bwMode="auto">
          <a:xfrm>
            <a:off x="2270125" y="522288"/>
            <a:ext cx="3267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600" b="1">
                <a:latin typeface="Times" charset="0"/>
              </a:rPr>
              <a:t>VERTEBRAL VENOUS  PLEXUS</a:t>
            </a:r>
          </a:p>
        </p:txBody>
      </p:sp>
      <p:sp>
        <p:nvSpPr>
          <p:cNvPr id="60419" name="Line 7"/>
          <p:cNvSpPr>
            <a:spLocks noChangeShapeType="1"/>
          </p:cNvSpPr>
          <p:nvPr/>
        </p:nvSpPr>
        <p:spPr bwMode="auto">
          <a:xfrm flipH="1" flipV="1">
            <a:off x="2667000" y="3200400"/>
            <a:ext cx="19050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0420" name="Text Box 8"/>
          <p:cNvSpPr txBox="1">
            <a:spLocks noChangeArrowheads="1"/>
          </p:cNvSpPr>
          <p:nvPr/>
        </p:nvSpPr>
        <p:spPr bwMode="auto">
          <a:xfrm>
            <a:off x="4572000" y="3657600"/>
            <a:ext cx="2673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Internal vertebral venous plexus</a:t>
            </a:r>
          </a:p>
        </p:txBody>
      </p:sp>
      <p:sp>
        <p:nvSpPr>
          <p:cNvPr id="60421" name="Line 9"/>
          <p:cNvSpPr>
            <a:spLocks noChangeShapeType="1"/>
          </p:cNvSpPr>
          <p:nvPr/>
        </p:nvSpPr>
        <p:spPr bwMode="auto">
          <a:xfrm flipH="1" flipV="1">
            <a:off x="3429000" y="1447800"/>
            <a:ext cx="7620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0422" name="Text Box 10"/>
          <p:cNvSpPr txBox="1">
            <a:spLocks noChangeArrowheads="1"/>
          </p:cNvSpPr>
          <p:nvPr/>
        </p:nvSpPr>
        <p:spPr bwMode="auto">
          <a:xfrm>
            <a:off x="4191000" y="1447800"/>
            <a:ext cx="1608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External vertebral </a:t>
            </a:r>
          </a:p>
          <a:p>
            <a:r>
              <a:rPr lang="en-US" sz="1400" b="1">
                <a:latin typeface="Times" charset="0"/>
              </a:rPr>
              <a:t>Venous plexus</a:t>
            </a:r>
          </a:p>
        </p:txBody>
      </p:sp>
      <p:sp>
        <p:nvSpPr>
          <p:cNvPr id="60423" name="Text Box 11"/>
          <p:cNvSpPr txBox="1">
            <a:spLocks noChangeArrowheads="1"/>
          </p:cNvSpPr>
          <p:nvPr/>
        </p:nvSpPr>
        <p:spPr bwMode="auto">
          <a:xfrm>
            <a:off x="0" y="5029200"/>
            <a:ext cx="8610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sz="1400" b="1">
                <a:solidFill>
                  <a:srgbClr val="0000FF"/>
                </a:solidFill>
                <a:latin typeface="Times" charset="0"/>
              </a:rPr>
              <a:t>INTERNAL VERTEBRAL PLEXUS (BATSON</a:t>
            </a:r>
            <a:r>
              <a:rPr lang="ja-JP" altLang="en-US" sz="1400" b="1">
                <a:solidFill>
                  <a:srgbClr val="0000FF"/>
                </a:solidFill>
                <a:latin typeface="Times" charset="0"/>
              </a:rPr>
              <a:t>’</a:t>
            </a:r>
            <a:r>
              <a:rPr lang="en-US" altLang="ja-JP" sz="1400" b="1">
                <a:solidFill>
                  <a:srgbClr val="0000FF"/>
                </a:solidFill>
                <a:latin typeface="Times" charset="0"/>
              </a:rPr>
              <a:t>S VEINS): </a:t>
            </a:r>
            <a:r>
              <a:rPr lang="en-US" altLang="ja-JP" sz="1400">
                <a:latin typeface="Times" charset="0"/>
              </a:rPr>
              <a:t>Internal vertebral venous plexus of Batson forms an extensive system of venous channels both within and alongside the spinal canal </a:t>
            </a:r>
          </a:p>
          <a:p>
            <a:pPr>
              <a:spcBef>
                <a:spcPct val="50000"/>
              </a:spcBef>
            </a:pPr>
            <a:r>
              <a:rPr lang="en-US" sz="1400">
                <a:latin typeface="Times" charset="0"/>
              </a:rPr>
              <a:t>- They provide direct communication from the venous return of the abdomen/pelvis and the lower body to the cranial cavity and spinal canal. </a:t>
            </a:r>
          </a:p>
          <a:p>
            <a:pPr>
              <a:spcBef>
                <a:spcPct val="50000"/>
              </a:spcBef>
            </a:pPr>
            <a:r>
              <a:rPr lang="en-US" sz="1400">
                <a:latin typeface="Times" charset="0"/>
              </a:rPr>
              <a:t>- There are no valves in Batson</a:t>
            </a:r>
            <a:r>
              <a:rPr lang="en-US" altLang="en-US" sz="1400">
                <a:latin typeface="Times" charset="0"/>
              </a:rPr>
              <a:t>’</a:t>
            </a:r>
            <a:r>
              <a:rPr lang="en-US" altLang="ja-JP" sz="1400">
                <a:latin typeface="Times" charset="0"/>
              </a:rPr>
              <a:t>s plexus and flow may be bi-directional with change of body position. It represents important pathway for metastasis for Prostate, Ovarian, Uterine or Colon cancers.</a:t>
            </a:r>
            <a:endParaRPr lang="en-US" sz="1400">
              <a:latin typeface="Times" charset="0"/>
            </a:endParaRPr>
          </a:p>
        </p:txBody>
      </p:sp>
    </p:spTree>
    <p:extLst>
      <p:ext uri="{BB962C8B-B14F-4D97-AF65-F5344CB8AC3E}">
        <p14:creationId xmlns:p14="http://schemas.microsoft.com/office/powerpoint/2010/main" val="4390822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2" descr="list1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76400"/>
            <a:ext cx="6478588"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6" name="Text Box 4"/>
          <p:cNvSpPr txBox="1">
            <a:spLocks noChangeArrowheads="1"/>
          </p:cNvSpPr>
          <p:nvPr/>
        </p:nvSpPr>
        <p:spPr bwMode="auto">
          <a:xfrm>
            <a:off x="2117725" y="293688"/>
            <a:ext cx="41306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600" b="1">
                <a:latin typeface="Times" charset="0"/>
              </a:rPr>
              <a:t>INTERNAL ANATOMY OF SPINAL CORD </a:t>
            </a:r>
          </a:p>
        </p:txBody>
      </p:sp>
      <p:sp>
        <p:nvSpPr>
          <p:cNvPr id="62467" name="Text Box 5"/>
          <p:cNvSpPr txBox="1">
            <a:spLocks noChangeArrowheads="1"/>
          </p:cNvSpPr>
          <p:nvPr/>
        </p:nvSpPr>
        <p:spPr bwMode="auto">
          <a:xfrm>
            <a:off x="1965325" y="1385888"/>
            <a:ext cx="1136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CERVICAL</a:t>
            </a:r>
          </a:p>
        </p:txBody>
      </p:sp>
      <p:sp>
        <p:nvSpPr>
          <p:cNvPr id="62468" name="Text Box 6"/>
          <p:cNvSpPr txBox="1">
            <a:spLocks noChangeArrowheads="1"/>
          </p:cNvSpPr>
          <p:nvPr/>
        </p:nvSpPr>
        <p:spPr bwMode="auto">
          <a:xfrm>
            <a:off x="5181600" y="1371600"/>
            <a:ext cx="1171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THORACIC</a:t>
            </a:r>
          </a:p>
        </p:txBody>
      </p:sp>
      <p:sp>
        <p:nvSpPr>
          <p:cNvPr id="62469" name="Line 7"/>
          <p:cNvSpPr>
            <a:spLocks noChangeShapeType="1"/>
          </p:cNvSpPr>
          <p:nvPr/>
        </p:nvSpPr>
        <p:spPr bwMode="auto">
          <a:xfrm flipH="1">
            <a:off x="6248400" y="2438400"/>
            <a:ext cx="7620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2470" name="Text Box 8"/>
          <p:cNvSpPr txBox="1">
            <a:spLocks noChangeArrowheads="1"/>
          </p:cNvSpPr>
          <p:nvPr/>
        </p:nvSpPr>
        <p:spPr bwMode="auto">
          <a:xfrm>
            <a:off x="6934200" y="2286000"/>
            <a:ext cx="2057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Lateral horn</a:t>
            </a:r>
          </a:p>
          <a:p>
            <a:r>
              <a:rPr lang="en-US" sz="1400" b="1">
                <a:latin typeface="Times" charset="0"/>
              </a:rPr>
              <a:t>(</a:t>
            </a:r>
            <a:r>
              <a:rPr lang="en-US" sz="1400">
                <a:latin typeface="Times" charset="0"/>
              </a:rPr>
              <a:t>T1 to L2 segments)</a:t>
            </a:r>
            <a:endParaRPr lang="en-US" sz="1400" b="1">
              <a:latin typeface="Times" charset="0"/>
            </a:endParaRPr>
          </a:p>
        </p:txBody>
      </p:sp>
      <p:pic>
        <p:nvPicPr>
          <p:cNvPr id="62471" name="Picture 10" descr="list1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4191000"/>
            <a:ext cx="548640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2" name="Text Box 11"/>
          <p:cNvSpPr txBox="1">
            <a:spLocks noChangeArrowheads="1"/>
          </p:cNvSpPr>
          <p:nvPr/>
        </p:nvSpPr>
        <p:spPr bwMode="auto">
          <a:xfrm>
            <a:off x="914400" y="3886200"/>
            <a:ext cx="6492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                        LUMBAR                                            SACRAL</a:t>
            </a:r>
          </a:p>
        </p:txBody>
      </p:sp>
      <p:sp>
        <p:nvSpPr>
          <p:cNvPr id="62473" name="Line 14"/>
          <p:cNvSpPr>
            <a:spLocks noChangeShapeType="1"/>
          </p:cNvSpPr>
          <p:nvPr/>
        </p:nvSpPr>
        <p:spPr bwMode="auto">
          <a:xfrm flipH="1">
            <a:off x="3048000" y="1905000"/>
            <a:ext cx="6096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2474" name="Text Box 15"/>
          <p:cNvSpPr txBox="1">
            <a:spLocks noChangeArrowheads="1"/>
          </p:cNvSpPr>
          <p:nvPr/>
        </p:nvSpPr>
        <p:spPr bwMode="auto">
          <a:xfrm>
            <a:off x="3489325" y="1714500"/>
            <a:ext cx="9794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200" b="1">
                <a:latin typeface="Times" charset="0"/>
              </a:rPr>
              <a:t>Dorsal horn</a:t>
            </a:r>
          </a:p>
        </p:txBody>
      </p:sp>
      <p:sp>
        <p:nvSpPr>
          <p:cNvPr id="62475" name="Line 16"/>
          <p:cNvSpPr>
            <a:spLocks noChangeShapeType="1"/>
          </p:cNvSpPr>
          <p:nvPr/>
        </p:nvSpPr>
        <p:spPr bwMode="auto">
          <a:xfrm flipH="1" flipV="1">
            <a:off x="3124200" y="2971800"/>
            <a:ext cx="457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2476" name="Text Box 17"/>
          <p:cNvSpPr txBox="1">
            <a:spLocks noChangeArrowheads="1"/>
          </p:cNvSpPr>
          <p:nvPr/>
        </p:nvSpPr>
        <p:spPr bwMode="auto">
          <a:xfrm>
            <a:off x="3336925" y="3467100"/>
            <a:ext cx="10302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200" b="1">
                <a:latin typeface="Times" charset="0"/>
              </a:rPr>
              <a:t>Ventral horn</a:t>
            </a:r>
          </a:p>
        </p:txBody>
      </p:sp>
      <p:sp>
        <p:nvSpPr>
          <p:cNvPr id="62477" name="TextBox 14"/>
          <p:cNvSpPr txBox="1">
            <a:spLocks noChangeArrowheads="1"/>
          </p:cNvSpPr>
          <p:nvPr/>
        </p:nvSpPr>
        <p:spPr bwMode="auto">
          <a:xfrm>
            <a:off x="304800" y="6019800"/>
            <a:ext cx="8839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200">
                <a:latin typeface="Times" charset="0"/>
              </a:rPr>
              <a:t>The transverse section of the spinal cord shows central canal, H-shaped Grey matter centrally and the surrounding White matter peripherally.</a:t>
            </a:r>
          </a:p>
          <a:p>
            <a:r>
              <a:rPr lang="en-US" sz="1200">
                <a:latin typeface="Times" charset="0"/>
              </a:rPr>
              <a:t>The Grey matter shows Dorsal horn and the Ventral horn.</a:t>
            </a:r>
          </a:p>
          <a:p>
            <a:r>
              <a:rPr lang="en-US" sz="1200">
                <a:latin typeface="Times" charset="0"/>
              </a:rPr>
              <a:t>The Grey matter in Spinal segments T1 to L2 segments also shows Lateral horn (Intermediolateral cell column).</a:t>
            </a:r>
          </a:p>
        </p:txBody>
      </p:sp>
    </p:spTree>
    <p:extLst>
      <p:ext uri="{BB962C8B-B14F-4D97-AF65-F5344CB8AC3E}">
        <p14:creationId xmlns:p14="http://schemas.microsoft.com/office/powerpoint/2010/main" val="30482101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304800"/>
            <a:ext cx="4267200" cy="6324600"/>
          </a:xfrm>
        </p:spPr>
        <p:txBody>
          <a:bodyPr/>
          <a:lstStyle/>
          <a:p>
            <a:r>
              <a:rPr lang="en-US" dirty="0" smtClean="0">
                <a:solidFill>
                  <a:srgbClr val="0070C0"/>
                </a:solidFill>
              </a:rPr>
              <a:t>Nuclei in grey matter-</a:t>
            </a:r>
          </a:p>
          <a:p>
            <a:pPr marL="0" indent="0">
              <a:buNone/>
            </a:pPr>
            <a:r>
              <a:rPr lang="en-US" dirty="0" smtClean="0">
                <a:solidFill>
                  <a:srgbClr val="0070C0"/>
                </a:solidFill>
              </a:rPr>
              <a:t> </a:t>
            </a:r>
          </a:p>
          <a:p>
            <a:r>
              <a:rPr lang="en-US" sz="2400" dirty="0" smtClean="0">
                <a:solidFill>
                  <a:srgbClr val="0070C0"/>
                </a:solidFill>
              </a:rPr>
              <a:t>Anterior grey matter- </a:t>
            </a:r>
          </a:p>
          <a:p>
            <a:pPr lvl="1"/>
            <a:r>
              <a:rPr lang="en-US" sz="1600" dirty="0" smtClean="0"/>
              <a:t>Are motor nuclei</a:t>
            </a:r>
          </a:p>
          <a:p>
            <a:pPr lvl="1"/>
            <a:r>
              <a:rPr lang="en-US" sz="1600" dirty="0" smtClean="0"/>
              <a:t>They are arranged in three groups-</a:t>
            </a:r>
          </a:p>
          <a:p>
            <a:pPr lvl="1"/>
            <a:r>
              <a:rPr lang="en-US" sz="1600" dirty="0" smtClean="0"/>
              <a:t>medial</a:t>
            </a:r>
          </a:p>
          <a:p>
            <a:pPr lvl="1"/>
            <a:r>
              <a:rPr lang="en-US" sz="1600" dirty="0" smtClean="0"/>
              <a:t> lateral (cervical &amp; lumbar enlargement) </a:t>
            </a:r>
          </a:p>
          <a:p>
            <a:pPr lvl="1"/>
            <a:r>
              <a:rPr lang="en-US" sz="1600" dirty="0" smtClean="0"/>
              <a:t>Central (cervical &amp; lumbosacral segment)</a:t>
            </a:r>
          </a:p>
          <a:p>
            <a:pPr lvl="1"/>
            <a:endParaRPr lang="en-US" sz="1600" dirty="0" smtClean="0"/>
          </a:p>
          <a:p>
            <a:r>
              <a:rPr lang="en-US" sz="2400" dirty="0" smtClean="0">
                <a:solidFill>
                  <a:srgbClr val="0070C0"/>
                </a:solidFill>
              </a:rPr>
              <a:t>Posterior grey matter- </a:t>
            </a:r>
          </a:p>
          <a:p>
            <a:pPr lvl="1"/>
            <a:r>
              <a:rPr lang="en-US" sz="1600" dirty="0"/>
              <a:t>m</a:t>
            </a:r>
            <a:r>
              <a:rPr lang="en-US" sz="1600" dirty="0" smtClean="0"/>
              <a:t>arginal nucleus </a:t>
            </a:r>
          </a:p>
          <a:p>
            <a:pPr lvl="1"/>
            <a:r>
              <a:rPr lang="en-US" sz="1600" dirty="0" err="1" smtClean="0"/>
              <a:t>substansia</a:t>
            </a:r>
            <a:r>
              <a:rPr lang="en-US" sz="1600" dirty="0" smtClean="0"/>
              <a:t> </a:t>
            </a:r>
            <a:r>
              <a:rPr lang="en-US" sz="1600" dirty="0" err="1" smtClean="0"/>
              <a:t>gelatinosa</a:t>
            </a:r>
            <a:r>
              <a:rPr lang="en-US" sz="1600" dirty="0" smtClean="0"/>
              <a:t>, </a:t>
            </a:r>
          </a:p>
          <a:p>
            <a:pPr lvl="1"/>
            <a:r>
              <a:rPr lang="en-US" sz="1600" dirty="0" smtClean="0"/>
              <a:t>nucleus </a:t>
            </a:r>
            <a:r>
              <a:rPr lang="en-US" sz="1600" dirty="0" err="1" smtClean="0"/>
              <a:t>proprius</a:t>
            </a:r>
            <a:r>
              <a:rPr lang="en-US" sz="1600" dirty="0" smtClean="0"/>
              <a:t>, </a:t>
            </a:r>
          </a:p>
          <a:p>
            <a:pPr lvl="1"/>
            <a:r>
              <a:rPr lang="en-US" sz="1600" dirty="0" smtClean="0"/>
              <a:t>dorsal nucleus(</a:t>
            </a:r>
            <a:r>
              <a:rPr lang="en-US" sz="1600" dirty="0" err="1" smtClean="0"/>
              <a:t>clarke’s</a:t>
            </a:r>
            <a:r>
              <a:rPr lang="en-US" sz="1600" dirty="0" smtClean="0"/>
              <a:t> column)</a:t>
            </a:r>
          </a:p>
          <a:p>
            <a:pPr lvl="1"/>
            <a:endParaRPr lang="en-US" sz="1600" dirty="0" smtClean="0"/>
          </a:p>
          <a:p>
            <a:r>
              <a:rPr lang="en-US" sz="2400" dirty="0" smtClean="0">
                <a:solidFill>
                  <a:srgbClr val="0070C0"/>
                </a:solidFill>
              </a:rPr>
              <a:t>Lateral grey matter- </a:t>
            </a:r>
          </a:p>
          <a:p>
            <a:pPr lvl="1"/>
            <a:r>
              <a:rPr lang="en-US" sz="1600" dirty="0" err="1" smtClean="0"/>
              <a:t>Intermediomedial</a:t>
            </a:r>
            <a:r>
              <a:rPr lang="en-US" sz="1600" dirty="0" smtClean="0"/>
              <a:t> nucleus</a:t>
            </a:r>
          </a:p>
          <a:p>
            <a:pPr lvl="1"/>
            <a:r>
              <a:rPr lang="en-US" sz="1600" dirty="0" smtClean="0"/>
              <a:t> </a:t>
            </a:r>
            <a:r>
              <a:rPr lang="en-US" sz="1600" dirty="0" err="1"/>
              <a:t>I</a:t>
            </a:r>
            <a:r>
              <a:rPr lang="en-US" sz="1600" dirty="0" err="1" smtClean="0"/>
              <a:t>ntermediolateral</a:t>
            </a:r>
            <a:r>
              <a:rPr lang="en-US" sz="1600" dirty="0" smtClean="0"/>
              <a:t> nucleus</a:t>
            </a:r>
            <a:endParaRPr lang="en-US" sz="1600"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267200" y="1752600"/>
            <a:ext cx="47244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48260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 Box 5"/>
          <p:cNvSpPr txBox="1">
            <a:spLocks noChangeArrowheads="1"/>
          </p:cNvSpPr>
          <p:nvPr/>
        </p:nvSpPr>
        <p:spPr bwMode="auto">
          <a:xfrm>
            <a:off x="838200" y="1676400"/>
            <a:ext cx="1841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sz="800">
              <a:latin typeface="Times" charset="0"/>
            </a:endParaRPr>
          </a:p>
        </p:txBody>
      </p:sp>
      <p:sp>
        <p:nvSpPr>
          <p:cNvPr id="64514" name="Text Box 6"/>
          <p:cNvSpPr txBox="1">
            <a:spLocks noChangeArrowheads="1"/>
          </p:cNvSpPr>
          <p:nvPr/>
        </p:nvSpPr>
        <p:spPr bwMode="auto">
          <a:xfrm>
            <a:off x="152400" y="1981200"/>
            <a:ext cx="45720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sz="800">
              <a:latin typeface="Times" charset="0"/>
            </a:endParaRPr>
          </a:p>
        </p:txBody>
      </p:sp>
      <p:sp>
        <p:nvSpPr>
          <p:cNvPr id="64515" name="Rectangle 7"/>
          <p:cNvSpPr>
            <a:spLocks noChangeArrowheads="1"/>
          </p:cNvSpPr>
          <p:nvPr/>
        </p:nvSpPr>
        <p:spPr bwMode="auto">
          <a:xfrm>
            <a:off x="1143000" y="1752600"/>
            <a:ext cx="3810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Times" charset="0"/>
            </a:endParaRPr>
          </a:p>
        </p:txBody>
      </p:sp>
      <p:sp>
        <p:nvSpPr>
          <p:cNvPr id="64516" name="Text Box 13"/>
          <p:cNvSpPr txBox="1">
            <a:spLocks noChangeArrowheads="1"/>
          </p:cNvSpPr>
          <p:nvPr/>
        </p:nvSpPr>
        <p:spPr bwMode="auto">
          <a:xfrm>
            <a:off x="3352800" y="152400"/>
            <a:ext cx="1685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600" b="1">
                <a:latin typeface="Times" charset="0"/>
              </a:rPr>
              <a:t>SPINAL NERVE</a:t>
            </a:r>
          </a:p>
        </p:txBody>
      </p:sp>
      <p:sp>
        <p:nvSpPr>
          <p:cNvPr id="64517" name="Text Box 18"/>
          <p:cNvSpPr txBox="1">
            <a:spLocks noChangeArrowheads="1"/>
          </p:cNvSpPr>
          <p:nvPr/>
        </p:nvSpPr>
        <p:spPr bwMode="auto">
          <a:xfrm>
            <a:off x="-92075" y="1190625"/>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atin typeface="Times" charset="0"/>
              </a:rPr>
              <a:t> </a:t>
            </a:r>
          </a:p>
        </p:txBody>
      </p:sp>
      <p:pic>
        <p:nvPicPr>
          <p:cNvPr id="64518" name="Picture 12" descr="Spinal ner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3650" y="415925"/>
            <a:ext cx="6584950"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9" name="TextBox 8"/>
          <p:cNvSpPr txBox="1">
            <a:spLocks noChangeArrowheads="1"/>
          </p:cNvSpPr>
          <p:nvPr/>
        </p:nvSpPr>
        <p:spPr bwMode="auto">
          <a:xfrm>
            <a:off x="304800" y="4419600"/>
            <a:ext cx="8458200"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sz="1400">
                <a:solidFill>
                  <a:srgbClr val="0000FF"/>
                </a:solidFill>
                <a:latin typeface="Times" charset="0"/>
              </a:rPr>
              <a:t>Dorsal root: </a:t>
            </a:r>
            <a:r>
              <a:rPr lang="en-US" sz="1400">
                <a:latin typeface="Times" charset="0"/>
              </a:rPr>
              <a:t>It is sensory and carries sensory sensations from the body wall (Somatic afferent -SA) and viscera (Visceral afferent- VA)</a:t>
            </a:r>
          </a:p>
          <a:p>
            <a:pPr>
              <a:spcBef>
                <a:spcPct val="50000"/>
              </a:spcBef>
            </a:pPr>
            <a:r>
              <a:rPr lang="en-US" sz="1400">
                <a:solidFill>
                  <a:srgbClr val="0000FF"/>
                </a:solidFill>
                <a:latin typeface="Times" charset="0"/>
              </a:rPr>
              <a:t>Ventral root: </a:t>
            </a:r>
            <a:r>
              <a:rPr lang="en-US" sz="1400">
                <a:latin typeface="Times" charset="0"/>
              </a:rPr>
              <a:t>It is motor and is made up of axons of ventral horn cells (Somatic efferent- SE) going to the skeletal muscles of the body and limbs. Ventral root also contains visceral efferent fibers (VE)</a:t>
            </a:r>
          </a:p>
          <a:p>
            <a:endParaRPr lang="en-US" sz="1400">
              <a:latin typeface="Times" charset="0"/>
            </a:endParaRPr>
          </a:p>
          <a:p>
            <a:r>
              <a:rPr lang="en-US" sz="1400">
                <a:solidFill>
                  <a:srgbClr val="0000FF"/>
                </a:solidFill>
                <a:latin typeface="Times" charset="0"/>
              </a:rPr>
              <a:t>Dorsal root ganglion: </a:t>
            </a:r>
            <a:r>
              <a:rPr lang="en-US" sz="1400">
                <a:latin typeface="Times" charset="0"/>
              </a:rPr>
              <a:t>is a collection of pseudounipolar neurons. It</a:t>
            </a:r>
            <a:r>
              <a:rPr lang="en-US" altLang="ja-JP" sz="1400">
                <a:latin typeface="Times" charset="0"/>
              </a:rPr>
              <a:t>s peripheral process carries sensations from the skin/ viscera and its central process enters the spinal cord and makes synapses with interneurons and ventral horn neurons.</a:t>
            </a:r>
          </a:p>
          <a:p>
            <a:endParaRPr lang="en-US" sz="1400">
              <a:latin typeface="Times" charset="0"/>
            </a:endParaRPr>
          </a:p>
        </p:txBody>
      </p:sp>
    </p:spTree>
    <p:extLst>
      <p:ext uri="{BB962C8B-B14F-4D97-AF65-F5344CB8AC3E}">
        <p14:creationId xmlns:p14="http://schemas.microsoft.com/office/powerpoint/2010/main" val="38741278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descr="list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66800"/>
            <a:ext cx="476091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2" name="Line 4"/>
          <p:cNvSpPr>
            <a:spLocks noChangeShapeType="1"/>
          </p:cNvSpPr>
          <p:nvPr/>
        </p:nvSpPr>
        <p:spPr bwMode="auto">
          <a:xfrm>
            <a:off x="1752600" y="37338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6563" name="Text Box 5"/>
          <p:cNvSpPr txBox="1">
            <a:spLocks noChangeArrowheads="1"/>
          </p:cNvSpPr>
          <p:nvPr/>
        </p:nvSpPr>
        <p:spPr bwMode="auto">
          <a:xfrm>
            <a:off x="533400" y="3429000"/>
            <a:ext cx="1851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Sympathetic ganglion</a:t>
            </a:r>
          </a:p>
        </p:txBody>
      </p:sp>
      <p:sp>
        <p:nvSpPr>
          <p:cNvPr id="66564" name="Line 6"/>
          <p:cNvSpPr>
            <a:spLocks noChangeShapeType="1"/>
          </p:cNvSpPr>
          <p:nvPr/>
        </p:nvSpPr>
        <p:spPr bwMode="auto">
          <a:xfrm flipH="1">
            <a:off x="1752600" y="4343400"/>
            <a:ext cx="2286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6565" name="Text Box 7"/>
          <p:cNvSpPr txBox="1">
            <a:spLocks noChangeArrowheads="1"/>
          </p:cNvSpPr>
          <p:nvPr/>
        </p:nvSpPr>
        <p:spPr bwMode="auto">
          <a:xfrm>
            <a:off x="1905000" y="4191000"/>
            <a:ext cx="1844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Grey and white</a:t>
            </a:r>
          </a:p>
          <a:p>
            <a:r>
              <a:rPr lang="en-US" sz="1400" b="1">
                <a:latin typeface="Times" charset="0"/>
              </a:rPr>
              <a:t>Rami communicantes</a:t>
            </a:r>
          </a:p>
        </p:txBody>
      </p:sp>
      <p:sp>
        <p:nvSpPr>
          <p:cNvPr id="66566" name="Line 8"/>
          <p:cNvSpPr>
            <a:spLocks noChangeShapeType="1"/>
          </p:cNvSpPr>
          <p:nvPr/>
        </p:nvSpPr>
        <p:spPr bwMode="auto">
          <a:xfrm flipV="1">
            <a:off x="1676400" y="5105400"/>
            <a:ext cx="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6567" name="Text Box 9"/>
          <p:cNvSpPr txBox="1">
            <a:spLocks noChangeArrowheads="1"/>
          </p:cNvSpPr>
          <p:nvPr/>
        </p:nvSpPr>
        <p:spPr bwMode="auto">
          <a:xfrm>
            <a:off x="1127125" y="6172200"/>
            <a:ext cx="1227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Dorsal ramus</a:t>
            </a:r>
          </a:p>
        </p:txBody>
      </p:sp>
      <p:sp>
        <p:nvSpPr>
          <p:cNvPr id="66568" name="Line 10"/>
          <p:cNvSpPr>
            <a:spLocks noChangeShapeType="1"/>
          </p:cNvSpPr>
          <p:nvPr/>
        </p:nvSpPr>
        <p:spPr bwMode="auto">
          <a:xfrm flipH="1">
            <a:off x="4114800" y="2590800"/>
            <a:ext cx="457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6569" name="Text Box 11"/>
          <p:cNvSpPr txBox="1">
            <a:spLocks noChangeArrowheads="1"/>
          </p:cNvSpPr>
          <p:nvPr/>
        </p:nvSpPr>
        <p:spPr bwMode="auto">
          <a:xfrm>
            <a:off x="4403725" y="2300288"/>
            <a:ext cx="1290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400" b="1">
                <a:latin typeface="Times" charset="0"/>
              </a:rPr>
              <a:t>Ventral ramus</a:t>
            </a:r>
          </a:p>
        </p:txBody>
      </p:sp>
      <p:sp>
        <p:nvSpPr>
          <p:cNvPr id="66570" name="Text Box 12"/>
          <p:cNvSpPr txBox="1">
            <a:spLocks noChangeArrowheads="1"/>
          </p:cNvSpPr>
          <p:nvPr/>
        </p:nvSpPr>
        <p:spPr bwMode="auto">
          <a:xfrm>
            <a:off x="2514600" y="381000"/>
            <a:ext cx="3827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1600" b="1">
                <a:latin typeface="Times" charset="0"/>
              </a:rPr>
              <a:t>TYPICAL THORACIC SPINAL NERVE</a:t>
            </a:r>
          </a:p>
        </p:txBody>
      </p:sp>
      <p:sp>
        <p:nvSpPr>
          <p:cNvPr id="66571" name="Text Box 13"/>
          <p:cNvSpPr txBox="1">
            <a:spLocks noChangeArrowheads="1"/>
          </p:cNvSpPr>
          <p:nvPr/>
        </p:nvSpPr>
        <p:spPr bwMode="auto">
          <a:xfrm>
            <a:off x="6019800" y="1219200"/>
            <a:ext cx="2819400" cy="407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sz="1400">
                <a:latin typeface="Times" charset="0"/>
              </a:rPr>
              <a:t>There are 31 pairs of spinal nerves coming out of the spinal cord.</a:t>
            </a:r>
          </a:p>
          <a:p>
            <a:pPr>
              <a:spcBef>
                <a:spcPct val="50000"/>
              </a:spcBef>
            </a:pPr>
            <a:r>
              <a:rPr lang="en-US" sz="1400">
                <a:latin typeface="Times" charset="0"/>
              </a:rPr>
              <a:t>Each spinal nerve is a mixed nerve containing sensory, motor and sympathetic components.</a:t>
            </a:r>
          </a:p>
          <a:p>
            <a:pPr>
              <a:spcBef>
                <a:spcPct val="50000"/>
              </a:spcBef>
            </a:pPr>
            <a:r>
              <a:rPr lang="en-US" sz="1400" b="1">
                <a:latin typeface="Times" charset="0"/>
              </a:rPr>
              <a:t>Branches:</a:t>
            </a:r>
          </a:p>
          <a:p>
            <a:pPr>
              <a:spcBef>
                <a:spcPct val="50000"/>
              </a:spcBef>
            </a:pPr>
            <a:r>
              <a:rPr lang="en-US" sz="1400">
                <a:latin typeface="Times" charset="0"/>
              </a:rPr>
              <a:t>1. Grey and white rami communicantes with sympathetic ganglion</a:t>
            </a:r>
          </a:p>
          <a:p>
            <a:pPr>
              <a:spcBef>
                <a:spcPct val="50000"/>
              </a:spcBef>
            </a:pPr>
            <a:r>
              <a:rPr lang="en-US" sz="1400">
                <a:latin typeface="Times" charset="0"/>
              </a:rPr>
              <a:t>2. Dorsal ramus - Motor to deep muscles of back and sensory to skin of back.</a:t>
            </a:r>
          </a:p>
          <a:p>
            <a:pPr>
              <a:spcBef>
                <a:spcPct val="50000"/>
              </a:spcBef>
            </a:pPr>
            <a:r>
              <a:rPr lang="en-US" sz="1400">
                <a:latin typeface="Times" charset="0"/>
              </a:rPr>
              <a:t>3. Ventral ramus- Motor to limb musculature, muscles of trunk and sensory to skin of anterolateral trunk and skin of limbs.</a:t>
            </a:r>
          </a:p>
        </p:txBody>
      </p:sp>
    </p:spTree>
    <p:extLst>
      <p:ext uri="{BB962C8B-B14F-4D97-AF65-F5344CB8AC3E}">
        <p14:creationId xmlns:p14="http://schemas.microsoft.com/office/powerpoint/2010/main" val="32903463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TotalTime>
  <Words>2326</Words>
  <Application>Microsoft Office PowerPoint</Application>
  <PresentationFormat>On-screen Show (4:3)</PresentationFormat>
  <Paragraphs>363</Paragraphs>
  <Slides>30</Slides>
  <Notes>20</Notes>
  <HiddenSlides>0</HiddenSlides>
  <MMClips>0</MMClips>
  <ScaleCrop>false</ScaleCrop>
  <HeadingPairs>
    <vt:vector size="4" baseType="variant">
      <vt:variant>
        <vt:lpstr>Theme</vt:lpstr>
      </vt:variant>
      <vt:variant>
        <vt:i4>6</vt:i4>
      </vt:variant>
      <vt:variant>
        <vt:lpstr>Slide Titles</vt:lpstr>
      </vt:variant>
      <vt:variant>
        <vt:i4>30</vt:i4>
      </vt:variant>
    </vt:vector>
  </HeadingPairs>
  <TitlesOfParts>
    <vt:vector size="36" baseType="lpstr">
      <vt:lpstr>Office Theme</vt:lpstr>
      <vt:lpstr>Blank Presentation</vt:lpstr>
      <vt:lpstr>1_Blank Presentation</vt:lpstr>
      <vt:lpstr>2_Blank Presentation</vt:lpstr>
      <vt:lpstr>3_Blank Presentation</vt:lpstr>
      <vt:lpstr>4_Blank Presentation</vt:lpstr>
      <vt:lpstr>SPINAL CORD      SARANGDHAR KUMAR      DEPARTMENT OF ANATOMY      ROHILKHAND MEDICAL COLLEGE      BAREILLY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SPINAL CORD      SARANGDHAR KUMAR      DEPARTMENT OF ANATOMY      ROHILKHAND MEDICAL COLLEGE      BAREILLY</dc:title>
  <dc:creator>sarangdhar</dc:creator>
  <cp:lastModifiedBy>sarangdhar</cp:lastModifiedBy>
  <cp:revision>10</cp:revision>
  <dcterms:created xsi:type="dcterms:W3CDTF">2020-06-15T02:52:15Z</dcterms:created>
  <dcterms:modified xsi:type="dcterms:W3CDTF">2020-06-16T04:24:11Z</dcterms:modified>
</cp:coreProperties>
</file>