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6" r:id="rId4"/>
    <p:sldId id="257" r:id="rId5"/>
    <p:sldId id="259" r:id="rId6"/>
    <p:sldId id="260" r:id="rId7"/>
    <p:sldId id="261" r:id="rId8"/>
    <p:sldId id="262" r:id="rId9"/>
    <p:sldId id="263" r:id="rId10"/>
    <p:sldId id="283" r:id="rId11"/>
    <p:sldId id="264" r:id="rId12"/>
    <p:sldId id="265" r:id="rId13"/>
    <p:sldId id="277" r:id="rId14"/>
    <p:sldId id="266" r:id="rId15"/>
    <p:sldId id="267" r:id="rId16"/>
    <p:sldId id="268" r:id="rId17"/>
    <p:sldId id="269" r:id="rId18"/>
    <p:sldId id="278" r:id="rId19"/>
    <p:sldId id="279" r:id="rId20"/>
    <p:sldId id="270" r:id="rId21"/>
    <p:sldId id="271" r:id="rId22"/>
    <p:sldId id="280" r:id="rId23"/>
    <p:sldId id="281" r:id="rId24"/>
    <p:sldId id="282" r:id="rId25"/>
    <p:sldId id="272" r:id="rId26"/>
    <p:sldId id="273" r:id="rId27"/>
    <p:sldId id="275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C095E-652B-4391-84FC-776703A4FAB7}" type="datetimeFigureOut">
              <a:rPr lang="en-US" smtClean="0"/>
              <a:t>8/5/2021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933B2-7424-451A-9BE5-986925D7F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349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C095E-652B-4391-84FC-776703A4FAB7}" type="datetimeFigureOut">
              <a:rPr lang="en-US" smtClean="0"/>
              <a:t>8/5/2021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933B2-7424-451A-9BE5-986925D7F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620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C095E-652B-4391-84FC-776703A4FAB7}" type="datetimeFigureOut">
              <a:rPr lang="en-US" smtClean="0"/>
              <a:t>8/5/2021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933B2-7424-451A-9BE5-986925D7F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763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C095E-652B-4391-84FC-776703A4FAB7}" type="datetimeFigureOut">
              <a:rPr lang="en-US" smtClean="0"/>
              <a:t>8/5/2021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933B2-7424-451A-9BE5-986925D7F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516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C095E-652B-4391-84FC-776703A4FAB7}" type="datetimeFigureOut">
              <a:rPr lang="en-US" smtClean="0"/>
              <a:t>8/5/2021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933B2-7424-451A-9BE5-986925D7F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57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C095E-652B-4391-84FC-776703A4FAB7}" type="datetimeFigureOut">
              <a:rPr lang="en-US" smtClean="0"/>
              <a:t>8/5/2021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933B2-7424-451A-9BE5-986925D7F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61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C095E-652B-4391-84FC-776703A4FAB7}" type="datetimeFigureOut">
              <a:rPr lang="en-US" smtClean="0"/>
              <a:t>8/5/2021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933B2-7424-451A-9BE5-986925D7F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468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C095E-652B-4391-84FC-776703A4FAB7}" type="datetimeFigureOut">
              <a:rPr lang="en-US" smtClean="0"/>
              <a:t>8/5/2021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933B2-7424-451A-9BE5-986925D7F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288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C095E-652B-4391-84FC-776703A4FAB7}" type="datetimeFigureOut">
              <a:rPr lang="en-US" smtClean="0"/>
              <a:t>8/5/2021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933B2-7424-451A-9BE5-986925D7F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09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C095E-652B-4391-84FC-776703A4FAB7}" type="datetimeFigureOut">
              <a:rPr lang="en-US" smtClean="0"/>
              <a:t>8/5/2021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933B2-7424-451A-9BE5-986925D7F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340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C095E-652B-4391-84FC-776703A4FAB7}" type="datetimeFigureOut">
              <a:rPr lang="en-US" smtClean="0"/>
              <a:t>8/5/2021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933B2-7424-451A-9BE5-986925D7F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013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8C095E-652B-4391-84FC-776703A4FAB7}" type="datetimeFigureOut">
              <a:rPr lang="en-US" smtClean="0"/>
              <a:t>8/5/2021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A933B2-7424-451A-9BE5-986925D7F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981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2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RADIOLOGY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Abdomen &amp; Pelvis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139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534400" cy="6477000"/>
          </a:xfrm>
        </p:spPr>
        <p:txBody>
          <a:bodyPr>
            <a:normAutofit/>
          </a:bodyPr>
          <a:lstStyle/>
          <a:p>
            <a:r>
              <a:rPr lang="en-US" dirty="0" smtClean="0"/>
              <a:t>Radiological anatomy of abdomen &amp; pelvis can be studied by 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0070C0"/>
                </a:solidFill>
              </a:rPr>
              <a:t>Plain radiograph 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dirty="0" smtClean="0">
              <a:solidFill>
                <a:srgbClr val="0070C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0070C0"/>
                </a:solidFill>
              </a:rPr>
              <a:t>Special radiograph of GIT 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dirty="0" smtClean="0">
              <a:solidFill>
                <a:srgbClr val="0070C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0070C0"/>
                </a:solidFill>
              </a:rPr>
              <a:t>Pyelography (urography)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dirty="0" smtClean="0">
              <a:solidFill>
                <a:srgbClr val="0070C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0070C0"/>
                </a:solidFill>
              </a:rPr>
              <a:t>Cholecystography </a:t>
            </a:r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7258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458200" cy="4114800"/>
          </a:xfrm>
        </p:spPr>
        <p:txBody>
          <a:bodyPr/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70C0"/>
                </a:solidFill>
              </a:rPr>
              <a:t>Ultrasonography 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dirty="0" smtClean="0">
              <a:solidFill>
                <a:srgbClr val="0070C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0070C0"/>
                </a:solidFill>
              </a:rPr>
              <a:t>Computed </a:t>
            </a:r>
            <a:r>
              <a:rPr lang="en-US" dirty="0">
                <a:solidFill>
                  <a:srgbClr val="0070C0"/>
                </a:solidFill>
              </a:rPr>
              <a:t>tomography (CT Scan)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dirty="0" smtClean="0">
              <a:solidFill>
                <a:srgbClr val="0070C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0070C0"/>
                </a:solidFill>
              </a:rPr>
              <a:t>Hysterosalpingography </a:t>
            </a:r>
            <a:endParaRPr lang="en-US" dirty="0">
              <a:solidFill>
                <a:srgbClr val="0070C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en-US" dirty="0" smtClean="0">
              <a:solidFill>
                <a:srgbClr val="0070C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0070C0"/>
                </a:solidFill>
              </a:rPr>
              <a:t>MRI </a:t>
            </a:r>
            <a:r>
              <a:rPr lang="en-US" dirty="0">
                <a:solidFill>
                  <a:srgbClr val="0070C0"/>
                </a:solidFill>
              </a:rPr>
              <a:t>of female pelvis with foetus in utero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069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Plain radiograph 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54" y="1548581"/>
            <a:ext cx="5456946" cy="4189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8686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Special radiograph of GIT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752600"/>
            <a:ext cx="8534400" cy="449580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Barium swallow examination</a:t>
            </a:r>
          </a:p>
          <a:p>
            <a:endParaRPr lang="en-US" dirty="0" smtClean="0">
              <a:solidFill>
                <a:srgbClr val="C00000"/>
              </a:solidFill>
            </a:endParaRPr>
          </a:p>
          <a:p>
            <a:r>
              <a:rPr lang="en-US" dirty="0" smtClean="0">
                <a:solidFill>
                  <a:srgbClr val="C00000"/>
                </a:solidFill>
              </a:rPr>
              <a:t>Barium meal examination</a:t>
            </a:r>
          </a:p>
          <a:p>
            <a:endParaRPr lang="en-US" dirty="0" smtClean="0">
              <a:solidFill>
                <a:srgbClr val="C00000"/>
              </a:solidFill>
            </a:endParaRPr>
          </a:p>
          <a:p>
            <a:r>
              <a:rPr lang="en-US" dirty="0" smtClean="0">
                <a:solidFill>
                  <a:srgbClr val="C00000"/>
                </a:solidFill>
              </a:rPr>
              <a:t>Barium enema </a:t>
            </a:r>
          </a:p>
          <a:p>
            <a:pPr lvl="1"/>
            <a:endParaRPr lang="en-US" dirty="0" smtClean="0">
              <a:solidFill>
                <a:srgbClr val="00B050"/>
              </a:solidFill>
            </a:endParaRP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Single contrast</a:t>
            </a:r>
          </a:p>
          <a:p>
            <a:pPr lvl="1"/>
            <a:endParaRPr lang="en-US" dirty="0" smtClean="0">
              <a:solidFill>
                <a:srgbClr val="00B050"/>
              </a:solidFill>
            </a:endParaRP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Double contrast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247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Barium swallow examination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371600"/>
            <a:ext cx="4343400" cy="52578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Stomach is empty (6-8 hrs. before procedure)</a:t>
            </a:r>
          </a:p>
          <a:p>
            <a:endParaRPr lang="en-US" dirty="0" smtClean="0"/>
          </a:p>
          <a:p>
            <a:r>
              <a:rPr lang="en-US" dirty="0" smtClean="0"/>
              <a:t>Patient is instructed to swallow barium sulphate suspension </a:t>
            </a:r>
          </a:p>
          <a:p>
            <a:endParaRPr lang="en-US" dirty="0" smtClean="0"/>
          </a:p>
          <a:p>
            <a:r>
              <a:rPr lang="en-US" dirty="0" smtClean="0"/>
              <a:t>Radiographic image is taken immediately</a:t>
            </a:r>
          </a:p>
          <a:p>
            <a:endParaRPr lang="en-US" dirty="0" smtClean="0"/>
          </a:p>
          <a:p>
            <a:r>
              <a:rPr lang="en-US" dirty="0" smtClean="0"/>
              <a:t>Identified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Oesophageal stricture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Achalasia cardia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Any mass projecting in lumen of oesophagus 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6966" y="2012780"/>
            <a:ext cx="4518433" cy="3321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0152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Barium meal examination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4343400" cy="4525963"/>
          </a:xfrm>
        </p:spPr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Barium sulphate suspension is given to the patient by orally </a:t>
            </a:r>
          </a:p>
          <a:p>
            <a:endParaRPr lang="en-US" dirty="0" smtClean="0"/>
          </a:p>
          <a:p>
            <a:r>
              <a:rPr lang="en-US" dirty="0" smtClean="0"/>
              <a:t>Radiographs are taken at the interval of 15 to 45 minutes </a:t>
            </a:r>
          </a:p>
          <a:p>
            <a:endParaRPr lang="en-US" dirty="0" smtClean="0"/>
          </a:p>
          <a:p>
            <a:r>
              <a:rPr lang="en-US" dirty="0" smtClean="0"/>
              <a:t>Stomach &amp; small intestine are visualized </a:t>
            </a:r>
          </a:p>
          <a:p>
            <a:endParaRPr lang="en-US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041" y="1981200"/>
            <a:ext cx="449977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6942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Barium enema examination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447800"/>
            <a:ext cx="4267200" cy="5181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Single contrast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Patient to be examined is given mild laxative at night before the day of examination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On the day of examination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Patient is first given plain water enema followed by 400-1200 ml barium enema through anal opening 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Then visualized by radiographically</a:t>
            </a:r>
            <a:endParaRPr lang="en-US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393966"/>
            <a:ext cx="4863164" cy="2512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7850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304800"/>
            <a:ext cx="4343400" cy="6324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Double contrast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Used to define mucosal anatomy of colon &amp;</a:t>
            </a:r>
            <a:r>
              <a:rPr lang="en-US" dirty="0"/>
              <a:t> </a:t>
            </a:r>
            <a:r>
              <a:rPr lang="en-US" dirty="0" smtClean="0"/>
              <a:t>rectum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Barium enema is given to the patient followed by pushing air through anal orifice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Then seen radiographically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Identify large intestine diseases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Like diverticulosis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Colon carcinoma (apple core appearance of large intestine) </a:t>
            </a:r>
            <a:endParaRPr lang="en-US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1" y="2348808"/>
            <a:ext cx="4803368" cy="2612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92780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656427"/>
              </p:ext>
            </p:extLst>
          </p:nvPr>
        </p:nvGraphicFramePr>
        <p:xfrm>
          <a:off x="723900" y="595313"/>
          <a:ext cx="7696200" cy="566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7" name="Acrobat Document" r:id="rId3" imgW="7695868" imgH="5667195" progId="AcroExch.Document.2015">
                  <p:embed/>
                </p:oleObj>
              </mc:Choice>
              <mc:Fallback>
                <p:oleObj name="Acrobat Document" r:id="rId3" imgW="7695868" imgH="5667195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23900" y="595313"/>
                        <a:ext cx="7696200" cy="5667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555537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</a:t>
            </a:r>
            <a:r>
              <a:rPr lang="en-US" dirty="0" smtClean="0">
                <a:solidFill>
                  <a:srgbClr val="C00000"/>
                </a:solidFill>
              </a:rPr>
              <a:t>yelography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295400"/>
            <a:ext cx="8534400" cy="5334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Radiological procedure to visualize urinary tract (KUB)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Indications-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Nephrolithiasis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Ureterolithiasis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Pyelonephritis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Polycystic kidney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Hydronephrosis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Any renal injury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825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914400"/>
            <a:ext cx="8458200" cy="52117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Intravenous pyelography(IVP)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Patient is kept fasting overnight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Before procedure patient is asked to empty his/her urinary bladder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Then intravenous dye (Urograffin/</a:t>
            </a:r>
            <a:r>
              <a:rPr lang="en-US" dirty="0"/>
              <a:t>I</a:t>
            </a:r>
            <a:r>
              <a:rPr lang="en-US" dirty="0" smtClean="0"/>
              <a:t>ohexol) is injected (300-600mg/kg body weight)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Radiographs are taken at interval of 5 minutes, 15 minutes &amp; 30 minutes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7256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304800"/>
            <a:ext cx="4343400" cy="5821363"/>
          </a:xfrm>
        </p:spPr>
        <p:txBody>
          <a:bodyPr/>
          <a:lstStyle/>
          <a:p>
            <a:r>
              <a:rPr lang="en-US" dirty="0" smtClean="0"/>
              <a:t>Structure can be seen are –</a:t>
            </a:r>
          </a:p>
          <a:p>
            <a:endParaRPr lang="en-US" dirty="0" smtClean="0"/>
          </a:p>
          <a:p>
            <a:pPr lvl="2"/>
            <a:r>
              <a:rPr lang="en-US" dirty="0" smtClean="0"/>
              <a:t>Minor calyces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Major calyces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Renal pelvis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Ureter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Urinary bladder </a:t>
            </a:r>
          </a:p>
          <a:p>
            <a:endParaRPr lang="en-US" dirty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8027" y="1966859"/>
            <a:ext cx="5211173" cy="3096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6618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457200"/>
            <a:ext cx="4343400" cy="60960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Retrograde or ascending pyelography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Catheter is passed through ureteric orifice under the guidance of cystoscope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Then sodium iodide dye (5-10 ml) is  injected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Radiographs or fluoroscopy is taken  to visualize KUB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Filling defects in UB may suggest ulcer/ polyps/ carcinomas</a:t>
            </a:r>
            <a:endParaRPr lang="en-US" dirty="0"/>
          </a:p>
        </p:txBody>
      </p:sp>
      <p:pic>
        <p:nvPicPr>
          <p:cNvPr id="1229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1" y="1940246"/>
            <a:ext cx="4520732" cy="3475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16357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MR urography</a:t>
            </a:r>
          </a:p>
          <a:p>
            <a:pPr lvl="1"/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Indications –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Urinary tract obstruction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Haematuria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Congenital anomalies of urinary tract  </a:t>
            </a:r>
            <a:endParaRPr lang="en-US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981200"/>
            <a:ext cx="4673542" cy="3432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49947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Cholecystography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752600"/>
            <a:ext cx="8610600" cy="4648200"/>
          </a:xfrm>
        </p:spPr>
        <p:txBody>
          <a:bodyPr>
            <a:normAutofit/>
          </a:bodyPr>
          <a:lstStyle/>
          <a:p>
            <a:r>
              <a:rPr lang="en-US" dirty="0" smtClean="0"/>
              <a:t>Visualization of gall bladder after administration of radiopaque dye </a:t>
            </a:r>
          </a:p>
          <a:p>
            <a:endParaRPr lang="en-US" dirty="0" smtClean="0"/>
          </a:p>
          <a:p>
            <a:r>
              <a:rPr lang="en-US" dirty="0" smtClean="0"/>
              <a:t>Dye in the form of tablets containing  iopanic acid (</a:t>
            </a:r>
            <a:r>
              <a:rPr lang="en-US" dirty="0" err="1"/>
              <a:t>t</a:t>
            </a:r>
            <a:r>
              <a:rPr lang="en-US" dirty="0" err="1" smtClean="0"/>
              <a:t>elepaque</a:t>
            </a:r>
            <a:r>
              <a:rPr lang="en-US" dirty="0" smtClean="0"/>
              <a:t>) 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7025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685800"/>
            <a:ext cx="4267200" cy="5562600"/>
          </a:xfrm>
        </p:spPr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Oral cholecystography </a:t>
            </a:r>
          </a:p>
          <a:p>
            <a:pPr lvl="1"/>
            <a:endParaRPr lang="en-US" dirty="0" smtClean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Indications –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Cholelithiasis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Carcinoma of gallbladder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Any congenital anomaly of GB</a:t>
            </a:r>
          </a:p>
          <a:p>
            <a:endParaRPr lang="en-US" dirty="0"/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905000"/>
            <a:ext cx="4546835" cy="3522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40233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533400"/>
            <a:ext cx="8763000" cy="6172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Preparation of patients for procedure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Two days before the procedure ,person can have normal meal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One day before the procedure a very low fat diet is given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Evening before the procedure radiopaque dye in form of pill(6 tablets) is given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One tablets /hour </a:t>
            </a:r>
          </a:p>
          <a:p>
            <a:pPr marL="4572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264082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838200"/>
            <a:ext cx="8382000" cy="4953000"/>
          </a:xfrm>
        </p:spPr>
        <p:txBody>
          <a:bodyPr/>
          <a:lstStyle/>
          <a:p>
            <a:pPr lvl="1"/>
            <a:endParaRPr lang="en-US" dirty="0" smtClean="0"/>
          </a:p>
          <a:p>
            <a:pPr lvl="1"/>
            <a:r>
              <a:rPr lang="en-US" dirty="0" smtClean="0"/>
              <a:t>Nothing is to be eaten once the pills are given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On the morning of the procedure – nil orally  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Enema may be given to prevent the shadow of gas &amp; intestinal contents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Radiographs is taken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223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217" y="1447800"/>
            <a:ext cx="5212849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64461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4343400" cy="63246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00B050"/>
                </a:solidFill>
              </a:rPr>
              <a:t>Magnetic resonance cholangiopancreatography </a:t>
            </a:r>
          </a:p>
          <a:p>
            <a:pPr lvl="1"/>
            <a:endParaRPr lang="en-US" dirty="0" smtClean="0"/>
          </a:p>
          <a:p>
            <a:pPr marL="457200" lvl="1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Indications-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Liver diseases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Tumours , stones ,inflammation &amp; congenital anomalies of GB, Bile duct ,pancreatic duct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5230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Hysterosalpingography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524000"/>
            <a:ext cx="85344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Radiological visualization of uterus &amp;fallopian tube after introducing radiopaque dye through vagina </a:t>
            </a:r>
          </a:p>
          <a:p>
            <a:endParaRPr lang="en-US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Indications –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Infertility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To see shape of uterus</a:t>
            </a:r>
          </a:p>
          <a:p>
            <a:pPr lvl="2"/>
            <a:r>
              <a:rPr lang="en-US" dirty="0" smtClean="0"/>
              <a:t>To see tubal patency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After permanent sterilization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To check total occlusion of fallopian tube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9425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8600"/>
            <a:ext cx="4343400" cy="5897563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Procedure - </a:t>
            </a:r>
          </a:p>
          <a:p>
            <a:endParaRPr lang="en-US" dirty="0" smtClean="0"/>
          </a:p>
          <a:p>
            <a:r>
              <a:rPr lang="en-US" dirty="0" smtClean="0"/>
              <a:t>A cannula is introduced into </a:t>
            </a:r>
            <a:r>
              <a:rPr lang="en-US" dirty="0"/>
              <a:t>t</a:t>
            </a:r>
            <a:r>
              <a:rPr lang="en-US" dirty="0" smtClean="0"/>
              <a:t>he cervix through vagina </a:t>
            </a:r>
          </a:p>
          <a:p>
            <a:endParaRPr lang="en-US" dirty="0" smtClean="0"/>
          </a:p>
          <a:p>
            <a:r>
              <a:rPr lang="en-US" dirty="0" smtClean="0"/>
              <a:t>Radiopaque dye (</a:t>
            </a:r>
            <a:r>
              <a:rPr lang="en-US" dirty="0"/>
              <a:t>U</a:t>
            </a:r>
            <a:r>
              <a:rPr lang="en-US" dirty="0" smtClean="0"/>
              <a:t>rograffin/ </a:t>
            </a:r>
            <a:r>
              <a:rPr lang="en-US" dirty="0"/>
              <a:t>I</a:t>
            </a:r>
            <a:r>
              <a:rPr lang="en-US" dirty="0" smtClean="0"/>
              <a:t>ohexol) is injected </a:t>
            </a:r>
          </a:p>
          <a:p>
            <a:endParaRPr lang="en-US" dirty="0" smtClean="0"/>
          </a:p>
          <a:p>
            <a:r>
              <a:rPr lang="en-US" dirty="0" smtClean="0"/>
              <a:t>Then taken serial radiographs of pelvis  </a:t>
            </a:r>
            <a:endParaRPr lang="en-US" dirty="0"/>
          </a:p>
        </p:txBody>
      </p:sp>
      <p:pic>
        <p:nvPicPr>
          <p:cNvPr id="921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1" y="1768250"/>
            <a:ext cx="4779682" cy="3627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3374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6329699"/>
              </p:ext>
            </p:extLst>
          </p:nvPr>
        </p:nvGraphicFramePr>
        <p:xfrm>
          <a:off x="642938" y="595313"/>
          <a:ext cx="7858125" cy="566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7" name="Acrobat Document" r:id="rId3" imgW="7857751" imgH="5667195" progId="AcroExch.Document.2015">
                  <p:embed/>
                </p:oleObj>
              </mc:Choice>
              <mc:Fallback>
                <p:oleObj name="Acrobat Document" r:id="rId3" imgW="7857751" imgH="5667195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42938" y="595313"/>
                        <a:ext cx="7858125" cy="5667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937701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Ultrasonography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0900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Computed tomography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0813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 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020593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557</Words>
  <Application>Microsoft Office PowerPoint</Application>
  <PresentationFormat>On-screen Show (4:3)</PresentationFormat>
  <Paragraphs>189</Paragraphs>
  <Slides>27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Office Theme</vt:lpstr>
      <vt:lpstr>Adobe Acrobat Document</vt:lpstr>
      <vt:lpstr>RADIOLOGY  Abdomen &amp; Pelvis</vt:lpstr>
      <vt:lpstr>PowerPoint Presentation</vt:lpstr>
      <vt:lpstr>PowerPoint Presentation</vt:lpstr>
      <vt:lpstr>Plain radiograph </vt:lpstr>
      <vt:lpstr>Special radiograph of GIT</vt:lpstr>
      <vt:lpstr>Barium swallow examination </vt:lpstr>
      <vt:lpstr>Barium meal examination </vt:lpstr>
      <vt:lpstr>Barium enema examination </vt:lpstr>
      <vt:lpstr>PowerPoint Presentation</vt:lpstr>
      <vt:lpstr>PowerPoint Presentation</vt:lpstr>
      <vt:lpstr>Pyelography </vt:lpstr>
      <vt:lpstr>PowerPoint Presentation</vt:lpstr>
      <vt:lpstr>PowerPoint Presentation</vt:lpstr>
      <vt:lpstr>PowerPoint Presentation</vt:lpstr>
      <vt:lpstr>PowerPoint Presentation</vt:lpstr>
      <vt:lpstr>Cholecystography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Hysterosalpingography </vt:lpstr>
      <vt:lpstr>PowerPoint Presentation</vt:lpstr>
      <vt:lpstr>PowerPoint Presentation</vt:lpstr>
      <vt:lpstr>Ultrasonography </vt:lpstr>
      <vt:lpstr>Computed tomography </vt:lpstr>
      <vt:lpstr>Thank you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RADIOLOGY  Abdomen &amp; Pelvis</dc:title>
  <dc:creator>sarangdhar</dc:creator>
  <cp:lastModifiedBy>sarangdhar</cp:lastModifiedBy>
  <cp:revision>35</cp:revision>
  <dcterms:created xsi:type="dcterms:W3CDTF">2021-08-04T11:39:36Z</dcterms:created>
  <dcterms:modified xsi:type="dcterms:W3CDTF">2021-08-05T01:50:05Z</dcterms:modified>
</cp:coreProperties>
</file>