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8" r:id="rId7"/>
    <p:sldId id="272" r:id="rId8"/>
    <p:sldId id="267" r:id="rId9"/>
    <p:sldId id="270" r:id="rId10"/>
    <p:sldId id="269" r:id="rId11"/>
    <p:sldId id="263" r:id="rId12"/>
    <p:sldId id="264" r:id="rId13"/>
    <p:sldId id="271" r:id="rId14"/>
    <p:sldId id="273" r:id="rId15"/>
    <p:sldId id="276" r:id="rId16"/>
    <p:sldId id="274" r:id="rId17"/>
    <p:sldId id="275" r:id="rId18"/>
    <p:sldId id="27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44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89E21-0D92-4CC8-B5A6-EBEE86583A5E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9552-A58F-4531-8128-D341141F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472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89E21-0D92-4CC8-B5A6-EBEE86583A5E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9552-A58F-4531-8128-D341141F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067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89E21-0D92-4CC8-B5A6-EBEE86583A5E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9552-A58F-4531-8128-D341141F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720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89E21-0D92-4CC8-B5A6-EBEE86583A5E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9552-A58F-4531-8128-D341141F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270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89E21-0D92-4CC8-B5A6-EBEE86583A5E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9552-A58F-4531-8128-D341141F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8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89E21-0D92-4CC8-B5A6-EBEE86583A5E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9552-A58F-4531-8128-D341141F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218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89E21-0D92-4CC8-B5A6-EBEE86583A5E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9552-A58F-4531-8128-D341141F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575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89E21-0D92-4CC8-B5A6-EBEE86583A5E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9552-A58F-4531-8128-D341141F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828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89E21-0D92-4CC8-B5A6-EBEE86583A5E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9552-A58F-4531-8128-D341141F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793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89E21-0D92-4CC8-B5A6-EBEE86583A5E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9552-A58F-4531-8128-D341141F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768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89E21-0D92-4CC8-B5A6-EBEE86583A5E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9552-A58F-4531-8128-D341141F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965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89E21-0D92-4CC8-B5A6-EBEE86583A5E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49552-A58F-4531-8128-D341141F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567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RADIOLOGY LOWER LIMB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7200" y="4114800"/>
            <a:ext cx="4648200" cy="1752600"/>
          </a:xfrm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Sarangdhar kumar </a:t>
            </a:r>
          </a:p>
          <a:p>
            <a:r>
              <a:rPr lang="en-US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Anatomy</a:t>
            </a:r>
          </a:p>
          <a:p>
            <a:r>
              <a:rPr lang="en-US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Rohilkhand Medical </a:t>
            </a:r>
            <a:r>
              <a:rPr lang="en-US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ollege</a:t>
            </a:r>
          </a:p>
          <a:p>
            <a:r>
              <a:rPr lang="en-US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Bareilly </a:t>
            </a:r>
            <a:endParaRPr lang="en-US" sz="2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7518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4114800" cy="6324600"/>
          </a:xfrm>
        </p:spPr>
        <p:txBody>
          <a:bodyPr>
            <a:noAutofit/>
          </a:bodyPr>
          <a:lstStyle/>
          <a:p>
            <a:r>
              <a:rPr lang="en-US" sz="1800" dirty="0" smtClean="0">
                <a:solidFill>
                  <a:srgbClr val="C00000"/>
                </a:solidFill>
              </a:rPr>
              <a:t>PLANE RADIGRAPH  OF PELVIS ,LOWER LUMBER &amp; HIP JOINT – </a:t>
            </a:r>
          </a:p>
          <a:p>
            <a:endParaRPr lang="en-US" sz="1800" dirty="0" smtClean="0"/>
          </a:p>
          <a:p>
            <a:r>
              <a:rPr lang="en-US" sz="1800" dirty="0" smtClean="0"/>
              <a:t>Normally viewed in anteroposterior view</a:t>
            </a:r>
          </a:p>
          <a:p>
            <a:endParaRPr lang="en-US" sz="1800" dirty="0" smtClean="0"/>
          </a:p>
          <a:p>
            <a:r>
              <a:rPr lang="en-US" sz="1800" dirty="0" smtClean="0"/>
              <a:t>The positon of lower limb should be in such  away that- </a:t>
            </a:r>
          </a:p>
          <a:p>
            <a:pPr lvl="1"/>
            <a:r>
              <a:rPr lang="en-US" sz="1600" dirty="0" smtClean="0"/>
              <a:t>There is separation of lower limb at heels</a:t>
            </a:r>
          </a:p>
          <a:p>
            <a:pPr lvl="1"/>
            <a:r>
              <a:rPr lang="en-US" sz="1600" dirty="0" smtClean="0"/>
              <a:t>All toes are directed antero-medially</a:t>
            </a:r>
          </a:p>
          <a:p>
            <a:endParaRPr lang="en-US" sz="1800" dirty="0" smtClean="0"/>
          </a:p>
          <a:p>
            <a:r>
              <a:rPr lang="en-US" sz="1800" dirty="0" smtClean="0"/>
              <a:t>This position allow the femur to rotate slightly medially &amp; femoral neck lies parallel to the radiographic film </a:t>
            </a:r>
          </a:p>
          <a:p>
            <a:endParaRPr lang="en-US" sz="1800" dirty="0" smtClean="0"/>
          </a:p>
          <a:p>
            <a:r>
              <a:rPr lang="en-US" sz="1800" dirty="0" smtClean="0"/>
              <a:t>In this position the shadows of upper end of femur &amp; acetabular region are visualized better</a:t>
            </a:r>
          </a:p>
          <a:p>
            <a:endParaRPr lang="en-US" sz="1800" dirty="0" smtClean="0"/>
          </a:p>
          <a:p>
            <a:r>
              <a:rPr lang="en-US" sz="1800" dirty="0" smtClean="0"/>
              <a:t>Border of acetabular cavity &amp; head of femur appears as curved lines	</a:t>
            </a:r>
            <a:endParaRPr lang="en-US" sz="1800" dirty="0"/>
          </a:p>
        </p:txBody>
      </p:sp>
      <p:pic>
        <p:nvPicPr>
          <p:cNvPr id="1027" name="Picture 3" descr="C:\Users\sarangdhar\Desktop\16191110835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447800"/>
            <a:ext cx="4800600" cy="450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411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4114800" cy="63246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In normal AP view, two curved lines can be appreciated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/>
              <a:t>A</a:t>
            </a:r>
            <a:r>
              <a:rPr lang="en-US" sz="2000" dirty="0" smtClean="0"/>
              <a:t>. </a:t>
            </a:r>
            <a:r>
              <a:rPr lang="en-US" sz="2000" dirty="0"/>
              <a:t>s</a:t>
            </a:r>
            <a:r>
              <a:rPr lang="en-US" sz="2000" dirty="0" smtClean="0"/>
              <a:t>henton’s line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/>
              <a:t>B</a:t>
            </a:r>
            <a:r>
              <a:rPr lang="en-US" sz="2000" dirty="0" smtClean="0"/>
              <a:t>. Another line can drawn along the external border of the ilium &amp; upper border of the neck of femur</a:t>
            </a:r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rgbClr val="0070C0"/>
                </a:solidFill>
              </a:rPr>
              <a:t>Discontinuity in the curved line is seen in fractures of neck of femur or in dislocation of hip joint</a:t>
            </a:r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524" y="1577032"/>
            <a:ext cx="4823076" cy="3680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777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4267200" cy="64008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KNEE JOINT </a:t>
            </a:r>
          </a:p>
          <a:p>
            <a:r>
              <a:rPr lang="en-US" sz="2400" dirty="0" smtClean="0"/>
              <a:t>Normally AP view &amp; Lateral view are taken</a:t>
            </a:r>
          </a:p>
          <a:p>
            <a:r>
              <a:rPr lang="en-US" sz="2400" dirty="0" smtClean="0"/>
              <a:t>AP view –</a:t>
            </a:r>
          </a:p>
          <a:p>
            <a:pPr lvl="1"/>
            <a:r>
              <a:rPr lang="en-US" sz="2000" dirty="0" smtClean="0"/>
              <a:t>Borders of the bones taking part in the joint formation present smooth white line (radiopaque line) due to presence of thin cortical bone tissue</a:t>
            </a:r>
          </a:p>
          <a:p>
            <a:pPr lvl="1"/>
            <a:r>
              <a:rPr lang="en-US" sz="2000" dirty="0" smtClean="0"/>
              <a:t>The joint space as radiolucent area, superimposed patellar shadow is seen on the shadow of lower end of femur</a:t>
            </a:r>
          </a:p>
          <a:p>
            <a:pPr lvl="1"/>
            <a:r>
              <a:rPr lang="en-US" sz="2000" dirty="0" smtClean="0"/>
              <a:t>Each side of patellar shadow there is shadow of medial &amp; lateral condyles of femur</a:t>
            </a:r>
          </a:p>
          <a:p>
            <a:pPr lvl="1"/>
            <a:r>
              <a:rPr lang="en-US" sz="2000" dirty="0" smtClean="0"/>
              <a:t>Sometimes small shadow of sesamoid bone  (fabella) is seen close to origin of lateral head of gastrocnemius</a:t>
            </a:r>
            <a:endParaRPr lang="en-US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698" y="2133600"/>
            <a:ext cx="4658902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546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8534400" cy="609600"/>
          </a:xfrm>
        </p:spPr>
        <p:txBody>
          <a:bodyPr/>
          <a:lstStyle/>
          <a:p>
            <a:r>
              <a:rPr lang="en-US" sz="2400" dirty="0" smtClean="0"/>
              <a:t>KNEE JOINT  LATERAL VIEW – </a:t>
            </a:r>
          </a:p>
          <a:p>
            <a:endParaRPr lang="en-US" dirty="0"/>
          </a:p>
        </p:txBody>
      </p:sp>
      <p:pic>
        <p:nvPicPr>
          <p:cNvPr id="5122" name="Picture 2" descr="C:\Users\sarangdhar\Desktop\16191118812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95401"/>
            <a:ext cx="4447056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15" y="1295401"/>
            <a:ext cx="44493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275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04800"/>
            <a:ext cx="8382000" cy="6324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MRI OF KNEE JOINT- </a:t>
            </a:r>
            <a:endParaRPr lang="en-US" sz="28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80" y="1752600"/>
            <a:ext cx="8866783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2792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52400"/>
            <a:ext cx="5562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Patellar fracture </a:t>
            </a:r>
            <a:endParaRPr lang="en-US" dirty="0"/>
          </a:p>
        </p:txBody>
      </p:sp>
      <p:pic>
        <p:nvPicPr>
          <p:cNvPr id="15362" name="Picture 2" descr="C:\Users\sarangdhar\Desktop\161911189661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069" y="1143000"/>
            <a:ext cx="6999436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3319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639762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0070C0"/>
                </a:solidFill>
              </a:rPr>
              <a:t>ANKLE JOINT </a:t>
            </a:r>
            <a:endParaRPr lang="en-US" sz="3200" dirty="0">
              <a:solidFill>
                <a:srgbClr val="0070C0"/>
              </a:solidFill>
            </a:endParaRPr>
          </a:p>
        </p:txBody>
      </p:sp>
      <p:pic>
        <p:nvPicPr>
          <p:cNvPr id="7173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21" y="1295400"/>
            <a:ext cx="8843845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892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sarangdhar\Desktop\161911183106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533401"/>
            <a:ext cx="8642969" cy="6066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384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229600" cy="175260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FOOT  – </a:t>
            </a:r>
          </a:p>
          <a:p>
            <a:r>
              <a:rPr lang="en-US" dirty="0" smtClean="0"/>
              <a:t>Plane radiograph of adult foot in Supero-inferior view- </a:t>
            </a:r>
          </a:p>
          <a:p>
            <a:r>
              <a:rPr lang="en-US" dirty="0" smtClean="0"/>
              <a:t>Tarsal , metatarsal &amp; phalanges are visualized </a:t>
            </a:r>
          </a:p>
          <a:p>
            <a:r>
              <a:rPr lang="en-US" dirty="0" smtClean="0"/>
              <a:t>Medial malleolus &amp; lateral malleolus are also visualized</a:t>
            </a:r>
          </a:p>
          <a:p>
            <a:r>
              <a:rPr lang="en-US" dirty="0" smtClean="0"/>
              <a:t>Joint cavity appears radiolucent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8962" y="2057400"/>
            <a:ext cx="5932881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978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8534400" cy="6248400"/>
          </a:xfrm>
        </p:spPr>
        <p:txBody>
          <a:bodyPr/>
          <a:lstStyle/>
          <a:p>
            <a:r>
              <a:rPr lang="en-US" dirty="0" smtClean="0"/>
              <a:t>Plane radiograph of adult foot in lateral view - </a:t>
            </a:r>
            <a:endParaRPr lang="en-US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19200"/>
            <a:ext cx="7021437" cy="5185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850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sarangdhar\Desktop\161911181062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965" y="152400"/>
            <a:ext cx="494103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070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sarangdhar\Desktop\161911187251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508" y="152400"/>
            <a:ext cx="6000049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949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52400"/>
            <a:ext cx="5562600" cy="7921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Fracture of sesamoid bone</a:t>
            </a:r>
            <a:endParaRPr lang="en-US" sz="3200" dirty="0"/>
          </a:p>
        </p:txBody>
      </p:sp>
      <p:pic>
        <p:nvPicPr>
          <p:cNvPr id="16386" name="Picture 2" descr="C:\Users\sarangdhar\Desktop\161911190491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892" y="914400"/>
            <a:ext cx="5696178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33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:\161911665867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1" y="609600"/>
            <a:ext cx="891639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09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52400"/>
            <a:ext cx="5791200" cy="6096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Fracture of leg bones</a:t>
            </a:r>
            <a:endParaRPr lang="en-US" sz="3200" dirty="0"/>
          </a:p>
        </p:txBody>
      </p:sp>
      <p:pic>
        <p:nvPicPr>
          <p:cNvPr id="17410" name="Picture 2" descr="C:\Users\sarangdhar\Desktop\161911192870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762000"/>
            <a:ext cx="4419600" cy="5923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974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4343400" cy="6858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Fracture in femur bone</a:t>
            </a:r>
            <a:endParaRPr lang="en-US" sz="3200" dirty="0"/>
          </a:p>
        </p:txBody>
      </p:sp>
      <p:pic>
        <p:nvPicPr>
          <p:cNvPr id="18434" name="Picture 2" descr="C:\Users\sarangdhar\Desktop\161911193503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52399"/>
            <a:ext cx="4376472" cy="6681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8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3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5546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311</Words>
  <Application>Microsoft Office PowerPoint</Application>
  <PresentationFormat>On-screen Show (4:3)</PresentationFormat>
  <Paragraphs>47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RADIOLOGY LOWER LIMB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Patellar fracture </vt:lpstr>
      <vt:lpstr>ANKLE JOINT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Fracture of sesamoid bone</vt:lpstr>
      <vt:lpstr>PowerPoint Presentation</vt:lpstr>
      <vt:lpstr>Fracture of leg bones</vt:lpstr>
      <vt:lpstr>Fracture in femur bone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RADIOLOGY LOWER LIMB</dc:title>
  <dc:creator>sarangdhar</dc:creator>
  <cp:lastModifiedBy>sarangdhar</cp:lastModifiedBy>
  <cp:revision>30</cp:revision>
  <dcterms:created xsi:type="dcterms:W3CDTF">2021-04-22T13:54:41Z</dcterms:created>
  <dcterms:modified xsi:type="dcterms:W3CDTF">2021-04-23T02:17:46Z</dcterms:modified>
</cp:coreProperties>
</file>