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1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2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958700-C67A-4071-B56B-23C4CA769D2A}" type="datetimeFigureOut">
              <a:rPr lang="en-US" smtClean="0"/>
              <a:t>6/20/2021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EAC2E7-D915-44A5-9AA2-5725382E65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0378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EAC2E7-D915-44A5-9AA2-5725382E659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0563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27353-DF48-41FD-BE44-906E3C97F922}" type="datetimeFigureOut">
              <a:rPr lang="en-US" smtClean="0"/>
              <a:t>6/20/2021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D8A02-6FCA-4A2B-8668-B612A068E2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139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27353-DF48-41FD-BE44-906E3C97F922}" type="datetimeFigureOut">
              <a:rPr lang="en-US" smtClean="0"/>
              <a:t>6/20/2021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D8A02-6FCA-4A2B-8668-B612A068E2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984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27353-DF48-41FD-BE44-906E3C97F922}" type="datetimeFigureOut">
              <a:rPr lang="en-US" smtClean="0"/>
              <a:t>6/20/2021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D8A02-6FCA-4A2B-8668-B612A068E2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079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27353-DF48-41FD-BE44-906E3C97F922}" type="datetimeFigureOut">
              <a:rPr lang="en-US" smtClean="0"/>
              <a:t>6/20/2021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D8A02-6FCA-4A2B-8668-B612A068E2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196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27353-DF48-41FD-BE44-906E3C97F922}" type="datetimeFigureOut">
              <a:rPr lang="en-US" smtClean="0"/>
              <a:t>6/20/2021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D8A02-6FCA-4A2B-8668-B612A068E2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205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27353-DF48-41FD-BE44-906E3C97F922}" type="datetimeFigureOut">
              <a:rPr lang="en-US" smtClean="0"/>
              <a:t>6/20/2021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D8A02-6FCA-4A2B-8668-B612A068E2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462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27353-DF48-41FD-BE44-906E3C97F922}" type="datetimeFigureOut">
              <a:rPr lang="en-US" smtClean="0"/>
              <a:t>6/20/2021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D8A02-6FCA-4A2B-8668-B612A068E2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19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27353-DF48-41FD-BE44-906E3C97F922}" type="datetimeFigureOut">
              <a:rPr lang="en-US" smtClean="0"/>
              <a:t>6/20/2021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D8A02-6FCA-4A2B-8668-B612A068E2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390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27353-DF48-41FD-BE44-906E3C97F922}" type="datetimeFigureOut">
              <a:rPr lang="en-US" smtClean="0"/>
              <a:t>6/20/2021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D8A02-6FCA-4A2B-8668-B612A068E2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211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27353-DF48-41FD-BE44-906E3C97F922}" type="datetimeFigureOut">
              <a:rPr lang="en-US" smtClean="0"/>
              <a:t>6/20/2021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D8A02-6FCA-4A2B-8668-B612A068E2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912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27353-DF48-41FD-BE44-906E3C97F922}" type="datetimeFigureOut">
              <a:rPr lang="en-US" smtClean="0"/>
              <a:t>6/20/2021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D8A02-6FCA-4A2B-8668-B612A068E2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549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327353-DF48-41FD-BE44-906E3C97F922}" type="datetimeFigureOut">
              <a:rPr lang="en-US" smtClean="0"/>
              <a:t>6/20/2021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AD8A02-6FCA-4A2B-8668-B612A068E2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460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PORTAL VEIN </a:t>
            </a:r>
            <a:endParaRPr lang="en-US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29000" y="4191000"/>
            <a:ext cx="5486400" cy="1295400"/>
          </a:xfrm>
        </p:spPr>
        <p:txBody>
          <a:bodyPr>
            <a:normAutofit fontScale="47500" lnSpcReduction="20000"/>
          </a:bodyPr>
          <a:lstStyle/>
          <a:p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Sarangdhar kumar </a:t>
            </a:r>
          </a:p>
          <a:p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Assistant professor </a:t>
            </a:r>
          </a:p>
          <a:p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Department of Anatomy</a:t>
            </a:r>
          </a:p>
          <a:p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Rohilkhand Medical College </a:t>
            </a:r>
          </a:p>
          <a:p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Bareilly </a:t>
            </a:r>
            <a:endParaRPr lang="en-US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115401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228600"/>
            <a:ext cx="4267200" cy="6477000"/>
          </a:xfrm>
        </p:spPr>
        <p:txBody>
          <a:bodyPr>
            <a:noAutofit/>
          </a:bodyPr>
          <a:lstStyle/>
          <a:p>
            <a:r>
              <a:rPr lang="en-US" sz="2000" dirty="0" smtClean="0"/>
              <a:t>It is an important venous channel that collect the blood from</a:t>
            </a:r>
          </a:p>
          <a:p>
            <a:pPr lvl="1"/>
            <a:endParaRPr lang="en-US" sz="1800" dirty="0" smtClean="0"/>
          </a:p>
          <a:p>
            <a:pPr lvl="1"/>
            <a:r>
              <a:rPr lang="en-US" sz="1800" dirty="0" smtClean="0"/>
              <a:t>Abdominal part of alimentary tract except rectum &amp; anal canal</a:t>
            </a:r>
          </a:p>
          <a:p>
            <a:pPr lvl="1"/>
            <a:endParaRPr lang="en-US" sz="1800" dirty="0" smtClean="0"/>
          </a:p>
          <a:p>
            <a:pPr lvl="1"/>
            <a:r>
              <a:rPr lang="en-US" sz="1800" dirty="0" smtClean="0"/>
              <a:t>And from Gall bladder Spleen</a:t>
            </a:r>
            <a:r>
              <a:rPr lang="en-US" sz="1800" dirty="0"/>
              <a:t> </a:t>
            </a:r>
            <a:r>
              <a:rPr lang="en-US" sz="1800" dirty="0" smtClean="0"/>
              <a:t>&amp; Pancreas </a:t>
            </a:r>
          </a:p>
          <a:p>
            <a:endParaRPr lang="en-US" sz="2000" dirty="0" smtClean="0"/>
          </a:p>
          <a:p>
            <a:r>
              <a:rPr lang="en-US" sz="2000" dirty="0" smtClean="0"/>
              <a:t>All these veins unit to form trunk of portal vein</a:t>
            </a:r>
          </a:p>
          <a:p>
            <a:endParaRPr lang="en-US" sz="2000" dirty="0" smtClean="0"/>
          </a:p>
          <a:p>
            <a:r>
              <a:rPr lang="en-US" sz="2000" dirty="0" smtClean="0"/>
              <a:t>It circulate through liver &amp; divides into capillaries like sinusoids and finally drains into IVC via hepatic vein</a:t>
            </a:r>
          </a:p>
          <a:p>
            <a:endParaRPr lang="en-US" sz="2000" dirty="0" smtClean="0"/>
          </a:p>
          <a:p>
            <a:r>
              <a:rPr lang="en-US" sz="2000" i="1" dirty="0" smtClean="0">
                <a:solidFill>
                  <a:srgbClr val="C00000"/>
                </a:solidFill>
              </a:rPr>
              <a:t>Normal portal pressure – 5 – 15 mm of Hg </a:t>
            </a:r>
          </a:p>
          <a:p>
            <a:pPr marL="0" indent="0">
              <a:buNone/>
            </a:pPr>
            <a:r>
              <a:rPr lang="en-US" sz="2000" dirty="0" smtClean="0"/>
              <a:t>  </a:t>
            </a:r>
            <a:endParaRPr lang="en-US" sz="2000" dirty="0"/>
          </a:p>
        </p:txBody>
      </p:sp>
      <p:pic>
        <p:nvPicPr>
          <p:cNvPr id="1026" name="Picture 2" descr="I:\162421054204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8645" y="990600"/>
            <a:ext cx="4795355" cy="4698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32695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8077200" cy="5635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Peculiarities of portal vein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143000"/>
            <a:ext cx="4267200" cy="54864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It begins like veins in capillaries plexus of gut &amp; it terminates in hepatic sinusoids like artery</a:t>
            </a:r>
          </a:p>
          <a:p>
            <a:endParaRPr lang="en-US" sz="2000" dirty="0" smtClean="0"/>
          </a:p>
          <a:p>
            <a:r>
              <a:rPr lang="en-US" sz="2000" dirty="0" smtClean="0"/>
              <a:t>It convey the absorbed product of digested food</a:t>
            </a:r>
          </a:p>
          <a:p>
            <a:endParaRPr lang="en-US" sz="2000" dirty="0" smtClean="0"/>
          </a:p>
          <a:p>
            <a:r>
              <a:rPr lang="en-US" sz="2000" dirty="0" smtClean="0"/>
              <a:t>Devoid of valve </a:t>
            </a:r>
          </a:p>
          <a:p>
            <a:endParaRPr lang="en-US" sz="2000" dirty="0" smtClean="0"/>
          </a:p>
          <a:p>
            <a:r>
              <a:rPr lang="en-US" sz="2000" dirty="0" smtClean="0"/>
              <a:t>Acts as reservoir of blood (1/3</a:t>
            </a:r>
            <a:r>
              <a:rPr lang="en-US" sz="2000" baseline="30000" dirty="0" smtClean="0"/>
              <a:t>rd</a:t>
            </a:r>
            <a:r>
              <a:rPr lang="en-US" sz="2000" dirty="0" smtClean="0"/>
              <a:t> of entire blood volume)</a:t>
            </a:r>
          </a:p>
          <a:p>
            <a:endParaRPr lang="en-US" sz="2000" dirty="0" smtClean="0"/>
          </a:p>
          <a:p>
            <a:r>
              <a:rPr lang="en-US" sz="2000" dirty="0" smtClean="0"/>
              <a:t>Two stream of blood circulate through trunk of this  vein </a:t>
            </a:r>
            <a:endParaRPr lang="en-US" sz="2000" dirty="0"/>
          </a:p>
        </p:txBody>
      </p:sp>
      <p:pic>
        <p:nvPicPr>
          <p:cNvPr id="9219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459" y="1371600"/>
            <a:ext cx="4680156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9927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Formation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914400"/>
            <a:ext cx="4267200" cy="57150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About</a:t>
            </a:r>
            <a:r>
              <a:rPr lang="en-US" sz="2400" dirty="0" smtClean="0">
                <a:solidFill>
                  <a:srgbClr val="C00000"/>
                </a:solidFill>
              </a:rPr>
              <a:t> 8 cm </a:t>
            </a:r>
            <a:r>
              <a:rPr lang="en-US" sz="2400" dirty="0" smtClean="0"/>
              <a:t>long </a:t>
            </a:r>
          </a:p>
          <a:p>
            <a:endParaRPr lang="en-US" sz="2400" dirty="0" smtClean="0"/>
          </a:p>
          <a:p>
            <a:r>
              <a:rPr lang="en-US" sz="2400" dirty="0" smtClean="0"/>
              <a:t>Formed by the union of two veins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>
                <a:solidFill>
                  <a:srgbClr val="C00000"/>
                </a:solidFill>
              </a:rPr>
              <a:t>Splenic vein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>
                <a:solidFill>
                  <a:srgbClr val="C00000"/>
                </a:solidFill>
              </a:rPr>
              <a:t>Superior mesenteric vein</a:t>
            </a:r>
          </a:p>
          <a:p>
            <a:endParaRPr lang="en-US" sz="2400" dirty="0" smtClean="0"/>
          </a:p>
          <a:p>
            <a:r>
              <a:rPr lang="en-US" sz="2400" dirty="0" smtClean="0"/>
              <a:t>Behind the neck of pancreas</a:t>
            </a:r>
          </a:p>
          <a:p>
            <a:endParaRPr lang="en-US" sz="2400" dirty="0" smtClean="0"/>
          </a:p>
          <a:p>
            <a:r>
              <a:rPr lang="en-US" sz="2400" dirty="0" smtClean="0"/>
              <a:t>At the level of</a:t>
            </a:r>
            <a:r>
              <a:rPr lang="en-US" sz="2400" dirty="0" smtClean="0">
                <a:solidFill>
                  <a:srgbClr val="C00000"/>
                </a:solidFill>
              </a:rPr>
              <a:t> L2 </a:t>
            </a:r>
            <a:r>
              <a:rPr lang="en-US" sz="2400" dirty="0" smtClean="0"/>
              <a:t>vertebra </a:t>
            </a:r>
            <a:endParaRPr lang="en-US" sz="2400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2627" y="1524000"/>
            <a:ext cx="4918579" cy="3968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8614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4638"/>
            <a:ext cx="8153400" cy="6397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Course 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74" y="990600"/>
            <a:ext cx="4343400" cy="57150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Divided into two parts </a:t>
            </a:r>
          </a:p>
          <a:p>
            <a:pPr lvl="1"/>
            <a:endParaRPr lang="en-US" dirty="0" smtClean="0"/>
          </a:p>
          <a:p>
            <a:pPr lvl="2"/>
            <a:r>
              <a:rPr lang="en-US" dirty="0" smtClean="0">
                <a:solidFill>
                  <a:srgbClr val="C00000"/>
                </a:solidFill>
              </a:rPr>
              <a:t>Extrahepatic course</a:t>
            </a:r>
          </a:p>
          <a:p>
            <a:pPr lvl="1"/>
            <a:endParaRPr lang="en-US" dirty="0" smtClean="0">
              <a:solidFill>
                <a:srgbClr val="C00000"/>
              </a:solidFill>
            </a:endParaRPr>
          </a:p>
          <a:p>
            <a:pPr lvl="2"/>
            <a:r>
              <a:rPr lang="en-US" dirty="0" smtClean="0">
                <a:solidFill>
                  <a:srgbClr val="C00000"/>
                </a:solidFill>
              </a:rPr>
              <a:t>Intrahepatic course 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C00000"/>
                </a:solidFill>
              </a:rPr>
              <a:t>Extrahepatic course –</a:t>
            </a:r>
          </a:p>
          <a:p>
            <a:pPr lvl="1"/>
            <a:endParaRPr lang="en-US" dirty="0" smtClean="0"/>
          </a:p>
          <a:p>
            <a:pPr lvl="1"/>
            <a:r>
              <a:rPr lang="en-US" sz="2200" dirty="0" smtClean="0"/>
              <a:t>After formation it passes upwards slightly to the right behind the neck of pancreas &amp; 1</a:t>
            </a:r>
            <a:r>
              <a:rPr lang="en-US" sz="2200" baseline="30000" dirty="0" smtClean="0"/>
              <a:t>st</a:t>
            </a:r>
            <a:r>
              <a:rPr lang="en-US" sz="2200" dirty="0" smtClean="0"/>
              <a:t> part of duodenum </a:t>
            </a:r>
          </a:p>
          <a:p>
            <a:pPr lvl="1"/>
            <a:endParaRPr lang="en-US" sz="2200" dirty="0" smtClean="0"/>
          </a:p>
          <a:p>
            <a:pPr lvl="1"/>
            <a:r>
              <a:rPr lang="en-US" sz="2200" dirty="0" smtClean="0"/>
              <a:t>Then enter into right free margin of lesser omentum </a:t>
            </a:r>
            <a:endParaRPr lang="en-US" sz="1900" dirty="0">
              <a:solidFill>
                <a:prstClr val="black"/>
              </a:solidFill>
            </a:endParaRPr>
          </a:p>
          <a:p>
            <a:pPr lvl="1"/>
            <a:endParaRPr lang="en-US" sz="2000" dirty="0" smtClean="0">
              <a:solidFill>
                <a:prstClr val="black"/>
              </a:solidFill>
            </a:endParaRPr>
          </a:p>
          <a:p>
            <a:pPr lvl="1"/>
            <a:r>
              <a:rPr lang="en-US" sz="2000" dirty="0" smtClean="0">
                <a:solidFill>
                  <a:prstClr val="black"/>
                </a:solidFill>
              </a:rPr>
              <a:t> </a:t>
            </a:r>
            <a:r>
              <a:rPr lang="en-US" sz="2200" dirty="0" smtClean="0">
                <a:solidFill>
                  <a:prstClr val="black"/>
                </a:solidFill>
              </a:rPr>
              <a:t>it </a:t>
            </a:r>
            <a:r>
              <a:rPr lang="en-US" sz="2200" dirty="0">
                <a:solidFill>
                  <a:prstClr val="black"/>
                </a:solidFill>
              </a:rPr>
              <a:t>reaches to porta hepatis &amp; divides into right and left branches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600200"/>
            <a:ext cx="4628536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0697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609600"/>
            <a:ext cx="4191000" cy="49530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>
                <a:solidFill>
                  <a:srgbClr val="C00000"/>
                </a:solidFill>
              </a:rPr>
              <a:t>Intra hepatic course </a:t>
            </a:r>
          </a:p>
          <a:p>
            <a:endParaRPr lang="en-US" sz="2400" dirty="0" smtClean="0"/>
          </a:p>
          <a:p>
            <a:pPr lvl="1"/>
            <a:r>
              <a:rPr lang="en-US" sz="2000" dirty="0" smtClean="0"/>
              <a:t>Portal canal – hepatic sinusoid – central vein – sub-lobular vein – hepatic vein – IVC  </a:t>
            </a:r>
            <a:endParaRPr lang="en-US" sz="2000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0"/>
            <a:ext cx="4360363" cy="3566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3886200"/>
            <a:ext cx="4679010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1351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74638"/>
            <a:ext cx="7924800" cy="4111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Relation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838200"/>
            <a:ext cx="4267200" cy="58674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Infraduodenal part </a:t>
            </a:r>
          </a:p>
          <a:p>
            <a:pPr lvl="1"/>
            <a:endParaRPr lang="en-US" dirty="0" smtClean="0"/>
          </a:p>
          <a:p>
            <a:pPr lvl="2"/>
            <a:r>
              <a:rPr lang="en-US" dirty="0" smtClean="0">
                <a:solidFill>
                  <a:srgbClr val="00B050"/>
                </a:solidFill>
              </a:rPr>
              <a:t>Infront </a:t>
            </a:r>
            <a:r>
              <a:rPr lang="en-US" dirty="0" smtClean="0"/>
              <a:t>– neck of pancreas </a:t>
            </a:r>
          </a:p>
          <a:p>
            <a:pPr lvl="1"/>
            <a:endParaRPr lang="en-US" dirty="0" smtClean="0">
              <a:solidFill>
                <a:srgbClr val="00B050"/>
              </a:solidFill>
            </a:endParaRPr>
          </a:p>
          <a:p>
            <a:pPr lvl="2"/>
            <a:r>
              <a:rPr lang="en-US" dirty="0" smtClean="0">
                <a:solidFill>
                  <a:srgbClr val="00B050"/>
                </a:solidFill>
              </a:rPr>
              <a:t>Behind </a:t>
            </a:r>
            <a:r>
              <a:rPr lang="en-US" dirty="0" smtClean="0"/>
              <a:t>– IVC</a:t>
            </a:r>
          </a:p>
          <a:p>
            <a:pPr lvl="1"/>
            <a:endParaRPr lang="en-US" dirty="0" smtClean="0"/>
          </a:p>
          <a:p>
            <a:pPr lvl="2"/>
            <a:r>
              <a:rPr lang="en-US" dirty="0" smtClean="0">
                <a:solidFill>
                  <a:srgbClr val="00B050"/>
                </a:solidFill>
              </a:rPr>
              <a:t>Rt side -  </a:t>
            </a:r>
            <a:r>
              <a:rPr lang="en-US" dirty="0" smtClean="0"/>
              <a:t>bile duct </a:t>
            </a:r>
          </a:p>
          <a:p>
            <a:endParaRPr lang="en-US" dirty="0" smtClean="0">
              <a:solidFill>
                <a:srgbClr val="C00000"/>
              </a:solidFill>
            </a:endParaRPr>
          </a:p>
          <a:p>
            <a:r>
              <a:rPr lang="en-US" dirty="0" smtClean="0">
                <a:solidFill>
                  <a:srgbClr val="C00000"/>
                </a:solidFill>
              </a:rPr>
              <a:t>Retroduodenal part</a:t>
            </a:r>
            <a:r>
              <a:rPr lang="en-US" dirty="0" smtClean="0"/>
              <a:t> </a:t>
            </a:r>
          </a:p>
          <a:p>
            <a:pPr lvl="1"/>
            <a:endParaRPr lang="en-US" dirty="0" smtClean="0"/>
          </a:p>
          <a:p>
            <a:pPr lvl="2"/>
            <a:r>
              <a:rPr lang="en-US" dirty="0" smtClean="0">
                <a:solidFill>
                  <a:srgbClr val="00B050"/>
                </a:solidFill>
              </a:rPr>
              <a:t>Infront – </a:t>
            </a:r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part of duodenum</a:t>
            </a:r>
          </a:p>
          <a:p>
            <a:pPr lvl="1"/>
            <a:endParaRPr lang="en-US" dirty="0" smtClean="0"/>
          </a:p>
          <a:p>
            <a:pPr lvl="2"/>
            <a:r>
              <a:rPr lang="en-US" dirty="0" smtClean="0">
                <a:solidFill>
                  <a:srgbClr val="00B050"/>
                </a:solidFill>
              </a:rPr>
              <a:t>Behind – </a:t>
            </a:r>
            <a:r>
              <a:rPr lang="en-US" dirty="0" smtClean="0"/>
              <a:t>IVC</a:t>
            </a:r>
          </a:p>
          <a:p>
            <a:endParaRPr lang="en-US" dirty="0" smtClean="0">
              <a:solidFill>
                <a:srgbClr val="C00000"/>
              </a:solidFill>
            </a:endParaRPr>
          </a:p>
          <a:p>
            <a:r>
              <a:rPr lang="en-US" dirty="0" smtClean="0">
                <a:solidFill>
                  <a:srgbClr val="C00000"/>
                </a:solidFill>
              </a:rPr>
              <a:t>Supraduodenal part </a:t>
            </a:r>
          </a:p>
          <a:p>
            <a:pPr lvl="1"/>
            <a:endParaRPr lang="en-US" dirty="0" smtClean="0"/>
          </a:p>
          <a:p>
            <a:pPr lvl="2"/>
            <a:r>
              <a:rPr lang="en-US" dirty="0" smtClean="0">
                <a:solidFill>
                  <a:srgbClr val="00B050"/>
                </a:solidFill>
              </a:rPr>
              <a:t>Infront &amp; to the right – </a:t>
            </a:r>
            <a:r>
              <a:rPr lang="en-US" dirty="0" smtClean="0"/>
              <a:t>bile duct </a:t>
            </a:r>
          </a:p>
          <a:p>
            <a:pPr lvl="1"/>
            <a:endParaRPr lang="en-US" dirty="0" smtClean="0">
              <a:solidFill>
                <a:srgbClr val="00B050"/>
              </a:solidFill>
            </a:endParaRPr>
          </a:p>
          <a:p>
            <a:pPr lvl="2"/>
            <a:r>
              <a:rPr lang="en-US" dirty="0" smtClean="0">
                <a:solidFill>
                  <a:srgbClr val="00B050"/>
                </a:solidFill>
              </a:rPr>
              <a:t>Infront &amp; to the left – </a:t>
            </a:r>
            <a:r>
              <a:rPr lang="en-US" dirty="0" smtClean="0"/>
              <a:t>hepatic artery </a:t>
            </a:r>
          </a:p>
          <a:p>
            <a:pPr lvl="1"/>
            <a:endParaRPr lang="en-US" dirty="0" smtClean="0"/>
          </a:p>
          <a:p>
            <a:pPr lvl="2"/>
            <a:r>
              <a:rPr lang="en-US" dirty="0" smtClean="0">
                <a:solidFill>
                  <a:srgbClr val="00B050"/>
                </a:solidFill>
              </a:rPr>
              <a:t>Behind – </a:t>
            </a:r>
            <a:r>
              <a:rPr lang="en-US" dirty="0" smtClean="0"/>
              <a:t>IVC (separated by epiploic foramen )</a:t>
            </a:r>
          </a:p>
          <a:p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457200"/>
            <a:ext cx="3505200" cy="2908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328012"/>
            <a:ext cx="2895600" cy="3366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9324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305800" cy="5635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Tributaries of portal vein 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838200"/>
            <a:ext cx="4343400" cy="5867400"/>
          </a:xfrm>
        </p:spPr>
        <p:txBody>
          <a:bodyPr>
            <a:normAutofit fontScale="77500" lnSpcReduction="20000"/>
          </a:bodyPr>
          <a:lstStyle/>
          <a:p>
            <a:endParaRPr lang="en-US" dirty="0" smtClean="0"/>
          </a:p>
          <a:p>
            <a:r>
              <a:rPr lang="en-US" dirty="0" smtClean="0">
                <a:solidFill>
                  <a:srgbClr val="C00000"/>
                </a:solidFill>
              </a:rPr>
              <a:t>Formative tributaries </a:t>
            </a:r>
          </a:p>
          <a:p>
            <a:pPr lvl="1"/>
            <a:r>
              <a:rPr lang="en-US" dirty="0" smtClean="0"/>
              <a:t>Splenic </a:t>
            </a:r>
          </a:p>
          <a:p>
            <a:pPr lvl="1"/>
            <a:r>
              <a:rPr lang="en-US" dirty="0" smtClean="0"/>
              <a:t>Superior mesenteric vein 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C00000"/>
                </a:solidFill>
              </a:rPr>
              <a:t>Received by the trunk </a:t>
            </a:r>
          </a:p>
          <a:p>
            <a:pPr lvl="1"/>
            <a:r>
              <a:rPr lang="en-US" dirty="0" smtClean="0"/>
              <a:t>Right gastric vein</a:t>
            </a:r>
          </a:p>
          <a:p>
            <a:pPr lvl="1"/>
            <a:r>
              <a:rPr lang="en-US" dirty="0" smtClean="0"/>
              <a:t>Left gastric vein 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C00000"/>
                </a:solidFill>
              </a:rPr>
              <a:t>Received by the two division of portal vein </a:t>
            </a:r>
          </a:p>
          <a:p>
            <a:pPr lvl="1"/>
            <a:r>
              <a:rPr lang="en-US" dirty="0" smtClean="0"/>
              <a:t>Cystic vein </a:t>
            </a:r>
          </a:p>
          <a:p>
            <a:pPr lvl="1"/>
            <a:r>
              <a:rPr lang="en-US" dirty="0" smtClean="0"/>
              <a:t>Paraumbilical vein 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C00000"/>
                </a:solidFill>
              </a:rPr>
              <a:t>Occasional tributaries </a:t>
            </a:r>
          </a:p>
          <a:p>
            <a:pPr lvl="1"/>
            <a:r>
              <a:rPr lang="en-US" dirty="0" smtClean="0"/>
              <a:t>Inferior mesenteric vein</a:t>
            </a:r>
          </a:p>
          <a:p>
            <a:pPr lvl="1"/>
            <a:r>
              <a:rPr lang="en-US" dirty="0" smtClean="0"/>
              <a:t>Rt gastroepiploic vein</a:t>
            </a:r>
          </a:p>
          <a:p>
            <a:pPr lvl="1"/>
            <a:r>
              <a:rPr lang="en-US" dirty="0" smtClean="0"/>
              <a:t>Pre-pyloric vein </a:t>
            </a: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0194" y="1143000"/>
            <a:ext cx="4741683" cy="504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3268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001000" cy="381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Porta-</a:t>
            </a:r>
            <a:r>
              <a:rPr lang="en-US" dirty="0" err="1" smtClean="0">
                <a:solidFill>
                  <a:srgbClr val="0070C0"/>
                </a:solidFill>
              </a:rPr>
              <a:t>caval</a:t>
            </a:r>
            <a:r>
              <a:rPr lang="en-US" dirty="0" smtClean="0">
                <a:solidFill>
                  <a:srgbClr val="0070C0"/>
                </a:solidFill>
              </a:rPr>
              <a:t> anastomosis 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838200"/>
            <a:ext cx="4343400" cy="5867400"/>
          </a:xfrm>
        </p:spPr>
        <p:txBody>
          <a:bodyPr>
            <a:normAutofit fontScale="62500" lnSpcReduction="20000"/>
          </a:bodyPr>
          <a:lstStyle/>
          <a:p>
            <a:r>
              <a:rPr lang="en-US" sz="3200" dirty="0" smtClean="0"/>
              <a:t>Collateral anastomosis between portal vein &amp; systematic vein </a:t>
            </a:r>
          </a:p>
          <a:p>
            <a:endParaRPr lang="en-US" sz="3200" dirty="0" smtClean="0"/>
          </a:p>
          <a:p>
            <a:r>
              <a:rPr lang="en-US" sz="3200" dirty="0" smtClean="0"/>
              <a:t>It takes place at following sites </a:t>
            </a:r>
          </a:p>
          <a:p>
            <a:pPr marL="914400" lvl="1" indent="-514350">
              <a:buFont typeface="+mj-lt"/>
              <a:buAutoNum type="arabicPeriod"/>
            </a:pPr>
            <a:endParaRPr lang="en-US" sz="2600" dirty="0" smtClean="0">
              <a:solidFill>
                <a:srgbClr val="C00000"/>
              </a:solidFill>
            </a:endParaRPr>
          </a:p>
          <a:p>
            <a:pPr marL="914400" lvl="1" indent="-514350">
              <a:buFont typeface="+mj-lt"/>
              <a:buAutoNum type="arabicPeriod"/>
            </a:pPr>
            <a:r>
              <a:rPr lang="en-US" sz="2600" dirty="0" smtClean="0">
                <a:solidFill>
                  <a:srgbClr val="C00000"/>
                </a:solidFill>
              </a:rPr>
              <a:t>At the lower end of oesophagus</a:t>
            </a:r>
          </a:p>
          <a:p>
            <a:pPr marL="914400" lvl="1" indent="-514350">
              <a:buFont typeface="+mj-lt"/>
              <a:buAutoNum type="arabicPeriod"/>
            </a:pPr>
            <a:endParaRPr lang="en-US" sz="2600" dirty="0" smtClean="0">
              <a:solidFill>
                <a:srgbClr val="C00000"/>
              </a:solidFill>
            </a:endParaRPr>
          </a:p>
          <a:p>
            <a:pPr marL="914400" lvl="1" indent="-514350">
              <a:buFont typeface="+mj-lt"/>
              <a:buAutoNum type="arabicPeriod"/>
            </a:pPr>
            <a:r>
              <a:rPr lang="en-US" sz="2600" dirty="0" smtClean="0">
                <a:solidFill>
                  <a:srgbClr val="C00000"/>
                </a:solidFill>
              </a:rPr>
              <a:t>At the lower end of rectum &amp; anal canal </a:t>
            </a:r>
          </a:p>
          <a:p>
            <a:pPr marL="914400" lvl="1" indent="-514350">
              <a:buFont typeface="+mj-lt"/>
              <a:buAutoNum type="arabicPeriod"/>
            </a:pPr>
            <a:endParaRPr lang="en-US" sz="2600" dirty="0" smtClean="0">
              <a:solidFill>
                <a:srgbClr val="C00000"/>
              </a:solidFill>
            </a:endParaRPr>
          </a:p>
          <a:p>
            <a:pPr marL="914400" lvl="1" indent="-514350">
              <a:buFont typeface="+mj-lt"/>
              <a:buAutoNum type="arabicPeriod"/>
            </a:pPr>
            <a:r>
              <a:rPr lang="en-US" sz="2600" dirty="0" smtClean="0">
                <a:solidFill>
                  <a:srgbClr val="C00000"/>
                </a:solidFill>
              </a:rPr>
              <a:t>At umbilicus </a:t>
            </a:r>
          </a:p>
          <a:p>
            <a:pPr marL="914400" lvl="1" indent="-514350">
              <a:buFont typeface="+mj-lt"/>
              <a:buAutoNum type="arabicPeriod"/>
            </a:pPr>
            <a:endParaRPr lang="en-US" sz="2600" dirty="0" smtClean="0">
              <a:solidFill>
                <a:srgbClr val="C00000"/>
              </a:solidFill>
            </a:endParaRPr>
          </a:p>
          <a:p>
            <a:pPr marL="914400" lvl="1" indent="-514350">
              <a:buFont typeface="+mj-lt"/>
              <a:buAutoNum type="arabicPeriod"/>
            </a:pPr>
            <a:r>
              <a:rPr lang="en-US" sz="2600" dirty="0" smtClean="0">
                <a:solidFill>
                  <a:srgbClr val="C00000"/>
                </a:solidFill>
              </a:rPr>
              <a:t>Behind the peritoneum on posterior abdominal wall </a:t>
            </a:r>
          </a:p>
          <a:p>
            <a:pPr marL="914400" lvl="1" indent="-514350">
              <a:buFont typeface="+mj-lt"/>
              <a:buAutoNum type="arabicPeriod"/>
            </a:pPr>
            <a:endParaRPr lang="en-US" sz="2600" dirty="0" smtClean="0">
              <a:solidFill>
                <a:srgbClr val="C00000"/>
              </a:solidFill>
            </a:endParaRPr>
          </a:p>
          <a:p>
            <a:pPr marL="914400" lvl="1" indent="-514350">
              <a:buFont typeface="+mj-lt"/>
              <a:buAutoNum type="arabicPeriod"/>
            </a:pPr>
            <a:r>
              <a:rPr lang="en-US" sz="2600" dirty="0" smtClean="0">
                <a:solidFill>
                  <a:srgbClr val="C00000"/>
                </a:solidFill>
              </a:rPr>
              <a:t>At the bare area of liver </a:t>
            </a:r>
          </a:p>
          <a:p>
            <a:pPr marL="914400" lvl="1" indent="-514350">
              <a:buFont typeface="+mj-lt"/>
              <a:buAutoNum type="arabicPeriod"/>
            </a:pPr>
            <a:endParaRPr lang="en-US" sz="2600" dirty="0" smtClean="0">
              <a:solidFill>
                <a:srgbClr val="C00000"/>
              </a:solidFill>
            </a:endParaRPr>
          </a:p>
          <a:p>
            <a:pPr marL="914400" lvl="1" indent="-514350">
              <a:buFont typeface="+mj-lt"/>
              <a:buAutoNum type="arabicPeriod"/>
            </a:pPr>
            <a:r>
              <a:rPr lang="en-US" sz="2600" dirty="0" smtClean="0">
                <a:solidFill>
                  <a:srgbClr val="C00000"/>
                </a:solidFill>
              </a:rPr>
              <a:t>In the falciform ligament </a:t>
            </a:r>
          </a:p>
          <a:p>
            <a:pPr marL="914400" lvl="1" indent="-514350">
              <a:buFont typeface="+mj-lt"/>
              <a:buAutoNum type="arabicPeriod"/>
            </a:pPr>
            <a:endParaRPr lang="en-US" sz="2600" dirty="0" smtClean="0">
              <a:solidFill>
                <a:srgbClr val="C00000"/>
              </a:solidFill>
            </a:endParaRPr>
          </a:p>
          <a:p>
            <a:pPr marL="914400" lvl="1" indent="-514350">
              <a:buFont typeface="+mj-lt"/>
              <a:buAutoNum type="arabicPeriod"/>
            </a:pPr>
            <a:r>
              <a:rPr lang="en-US" sz="2600" dirty="0" smtClean="0">
                <a:solidFill>
                  <a:srgbClr val="C00000"/>
                </a:solidFill>
              </a:rPr>
              <a:t>At the fissure for ligamentum venosum  </a:t>
            </a:r>
          </a:p>
          <a:p>
            <a:pPr marL="914400" lvl="1" indent="-514350">
              <a:buFont typeface="+mj-lt"/>
              <a:buAutoNum type="arabicPeriod"/>
            </a:pPr>
            <a:endParaRPr lang="en-US" sz="2600" dirty="0" smtClean="0">
              <a:solidFill>
                <a:srgbClr val="C00000"/>
              </a:solidFill>
            </a:endParaRPr>
          </a:p>
          <a:p>
            <a:pPr marL="914400" lvl="1" indent="-514350">
              <a:buFont typeface="+mj-lt"/>
              <a:buAutoNum type="arabicPeriod"/>
            </a:pPr>
            <a:r>
              <a:rPr lang="en-US" sz="2600" dirty="0" smtClean="0">
                <a:solidFill>
                  <a:srgbClr val="C00000"/>
                </a:solidFill>
              </a:rPr>
              <a:t>In the posterior wall of vagina ( in female)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050" name="Picture 2" descr="I:\162421057031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1" y="988543"/>
            <a:ext cx="4114800" cy="5644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1086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04800"/>
            <a:ext cx="7673788" cy="62121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71075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457200"/>
            <a:ext cx="4419600" cy="6172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smtClean="0">
                <a:solidFill>
                  <a:srgbClr val="C00000"/>
                </a:solidFill>
              </a:rPr>
              <a:t>1. At lower end of oesophagus </a:t>
            </a:r>
          </a:p>
          <a:p>
            <a:pPr lvl="1"/>
            <a:endParaRPr lang="en-US" sz="1800" dirty="0" smtClean="0"/>
          </a:p>
          <a:p>
            <a:pPr lvl="1"/>
            <a:r>
              <a:rPr lang="en-US" sz="1800" dirty="0" smtClean="0"/>
              <a:t>b/w oesophageal tributaries of left gastric vein + hemiazygos vein </a:t>
            </a:r>
          </a:p>
          <a:p>
            <a:endParaRPr lang="en-US" sz="2000" dirty="0" smtClean="0"/>
          </a:p>
          <a:p>
            <a:r>
              <a:rPr lang="en-US" sz="2000" dirty="0" smtClean="0"/>
              <a:t>Obstruction leads to</a:t>
            </a:r>
            <a:r>
              <a:rPr lang="en-US" sz="2000" i="1" dirty="0" smtClean="0"/>
              <a:t> </a:t>
            </a:r>
            <a:r>
              <a:rPr lang="en-US" sz="2000" i="1" dirty="0" smtClean="0">
                <a:solidFill>
                  <a:srgbClr val="C00000"/>
                </a:solidFill>
              </a:rPr>
              <a:t>Oesophageal varix (piles</a:t>
            </a:r>
            <a:r>
              <a:rPr lang="en-US" sz="2000" i="1" dirty="0" smtClean="0"/>
              <a:t>) </a:t>
            </a:r>
          </a:p>
          <a:p>
            <a:r>
              <a:rPr lang="en-US" sz="2000" dirty="0" smtClean="0"/>
              <a:t>Rapture of varices leads to vomiting of blood (hematemesis )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2</a:t>
            </a:r>
            <a:r>
              <a:rPr lang="en-US" sz="2000" dirty="0" smtClean="0">
                <a:solidFill>
                  <a:srgbClr val="C00000"/>
                </a:solidFill>
              </a:rPr>
              <a:t>. At lower end of rectum &amp; anal canal</a:t>
            </a:r>
          </a:p>
          <a:p>
            <a:pPr lvl="1"/>
            <a:endParaRPr lang="en-US" sz="1800" dirty="0" smtClean="0"/>
          </a:p>
          <a:p>
            <a:pPr lvl="1"/>
            <a:r>
              <a:rPr lang="en-US" sz="1800" dirty="0" smtClean="0"/>
              <a:t>b/w superior rectal vein + middle &amp; inferior rectal vein close to pectinate line </a:t>
            </a:r>
          </a:p>
          <a:p>
            <a:endParaRPr lang="en-US" sz="2000" dirty="0" smtClean="0"/>
          </a:p>
          <a:p>
            <a:r>
              <a:rPr lang="en-US" sz="2000" dirty="0" smtClean="0"/>
              <a:t>Obstruction leads to</a:t>
            </a:r>
            <a:r>
              <a:rPr lang="en-US" sz="2000" i="1" dirty="0" smtClean="0">
                <a:solidFill>
                  <a:srgbClr val="C00000"/>
                </a:solidFill>
              </a:rPr>
              <a:t> internal rectal piles </a:t>
            </a:r>
            <a:endParaRPr lang="en-US" sz="2000" i="1" dirty="0">
              <a:solidFill>
                <a:srgbClr val="C00000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81000"/>
            <a:ext cx="4370316" cy="5995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8279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228600"/>
            <a:ext cx="4343400" cy="64770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600" dirty="0" smtClean="0">
                <a:solidFill>
                  <a:srgbClr val="C00000"/>
                </a:solidFill>
              </a:rPr>
              <a:t>3. At the umbilicus </a:t>
            </a:r>
          </a:p>
          <a:p>
            <a:pPr lvl="1"/>
            <a:endParaRPr lang="en-US" sz="2200" dirty="0" smtClean="0"/>
          </a:p>
          <a:p>
            <a:pPr lvl="1"/>
            <a:r>
              <a:rPr lang="en-US" sz="2200" dirty="0" smtClean="0"/>
              <a:t>Anastomosis b/w Paraumbilical vein and the following systematic veins </a:t>
            </a:r>
          </a:p>
          <a:p>
            <a:pPr lvl="1"/>
            <a:endParaRPr lang="en-US" sz="2200" dirty="0" smtClean="0"/>
          </a:p>
          <a:p>
            <a:pPr lvl="1"/>
            <a:r>
              <a:rPr lang="en-US" sz="2200" dirty="0" smtClean="0"/>
              <a:t>Superior epigastric vein &amp; lateral thoracic vein</a:t>
            </a:r>
          </a:p>
          <a:p>
            <a:pPr lvl="1"/>
            <a:endParaRPr lang="en-US" sz="2200" dirty="0" smtClean="0"/>
          </a:p>
          <a:p>
            <a:pPr lvl="1"/>
            <a:r>
              <a:rPr lang="en-US" sz="2200" dirty="0" smtClean="0"/>
              <a:t>Superficial epigastric vein &amp; inferior epigastric vein </a:t>
            </a:r>
          </a:p>
          <a:p>
            <a:pPr lvl="1"/>
            <a:endParaRPr lang="en-US" sz="2200" dirty="0" smtClean="0"/>
          </a:p>
          <a:p>
            <a:pPr lvl="1"/>
            <a:r>
              <a:rPr lang="en-US" sz="2200" dirty="0" smtClean="0"/>
              <a:t>Posterior intercostal vein &amp; lumbar vein </a:t>
            </a:r>
          </a:p>
          <a:p>
            <a:endParaRPr lang="en-US" sz="2600" dirty="0" smtClean="0"/>
          </a:p>
          <a:p>
            <a:r>
              <a:rPr lang="en-US" sz="2600" dirty="0" smtClean="0"/>
              <a:t>Obstruction leads to</a:t>
            </a:r>
            <a:r>
              <a:rPr lang="en-US" sz="2600" dirty="0" smtClean="0">
                <a:solidFill>
                  <a:srgbClr val="C00000"/>
                </a:solidFill>
              </a:rPr>
              <a:t> </a:t>
            </a:r>
            <a:r>
              <a:rPr lang="en-US" sz="2600" i="1" dirty="0" smtClean="0">
                <a:solidFill>
                  <a:srgbClr val="C00000"/>
                </a:solidFill>
              </a:rPr>
              <a:t>caput medusae</a:t>
            </a:r>
          </a:p>
          <a:p>
            <a:pPr marL="0" indent="0">
              <a:buNone/>
            </a:pPr>
            <a:r>
              <a:rPr lang="en-US" dirty="0" smtClean="0"/>
              <a:t>  </a:t>
            </a:r>
            <a:endParaRPr lang="en-US" dirty="0"/>
          </a:p>
        </p:txBody>
      </p:sp>
      <p:pic>
        <p:nvPicPr>
          <p:cNvPr id="819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533400"/>
            <a:ext cx="4191000" cy="2652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 descr="I:\162421058419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741174"/>
            <a:ext cx="3328988" cy="2659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5123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914400"/>
            <a:ext cx="4267200" cy="5105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solidFill>
                  <a:srgbClr val="C00000"/>
                </a:solidFill>
              </a:rPr>
              <a:t>4. Behind the peritoneum on posterior abdominal wall 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Splenic vein &amp; colic veins + renal veins &amp; other tributaries of IVC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Veins of </a:t>
            </a:r>
            <a:r>
              <a:rPr lang="en-US" sz="2000" dirty="0" err="1" smtClean="0"/>
              <a:t>Retzius</a:t>
            </a:r>
            <a:r>
              <a:rPr lang="en-US" sz="2000" dirty="0" smtClean="0"/>
              <a:t> 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>
                <a:solidFill>
                  <a:srgbClr val="C00000"/>
                </a:solidFill>
              </a:rPr>
              <a:t>5. At the bare area of liver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Portal radicles of liver + diaphragmatic vein  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685800"/>
            <a:ext cx="4259225" cy="5843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95314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304800"/>
            <a:ext cx="4343400" cy="63246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C00000"/>
                </a:solidFill>
              </a:rPr>
              <a:t>6. In the falciform ligament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b/w paraumbilical vein +  diaphragmatic vein by numerous small veins </a:t>
            </a:r>
          </a:p>
          <a:p>
            <a:pPr lvl="1"/>
            <a:endParaRPr lang="en-US" dirty="0" smtClean="0"/>
          </a:p>
          <a:p>
            <a:pPr lvl="1"/>
            <a:r>
              <a:rPr lang="en-US" i="1" dirty="0" smtClean="0">
                <a:solidFill>
                  <a:srgbClr val="C00000"/>
                </a:solidFill>
              </a:rPr>
              <a:t>Accessory portal system of Sappey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solidFill>
                  <a:srgbClr val="C00000"/>
                </a:solidFill>
              </a:rPr>
              <a:t>7. At the fissure for ligamentum venosum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b/w left branch of portal vein + IVC in foetal life via ductus venosus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After birth ductus venosus fibrosed  to form ligamentun venosum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In rare condition it persists as porta-</a:t>
            </a:r>
            <a:r>
              <a:rPr lang="en-US" dirty="0" err="1" smtClean="0"/>
              <a:t>caval</a:t>
            </a:r>
            <a:r>
              <a:rPr lang="en-US" dirty="0" smtClean="0"/>
              <a:t> anastomosis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rgbClr val="C00000"/>
                </a:solidFill>
              </a:rPr>
              <a:t>8.  In posterior wall of vagina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b/w superior rectal vein + vaginal venous plexus  </a:t>
            </a:r>
          </a:p>
          <a:p>
            <a:endParaRPr lang="en-US" dirty="0"/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4949" y="1371600"/>
            <a:ext cx="4679051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00275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7924800" cy="4111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Applied anatomy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762000"/>
            <a:ext cx="8763000" cy="59436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Portal hypertension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Due to obstruction of portal vein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Causes of obstruction may be divided into intrahepatic &amp; extrahepatic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Intrahepatic causes – cirrhosis of liver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Extrahepatic causes – portal vein thrombosis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Obstruction to blood flow leads to stasis &amp; rise in portal pressure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Effects of portal hypertension are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Splenomegaly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Ascites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Enlargement of porta-systematic collateral channels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2389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0" y="304800"/>
            <a:ext cx="8534400" cy="6248400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b="0" i="0" u="none" strike="noStrike" baseline="0" dirty="0" smtClean="0"/>
              <a:t>Portosystemic shunt</a:t>
            </a:r>
            <a:r>
              <a:rPr lang="en-US" b="0" i="0" u="none" strike="noStrike" dirty="0" smtClean="0"/>
              <a:t> </a:t>
            </a:r>
            <a:endParaRPr lang="en-US" b="0" i="0" u="none" strike="noStrike" baseline="0" dirty="0" smtClean="0"/>
          </a:p>
          <a:p>
            <a:pPr lvl="1"/>
            <a:endParaRPr lang="en-US" b="0" i="0" u="none" strike="noStrike" baseline="0" dirty="0" smtClean="0"/>
          </a:p>
          <a:p>
            <a:pPr lvl="1"/>
            <a:r>
              <a:rPr lang="en-US" b="0" i="0" u="none" strike="noStrike" baseline="0" dirty="0" smtClean="0"/>
              <a:t> </a:t>
            </a:r>
            <a:r>
              <a:rPr lang="en-US" sz="2000" b="0" i="0" u="none" strike="noStrike" baseline="0" dirty="0" smtClean="0"/>
              <a:t>Surgical treatment of portal hypertension aims at creating a shunt between the portal vein (or superior mesenteric</a:t>
            </a:r>
            <a:r>
              <a:rPr lang="en-US" sz="2000" b="0" i="0" u="none" strike="noStrike" dirty="0" smtClean="0"/>
              <a:t> </a:t>
            </a:r>
            <a:r>
              <a:rPr lang="en-US" sz="2000" b="0" i="0" u="none" strike="noStrike" baseline="0" dirty="0" smtClean="0"/>
              <a:t>vein) and the inferior vena cava</a:t>
            </a:r>
          </a:p>
          <a:p>
            <a:pPr marL="457200" lvl="1" indent="0">
              <a:buNone/>
            </a:pPr>
            <a:endParaRPr lang="en-US" sz="2000" b="0" i="0" u="none" strike="noStrike" baseline="0" dirty="0" smtClean="0"/>
          </a:p>
          <a:p>
            <a:pPr lvl="1"/>
            <a:r>
              <a:rPr lang="en-US" sz="2000" b="0" i="0" u="none" strike="noStrike" baseline="0" dirty="0" smtClean="0"/>
              <a:t>Alternatively, the splenic vein is cut and joined to the left renal vein ,</a:t>
            </a:r>
            <a:r>
              <a:rPr lang="en-US" sz="2000" b="0" i="0" u="none" strike="noStrike" dirty="0" smtClean="0"/>
              <a:t> </a:t>
            </a:r>
            <a:r>
              <a:rPr lang="en-US" sz="2000" b="0" i="0" u="none" strike="noStrike" baseline="0" dirty="0" smtClean="0"/>
              <a:t>with or</a:t>
            </a:r>
            <a:r>
              <a:rPr lang="en-US" sz="2000" b="0" i="0" u="none" strike="noStrike" dirty="0" smtClean="0"/>
              <a:t> without </a:t>
            </a:r>
            <a:r>
              <a:rPr lang="en-US" sz="2000" b="0" i="0" u="none" strike="noStrike" baseline="0" dirty="0" smtClean="0"/>
              <a:t> splenectomy</a:t>
            </a:r>
            <a:r>
              <a:rPr lang="en-US" sz="2000" b="0" i="0" u="none" strike="noStrike" dirty="0" smtClean="0"/>
              <a:t> (splenorenal shunt)</a:t>
            </a:r>
            <a:endParaRPr lang="en-US" sz="2000" dirty="0"/>
          </a:p>
        </p:txBody>
      </p:sp>
      <p:pic>
        <p:nvPicPr>
          <p:cNvPr id="5122" name="Picture 2" descr="I:\16242106676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340510"/>
            <a:ext cx="6781800" cy="3334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4422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327</TotalTime>
  <Words>725</Words>
  <Application>Microsoft Office PowerPoint</Application>
  <PresentationFormat>On-screen Show (4:3)</PresentationFormat>
  <Paragraphs>197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PORTAL VEIN </vt:lpstr>
      <vt:lpstr>PowerPoint Presentation</vt:lpstr>
      <vt:lpstr>Peculiarities of portal vein</vt:lpstr>
      <vt:lpstr>Formation </vt:lpstr>
      <vt:lpstr>Course </vt:lpstr>
      <vt:lpstr>PowerPoint Presentation</vt:lpstr>
      <vt:lpstr>Relation </vt:lpstr>
      <vt:lpstr>Tributaries of portal vein </vt:lpstr>
      <vt:lpstr>Porta-caval anastomosis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Applied anatomy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PORTAL VEIN</dc:title>
  <dc:creator>sarangdhar</dc:creator>
  <cp:lastModifiedBy>sarangdhar</cp:lastModifiedBy>
  <cp:revision>38</cp:revision>
  <dcterms:created xsi:type="dcterms:W3CDTF">2021-06-20T08:56:39Z</dcterms:created>
  <dcterms:modified xsi:type="dcterms:W3CDTF">2021-06-20T18:51:10Z</dcterms:modified>
</cp:coreProperties>
</file>