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0" r:id="rId3"/>
    <p:sldId id="261" r:id="rId4"/>
    <p:sldId id="257" r:id="rId5"/>
    <p:sldId id="258" r:id="rId6"/>
    <p:sldId id="262" r:id="rId7"/>
    <p:sldId id="263" r:id="rId8"/>
    <p:sldId id="265" r:id="rId9"/>
    <p:sldId id="266" r:id="rId10"/>
    <p:sldId id="267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44C24C-1F38-4461-AE07-1B66B058B2BC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76675F-DEC7-4C1B-AC70-BEB5C73F4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423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1F480-868B-448B-8A5C-582D4FDF51F4}" type="datetime1">
              <a:rPr lang="en-US" smtClean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149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979D6-8A36-4647-ABCB-2607ADEC9F7A}" type="datetime1">
              <a:rPr lang="en-US" smtClean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571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0BB5-291C-4A20-ABBE-B5EA791E2462}" type="datetime1">
              <a:rPr lang="en-US" smtClean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44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59915-0147-44E7-A6BD-60F2D66CE6B5}" type="datetime1">
              <a:rPr lang="en-US" smtClean="0"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44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0892E-B046-4D69-932B-2C3C54A1BC27}" type="datetime1">
              <a:rPr lang="en-US" smtClean="0"/>
              <a:t>6/24/2020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078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F970-B11F-4ADD-B161-88868BCDFB52}" type="datetime1">
              <a:rPr lang="en-US" smtClean="0"/>
              <a:t>6/24/2020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357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82A5-F0E8-47A8-8B1D-D105F8E4CB8C}" type="datetime1">
              <a:rPr lang="en-US" smtClean="0"/>
              <a:t>6/24/2020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585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86839-0602-42E1-8A1A-0AC668E455E8}" type="datetime1">
              <a:rPr lang="en-US" smtClean="0"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578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20F0-0691-423A-8AB5-4AAED31BF35A}" type="datetime1">
              <a:rPr lang="en-US" smtClean="0"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239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105D-938A-43A0-B748-2CD8F212B943}" type="datetime1">
              <a:rPr lang="en-US" smtClean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029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D58C-42A2-4F9B-9236-BDA2299AEDA7}" type="datetime1">
              <a:rPr lang="en-US" smtClean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847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786FD-45D9-4F3F-BEA0-6A73EF09292D}" type="datetime1">
              <a:rPr lang="en-US" smtClean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E743B-A825-4597-B4C3-5112EA7B1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257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838200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PONS</a:t>
            </a:r>
            <a:endParaRPr lang="en-US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4561" y="4648200"/>
            <a:ext cx="7772400" cy="19812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SARANGDHAR KUMAR</a:t>
            </a:r>
          </a:p>
          <a:p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ANATOMY</a:t>
            </a:r>
          </a:p>
          <a:p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US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ROHILKHAND MEDICAL COLLEGE</a:t>
            </a:r>
          </a:p>
          <a:p>
            <a:r>
              <a:rPr lang="en-US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	BAREILLY</a:t>
            </a:r>
            <a:endParaRPr lang="en-US" sz="1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20413"/>
            <a:ext cx="4041775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30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4114800" cy="6324600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q"/>
            </a:pPr>
            <a:r>
              <a:rPr lang="en-US" sz="2800" b="1" dirty="0" smtClean="0">
                <a:solidFill>
                  <a:srgbClr val="C00000"/>
                </a:solidFill>
              </a:rPr>
              <a:t>PONS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en-US" sz="2800" b="1" dirty="0" smtClean="0">
              <a:solidFill>
                <a:srgbClr val="C00000"/>
              </a:solidFill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Middle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of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brainstem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en-US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Forms a bridge between hindbrain and midbrain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Lies in posterior cranial fossa on the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clivus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en-US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Either side it is continuous as the middle cerebellar peduncle and forming a bridge between two cerebellar hemisphere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en-US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about 2.5 cm long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188" y="1066800"/>
            <a:ext cx="4769774" cy="481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68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3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1" y="990600"/>
            <a:ext cx="436627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946" y="975292"/>
            <a:ext cx="4468453" cy="4739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328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2400"/>
            <a:ext cx="4267200" cy="6400800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EXTERNAL FEATURES-</a:t>
            </a:r>
          </a:p>
          <a:p>
            <a:pPr marL="0" lvl="0" indent="0">
              <a:buNone/>
            </a:pP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surfaces and two borders</a:t>
            </a:r>
          </a:p>
          <a:p>
            <a:pPr marL="0" lvl="0" indent="0">
              <a:buNone/>
            </a:pP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Surfaces-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Ventral(anterior) surface –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Convex</a:t>
            </a:r>
          </a:p>
          <a:p>
            <a:pPr lvl="2">
              <a:buFont typeface="Wingdings" panose="05000000000000000000" pitchFamily="2" charset="2"/>
              <a:buChar char="q"/>
            </a:pPr>
            <a:endParaRPr lang="en-US" sz="1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Presents transversely ridge appearance due to underlying ponto-cerebellar fiber</a:t>
            </a:r>
          </a:p>
          <a:p>
            <a:pPr lvl="2">
              <a:buFont typeface="Wingdings" panose="05000000000000000000" pitchFamily="2" charset="2"/>
              <a:buChar char="q"/>
            </a:pPr>
            <a:endParaRPr lang="en-US" sz="1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median plane it presents vertical groove, basilar groove</a:t>
            </a:r>
          </a:p>
          <a:p>
            <a:pPr lvl="2">
              <a:buFont typeface="Wingdings" panose="05000000000000000000" pitchFamily="2" charset="2"/>
              <a:buChar char="q"/>
            </a:pPr>
            <a:endParaRPr lang="en-US" sz="1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Trigeminal nerve is attached to the surface by two roots </a:t>
            </a:r>
          </a:p>
          <a:p>
            <a:pPr lvl="2">
              <a:buFont typeface="Wingdings" panose="05000000000000000000" pitchFamily="2" charset="2"/>
              <a:buChar char="q"/>
            </a:pPr>
            <a:endParaRPr lang="en-US" sz="1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Ponto-medullary junction is by shallow groove and  at this junction 6</a:t>
            </a:r>
            <a:r>
              <a:rPr lang="en-US" sz="1800" baseline="30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,7</a:t>
            </a:r>
            <a:r>
              <a:rPr lang="en-US" sz="1800" baseline="30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&amp; 8</a:t>
            </a:r>
            <a:r>
              <a:rPr lang="en-US" sz="1800" baseline="30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 </a:t>
            </a: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CN are emerge </a:t>
            </a:r>
          </a:p>
          <a:p>
            <a:pPr marL="0" lvl="0" indent="0">
              <a:buNone/>
            </a:pPr>
            <a:endParaRPr lang="en-US" sz="24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en-US" sz="2400" dirty="0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"/>
            <a:ext cx="4343400" cy="3270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429000"/>
            <a:ext cx="4343400" cy="3290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75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343400" cy="6415087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Dorsal(posterior) surface-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covered by cerebellum &amp; separated from it by cavity of 4</a:t>
            </a:r>
            <a:r>
              <a:rPr lang="en-US" sz="1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ventricle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Triangular in shape and forms the upper part of floor of 4</a:t>
            </a:r>
            <a:r>
              <a:rPr lang="en-US" sz="1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ventricle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Borders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Superior border-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Cerebral peduncles attached to this border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cerebellar artery is curved around this border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Inferior border –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Anterior inferior cerebellar artery is curved around this border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2400"/>
            <a:ext cx="4038600" cy="3270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352800"/>
            <a:ext cx="3733800" cy="340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62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4267200" cy="5181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Cerebello-pontine angle-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shallow triangular area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Bounded by lateral aspect of pons, superior part of cerebellum &amp; medial 1/3</a:t>
            </a:r>
            <a:r>
              <a:rPr lang="en-US" sz="1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superior margin of petrous temporal bone.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acoustic meatus &amp; lateral aperture of 4</a:t>
            </a:r>
            <a:r>
              <a:rPr lang="en-US" sz="1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ventricle are located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contains 7</a:t>
            </a:r>
            <a:r>
              <a:rPr lang="en-US" sz="1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&amp; 8</a:t>
            </a:r>
            <a:r>
              <a:rPr lang="en-US" sz="1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cranial nerve and labyrinthine artery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schwannoma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 the tumor arising from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schwann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cell in sheath surrounding the nerve fibers in vestibular nerve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990600"/>
            <a:ext cx="4718052" cy="476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68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008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FEATURES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structure of pons is divided into anterior (basilar) part &amp; posterior (tegmental) part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Basilar part –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pward continuation of pyramid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 uniform structure throughout  the extent of pons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contains –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pontine nucleus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Corticospinal fibers &amp; corticonuclear fibers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Tegmental part-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Upward continuation of rest of the medulla except pyramid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shows considerable difference in gray &amp; white matter in lower and upper part of pons</a:t>
            </a:r>
          </a:p>
          <a:p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219" y="457200"/>
            <a:ext cx="439407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810000"/>
            <a:ext cx="4303289" cy="3005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91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4038600" cy="6400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Tegmentum at lower pons-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Gray matter-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Abducent nucleus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Motor nucleus of facial nerve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salivatory nucleus, lacrimatory nucleus &amp; inferior salivatory nucleus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Spinal nucleus &amp; tract of trigeminal nerve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Vestibular nuclei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Cochlear nuclei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olivary complex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White matter- 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Consists of major ascending tract</a:t>
            </a:r>
          </a:p>
          <a:p>
            <a:pPr marL="755650" lvl="1">
              <a:spcBef>
                <a:spcPts val="660"/>
              </a:spcBef>
              <a:buClr>
                <a:schemeClr val="tx1"/>
              </a:buClr>
              <a:buSzPct val="66666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lang="pt-BR"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Medial</a:t>
            </a:r>
            <a:r>
              <a:rPr lang="pt-BR" sz="1600" spc="-2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lemniscus</a:t>
            </a:r>
            <a:endParaRPr lang="pt-BR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55650" lvl="1">
              <a:spcBef>
                <a:spcPts val="565"/>
              </a:spcBef>
              <a:buClr>
                <a:schemeClr val="tx1"/>
              </a:buClr>
              <a:buSzPct val="66666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lang="pt-BR"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Spinal</a:t>
            </a:r>
            <a:r>
              <a:rPr lang="pt-BR" sz="1600" spc="-2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lemniscus</a:t>
            </a:r>
            <a:endParaRPr lang="pt-BR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55650" lvl="1">
              <a:spcBef>
                <a:spcPts val="575"/>
              </a:spcBef>
              <a:buClr>
                <a:schemeClr val="tx1"/>
              </a:buClr>
              <a:buSzPct val="66666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lang="pt-BR"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Trigeminal</a:t>
            </a:r>
            <a:r>
              <a:rPr lang="pt-BR" sz="1600" spc="-2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lemniscus</a:t>
            </a:r>
            <a:endParaRPr lang="pt-BR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55650" lvl="1">
              <a:spcBef>
                <a:spcPts val="565"/>
              </a:spcBef>
              <a:buClr>
                <a:schemeClr val="tx1"/>
              </a:buClr>
              <a:buSzPct val="66666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lang="pt-BR"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Lateral</a:t>
            </a:r>
            <a:r>
              <a:rPr lang="pt-BR" sz="1600" spc="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lemniscus</a:t>
            </a:r>
            <a:endParaRPr lang="pt-BR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55650" lvl="1">
              <a:spcBef>
                <a:spcPts val="575"/>
              </a:spcBef>
              <a:buClr>
                <a:schemeClr val="tx1"/>
              </a:buClr>
              <a:buSzPct val="66666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lang="pt-BR"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Medial longitudinal</a:t>
            </a:r>
            <a:r>
              <a:rPr lang="pt-BR" sz="1600" spc="-8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bundle</a:t>
            </a:r>
            <a:endParaRPr lang="pt-BR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930" y="1752600"/>
            <a:ext cx="497205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23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609600"/>
            <a:ext cx="4038600" cy="5562600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Tegmentum at 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upper pons-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Gray matter –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Contains  all the four nuclei of trigeminal nerve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Motor nucleus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 sensory nucleus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Mesencephalic nucleus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Spinal nucleus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White matter –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Presents transverse band of white matter consists of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Medial lemniscus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Trigeminal lemniscus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Spinal lemniscus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Lateral lemniscus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875" y="1600200"/>
            <a:ext cx="512844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7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52400"/>
            <a:ext cx="4038600" cy="62484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Arterial  supply of pons-</a:t>
            </a:r>
          </a:p>
          <a:p>
            <a:endParaRPr lang="en-US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Pontine branches of basilar artery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Pontine branch of anterior inferior cerebellar artery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cerebellar artery</a:t>
            </a:r>
          </a:p>
          <a:p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2801"/>
            <a:ext cx="4368432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52400"/>
            <a:ext cx="4520832" cy="3174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13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Clinical correlations</a:t>
            </a:r>
            <a:endParaRPr lang="en-US" sz="3200" dirty="0">
              <a:solidFill>
                <a:srgbClr val="C00000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97" y="914400"/>
            <a:ext cx="9176196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98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7877906" cy="4267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34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57200"/>
            <a:ext cx="8382000" cy="5668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Pontine hemorrhage-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to rapture of  artery supplying the pons</a:t>
            </a:r>
          </a:p>
          <a:p>
            <a:pPr lvl="1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massive it is invariable fatal</a:t>
            </a:r>
          </a:p>
          <a:p>
            <a:pPr lvl="1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 goes into coma, has pinpoint pupil and hyperpyrexia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40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E743B-A825-4597-B4C3-5112EA7B1D8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314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465</Words>
  <Application>Microsoft Office PowerPoint</Application>
  <PresentationFormat>On-screen Show (4:3)</PresentationFormat>
  <Paragraphs>132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Clinical correlations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PONS</dc:title>
  <dc:creator>sarangdhar</dc:creator>
  <cp:lastModifiedBy>sarangdhar</cp:lastModifiedBy>
  <cp:revision>32</cp:revision>
  <dcterms:created xsi:type="dcterms:W3CDTF">2020-06-23T17:16:48Z</dcterms:created>
  <dcterms:modified xsi:type="dcterms:W3CDTF">2020-06-24T06:25:35Z</dcterms:modified>
</cp:coreProperties>
</file>