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264" r:id="rId3"/>
    <p:sldId id="265" r:id="rId4"/>
    <p:sldId id="266" r:id="rId5"/>
    <p:sldId id="269" r:id="rId6"/>
    <p:sldId id="277" r:id="rId7"/>
    <p:sldId id="260" r:id="rId8"/>
    <p:sldId id="261" r:id="rId9"/>
    <p:sldId id="270" r:id="rId10"/>
    <p:sldId id="278" r:id="rId11"/>
    <p:sldId id="276" r:id="rId12"/>
    <p:sldId id="272" r:id="rId13"/>
    <p:sldId id="271" r:id="rId14"/>
    <p:sldId id="27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3D5E66-4B83-419B-9C06-336AF70B1BDA}" type="datetimeFigureOut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6D4590-B944-4965-AF84-79E0748396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287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AA4DD-3F77-41F4-B90B-F32FFA1E0616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0D7B4-77D5-4F3E-ADBD-1C7C7770467F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53EBA-84E0-47AD-BBB9-8478EDBA7DAA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AF81A-6051-4DDF-A1A2-48C0190733D6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195DF-52CC-47EF-9477-6F632A34CE38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D86D-FECC-4A57-A192-7176BEA4DA06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7D6A3-C9D9-461E-9DB0-46C7D13F10E0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0333A-264D-47CD-804B-441B2B70639F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4CDF6-6173-4B69-AA3C-FEA49DCDAA8E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4427E-43B5-4985-89CB-B2653858A82D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53E55-7569-471B-888B-1EB27FE7397C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4FFD2-01CA-4E13-8AF4-C512C6233C38}" type="datetime1">
              <a:rPr lang="en-US" smtClean="0"/>
              <a:pPr/>
              <a:t>6/11/2020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ECEE9-BB79-4059-8DEC-9C2CE4D227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PERIPHERAL PARASYMPATHETIC GANGLION</a:t>
            </a:r>
            <a:endParaRPr lang="en-US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7620000" cy="17526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			SARANGDHAR KUMAR</a:t>
            </a:r>
          </a:p>
          <a:p>
            <a:r>
              <a:rPr lang="en-US" sz="2000" b="1" dirty="0" smtClean="0">
                <a:solidFill>
                  <a:srgbClr val="0070C0"/>
                </a:solidFill>
              </a:rPr>
              <a:t>			DEPARTMENTOF ANATOMY</a:t>
            </a:r>
          </a:p>
          <a:p>
            <a:r>
              <a:rPr lang="en-US" sz="2000" b="1" dirty="0" smtClean="0">
                <a:solidFill>
                  <a:srgbClr val="0070C0"/>
                </a:solidFill>
              </a:rPr>
              <a:t>			ROHILKHAND MEDICAL COLLEGE, BAREILLY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PERIPHERAL PARASYMPATHTIC GANGLION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867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CILIARY GANGLION</a:t>
            </a:r>
            <a:endParaRPr lang="en-US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It is a peripheral parasympathetic ganglion</a:t>
            </a:r>
          </a:p>
          <a:p>
            <a:pPr>
              <a:buFont typeface="Wingdings" pitchFamily="2" charset="2"/>
              <a:buChar char="§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Topographically</a:t>
            </a:r>
            <a:r>
              <a:rPr lang="en-US" sz="22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connected with </a:t>
            </a: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nasociliary nerve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but </a:t>
            </a:r>
            <a:r>
              <a:rPr lang="en-US" sz="2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functionally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connected with  the</a:t>
            </a: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oculomotor nerve</a:t>
            </a:r>
          </a:p>
          <a:p>
            <a:pPr>
              <a:buFont typeface="Wingdings" pitchFamily="2" charset="2"/>
              <a:buChar char="§"/>
            </a:pPr>
            <a:endParaRPr lang="en-US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Ganglion is about size of </a:t>
            </a:r>
            <a:r>
              <a:rPr lang="en-US" sz="1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pin’s head</a:t>
            </a:r>
          </a:p>
          <a:p>
            <a:pPr>
              <a:buFont typeface="Wingdings" pitchFamily="2" charset="2"/>
              <a:buChar char="§"/>
            </a:pPr>
            <a:endParaRPr lang="en-US" sz="1800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Contain cell bodies of multipolar neuron</a:t>
            </a:r>
          </a:p>
          <a:p>
            <a:pPr>
              <a:buFont typeface="Wingdings" pitchFamily="2" charset="2"/>
              <a:buChar char="§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Situation-</a:t>
            </a:r>
          </a:p>
          <a:p>
            <a:pPr>
              <a:buFont typeface="Wingdings" pitchFamily="2" charset="2"/>
              <a:buChar char="q"/>
            </a:pPr>
            <a:endParaRPr lang="en-US" sz="2200" b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Located near apex of orbit between optic nerve &amp;lateral rectus muscle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1143000"/>
            <a:ext cx="4800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008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US" sz="2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Connections-</a:t>
            </a:r>
          </a:p>
          <a:p>
            <a:pPr lvl="1"/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Posterior border of ganglion connected with three roots</a:t>
            </a:r>
          </a:p>
          <a:p>
            <a:pPr>
              <a:buFont typeface="Wingdings" pitchFamily="2" charset="2"/>
              <a:buChar char="q"/>
            </a:pPr>
            <a:r>
              <a:rPr lang="en-US" sz="2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Motor (parasympathetic) root-</a:t>
            </a:r>
          </a:p>
          <a:p>
            <a:pPr lvl="1">
              <a:buFont typeface="Wingdings" pitchFamily="2" charset="2"/>
              <a:buChar char="§"/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Derived from nerve to inferior oblique</a:t>
            </a:r>
          </a:p>
          <a:p>
            <a:pPr lvl="1">
              <a:buFont typeface="Wingdings" pitchFamily="2" charset="2"/>
              <a:buChar char="§"/>
            </a:pPr>
            <a:r>
              <a:rPr lang="en-US" sz="21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Preganglionic fibers-</a:t>
            </a:r>
            <a:r>
              <a:rPr lang="en-US" sz="2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i="1" dirty="0" smtClean="0">
                <a:latin typeface="Times New Roman" pitchFamily="18" charset="0"/>
                <a:cs typeface="Times New Roman" pitchFamily="18" charset="0"/>
              </a:rPr>
              <a:t>Edinger-westphal nucleus</a:t>
            </a: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1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Postganglionic fibers- 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short ciliary nerve &amp; supply ciliary muscle and sphincter pupillae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Sympathetic root-</a:t>
            </a:r>
          </a:p>
          <a:p>
            <a:pPr lvl="1">
              <a:buFont typeface="Wingdings" pitchFamily="2" charset="2"/>
              <a:buChar char="§"/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Derived from branches of internal carotid plexus</a:t>
            </a:r>
          </a:p>
          <a:p>
            <a:pPr lvl="1">
              <a:buFont typeface="Wingdings" pitchFamily="2" charset="2"/>
              <a:buChar char="§"/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It conveys post ganglionic fibers from superior cervical sympathetic ganglion </a:t>
            </a:r>
          </a:p>
          <a:p>
            <a:pPr lvl="1">
              <a:buFont typeface="Wingdings" pitchFamily="2" charset="2"/>
              <a:buChar char="§"/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It supply  blood vessels of eyeball &amp; dilator pupillae</a:t>
            </a:r>
          </a:p>
          <a:p>
            <a:pPr>
              <a:buFont typeface="Wingdings" pitchFamily="2" charset="2"/>
              <a:buChar char="q"/>
            </a:pPr>
            <a:r>
              <a:rPr lang="en-US" sz="23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Sensory root- </a:t>
            </a:r>
          </a:p>
          <a:p>
            <a:pPr lvl="1">
              <a:buFont typeface="Wingdings" pitchFamily="2" charset="2"/>
              <a:buChar char="§"/>
            </a:pP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Derived from nasociliary nerve</a:t>
            </a:r>
          </a:p>
          <a:p>
            <a:pPr lvl="1">
              <a:buFont typeface="Wingdings" pitchFamily="2" charset="2"/>
              <a:buChar char="§"/>
            </a:pP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It carries pain, touch &amp;thermal sensation from eyeball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3505200"/>
            <a:ext cx="4419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143000"/>
            <a:ext cx="4343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3429000" cy="61722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Branches- </a:t>
            </a:r>
          </a:p>
          <a:p>
            <a:r>
              <a:rPr lang="en-US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 to 10 short ciliary branches</a:t>
            </a:r>
          </a:p>
          <a:p>
            <a:pPr>
              <a:buNone/>
            </a:pPr>
            <a:r>
              <a:rPr lang="en-US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Contain fibers of all three roots</a:t>
            </a:r>
          </a:p>
          <a:p>
            <a:pPr lvl="1"/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It is peculiar that postganglionic parasympathetic fibers are myelinated 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81400" y="685800"/>
            <a:ext cx="5562600" cy="4814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715000" y="914400"/>
            <a:ext cx="914400" cy="228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305800" y="1600200"/>
            <a:ext cx="8382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934200" y="914400"/>
            <a:ext cx="914400" cy="228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3886200" cy="59479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Otic ganglion</a:t>
            </a:r>
            <a:endParaRPr lang="en-US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872" y="869430"/>
            <a:ext cx="4300928" cy="5741232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It is small, oval parasympathetic  ganglion</a:t>
            </a:r>
          </a:p>
          <a:p>
            <a:pPr>
              <a:buFont typeface="Wingdings" pitchFamily="2" charset="2"/>
              <a:buChar char="q"/>
            </a:pPr>
            <a:r>
              <a:rPr lang="en-US" sz="2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2-3 mm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in size</a:t>
            </a:r>
          </a:p>
          <a:p>
            <a:pPr>
              <a:buFont typeface="Wingdings" pitchFamily="2" charset="2"/>
              <a:buChar char="q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Situated in infratemporal fossa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Topographically-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mandibular nerve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Functionally-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glossopharyngeal nerve</a:t>
            </a:r>
          </a:p>
          <a:p>
            <a:pPr>
              <a:buFont typeface="Wingdings" pitchFamily="2" charset="2"/>
              <a:buChar char="q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9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Situation</a:t>
            </a:r>
            <a:r>
              <a:rPr lang="en-US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</a:p>
          <a:p>
            <a:pPr marL="0" indent="0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Below</a:t>
            </a:r>
            <a:r>
              <a:rPr lang="en-US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foramen ovale</a:t>
            </a:r>
          </a:p>
          <a:p>
            <a:pPr marL="0" indent="0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Medial</a:t>
            </a:r>
            <a:r>
              <a:rPr lang="en-US" sz="2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trunk of mandibular 	nerve</a:t>
            </a:r>
          </a:p>
          <a:p>
            <a:pPr marL="0" indent="0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Lateral </a:t>
            </a:r>
            <a:r>
              <a:rPr lang="en-US" sz="2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tensor veli palatini</a:t>
            </a:r>
          </a:p>
          <a:p>
            <a:pPr marL="0" indent="0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 front of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middle meningeal 	artery</a:t>
            </a:r>
          </a:p>
          <a:p>
            <a:pPr marL="0" indent="0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Behind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the medial pterygoid 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5800" y="869430"/>
            <a:ext cx="4438338" cy="2833140"/>
          </a:xfrm>
          <a:prstGeom prst="rect">
            <a:avLst/>
          </a:prstGeom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" t="19457" r="10011" b="4397"/>
          <a:stretch/>
        </p:blipFill>
        <p:spPr bwMode="auto">
          <a:xfrm>
            <a:off x="4876800" y="3702570"/>
            <a:ext cx="4038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872" y="284813"/>
            <a:ext cx="4300928" cy="6235907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Connections (components)- </a:t>
            </a:r>
          </a:p>
          <a:p>
            <a:pPr lvl="1"/>
            <a:r>
              <a:rPr lang="en-US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Parasympathetic </a:t>
            </a:r>
          </a:p>
          <a:p>
            <a:pPr lvl="2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Lesser petrosal nerve (branch of tympanic plexus which is formed by tympanic branch of glossopharyngeal nerve.</a:t>
            </a:r>
          </a:p>
          <a:p>
            <a:pPr lvl="2"/>
            <a:r>
              <a:rPr lang="en-US" sz="1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Preganglionic fibers-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arises from inferior salivatory nucleus of the medulla. These are the only fibers which synapse in ganglion,</a:t>
            </a:r>
          </a:p>
          <a:p>
            <a:pPr lvl="2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Post ganglion fibers-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run inside auriculotemporal nerve and give secretomotor fibers to parotid gland</a:t>
            </a:r>
          </a:p>
          <a:p>
            <a:pPr lvl="2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Sympathetic</a:t>
            </a:r>
            <a:r>
              <a:rPr lang="en-US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2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Post ganglion fibers forming plexus around middle meningeal artery from  superior cervical ganglion </a:t>
            </a:r>
          </a:p>
          <a:p>
            <a:pPr lvl="1"/>
            <a:r>
              <a:rPr lang="en-US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Sensory</a:t>
            </a:r>
          </a:p>
          <a:p>
            <a:pPr lvl="2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Auriculotemporal nerve from trigeminal ganglion.</a:t>
            </a:r>
          </a:p>
        </p:txBody>
      </p:sp>
      <p:pic>
        <p:nvPicPr>
          <p:cNvPr id="5" name="Picture 11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" t="19457" r="10011" b="4397"/>
          <a:stretch/>
        </p:blipFill>
        <p:spPr bwMode="auto">
          <a:xfrm>
            <a:off x="4858062" y="284813"/>
            <a:ext cx="4038600" cy="3246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:\ \21.04.16\scan0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062" y="3762531"/>
            <a:ext cx="4038600" cy="250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9706"/>
            <a:ext cx="8229600" cy="567645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</a:rPr>
              <a:t> Branches-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B050"/>
                </a:solidFill>
              </a:rPr>
              <a:t>Postganglionic parasympathetic – </a:t>
            </a:r>
            <a:r>
              <a:rPr lang="en-US" sz="1600" dirty="0" smtClean="0">
                <a:solidFill>
                  <a:srgbClr val="0070C0"/>
                </a:solidFill>
              </a:rPr>
              <a:t>secretomotor to the parotid gland</a:t>
            </a:r>
            <a:endParaRPr lang="en-US" sz="2400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1800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B050"/>
                </a:solidFill>
              </a:rPr>
              <a:t>Postganglionic sympathetic- </a:t>
            </a:r>
            <a:r>
              <a:rPr lang="en-US" sz="1600" dirty="0" smtClean="0">
                <a:solidFill>
                  <a:srgbClr val="0070C0"/>
                </a:solidFill>
              </a:rPr>
              <a:t>vasomotor to parotid gland</a:t>
            </a:r>
            <a:endParaRPr lang="en-US" sz="2400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B050"/>
                </a:solidFill>
              </a:rPr>
              <a:t>Fibers from nerve to medial pterygoid </a:t>
            </a:r>
            <a:r>
              <a:rPr lang="en-US" sz="1800" dirty="0" smtClean="0">
                <a:solidFill>
                  <a:srgbClr val="0070C0"/>
                </a:solidFill>
              </a:rPr>
              <a:t>–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800" dirty="0" smtClean="0">
                <a:solidFill>
                  <a:srgbClr val="0070C0"/>
                </a:solidFill>
              </a:rPr>
              <a:t>passes through </a:t>
            </a:r>
            <a:r>
              <a:rPr lang="en-US" sz="1800" dirty="0" err="1" smtClean="0">
                <a:solidFill>
                  <a:srgbClr val="0070C0"/>
                </a:solidFill>
              </a:rPr>
              <a:t>otic</a:t>
            </a:r>
            <a:r>
              <a:rPr lang="en-US" sz="1800" dirty="0" smtClean="0">
                <a:solidFill>
                  <a:srgbClr val="0070C0"/>
                </a:solidFill>
              </a:rPr>
              <a:t> ganglion and supply the tensor veli palatini &amp; tensor tympani muscles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B050"/>
                </a:solidFill>
              </a:rPr>
              <a:t>Otic ganglion is connected to the Chorda tympani nerve &amp; nerve to pterygoid canal </a:t>
            </a:r>
            <a:r>
              <a:rPr lang="en-US" sz="2400" dirty="0" smtClean="0">
                <a:solidFill>
                  <a:srgbClr val="C00000"/>
                </a:solidFill>
              </a:rPr>
              <a:t>(Alternate root of taste pathway )</a:t>
            </a:r>
            <a:r>
              <a:rPr lang="en-US" sz="1800" dirty="0" smtClean="0">
                <a:solidFill>
                  <a:srgbClr val="0070C0"/>
                </a:solidFill>
              </a:rPr>
              <a:t>from ant.2/3</a:t>
            </a:r>
            <a:r>
              <a:rPr lang="en-US" sz="1800" baseline="30000" dirty="0" smtClean="0">
                <a:solidFill>
                  <a:srgbClr val="0070C0"/>
                </a:solidFill>
              </a:rPr>
              <a:t>rd</a:t>
            </a:r>
            <a:r>
              <a:rPr lang="en-US" sz="1800" dirty="0" smtClean="0">
                <a:solidFill>
                  <a:srgbClr val="0070C0"/>
                </a:solidFill>
              </a:rPr>
              <a:t> of the tongue to the geniculate ganglion of facial nerve)</a:t>
            </a:r>
            <a:endParaRPr lang="en-US" sz="2400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5029200" cy="63976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  <a:defRPr/>
            </a:pPr>
            <a:r>
              <a:rPr lang="en-US" sz="3200" b="1" dirty="0" smtClean="0">
                <a:solidFill>
                  <a:srgbClr val="C00000"/>
                </a:solidFill>
              </a:rPr>
              <a:t> Submandibular ganglion 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495800" cy="5715000"/>
          </a:xfrm>
        </p:spPr>
        <p:txBody>
          <a:bodyPr>
            <a:normAutofit fontScale="70000" lnSpcReduction="20000"/>
          </a:bodyPr>
          <a:lstStyle/>
          <a:p>
            <a:pPr algn="just" eaLnBrk="1" fontAlgn="b" hangingPunct="1">
              <a:buFont typeface="Wingdings" pitchFamily="2" charset="2"/>
              <a:buChar char="q"/>
              <a:defRPr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It is peripheral parasympathetic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ganglon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fontAlgn="b" hangingPunct="1">
              <a:buFont typeface="Wingdings" pitchFamily="2" charset="2"/>
              <a:buChar char="q"/>
              <a:defRPr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It carries secretomotor fibers to submandibular &amp; sublingual gland</a:t>
            </a:r>
          </a:p>
          <a:p>
            <a:pPr algn="just" eaLnBrk="1" fontAlgn="b" hangingPunct="1">
              <a:buFont typeface="Wingdings" pitchFamily="2" charset="2"/>
              <a:buChar char="q"/>
              <a:defRPr/>
            </a:pPr>
            <a:r>
              <a:rPr lang="en-US" sz="2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Topographically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related to the lingual nerve, but</a:t>
            </a:r>
            <a:r>
              <a:rPr lang="en-US" sz="26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functionally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it is connected to Chorda tympani</a:t>
            </a:r>
          </a:p>
          <a:p>
            <a:pPr algn="just" eaLnBrk="1" fontAlgn="b" hangingPunct="1">
              <a:buFont typeface="Wingdings" pitchFamily="2" charset="2"/>
              <a:buChar char="q"/>
              <a:defRPr/>
            </a:pPr>
            <a:r>
              <a:rPr lang="en-US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Location</a:t>
            </a:r>
          </a:p>
          <a:p>
            <a:pPr lvl="1" algn="just" eaLnBrk="1" fontAlgn="b" hangingPunct="1">
              <a:buFont typeface="Wingdings" pitchFamily="2" charset="2"/>
              <a:buChar char="q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Lies on surface of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hyoglossus muscle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inferior to sub-mandibular duct</a:t>
            </a:r>
          </a:p>
          <a:p>
            <a:pPr lvl="1" algn="just" eaLnBrk="1" fontAlgn="b" hangingPunct="1">
              <a:buFont typeface="Wingdings" pitchFamily="2" charset="2"/>
              <a:buChar char="q"/>
              <a:defRPr/>
            </a:pPr>
            <a:endParaRPr lang="en-US" sz="23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fontAlgn="b" hangingPunct="1">
              <a:buFont typeface="Wingdings" pitchFamily="2" charset="2"/>
              <a:buChar char="q"/>
              <a:defRPr/>
            </a:pPr>
            <a:r>
              <a:rPr lang="en-US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Parasympathetic root</a:t>
            </a:r>
          </a:p>
          <a:p>
            <a:pPr lvl="1" algn="just" eaLnBrk="1" fontAlgn="b" hangingPunct="1">
              <a:buFont typeface="Wingdings" pitchFamily="2" charset="2"/>
              <a:buChar char="q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Chorda tympani </a:t>
            </a:r>
          </a:p>
          <a:p>
            <a:pPr lvl="1" algn="just" eaLnBrk="1" fontAlgn="b" hangingPunct="1">
              <a:buFont typeface="Wingdings" pitchFamily="2" charset="2"/>
              <a:buChar char="q"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fontAlgn="b" hangingPunct="1">
              <a:buFont typeface="Wingdings" pitchFamily="2" charset="2"/>
              <a:buChar char="q"/>
              <a:defRPr/>
            </a:pPr>
            <a:r>
              <a:rPr lang="en-US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Sympathetic root</a:t>
            </a:r>
          </a:p>
          <a:p>
            <a:pPr lvl="1" algn="just" eaLnBrk="1" fontAlgn="b" hangingPunct="1">
              <a:buFont typeface="Wingdings" pitchFamily="2" charset="2"/>
              <a:buChar char="q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Fibers from superior cervical ganglion come from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plexus on facial artery</a:t>
            </a:r>
          </a:p>
          <a:p>
            <a:pPr algn="just" eaLnBrk="1" fontAlgn="b" hangingPunct="1">
              <a:buFont typeface="Wingdings" pitchFamily="2" charset="2"/>
              <a:buChar char="q"/>
              <a:defRPr/>
            </a:pPr>
            <a:r>
              <a:rPr lang="en-US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Sensory root </a:t>
            </a:r>
          </a:p>
          <a:p>
            <a:pPr lvl="1" algn="just" fontAlgn="b">
              <a:buFont typeface="Wingdings" pitchFamily="2" charset="2"/>
              <a:buChar char="q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Lingual nerve</a:t>
            </a:r>
          </a:p>
          <a:p>
            <a:pPr lvl="1" algn="just" fontAlgn="b">
              <a:buFont typeface="Wingdings" pitchFamily="2" charset="2"/>
              <a:buChar char="q"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fontAlgn="b" hangingPunct="1">
              <a:buFont typeface="Wingdings" pitchFamily="2" charset="2"/>
              <a:buChar char="q"/>
              <a:defRPr/>
            </a:pPr>
            <a:r>
              <a:rPr lang="en-US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Main distribution</a:t>
            </a:r>
          </a:p>
          <a:p>
            <a:pPr lvl="1" algn="just" eaLnBrk="1" fontAlgn="b" hangingPunct="1">
              <a:buFont typeface="Wingdings" pitchFamily="2" charset="2"/>
              <a:buChar char="q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Sublingual and submandibular glands</a:t>
            </a:r>
          </a:p>
          <a:p>
            <a:pPr eaLnBrk="1" fontAlgn="b" hangingPunct="1"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pic>
        <p:nvPicPr>
          <p:cNvPr id="13317" name="Picture 5" descr="http://academic.amc.edu/martino/grossanatomy/site/Medical/Lab%20Manual/Gastrointestinal/images/submandibul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685800"/>
            <a:ext cx="4343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124200"/>
            <a:ext cx="4267200" cy="330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8610600" cy="6400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Pterygopalatine ganglion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838199"/>
            <a:ext cx="8534400" cy="579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008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q"/>
            </a:pPr>
            <a:r>
              <a:rPr lang="en-US" sz="3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Pterygopalatine ganglion</a:t>
            </a:r>
          </a:p>
          <a:p>
            <a:pPr>
              <a:buNone/>
            </a:pPr>
            <a:endParaRPr lang="en-US" sz="45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Largest peripheral parasympathetic ganglion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Also known as </a:t>
            </a:r>
            <a:r>
              <a:rPr lang="en-US" sz="22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hay fever ganglion</a:t>
            </a:r>
          </a:p>
          <a:p>
            <a:pPr>
              <a:buFont typeface="Wingdings" pitchFamily="2" charset="2"/>
              <a:buChar char="q"/>
            </a:pPr>
            <a:endParaRPr lang="en-US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Suspended from maxillary nerve via two root in pterygoplatine fossa</a:t>
            </a:r>
          </a:p>
          <a:p>
            <a:pPr>
              <a:buFont typeface="Wingdings" pitchFamily="2" charset="2"/>
              <a:buChar char="q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Topographically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- maxillary nerve</a:t>
            </a:r>
          </a:p>
          <a:p>
            <a:pPr>
              <a:buFont typeface="Wingdings" pitchFamily="2" charset="2"/>
              <a:buChar char="q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Functionally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– facial nerve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43400" y="990600"/>
            <a:ext cx="4800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4419600" y="1828800"/>
            <a:ext cx="1143000" cy="152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19600" y="1676400"/>
            <a:ext cx="1447800" cy="152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81000"/>
            <a:ext cx="4343400" cy="6172200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U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Branches- </a:t>
            </a:r>
          </a:p>
          <a:p>
            <a:pPr lvl="1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Ganglion provide </a:t>
            </a:r>
            <a:r>
              <a:rPr lang="en-US" sz="2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four sets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of branches-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Orbital branch –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Enter through inferior  orbital fissure</a:t>
            </a:r>
          </a:p>
          <a:p>
            <a:pPr lvl="1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Supply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periosteum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of 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orbit,orbitalis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muscle, sphenoidal &amp; ethmoidal air sinuses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Palatine branch-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(Greater &amp; lesser palatine branch)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Passes through greater &amp; lesser palatine foramen</a:t>
            </a:r>
          </a:p>
          <a:p>
            <a:pPr lvl="1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Supply mucous membrane of hard &amp; soft palate &amp; palatine tonsil 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Nasal branch-</a:t>
            </a:r>
          </a:p>
          <a:p>
            <a:pPr lvl="1"/>
            <a:r>
              <a:rPr lang="en-US" sz="2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E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nter nasal cavity through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sphenopalatine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foramen</a:t>
            </a:r>
          </a:p>
          <a:p>
            <a:pPr lvl="1"/>
            <a:r>
              <a:rPr lang="en-US" sz="26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Postero- superior lateral nasal branch</a:t>
            </a:r>
          </a:p>
          <a:p>
            <a:pPr lvl="1"/>
            <a:r>
              <a:rPr lang="en-US" sz="26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Postero- superior medial lateral nasal branch</a:t>
            </a: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Pharyngeal branch- </a:t>
            </a:r>
          </a:p>
          <a:p>
            <a:pPr lvl="1">
              <a:buNone/>
            </a:pPr>
            <a:r>
              <a:rPr lang="en-US" sz="2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 I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 passes backward through palato-vaginal canal</a:t>
            </a:r>
          </a:p>
          <a:p>
            <a:pPr lvl="1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Supply mucous membrane of nasopharynx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533400"/>
            <a:ext cx="4467497" cy="5029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57200"/>
            <a:ext cx="4419600" cy="434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533400"/>
            <a:ext cx="434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8600"/>
            <a:ext cx="4038600" cy="6400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Connections-</a:t>
            </a:r>
          </a:p>
          <a:p>
            <a:pPr lvl="1"/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Three roots</a:t>
            </a:r>
          </a:p>
          <a:p>
            <a:pPr>
              <a:buFont typeface="Wingdings" pitchFamily="2" charset="2"/>
              <a:buChar char="q"/>
            </a:pPr>
            <a:r>
              <a:rPr lang="en-US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Parasympathetic root- 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Secretomotor fibers for lacrimal gland , in addition to nasal &amp; palatine gland 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Derived from nerve of pterygoid canal (</a:t>
            </a: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vidian nerve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(deep petrosal nerve + greater petrosal nerve)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Preganglionic fiber-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greater petrosal nerve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Postganglionic fibers-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Either by zygotic nerve or orbital branch 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Sympathetic root -  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Deep petrosal nerve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It leaves through its orbital branches for orbitalis muscle in orbit &amp;vasomotor to nasal cavity and palate    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962400"/>
            <a:ext cx="4724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val 6"/>
          <p:cNvSpPr/>
          <p:nvPr/>
        </p:nvSpPr>
        <p:spPr>
          <a:xfrm>
            <a:off x="6400800" y="5410200"/>
            <a:ext cx="609600" cy="3048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396" y="304800"/>
            <a:ext cx="4786604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Thank you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ECEE9-BB79-4059-8DEC-9C2CE4D227F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079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619</Words>
  <Application>Microsoft Office PowerPoint</Application>
  <PresentationFormat>On-screen Show (4:3)</PresentationFormat>
  <Paragraphs>146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PERIPHERAL PARASYMPATHETIC GANGLION</vt:lpstr>
      <vt:lpstr>PERIPHERAL PARASYMPATHTIC GANGLION</vt:lpstr>
      <vt:lpstr>PowerPoint Presentation</vt:lpstr>
      <vt:lpstr>PowerPoint Presentation</vt:lpstr>
      <vt:lpstr> Otic ganglion</vt:lpstr>
      <vt:lpstr>PowerPoint Presentation</vt:lpstr>
      <vt:lpstr>PowerPoint Presentation</vt:lpstr>
      <vt:lpstr> Submandibular ganglion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sarangdhar</dc:creator>
  <cp:lastModifiedBy>sarangdhar</cp:lastModifiedBy>
  <cp:revision>37</cp:revision>
  <dcterms:created xsi:type="dcterms:W3CDTF">2020-05-24T10:31:20Z</dcterms:created>
  <dcterms:modified xsi:type="dcterms:W3CDTF">2020-06-11T16:55:06Z</dcterms:modified>
</cp:coreProperties>
</file>