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2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816630-7E65-4A45-9760-D07DEB53318F}" type="datetimeFigureOut">
              <a:rPr lang="en-US" smtClean="0"/>
              <a:t>7/13/2020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96B73C-E578-4422-8C04-C92CA79AA8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9574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C2C12-189A-4F9F-9991-C4B2AEDC0347}" type="datetime1">
              <a:rPr lang="en-US" smtClean="0"/>
              <a:t>7/13/2020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33A26-9740-463D-BD97-0E310389F52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60635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C68B4-8BDE-409B-9D52-DDA43E63862F}" type="datetime1">
              <a:rPr lang="en-US" smtClean="0"/>
              <a:t>7/13/2020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33A26-9740-463D-BD97-0E310389F52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74791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A8CC6-AA43-47A7-964F-D5E0E3D273DC}" type="datetime1">
              <a:rPr lang="en-US" smtClean="0"/>
              <a:t>7/13/2020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33A26-9740-463D-BD97-0E310389F52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74449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C3141-BD90-48C3-82DF-5BE935D561BD}" type="datetime1">
              <a:rPr lang="en-US" smtClean="0"/>
              <a:t>7/13/2020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33A26-9740-463D-BD97-0E310389F52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75004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C321-60A0-4DF8-B6C7-3A7188DF31A1}" type="datetime1">
              <a:rPr lang="en-US" smtClean="0"/>
              <a:t>7/13/2020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33A26-9740-463D-BD97-0E310389F52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42254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9FDE9-7423-4D80-958D-6B018241D0A1}" type="datetime1">
              <a:rPr lang="en-US" smtClean="0"/>
              <a:t>7/13/2020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33A26-9740-463D-BD97-0E310389F52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66455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10DC3-DADA-43D1-BCC3-4DF90707AA64}" type="datetime1">
              <a:rPr lang="en-US" smtClean="0"/>
              <a:t>7/13/2020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33A26-9740-463D-BD97-0E310389F52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15645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E7B91-5136-45F0-B2B5-0B4A5F43EDB5}" type="datetime1">
              <a:rPr lang="en-US" smtClean="0"/>
              <a:t>7/13/2020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33A26-9740-463D-BD97-0E310389F52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85262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BAF83-D7BB-456B-91E6-0518FA1E9457}" type="datetime1">
              <a:rPr lang="en-US" smtClean="0"/>
              <a:t>7/13/2020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33A26-9740-463D-BD97-0E310389F52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87867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A83AC-6E90-48BA-B8F8-45E382BA66F7}" type="datetime1">
              <a:rPr lang="en-US" smtClean="0"/>
              <a:t>7/13/2020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33A26-9740-463D-BD97-0E310389F52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09422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45421-5C81-455D-AFB1-23EC80B9923E}" type="datetime1">
              <a:rPr lang="en-US" smtClean="0"/>
              <a:t>7/13/2020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33A26-9740-463D-BD97-0E310389F52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01846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07C0C7-78F6-496D-8814-A42AFEB7EE9F}" type="datetime1">
              <a:rPr lang="en-US" smtClean="0"/>
              <a:t>7/13/2020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B33A26-9740-463D-BD97-0E310389F52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9120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4297" y="1752600"/>
            <a:ext cx="8839200" cy="1470025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OCULOMOTOR, TROCHLEAR &amp; ABDUCENT NERVE</a:t>
            </a:r>
            <a:endParaRPr lang="en-US" sz="36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24200" y="3886200"/>
            <a:ext cx="5715000" cy="1143000"/>
          </a:xfrm>
        </p:spPr>
        <p:txBody>
          <a:bodyPr>
            <a:normAutofit fontScale="70000" lnSpcReduction="20000"/>
          </a:bodyPr>
          <a:lstStyle/>
          <a:p>
            <a:r>
              <a:rPr lang="en-U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SARANGDHAR KUMAR</a:t>
            </a:r>
          </a:p>
          <a:p>
            <a:r>
              <a:rPr lang="en-U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DEPARTMENT OF NANATOMY</a:t>
            </a:r>
          </a:p>
          <a:p>
            <a:r>
              <a:rPr lang="en-U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ROHILKHAND MEDICAL COLLEGE, BAREILLY</a:t>
            </a:r>
            <a:endParaRPr lang="en-US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33A26-9740-463D-BD97-0E310389F528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7276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457200"/>
            <a:ext cx="8610600" cy="6019800"/>
          </a:xfrm>
        </p:spPr>
        <p:txBody>
          <a:bodyPr/>
          <a:lstStyle/>
          <a:p>
            <a:pPr marL="2743200" lvl="6" indent="0">
              <a:buNone/>
            </a:pPr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OCULOMOTOR NERVE</a:t>
            </a:r>
          </a:p>
          <a:p>
            <a:pPr>
              <a:buFont typeface="Wingdings" panose="05000000000000000000" pitchFamily="2" charset="2"/>
              <a:buChar char="q"/>
            </a:pPr>
            <a:endParaRPr lang="en-US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It is the 3</a:t>
            </a:r>
            <a:r>
              <a:rPr lang="en-US" sz="20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rd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cranial nerve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Purely motor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Responsible for</a:t>
            </a:r>
          </a:p>
          <a:p>
            <a:pPr lvl="1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movement of eyeball, </a:t>
            </a:r>
          </a:p>
          <a:p>
            <a:pPr lvl="1"/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constriction of pupil &amp;</a:t>
            </a:r>
          </a:p>
          <a:p>
            <a:pPr lvl="1"/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accommodation</a:t>
            </a:r>
          </a:p>
          <a:p>
            <a:pPr lvl="1"/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It is also known as nerve of accommodation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33A26-9740-463D-BD97-0E310389F528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1120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52400"/>
            <a:ext cx="4343400" cy="65532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NUCLEI OF ORIGIN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Oculomotor nerve nucleus is located in the periaqueductal area in the midbrain at the level of superior colliculi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Consists of</a:t>
            </a:r>
          </a:p>
          <a:p>
            <a:pPr lvl="2"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Somatic part (main oculomotor nucleus)</a:t>
            </a:r>
          </a:p>
          <a:p>
            <a:pPr lvl="3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supply intraorbital muscles (except SO4 &amp; LR6) </a:t>
            </a:r>
          </a:p>
          <a:p>
            <a:pPr lvl="3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levator palpebrae superioris</a:t>
            </a:r>
          </a:p>
          <a:p>
            <a:pPr lvl="2">
              <a:buFont typeface="Wingdings" panose="05000000000000000000" pitchFamily="2" charset="2"/>
              <a:buChar char="q"/>
            </a:pPr>
            <a:r>
              <a:rPr lang="en-US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utonomic part ( Edinger-Westphal nucleus</a:t>
            </a:r>
          </a:p>
          <a:p>
            <a:pPr lvl="3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gives parasympathetic supply to </a:t>
            </a:r>
          </a:p>
          <a:p>
            <a:pPr lvl="3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ciliaris </a:t>
            </a:r>
          </a:p>
          <a:p>
            <a:pPr lvl="3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sphincter pupillae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8309" y="1219200"/>
            <a:ext cx="4715691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33A26-9740-463D-BD97-0E310389F528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1539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228600"/>
            <a:ext cx="4419600" cy="64770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2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FUNCTIONAL COMPONENT</a:t>
            </a:r>
          </a:p>
          <a:p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Two functional components-</a:t>
            </a:r>
          </a:p>
          <a:p>
            <a:endParaRPr lang="en-US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22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Somatic efferent (SE) fibers</a:t>
            </a:r>
          </a:p>
          <a:p>
            <a:pPr>
              <a:buFont typeface="Wingdings" panose="05000000000000000000" pitchFamily="2" charset="2"/>
              <a:buChar char="ü"/>
            </a:pPr>
            <a:endParaRPr lang="en-US" sz="2200" dirty="0" smtClean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Arises from main oculomotor nucleus</a:t>
            </a:r>
          </a:p>
          <a:p>
            <a:pPr lvl="1"/>
            <a:endParaRPr 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Supply muscles develops from preotic somites</a:t>
            </a:r>
          </a:p>
          <a:p>
            <a:pPr lvl="1"/>
            <a:endParaRPr 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22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visceral efferent (GVE) fibers</a:t>
            </a:r>
          </a:p>
          <a:p>
            <a:pPr>
              <a:buFont typeface="Wingdings" panose="05000000000000000000" pitchFamily="2" charset="2"/>
              <a:buChar char="ü"/>
            </a:pPr>
            <a:endParaRPr lang="en-US" sz="2200" dirty="0" smtClean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Arises from Edinger-Westphal nucleus</a:t>
            </a:r>
          </a:p>
          <a:p>
            <a:pPr lvl="1"/>
            <a:endParaRPr 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relay in ciliary ganglion &amp; supply ciliaris and sphincter pupillae muscles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838200"/>
            <a:ext cx="4648200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2819400"/>
            <a:ext cx="4648200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33A26-9740-463D-BD97-0E310389F528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1699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52400"/>
            <a:ext cx="8534400" cy="65532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CONNECTIONS-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receives connection from</a:t>
            </a:r>
          </a:p>
          <a:p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2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Cortico-nuclear fibers-</a:t>
            </a:r>
          </a:p>
          <a:p>
            <a:pPr lvl="1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Arising from motor area (area no.4 &amp; 6)</a:t>
            </a:r>
          </a:p>
          <a:p>
            <a:pPr lvl="1"/>
            <a:endParaRPr lang="en-US" sz="2000" dirty="0" smtClean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2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Medial longitudinal fasciculus(MLF)-  </a:t>
            </a:r>
          </a:p>
          <a:p>
            <a:pPr lvl="1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through which 3</a:t>
            </a:r>
            <a:r>
              <a:rPr lang="en-US" sz="20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rd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nerve is connected with 4</a:t>
            </a:r>
            <a:r>
              <a:rPr lang="en-US" sz="20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6</a:t>
            </a:r>
            <a:r>
              <a:rPr lang="en-US" sz="20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&amp; 8</a:t>
            </a:r>
            <a:r>
              <a:rPr lang="en-US" sz="20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cranial nerve for co-ordination of eye movements</a:t>
            </a:r>
          </a:p>
          <a:p>
            <a:pPr lvl="1"/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2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Tecto-bulbar tract- </a:t>
            </a:r>
          </a:p>
          <a:p>
            <a:pPr lvl="1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connected to visual cortex through superior colliculus for visuo-protective reflex</a:t>
            </a:r>
          </a:p>
          <a:p>
            <a:pPr lvl="1"/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2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Pretectal nuclei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both sides – for pupillary light  reflex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33A26-9740-463D-BD97-0E310389F528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5580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52400"/>
            <a:ext cx="4191000" cy="64770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en-US" b="1" dirty="0" smtClean="0">
                <a:solidFill>
                  <a:srgbClr val="0070C0"/>
                </a:solidFill>
              </a:rPr>
              <a:t>COURSE </a:t>
            </a:r>
          </a:p>
          <a:p>
            <a:pPr>
              <a:buFont typeface="Wingdings" panose="05000000000000000000" pitchFamily="2" charset="2"/>
              <a:buChar char="q"/>
            </a:pPr>
            <a:endParaRPr lang="en-US" b="1" dirty="0" smtClean="0">
              <a:solidFill>
                <a:srgbClr val="0070C0"/>
              </a:solidFill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2400" dirty="0" smtClean="0">
                <a:solidFill>
                  <a:srgbClr val="00B050"/>
                </a:solidFill>
              </a:rPr>
              <a:t>Intraneural course-</a:t>
            </a:r>
          </a:p>
          <a:p>
            <a:pPr>
              <a:buFont typeface="Wingdings" panose="05000000000000000000" pitchFamily="2" charset="2"/>
              <a:buChar char="q"/>
            </a:pPr>
            <a:endParaRPr lang="en-US" dirty="0" smtClean="0">
              <a:solidFill>
                <a:srgbClr val="00B050"/>
              </a:solidFill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2400" dirty="0" smtClean="0">
                <a:solidFill>
                  <a:srgbClr val="00B050"/>
                </a:solidFill>
              </a:rPr>
              <a:t>Point of emergence-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00B050"/>
                </a:solidFill>
              </a:rPr>
              <a:t>	</a:t>
            </a:r>
            <a:r>
              <a:rPr lang="en-US" sz="2400" dirty="0" smtClean="0">
                <a:solidFill>
                  <a:srgbClr val="00B050"/>
                </a:solidFill>
              </a:rPr>
              <a:t> </a:t>
            </a:r>
            <a:r>
              <a:rPr lang="en-US" sz="1800" dirty="0" smtClean="0"/>
              <a:t>ventral aspect of midbrain &amp; it 	pierces medial aspect of cerebral 	peduncle</a:t>
            </a:r>
          </a:p>
          <a:p>
            <a:pPr>
              <a:buFont typeface="Wingdings" panose="05000000000000000000" pitchFamily="2" charset="2"/>
              <a:buChar char="q"/>
            </a:pPr>
            <a:endParaRPr lang="en-US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sz="2400" dirty="0" smtClean="0">
                <a:solidFill>
                  <a:srgbClr val="00B050"/>
                </a:solidFill>
              </a:rPr>
              <a:t>Intracranial course-</a:t>
            </a:r>
            <a:endParaRPr lang="en-US" dirty="0">
              <a:solidFill>
                <a:srgbClr val="00B050"/>
              </a:solidFill>
            </a:endParaRPr>
          </a:p>
          <a:p>
            <a:pPr>
              <a:buFont typeface="Wingdings" panose="05000000000000000000" pitchFamily="2" charset="2"/>
              <a:buChar char="q"/>
            </a:pPr>
            <a:endParaRPr lang="en-US" dirty="0" smtClean="0">
              <a:solidFill>
                <a:srgbClr val="00B050"/>
              </a:solidFill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2400" dirty="0" smtClean="0">
                <a:solidFill>
                  <a:srgbClr val="00B050"/>
                </a:solidFill>
              </a:rPr>
              <a:t>Intraorbital course-</a:t>
            </a:r>
            <a:endParaRPr lang="en-US" sz="2400" dirty="0">
              <a:solidFill>
                <a:srgbClr val="00B050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6192" y="457200"/>
            <a:ext cx="4859931" cy="6150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33A26-9740-463D-BD97-0E310389F528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9632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457200"/>
            <a:ext cx="8686800" cy="5668963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APPLIED ANATOMY-</a:t>
            </a:r>
          </a:p>
          <a:p>
            <a:pPr lvl="1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Lesion of oculomotor nerve</a:t>
            </a:r>
          </a:p>
          <a:p>
            <a:pPr lvl="1"/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Ptosis –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due to paralysis of levator palpebrae superioris</a:t>
            </a:r>
          </a:p>
          <a:p>
            <a:pPr lvl="2">
              <a:buFont typeface="Wingdings" panose="05000000000000000000" pitchFamily="2" charset="2"/>
              <a:buChar char="q"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External strabismus-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due to unopposed action of LR &amp; SO as the rest of muscles are paralyzed</a:t>
            </a:r>
          </a:p>
          <a:p>
            <a:pPr lvl="2">
              <a:buFont typeface="Wingdings" panose="05000000000000000000" pitchFamily="2" charset="2"/>
              <a:buChar char="q"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Diplopia-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 looking medially, inferiorly &amp; superiorly</a:t>
            </a:r>
          </a:p>
          <a:p>
            <a:pPr lvl="2">
              <a:buFont typeface="Wingdings" panose="05000000000000000000" pitchFamily="2" charset="2"/>
              <a:buChar char="q"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Dilated &amp;fixed pupil</a:t>
            </a:r>
            <a:r>
              <a:rPr lang="en-US" sz="20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 due to loss of parasympathetic supply to sphincter pupillae and ciliaris muscles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33A26-9740-463D-BD97-0E310389F528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38288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TROCHLEAR NERVE</a:t>
            </a:r>
            <a:endParaRPr lang="en-US" sz="36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828800"/>
            <a:ext cx="8763000" cy="39624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2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UNIQUE FEATURE OF TROCHLEAR NERVE (4</a:t>
            </a:r>
            <a:r>
              <a:rPr lang="en-US" sz="2400" baseline="30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2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CN)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24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Most slender nerve among the cranial nerve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is the only nerve emerge from dorsal aspect of brain stem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is the only nerve that shows decussation of fibers before emerging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33A26-9740-463D-BD97-0E310389F528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3903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533400"/>
            <a:ext cx="4419600" cy="54102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en-US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NUCLEUS OF ORIGIN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24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Trochlear nucleus lies immediately caudal to oculomotor nucleus</a:t>
            </a:r>
          </a:p>
          <a:p>
            <a:endParaRPr 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periaqueductal area of midbrain at the level of inferior colliculus</a:t>
            </a:r>
          </a:p>
          <a:p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FUNCTIONAL COMPONENT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24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20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somatic efferent (GSE)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fibers –supply superior oblique muscle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6135" y="609601"/>
            <a:ext cx="4540826" cy="2743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3581400"/>
            <a:ext cx="4648200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33A26-9740-463D-BD97-0E310389F528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3025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685800"/>
            <a:ext cx="3810000" cy="51054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en-US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COURSE</a:t>
            </a:r>
            <a:r>
              <a:rPr lang="en-US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4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20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Intraneural course </a:t>
            </a:r>
          </a:p>
          <a:p>
            <a:pPr lvl="1">
              <a:buFont typeface="Wingdings" panose="05000000000000000000" pitchFamily="2" charset="2"/>
              <a:buChar char="q"/>
            </a:pPr>
            <a:endParaRPr lang="en-US" sz="2000" dirty="0" smtClean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20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Point of emergence-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posterior aspect of midbrain 	at the inferior colliculus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2400" dirty="0" smtClean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20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Intracranial course</a:t>
            </a:r>
          </a:p>
          <a:p>
            <a:pPr lvl="1">
              <a:buFont typeface="Wingdings" panose="05000000000000000000" pitchFamily="2" charset="2"/>
              <a:buChar char="q"/>
            </a:pPr>
            <a:endParaRPr lang="en-US" sz="2000" dirty="0" smtClean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20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Exit of cranium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2400" dirty="0" smtClean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20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Intraorbital course</a:t>
            </a:r>
          </a:p>
          <a:p>
            <a:pPr marL="457200" lvl="1" indent="0">
              <a:buNone/>
            </a:pPr>
            <a:endParaRPr lang="en-US" sz="20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762000"/>
            <a:ext cx="5297304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33A26-9740-463D-BD97-0E310389F528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3308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533400"/>
            <a:ext cx="8534400" cy="5592763"/>
          </a:xfrm>
        </p:spPr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en-US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APPLIED</a:t>
            </a:r>
            <a:r>
              <a:rPr lang="en-US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ANATOMY-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24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Lesion of trochlear nerve-</a:t>
            </a:r>
          </a:p>
          <a:p>
            <a:pPr marL="0" indent="0">
              <a:buNone/>
            </a:pPr>
            <a:endParaRPr lang="en-US" sz="2400" dirty="0" smtClean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Leads paralysis of superior oblique muscle</a:t>
            </a:r>
          </a:p>
          <a:p>
            <a:pPr lvl="1"/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edial deviation of eyeball</a:t>
            </a:r>
          </a:p>
          <a:p>
            <a:pPr lvl="2"/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Diplopia on looking laterally (attempting to look below) </a:t>
            </a:r>
          </a:p>
          <a:p>
            <a:pPr>
              <a:buFont typeface="Wingdings" panose="05000000000000000000" pitchFamily="2" charset="2"/>
              <a:buChar char="q"/>
            </a:pPr>
            <a:endParaRPr lang="en-US" b="1" dirty="0" smtClean="0">
              <a:solidFill>
                <a:srgbClr val="0070C0"/>
              </a:solidFill>
            </a:endParaRPr>
          </a:p>
          <a:p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33A26-9740-463D-BD97-0E310389F528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2269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ABDUCENT NERVE</a:t>
            </a:r>
            <a:endParaRPr lang="en-US" sz="36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143000"/>
            <a:ext cx="3962400" cy="52578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is the 6</a:t>
            </a:r>
            <a:r>
              <a:rPr lang="en-US" sz="20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cranial nerve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Motor nerve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supply single extraocular muscle , lateral rectus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NUCLEUS OF ORIGIN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20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Located in the lower part of pons</a:t>
            </a:r>
          </a:p>
          <a:p>
            <a:pPr lvl="1"/>
            <a:endParaRPr 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Deep to facial colliculus in floor of 4</a:t>
            </a:r>
            <a:r>
              <a:rPr lang="en-US" sz="18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ventricle</a:t>
            </a:r>
          </a:p>
          <a:p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1600200"/>
            <a:ext cx="5105400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33A26-9740-463D-BD97-0E310389F528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9694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304800"/>
            <a:ext cx="3886200" cy="6400800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FUNCTIONAL COMPONENT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0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somatic efferent(GSE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–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supply the lateral </a:t>
            </a: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ractus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muscle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COURSE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20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20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Intrapontine course-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2000" dirty="0" smtClean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20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Point of emergence-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ponto-medullary junction cranial to pyramid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2000" dirty="0" smtClean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20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Intracranial course-</a:t>
            </a:r>
          </a:p>
          <a:p>
            <a:pPr lvl="1"/>
            <a:r>
              <a:rPr lang="en-US" sz="1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Dorello’s canal-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fibro-osseous canal</a:t>
            </a:r>
          </a:p>
          <a:p>
            <a:pPr lvl="1"/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Formed by apex of petrous temporal </a:t>
            </a: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bone+petrosphenoid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ligament</a:t>
            </a:r>
          </a:p>
          <a:p>
            <a:pPr lvl="1"/>
            <a:endParaRPr 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20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Intraorbital course- </a:t>
            </a:r>
            <a:endParaRPr lang="en-US" sz="2000" dirty="0" smtClean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1143000"/>
            <a:ext cx="510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33A26-9740-463D-BD97-0E310389F528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1744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533400"/>
            <a:ext cx="8229600" cy="60198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en-US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APPLIED ANATOMY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Unilateral lesion of Abducent nerve in pons-</a:t>
            </a:r>
          </a:p>
          <a:p>
            <a:pPr lvl="1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Affected eye is adducted due to paralysis of LR</a:t>
            </a:r>
          </a:p>
          <a:p>
            <a:pPr lvl="1"/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2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Medial longitudinal fasciculus syndrome (internuclear ophthalamoplegia)-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2400" dirty="0" smtClean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Due to lesion of MLF</a:t>
            </a:r>
          </a:p>
          <a:p>
            <a:pPr lvl="1"/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causes ipsilateral medial rectus weakness</a:t>
            </a:r>
          </a:p>
          <a:p>
            <a:pPr lvl="1"/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 attempted abduction towards normal side, there is nystagmus in abducting eye &amp;weak adduction in adducting eye (eye on the side of lesion in MLF)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33A26-9740-463D-BD97-0E310389F528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66757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819400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 YOU</a:t>
            </a:r>
            <a:endParaRPr 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33A26-9740-463D-BD97-0E310389F528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45853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293</TotalTime>
  <Words>553</Words>
  <Application>Microsoft Office PowerPoint</Application>
  <PresentationFormat>On-screen Show (4:3)</PresentationFormat>
  <Paragraphs>162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OCULOMOTOR, TROCHLEAR &amp; ABDUCENT NERVE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TROCHLEAR NERVE</vt:lpstr>
      <vt:lpstr>PowerPoint Presentation</vt:lpstr>
      <vt:lpstr>PowerPoint Presentation</vt:lpstr>
      <vt:lpstr>PowerPoint Presentation</vt:lpstr>
      <vt:lpstr>ABDUCENT NERVE</vt:lpstr>
      <vt:lpstr>PowerPoint Presentation</vt:lpstr>
      <vt:lpstr>PowerPoint Presentation</vt:lpstr>
      <vt:lpstr>THANK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OCULOMOTOR, TROCHLEAR &amp; ABDUCENT NERVE</dc:title>
  <dc:creator>sarangdhar</dc:creator>
  <cp:lastModifiedBy>sarangdhar</cp:lastModifiedBy>
  <cp:revision>37</cp:revision>
  <dcterms:created xsi:type="dcterms:W3CDTF">2020-07-12T08:41:24Z</dcterms:created>
  <dcterms:modified xsi:type="dcterms:W3CDTF">2020-07-13T03:57:27Z</dcterms:modified>
</cp:coreProperties>
</file>