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7" r:id="rId7"/>
    <p:sldId id="25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04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08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3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0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3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47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2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15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33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21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4D9BC-14DD-42BC-9E40-BFA1509BE6D9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4D786-9B96-4C2A-A7C6-C40AF1ECE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13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MALE EXTERNAL GENITALIA</a:t>
            </a:r>
            <a:endParaRPr lang="en-US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239000" cy="17526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SARANGDHAR KUMAR</a:t>
            </a:r>
          </a:p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DEPARTMENT OF ANATOMY</a:t>
            </a:r>
          </a:p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ROHILKHAND MEDICAL COLLEGE</a:t>
            </a:r>
          </a:p>
          <a:p>
            <a:r>
              <a:rPr lang="en-US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BAREILLY</a:t>
            </a:r>
            <a:endParaRPr 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600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038600" cy="5334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The external genital organ of male consists of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2"/>
                </a:solidFill>
              </a:rPr>
              <a:t>Penis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Male copulatory organ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It gives passes to the urine &amp; semen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2"/>
                </a:solidFill>
              </a:rPr>
              <a:t>Scrotum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Pendulous </a:t>
            </a:r>
            <a:r>
              <a:rPr lang="en-US" dirty="0"/>
              <a:t>s</a:t>
            </a:r>
            <a:r>
              <a:rPr lang="en-US" dirty="0" smtClean="0"/>
              <a:t>ac of skin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Houses of both testes &amp; epididymis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71600"/>
            <a:ext cx="4781508" cy="377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5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4245"/>
            <a:ext cx="8229600" cy="93473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PENIS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4343400" cy="5791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/>
              <a:t>It is male copulatory organ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/>
              <a:t>It consists of two parts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2"/>
                </a:solidFill>
              </a:rPr>
              <a:t>The Root or Fixed part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Formed by three masses of erectile tissues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Midline </a:t>
            </a:r>
            <a:r>
              <a:rPr lang="en-US" dirty="0" smtClean="0">
                <a:solidFill>
                  <a:srgbClr val="0070C0"/>
                </a:solidFill>
              </a:rPr>
              <a:t>bulb of penis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Each side of </a:t>
            </a:r>
            <a:r>
              <a:rPr lang="en-US" dirty="0"/>
              <a:t>b</a:t>
            </a:r>
            <a:r>
              <a:rPr lang="en-US" dirty="0" smtClean="0"/>
              <a:t>ulb, there is </a:t>
            </a:r>
            <a:r>
              <a:rPr lang="en-US" dirty="0" smtClean="0">
                <a:solidFill>
                  <a:srgbClr val="0070C0"/>
                </a:solidFill>
              </a:rPr>
              <a:t>crus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2"/>
                </a:solidFill>
              </a:rPr>
              <a:t>The Body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It is elongated &amp; ends in glans penis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Consists of three elongated masses of erectile tissue whish are continuation of root of penis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The </a:t>
            </a:r>
            <a:r>
              <a:rPr lang="en-US" dirty="0" err="1" smtClean="0"/>
              <a:t>Crura</a:t>
            </a:r>
            <a:r>
              <a:rPr lang="en-US" dirty="0" smtClean="0"/>
              <a:t> continue as</a:t>
            </a:r>
            <a:r>
              <a:rPr lang="en-US" dirty="0" smtClean="0">
                <a:solidFill>
                  <a:srgbClr val="0070C0"/>
                </a:solidFill>
              </a:rPr>
              <a:t> corpora cavernosa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The bulb continue as</a:t>
            </a:r>
            <a:r>
              <a:rPr lang="en-US" dirty="0" smtClean="0">
                <a:solidFill>
                  <a:srgbClr val="0070C0"/>
                </a:solidFill>
              </a:rPr>
              <a:t> corpus spongiosum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586" y="1066800"/>
            <a:ext cx="4689749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075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Skin  &amp; Fasciae covering the penis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7912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SKIN</a:t>
            </a:r>
          </a:p>
          <a:p>
            <a:pPr lvl="1"/>
            <a:r>
              <a:rPr lang="en-US" dirty="0" smtClean="0"/>
              <a:t>Loose, thin &amp; hairless</a:t>
            </a:r>
          </a:p>
          <a:p>
            <a:pPr lvl="1"/>
            <a:r>
              <a:rPr lang="en-US" dirty="0" smtClean="0"/>
              <a:t>At the neck of the penis skin is reflected upon itself to form prepuce or fore skin(covers the glans)</a:t>
            </a:r>
          </a:p>
          <a:p>
            <a:pPr lvl="1"/>
            <a:r>
              <a:rPr lang="en-US" dirty="0" smtClean="0"/>
              <a:t>Prepuce is attached to ventral surface of glans by fold of skin, frenulum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 smtClean="0">
                <a:solidFill>
                  <a:srgbClr val="0070C0"/>
                </a:solidFill>
              </a:rPr>
              <a:t>Phimosis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 is condition where the prepuce is too tight to retract over glans penis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 smtClean="0">
                <a:solidFill>
                  <a:srgbClr val="0070C0"/>
                </a:solidFill>
              </a:rPr>
              <a:t>Smegma</a:t>
            </a:r>
            <a:r>
              <a:rPr lang="en-US" dirty="0" smtClean="0"/>
              <a:t> – accumulation of secretions under prepuce predisposes to infection &amp; </a:t>
            </a:r>
            <a:r>
              <a:rPr lang="en-US" dirty="0" err="1" smtClean="0"/>
              <a:t>malignanacy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70C0"/>
                </a:solidFill>
              </a:rPr>
              <a:t>Circumcision</a:t>
            </a:r>
            <a:r>
              <a:rPr lang="en-US" dirty="0" smtClean="0"/>
              <a:t> is the operation in which redundant part of prepuce is removed </a:t>
            </a:r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987" y="1089844"/>
            <a:ext cx="4496613" cy="4625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80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419600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FASCIAE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</a:rPr>
              <a:t>Superficial fascia </a:t>
            </a:r>
            <a:r>
              <a:rPr lang="en-US" sz="2000" dirty="0" smtClean="0"/>
              <a:t>of penis contains no fat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</a:rPr>
              <a:t>The fascia of penis(Buck’s fascia)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0070C0"/>
              </a:solidFill>
            </a:endParaRPr>
          </a:p>
          <a:p>
            <a:pPr lvl="1"/>
            <a:r>
              <a:rPr lang="en-US" sz="1600" dirty="0" smtClean="0"/>
              <a:t>Forms common covering for three erectile masses but it does not cover the glans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Continuous with fascia </a:t>
            </a:r>
            <a:r>
              <a:rPr lang="en-US" sz="1600" dirty="0" err="1" smtClean="0"/>
              <a:t>scarpa</a:t>
            </a:r>
            <a:r>
              <a:rPr lang="en-US" sz="1600" dirty="0" smtClean="0"/>
              <a:t> of anterior abdominal wall &amp; </a:t>
            </a:r>
            <a:r>
              <a:rPr lang="en-US" sz="1600" dirty="0" err="1" smtClean="0"/>
              <a:t>dartos</a:t>
            </a:r>
            <a:r>
              <a:rPr lang="en-US" sz="1600" dirty="0" smtClean="0"/>
              <a:t> muscle of scrotum  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665"/>
            <a:ext cx="4419600" cy="2952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50351"/>
            <a:ext cx="4267200" cy="4292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90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447800"/>
            <a:ext cx="3276600" cy="31242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Two ligaments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</a:rPr>
              <a:t>Fundiform ligament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</a:rPr>
              <a:t>Suspensory ligament</a:t>
            </a:r>
          </a:p>
          <a:p>
            <a:pPr lvl="1"/>
            <a:r>
              <a:rPr lang="en-US" sz="2000" dirty="0" smtClean="0"/>
              <a:t>Triangular in shape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838201"/>
            <a:ext cx="5524950" cy="510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33800" y="3323303"/>
            <a:ext cx="9144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86200" y="3475703"/>
            <a:ext cx="771832" cy="2955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8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4914279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193" y="762000"/>
            <a:ext cx="442755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828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ARTERIAL SUPPLY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76400"/>
            <a:ext cx="4267200" cy="4495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Supplied by three paired of arteries which are the terminal branch of internal pudendal artery</a:t>
            </a:r>
          </a:p>
          <a:p>
            <a:endParaRPr lang="en-US" sz="24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Arteries to Bulb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Deep artery of penis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Dorsal artery of penis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49644"/>
            <a:ext cx="4540045" cy="257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846142" y="3342968"/>
            <a:ext cx="914400" cy="76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9" y="990600"/>
            <a:ext cx="4692445" cy="3351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56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VENOUS DRAINAGE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4114800" cy="5715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Drained by two sets of unpaired veins</a:t>
            </a:r>
          </a:p>
          <a:p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</a:rPr>
              <a:t>Superficial dorsal vein</a:t>
            </a:r>
          </a:p>
          <a:p>
            <a:pPr lvl="1"/>
            <a:r>
              <a:rPr lang="en-US" sz="2000" dirty="0" smtClean="0"/>
              <a:t>Blood drains from prepuce &amp; the skin of penis</a:t>
            </a:r>
          </a:p>
          <a:p>
            <a:pPr lvl="1"/>
            <a:r>
              <a:rPr lang="en-US" sz="2000" dirty="0" smtClean="0"/>
              <a:t>Finally drains into great saphenous vein  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</a:rPr>
              <a:t>Deep dorsal vein</a:t>
            </a:r>
          </a:p>
          <a:p>
            <a:pPr lvl="1"/>
            <a:r>
              <a:rPr lang="en-US" sz="2000" dirty="0" smtClean="0"/>
              <a:t>Drains blood from glans penis &amp; corpora cavernosa</a:t>
            </a:r>
          </a:p>
          <a:p>
            <a:pPr lvl="1"/>
            <a:r>
              <a:rPr lang="en-US" sz="2000" dirty="0" smtClean="0"/>
              <a:t>Finally drains into prostatic venous plexus</a:t>
            </a:r>
            <a:endParaRPr lang="en-US" sz="20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267200"/>
            <a:ext cx="4800600" cy="259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100" y="838200"/>
            <a:ext cx="480934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85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LYMPHATIC DRAINAGE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4267200" cy="4724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Skin + prepuce drains into superficial inguinal lymph nodes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Glans penis drains into deep inguinal nodes(gland of Cloquet)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Deeper tissue drain into internal iliac nodes</a:t>
            </a:r>
            <a:endParaRPr lang="en-US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996" y="1295400"/>
            <a:ext cx="4918212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59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NERVE SUPPLY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8674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Somatic nerve</a:t>
            </a:r>
          </a:p>
          <a:p>
            <a:pPr lvl="1"/>
            <a:r>
              <a:rPr lang="en-US" dirty="0" smtClean="0"/>
              <a:t>Dorsal nerve of penis to skin of the body, prepuce and glans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Autonomic nerve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</a:rPr>
              <a:t>Sympathetic nerve</a:t>
            </a:r>
          </a:p>
          <a:p>
            <a:pPr lvl="1"/>
            <a:r>
              <a:rPr lang="en-US" dirty="0" smtClean="0"/>
              <a:t>Derived from superior </a:t>
            </a:r>
            <a:r>
              <a:rPr lang="en-US" dirty="0" err="1" smtClean="0"/>
              <a:t>hypogastric</a:t>
            </a:r>
            <a:r>
              <a:rPr lang="en-US" dirty="0" smtClean="0"/>
              <a:t> plexus conveying the fibers from L1 segments via pudendal nerve</a:t>
            </a:r>
          </a:p>
          <a:p>
            <a:pPr lvl="1"/>
            <a:r>
              <a:rPr lang="en-US" dirty="0" err="1" smtClean="0"/>
              <a:t>vasoconstricter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</a:rPr>
              <a:t>Parasympathetic nerve</a:t>
            </a:r>
          </a:p>
          <a:p>
            <a:pPr lvl="1"/>
            <a:r>
              <a:rPr lang="en-US" dirty="0" smtClean="0"/>
              <a:t>Derived from pelvic splanchnic nerve(S2,S3 &amp; S4)</a:t>
            </a:r>
          </a:p>
          <a:p>
            <a:pPr lvl="1"/>
            <a:r>
              <a:rPr lang="en-US" dirty="0" smtClean="0"/>
              <a:t>vasodilator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71" y="1371600"/>
            <a:ext cx="4763729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304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SCROTUM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90600"/>
            <a:ext cx="4191000" cy="5715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Pendulous sac of skin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Hung from medial part of inguinal region of lower abdominal wall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Located between thigh behind the flaccid penis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It houses testes &amp; epididymis along lower part of spermatic cord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It protect the testes from external violence &amp; maintain the temperature which is lower than abdomen</a:t>
            </a:r>
            <a:endParaRPr lang="en-US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325" y="1676400"/>
            <a:ext cx="4625094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478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COVERING OF SCROTUM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038600" cy="5715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From outside inwards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Skin </a:t>
            </a:r>
          </a:p>
          <a:p>
            <a:pPr lvl="1"/>
            <a:r>
              <a:rPr lang="en-US" sz="1600" dirty="0" smtClean="0"/>
              <a:t>Thin ,elastic, pigmented &amp; corrugated</a:t>
            </a:r>
          </a:p>
          <a:p>
            <a:pPr lvl="1"/>
            <a:r>
              <a:rPr lang="en-US" sz="1600" dirty="0" smtClean="0"/>
              <a:t>Provided with sebaceous &amp;sweat gland</a:t>
            </a:r>
          </a:p>
          <a:p>
            <a:pPr lvl="1"/>
            <a:r>
              <a:rPr lang="en-US" sz="1600" dirty="0" smtClean="0"/>
              <a:t>After puberty skin present coarse hairs</a:t>
            </a:r>
          </a:p>
          <a:p>
            <a:pPr lvl="1"/>
            <a:r>
              <a:rPr lang="en-US" sz="1600" dirty="0" smtClean="0"/>
              <a:t>Subcutaneous fat is absent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Dartos muscle</a:t>
            </a:r>
          </a:p>
          <a:p>
            <a:pPr lvl="1"/>
            <a:r>
              <a:rPr lang="en-US" sz="1600" dirty="0" smtClean="0"/>
              <a:t>Subcutaneous involuntary muscle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External spermatic fascia</a:t>
            </a:r>
          </a:p>
          <a:p>
            <a:pPr lvl="1"/>
            <a:r>
              <a:rPr lang="en-US" sz="1600" dirty="0" smtClean="0"/>
              <a:t>derived  from aponeurosis of external oblique muscle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Cremasteric muscle &amp; fascia</a:t>
            </a:r>
          </a:p>
          <a:p>
            <a:pPr lvl="1"/>
            <a:r>
              <a:rPr lang="en-US" sz="1600" dirty="0" smtClean="0"/>
              <a:t>Derived from internal oblique muscle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Internal spermatic fascia</a:t>
            </a:r>
          </a:p>
          <a:p>
            <a:pPr lvl="1"/>
            <a:r>
              <a:rPr lang="en-US" sz="1600" dirty="0" smtClean="0"/>
              <a:t>Derived from fascia </a:t>
            </a:r>
            <a:r>
              <a:rPr lang="en-US" sz="1600" dirty="0" err="1" smtClean="0"/>
              <a:t>transversalis</a:t>
            </a:r>
            <a:endParaRPr lang="en-US" sz="16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950034"/>
              </p:ext>
            </p:extLst>
          </p:nvPr>
        </p:nvGraphicFramePr>
        <p:xfrm>
          <a:off x="3909868" y="1447800"/>
          <a:ext cx="5081732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Acrobat Document" r:id="rId3" imgW="8020012" imgH="3933531" progId="AcroExch.Document.2015">
                  <p:embed/>
                </p:oleObj>
              </mc:Choice>
              <mc:Fallback>
                <p:oleObj name="Acrobat Document" r:id="rId3" imgW="8020012" imgH="3933531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09868" y="1447800"/>
                        <a:ext cx="5081732" cy="396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33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BLOOD SUPPLY, NERVE SUPPLY &amp; LYMPHATIC DRAINAGE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8686800" cy="5334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BLOOD SUPPLY-</a:t>
            </a:r>
          </a:p>
          <a:p>
            <a:pPr lvl="1"/>
            <a:r>
              <a:rPr lang="en-US" dirty="0" smtClean="0"/>
              <a:t>External pudendal artery</a:t>
            </a:r>
          </a:p>
          <a:p>
            <a:pPr lvl="1"/>
            <a:r>
              <a:rPr lang="en-US" dirty="0" smtClean="0"/>
              <a:t>Posterior scrotal artery</a:t>
            </a:r>
          </a:p>
          <a:p>
            <a:pPr lvl="1"/>
            <a:r>
              <a:rPr lang="en-US" dirty="0" smtClean="0"/>
              <a:t>Cremasteric artery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NERVE SUPPLY-</a:t>
            </a:r>
          </a:p>
          <a:p>
            <a:pPr lvl="1"/>
            <a:r>
              <a:rPr lang="en-US" dirty="0" smtClean="0"/>
              <a:t>Anterior 1/3- by ilioinguinal nerve &amp; genital branch of genitofemoral nerve(L1)</a:t>
            </a:r>
          </a:p>
          <a:p>
            <a:pPr lvl="1"/>
            <a:r>
              <a:rPr lang="en-US" dirty="0" smtClean="0"/>
              <a:t>Posterior 2/3- by posterior scrotal nerve &amp; perineal branch of posterior cutaneous nerve of thigh(S3)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LYMPHATIC DRAINAGE-</a:t>
            </a:r>
          </a:p>
          <a:p>
            <a:pPr lvl="1"/>
            <a:r>
              <a:rPr lang="en-US" dirty="0" err="1" smtClean="0"/>
              <a:t>Superfical</a:t>
            </a:r>
            <a:r>
              <a:rPr lang="en-US" dirty="0" smtClean="0"/>
              <a:t> inguinal lymph nodes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066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1350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555</Words>
  <Application>Microsoft Office PowerPoint</Application>
  <PresentationFormat>On-screen Show (4:3)</PresentationFormat>
  <Paragraphs>121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Acrobat Document</vt:lpstr>
      <vt:lpstr>MALE EXTERNAL GENITALIA</vt:lpstr>
      <vt:lpstr>INTRODUCTION</vt:lpstr>
      <vt:lpstr>PENIS</vt:lpstr>
      <vt:lpstr>Skin  &amp; Fasciae covering the penis</vt:lpstr>
      <vt:lpstr>PowerPoint Presentation</vt:lpstr>
      <vt:lpstr>PowerPoint Presentation</vt:lpstr>
      <vt:lpstr>PowerPoint Presentation</vt:lpstr>
      <vt:lpstr>ARTERIAL SUPPLY</vt:lpstr>
      <vt:lpstr>VENOUS DRAINAGE</vt:lpstr>
      <vt:lpstr>LYMPHATIC DRAINAGE</vt:lpstr>
      <vt:lpstr>NERVE SUPPLY</vt:lpstr>
      <vt:lpstr>SCROTUM</vt:lpstr>
      <vt:lpstr>COVERING OF SCROTUM</vt:lpstr>
      <vt:lpstr>BLOOD SUPPLY, NERVE SUPPLY &amp; LYMPHATIC DRAINAGE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EXTERNAL GENITALIA</dc:title>
  <dc:creator>sarangdhar</dc:creator>
  <cp:lastModifiedBy>sarangdhar</cp:lastModifiedBy>
  <cp:revision>37</cp:revision>
  <dcterms:created xsi:type="dcterms:W3CDTF">2020-07-29T11:36:27Z</dcterms:created>
  <dcterms:modified xsi:type="dcterms:W3CDTF">2020-07-30T03:20:45Z</dcterms:modified>
</cp:coreProperties>
</file>