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84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5" r:id="rId29"/>
    <p:sldId id="286" r:id="rId30"/>
    <p:sldId id="282" r:id="rId31"/>
    <p:sldId id="283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2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BC687-1743-4CE3-B3D6-1228EB79A993}" type="datetimeFigureOut">
              <a:rPr lang="en-US" smtClean="0"/>
              <a:t>5/18/2021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DD5EB-8E0B-4570-B3C8-D81941EBAF6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67273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BC687-1743-4CE3-B3D6-1228EB79A993}" type="datetimeFigureOut">
              <a:rPr lang="en-US" smtClean="0"/>
              <a:t>5/18/2021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DD5EB-8E0B-4570-B3C8-D81941EBAF6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04329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BC687-1743-4CE3-B3D6-1228EB79A993}" type="datetimeFigureOut">
              <a:rPr lang="en-US" smtClean="0"/>
              <a:t>5/18/2021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DD5EB-8E0B-4570-B3C8-D81941EBAF6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09531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BC687-1743-4CE3-B3D6-1228EB79A993}" type="datetimeFigureOut">
              <a:rPr lang="en-US" smtClean="0"/>
              <a:t>5/18/2021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DD5EB-8E0B-4570-B3C8-D81941EBAF6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7249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BC687-1743-4CE3-B3D6-1228EB79A993}" type="datetimeFigureOut">
              <a:rPr lang="en-US" smtClean="0"/>
              <a:t>5/18/2021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DD5EB-8E0B-4570-B3C8-D81941EBAF6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35606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BC687-1743-4CE3-B3D6-1228EB79A993}" type="datetimeFigureOut">
              <a:rPr lang="en-US" smtClean="0"/>
              <a:t>5/18/2021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DD5EB-8E0B-4570-B3C8-D81941EBAF6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42126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BC687-1743-4CE3-B3D6-1228EB79A993}" type="datetimeFigureOut">
              <a:rPr lang="en-US" smtClean="0"/>
              <a:t>5/18/2021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DD5EB-8E0B-4570-B3C8-D81941EBAF6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63334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BC687-1743-4CE3-B3D6-1228EB79A993}" type="datetimeFigureOut">
              <a:rPr lang="en-US" smtClean="0"/>
              <a:t>5/18/2021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DD5EB-8E0B-4570-B3C8-D81941EBAF6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10633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BC687-1743-4CE3-B3D6-1228EB79A993}" type="datetimeFigureOut">
              <a:rPr lang="en-US" smtClean="0"/>
              <a:t>5/18/2021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DD5EB-8E0B-4570-B3C8-D81941EBAF6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1006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BC687-1743-4CE3-B3D6-1228EB79A993}" type="datetimeFigureOut">
              <a:rPr lang="en-US" smtClean="0"/>
              <a:t>5/18/2021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DD5EB-8E0B-4570-B3C8-D81941EBAF6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97590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BC687-1743-4CE3-B3D6-1228EB79A993}" type="datetimeFigureOut">
              <a:rPr lang="en-US" smtClean="0"/>
              <a:t>5/18/2021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DD5EB-8E0B-4570-B3C8-D81941EBAF6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0777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EBC687-1743-4CE3-B3D6-1228EB79A993}" type="datetimeFigureOut">
              <a:rPr lang="en-US" smtClean="0"/>
              <a:t>5/18/2021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7DD5EB-8E0B-4570-B3C8-D81941EBAF6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2742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MAJOR BLOOD VESSELS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</a:t>
            </a:r>
            <a:b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THORAX</a:t>
            </a:r>
            <a:endParaRPr lang="en-US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14800" y="4191000"/>
            <a:ext cx="4495800" cy="1219200"/>
          </a:xfrm>
        </p:spPr>
        <p:txBody>
          <a:bodyPr>
            <a:normAutofit fontScale="47500" lnSpcReduction="20000"/>
          </a:bodyPr>
          <a:lstStyle/>
          <a:p>
            <a:r>
              <a:rPr lang="en-U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Sarangdhar kumar</a:t>
            </a:r>
          </a:p>
          <a:p>
            <a:r>
              <a:rPr lang="en-U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Assistant professor</a:t>
            </a:r>
          </a:p>
          <a:p>
            <a:r>
              <a:rPr lang="en-U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Department of Anatomy</a:t>
            </a:r>
          </a:p>
          <a:p>
            <a:r>
              <a:rPr lang="en-U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Rohilkhand Medical college</a:t>
            </a:r>
          </a:p>
          <a:p>
            <a:r>
              <a:rPr lang="en-U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Bareilly </a:t>
            </a:r>
            <a:endParaRPr lang="en-US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09091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52400"/>
            <a:ext cx="4419600" cy="6507163"/>
          </a:xfrm>
        </p:spPr>
        <p:txBody>
          <a:bodyPr/>
          <a:lstStyle/>
          <a:p>
            <a:r>
              <a:rPr lang="en-US" sz="2400" dirty="0" smtClean="0"/>
              <a:t>The major blood vessels of thorax are as follows:</a:t>
            </a:r>
          </a:p>
          <a:p>
            <a:pPr lvl="1"/>
            <a:endParaRPr lang="en-US" dirty="0" smtClean="0"/>
          </a:p>
          <a:p>
            <a:pPr lvl="2"/>
            <a:r>
              <a:rPr lang="en-US" dirty="0" smtClean="0"/>
              <a:t>Pulmonary vessels </a:t>
            </a:r>
          </a:p>
          <a:p>
            <a:pPr marL="457200" lvl="1" indent="0">
              <a:buNone/>
            </a:pPr>
            <a:endParaRPr lang="en-US" dirty="0" smtClean="0"/>
          </a:p>
          <a:p>
            <a:pPr lvl="2"/>
            <a:r>
              <a:rPr lang="en-US" dirty="0" smtClean="0"/>
              <a:t>Ascending aorta</a:t>
            </a:r>
          </a:p>
          <a:p>
            <a:pPr lvl="1"/>
            <a:endParaRPr lang="en-US" dirty="0" smtClean="0"/>
          </a:p>
          <a:p>
            <a:pPr lvl="2"/>
            <a:r>
              <a:rPr lang="en-US" dirty="0" smtClean="0"/>
              <a:t>Arch of aorta</a:t>
            </a:r>
          </a:p>
          <a:p>
            <a:pPr lvl="1"/>
            <a:endParaRPr lang="en-US" dirty="0" smtClean="0"/>
          </a:p>
          <a:p>
            <a:pPr lvl="2"/>
            <a:r>
              <a:rPr lang="en-US" dirty="0" smtClean="0"/>
              <a:t>Descending aorta</a:t>
            </a:r>
          </a:p>
          <a:p>
            <a:pPr lvl="1"/>
            <a:endParaRPr lang="en-US" dirty="0" smtClean="0"/>
          </a:p>
          <a:p>
            <a:pPr lvl="2"/>
            <a:r>
              <a:rPr lang="en-US" dirty="0" smtClean="0"/>
              <a:t>Superior vena cava</a:t>
            </a:r>
          </a:p>
          <a:p>
            <a:pPr lvl="1"/>
            <a:endParaRPr lang="en-US" dirty="0" smtClean="0"/>
          </a:p>
          <a:p>
            <a:pPr lvl="2"/>
            <a:r>
              <a:rPr lang="en-US" dirty="0" smtClean="0"/>
              <a:t>Azygos system of veins</a:t>
            </a:r>
            <a:endParaRPr lang="en-US" dirty="0"/>
          </a:p>
        </p:txBody>
      </p:sp>
      <p:pic>
        <p:nvPicPr>
          <p:cNvPr id="3074" name="Picture 2" descr="I:\162127111407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6477" y="1524000"/>
            <a:ext cx="5105400" cy="3819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4449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PULMONARY VESSELS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Consists of -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Pulmonary trunk &amp; its terminal branches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One pair of pulmonary veins</a:t>
            </a:r>
            <a:endParaRPr lang="en-US" dirty="0"/>
          </a:p>
        </p:txBody>
      </p:sp>
      <p:pic>
        <p:nvPicPr>
          <p:cNvPr id="1027" name="Picture 3" descr="I:\1621271129130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6081" y="1752600"/>
            <a:ext cx="4560672" cy="3962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0872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" y="228600"/>
            <a:ext cx="4419600" cy="65532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Pulmonary trunk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Continuation of infundibulum of Rt. Ventricle at pulmonary valve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5 cm long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3 cm wide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Systolic pressure – 15 – 25 mm Hg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Bifurcation takes place at level of T5 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098" name="Picture 2" descr="I:\1621271222514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1143000"/>
            <a:ext cx="4816026" cy="4207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6163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Pulmonary veins –</a:t>
            </a:r>
          </a:p>
          <a:p>
            <a:endParaRPr lang="en-US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0611" y="2111142"/>
            <a:ext cx="4856189" cy="42134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50919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ASCENDING AORTA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" y="1066800"/>
            <a:ext cx="4419600" cy="5638800"/>
          </a:xfrm>
        </p:spPr>
        <p:txBody>
          <a:bodyPr>
            <a:normAutofit fontScale="92500"/>
          </a:bodyPr>
          <a:lstStyle/>
          <a:p>
            <a:endParaRPr lang="en-US" dirty="0" smtClean="0"/>
          </a:p>
          <a:p>
            <a:r>
              <a:rPr lang="en-US" dirty="0" smtClean="0"/>
              <a:t>Begins from the left ventricle at the level of aortic valve</a:t>
            </a:r>
          </a:p>
          <a:p>
            <a:endParaRPr lang="en-US" dirty="0" smtClean="0"/>
          </a:p>
          <a:p>
            <a:r>
              <a:rPr lang="en-US" dirty="0" smtClean="0"/>
              <a:t>Continue as arch of aorta at sternal angle</a:t>
            </a:r>
          </a:p>
          <a:p>
            <a:endParaRPr lang="en-US" dirty="0" smtClean="0"/>
          </a:p>
          <a:p>
            <a:r>
              <a:rPr lang="en-US" dirty="0" smtClean="0"/>
              <a:t>Entirely Intrapericardial</a:t>
            </a:r>
          </a:p>
          <a:p>
            <a:endParaRPr lang="en-US" dirty="0" smtClean="0"/>
          </a:p>
          <a:p>
            <a:r>
              <a:rPr lang="en-US" dirty="0" smtClean="0"/>
              <a:t>Length – 5 cm</a:t>
            </a:r>
          </a:p>
          <a:p>
            <a:endParaRPr lang="en-US" dirty="0" smtClean="0"/>
          </a:p>
          <a:p>
            <a:r>
              <a:rPr lang="en-US" dirty="0" smtClean="0"/>
              <a:t>Diameter – 3 cm</a:t>
            </a:r>
          </a:p>
          <a:p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1676400"/>
            <a:ext cx="4490177" cy="4470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87343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" y="228600"/>
            <a:ext cx="4419600" cy="64770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Sinuses of Valsalva –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Dilatation above the aortic valve in the wall of ascending aorta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Positions of the dilatation are one anterior &amp; two posterior (right &amp; left)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Anterior aortic sinus is called right coronary sinus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Left posterior sinus is called left coronary sinus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Right posterior sinus is called non coronary sinus  </a:t>
            </a:r>
            <a:endParaRPr lang="en-US" dirty="0"/>
          </a:p>
        </p:txBody>
      </p:sp>
      <p:pic>
        <p:nvPicPr>
          <p:cNvPr id="6146" name="Picture 2" descr="I:\1621271184658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1066800"/>
            <a:ext cx="4675864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3162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Bulb of ascending aorta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Dilatation on right side of ascending aorta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This site is prone to aneurysm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3750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" y="228600"/>
            <a:ext cx="4419600" cy="64008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Relations </a:t>
            </a:r>
          </a:p>
          <a:p>
            <a:endParaRPr lang="en-US" sz="2600" dirty="0" smtClean="0"/>
          </a:p>
          <a:p>
            <a:r>
              <a:rPr lang="en-US" sz="2600" dirty="0" smtClean="0"/>
              <a:t>Anterior – 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Infundibulum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Right auricle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Pulmonary trunk</a:t>
            </a:r>
          </a:p>
          <a:p>
            <a:endParaRPr lang="en-US" sz="2600" dirty="0" smtClean="0"/>
          </a:p>
          <a:p>
            <a:r>
              <a:rPr lang="en-US" sz="2600" dirty="0" smtClean="0"/>
              <a:t>Posterior – 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Transvers sinus of pericardium</a:t>
            </a:r>
          </a:p>
          <a:p>
            <a:endParaRPr lang="en-US" sz="2600" dirty="0" smtClean="0"/>
          </a:p>
          <a:p>
            <a:r>
              <a:rPr lang="en-US" sz="2600" dirty="0" smtClean="0"/>
              <a:t>Right side – 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SVC</a:t>
            </a:r>
          </a:p>
          <a:p>
            <a:pPr marL="914400" lvl="2" indent="0">
              <a:buNone/>
            </a:pPr>
            <a:endParaRPr lang="en-US" dirty="0"/>
          </a:p>
          <a:p>
            <a:pPr lvl="2"/>
            <a:r>
              <a:rPr lang="en-US" dirty="0" smtClean="0"/>
              <a:t>Right atrium</a:t>
            </a:r>
          </a:p>
          <a:p>
            <a:endParaRPr lang="en-US" sz="2600" dirty="0" smtClean="0"/>
          </a:p>
          <a:p>
            <a:r>
              <a:rPr lang="en-US" sz="2600" dirty="0" smtClean="0"/>
              <a:t>Left side – 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Pulmonary trunk</a:t>
            </a:r>
          </a:p>
          <a:p>
            <a:endParaRPr lang="en-US" dirty="0"/>
          </a:p>
        </p:txBody>
      </p:sp>
      <p:pic>
        <p:nvPicPr>
          <p:cNvPr id="7170" name="Picture 2" descr="I:\1621271222514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199" y="1066800"/>
            <a:ext cx="5132761" cy="4484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8071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524000"/>
            <a:ext cx="4038600" cy="4525963"/>
          </a:xfrm>
        </p:spPr>
        <p:txBody>
          <a:bodyPr/>
          <a:lstStyle/>
          <a:p>
            <a:r>
              <a:rPr lang="en-US" dirty="0" smtClean="0"/>
              <a:t>Branches –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Right coronary artery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Left coronary artery</a:t>
            </a:r>
            <a:endParaRPr lang="en-US" dirty="0"/>
          </a:p>
        </p:txBody>
      </p:sp>
      <p:pic>
        <p:nvPicPr>
          <p:cNvPr id="8194" name="Picture 2" descr="I:\1621271231543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9151" y="1905000"/>
            <a:ext cx="5197643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6519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8077200" cy="914400"/>
          </a:xfrm>
        </p:spPr>
        <p:txBody>
          <a:bodyPr/>
          <a:lstStyle/>
          <a:p>
            <a:r>
              <a:rPr lang="en-US" dirty="0" smtClean="0"/>
              <a:t>ARCH OF AORTA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219200"/>
            <a:ext cx="4343400" cy="54864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Begins as continuation of ascending aorta </a:t>
            </a:r>
          </a:p>
          <a:p>
            <a:endParaRPr lang="en-US" dirty="0" smtClean="0"/>
          </a:p>
          <a:p>
            <a:r>
              <a:rPr lang="en-US" dirty="0" smtClean="0"/>
              <a:t>Terminates as descending thoracic aorta </a:t>
            </a:r>
          </a:p>
          <a:p>
            <a:endParaRPr lang="en-US" dirty="0" smtClean="0"/>
          </a:p>
          <a:p>
            <a:r>
              <a:rPr lang="en-US" dirty="0" smtClean="0"/>
              <a:t>Both events takes place at sternal angle (T4)</a:t>
            </a:r>
          </a:p>
          <a:p>
            <a:endParaRPr lang="en-US" dirty="0" smtClean="0"/>
          </a:p>
          <a:p>
            <a:r>
              <a:rPr lang="en-US" dirty="0" smtClean="0"/>
              <a:t>Arch begins anteriorly &amp; it ends posteriorly (very close to left side of 4</a:t>
            </a:r>
            <a:r>
              <a:rPr lang="en-US" baseline="30000" dirty="0" smtClean="0"/>
              <a:t>th</a:t>
            </a:r>
            <a:r>
              <a:rPr lang="en-US" dirty="0" smtClean="0"/>
              <a:t> thoracic vertebra)</a:t>
            </a:r>
          </a:p>
          <a:p>
            <a:endParaRPr lang="en-US" dirty="0" smtClean="0"/>
          </a:p>
          <a:p>
            <a:r>
              <a:rPr lang="en-US" dirty="0" smtClean="0"/>
              <a:t>Located in superior mediastinum</a:t>
            </a:r>
          </a:p>
          <a:p>
            <a:endParaRPr lang="en-US" dirty="0"/>
          </a:p>
        </p:txBody>
      </p:sp>
      <p:pic>
        <p:nvPicPr>
          <p:cNvPr id="9220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6049" y="1472126"/>
            <a:ext cx="4641751" cy="4623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68909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" y="228600"/>
            <a:ext cx="4419600" cy="65532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Course –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Begins at the level of upper margin of right 2</a:t>
            </a:r>
            <a:r>
              <a:rPr lang="en-US" baseline="30000" dirty="0" smtClean="0"/>
              <a:t>nd</a:t>
            </a:r>
            <a:r>
              <a:rPr lang="en-US" dirty="0" smtClean="0"/>
              <a:t> costal cartilage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Then it turns upwards, backwards &amp;  to the left side of trachea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Then passes downward on the body of T4 &amp; arch over the hilum of left lung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Continue as descending thoracic aorta</a:t>
            </a:r>
            <a:endParaRPr lang="en-US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1371601"/>
            <a:ext cx="4749680" cy="4730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53501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76200"/>
            <a:ext cx="4343400" cy="6629400"/>
          </a:xfrm>
        </p:spPr>
        <p:txBody>
          <a:bodyPr>
            <a:normAutofit fontScale="70000" lnSpcReduction="20000"/>
          </a:bodyPr>
          <a:lstStyle/>
          <a:p>
            <a:r>
              <a:rPr lang="en-US" sz="3400" dirty="0" smtClean="0"/>
              <a:t>Relations – </a:t>
            </a:r>
          </a:p>
          <a:p>
            <a:r>
              <a:rPr lang="en-US" sz="3400" dirty="0" smtClean="0"/>
              <a:t>Anteriorly &amp; to the left</a:t>
            </a:r>
          </a:p>
          <a:p>
            <a:pPr lvl="1"/>
            <a:r>
              <a:rPr lang="en-US" sz="3000" dirty="0" smtClean="0"/>
              <a:t>4 nerves &amp; 1 vein</a:t>
            </a:r>
          </a:p>
          <a:p>
            <a:pPr lvl="2"/>
            <a:r>
              <a:rPr lang="en-US" sz="2600" dirty="0" smtClean="0"/>
              <a:t>Left phrenic nerve</a:t>
            </a:r>
          </a:p>
          <a:p>
            <a:pPr lvl="2"/>
            <a:r>
              <a:rPr lang="en-US" sz="2600" dirty="0" smtClean="0"/>
              <a:t>Inferior cardiac branch of left vagus</a:t>
            </a:r>
          </a:p>
          <a:p>
            <a:pPr lvl="2"/>
            <a:r>
              <a:rPr lang="en-US" sz="2600" dirty="0" smtClean="0"/>
              <a:t>Superior cardiac branch of left sympathetic chain</a:t>
            </a:r>
          </a:p>
          <a:p>
            <a:pPr lvl="2"/>
            <a:r>
              <a:rPr lang="en-US" sz="2600" dirty="0" smtClean="0"/>
              <a:t>Left vagus</a:t>
            </a:r>
          </a:p>
          <a:p>
            <a:pPr lvl="2"/>
            <a:r>
              <a:rPr lang="en-US" sz="2600" dirty="0" smtClean="0"/>
              <a:t>Left superior intercostal vein</a:t>
            </a:r>
          </a:p>
          <a:p>
            <a:r>
              <a:rPr lang="en-US" sz="3400" dirty="0" smtClean="0"/>
              <a:t>Posteriorly &amp; to the right</a:t>
            </a:r>
          </a:p>
          <a:p>
            <a:pPr lvl="2"/>
            <a:r>
              <a:rPr lang="en-US" sz="2600" dirty="0" smtClean="0"/>
              <a:t>Lower end of trachea</a:t>
            </a:r>
          </a:p>
          <a:p>
            <a:pPr lvl="2"/>
            <a:r>
              <a:rPr lang="en-US" sz="2600" dirty="0" smtClean="0"/>
              <a:t>Left recurrent laryngeal nerve</a:t>
            </a:r>
          </a:p>
          <a:p>
            <a:pPr lvl="2"/>
            <a:r>
              <a:rPr lang="en-US" sz="2600" dirty="0" smtClean="0"/>
              <a:t>Oesophagus</a:t>
            </a:r>
          </a:p>
          <a:p>
            <a:pPr lvl="2"/>
            <a:r>
              <a:rPr lang="en-US" sz="2600" dirty="0" smtClean="0"/>
              <a:t>Thoracic duct</a:t>
            </a:r>
          </a:p>
          <a:p>
            <a:pPr lvl="2"/>
            <a:r>
              <a:rPr lang="en-US" sz="2600" dirty="0" smtClean="0"/>
              <a:t>4</a:t>
            </a:r>
            <a:r>
              <a:rPr lang="en-US" sz="2600" baseline="30000" dirty="0" smtClean="0"/>
              <a:t>th</a:t>
            </a:r>
            <a:r>
              <a:rPr lang="en-US" sz="2600" dirty="0" smtClean="0"/>
              <a:t> thoracic vertebra</a:t>
            </a:r>
          </a:p>
          <a:p>
            <a:r>
              <a:rPr lang="en-US" sz="3400" dirty="0" smtClean="0"/>
              <a:t>Superiorly </a:t>
            </a:r>
          </a:p>
          <a:p>
            <a:pPr lvl="2"/>
            <a:r>
              <a:rPr lang="en-US" sz="2600" dirty="0" smtClean="0"/>
              <a:t>Branches of arch of aorta</a:t>
            </a:r>
          </a:p>
          <a:p>
            <a:r>
              <a:rPr lang="en-US" sz="3400" dirty="0" smtClean="0"/>
              <a:t>Inferiorly </a:t>
            </a:r>
          </a:p>
          <a:p>
            <a:pPr lvl="2"/>
            <a:r>
              <a:rPr lang="en-US" sz="2600" dirty="0" smtClean="0"/>
              <a:t>Bifurcation of pulmonary trunk</a:t>
            </a:r>
          </a:p>
          <a:p>
            <a:pPr lvl="2"/>
            <a:r>
              <a:rPr lang="en-US" sz="2600" dirty="0" smtClean="0"/>
              <a:t>Left bronchus</a:t>
            </a:r>
          </a:p>
          <a:p>
            <a:endParaRPr lang="en-US" dirty="0"/>
          </a:p>
        </p:txBody>
      </p:sp>
      <p:pic>
        <p:nvPicPr>
          <p:cNvPr id="2051" name="Picture 3" descr="I:\1621271168346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304800"/>
            <a:ext cx="4748178" cy="388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I:\162127344993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3006" y="4419600"/>
            <a:ext cx="4381672" cy="198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1203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447800"/>
            <a:ext cx="3581400" cy="4343400"/>
          </a:xfrm>
        </p:spPr>
        <p:txBody>
          <a:bodyPr>
            <a:normAutofit/>
          </a:bodyPr>
          <a:lstStyle/>
          <a:p>
            <a:r>
              <a:rPr lang="en-US" dirty="0" smtClean="0"/>
              <a:t>Branches – </a:t>
            </a:r>
          </a:p>
          <a:p>
            <a:pPr lvl="1"/>
            <a:endParaRPr lang="en-US" dirty="0" smtClean="0"/>
          </a:p>
          <a:p>
            <a:pPr lvl="2"/>
            <a:r>
              <a:rPr lang="en-US" sz="1600" dirty="0" smtClean="0"/>
              <a:t>Brachiocephalic trunk</a:t>
            </a:r>
          </a:p>
          <a:p>
            <a:pPr lvl="1"/>
            <a:endParaRPr lang="en-US" sz="2000" dirty="0" smtClean="0"/>
          </a:p>
          <a:p>
            <a:pPr lvl="2"/>
            <a:r>
              <a:rPr lang="en-US" sz="1600" dirty="0" smtClean="0"/>
              <a:t>Left common carotid artery</a:t>
            </a:r>
          </a:p>
          <a:p>
            <a:pPr lvl="1"/>
            <a:endParaRPr lang="en-US" sz="2000" dirty="0" smtClean="0"/>
          </a:p>
          <a:p>
            <a:pPr lvl="2"/>
            <a:r>
              <a:rPr lang="en-US" sz="1600" dirty="0" smtClean="0"/>
              <a:t>Left subclavian artery</a:t>
            </a:r>
          </a:p>
          <a:p>
            <a:pPr lvl="1"/>
            <a:endParaRPr lang="en-US" sz="2000" dirty="0" smtClean="0"/>
          </a:p>
          <a:p>
            <a:pPr lvl="2"/>
            <a:r>
              <a:rPr lang="en-US" sz="1600" dirty="0" smtClean="0"/>
              <a:t>Thyroidea ima artery(occasionally)</a:t>
            </a:r>
            <a:endParaRPr lang="en-US" sz="1600" dirty="0"/>
          </a:p>
        </p:txBody>
      </p:sp>
      <p:pic>
        <p:nvPicPr>
          <p:cNvPr id="11266" name="Picture 2" descr="I:\1621271238323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1981200"/>
            <a:ext cx="4488130" cy="3043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7205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Arterial supply –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Outer part of wall - by vasa vasora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Inner part of wall – by blood inside the lumen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0190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DESCENDING THORACIC AORTA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219200"/>
            <a:ext cx="4343400" cy="5410200"/>
          </a:xfrm>
        </p:spPr>
        <p:txBody>
          <a:bodyPr/>
          <a:lstStyle/>
          <a:p>
            <a:endParaRPr lang="en-US" dirty="0" smtClean="0"/>
          </a:p>
          <a:p>
            <a:r>
              <a:rPr lang="en-US" sz="2400" dirty="0" smtClean="0"/>
              <a:t>Located in posterior mediastinum</a:t>
            </a:r>
          </a:p>
          <a:p>
            <a:endParaRPr lang="en-US" sz="2400" dirty="0" smtClean="0"/>
          </a:p>
          <a:p>
            <a:r>
              <a:rPr lang="en-US" sz="2400" dirty="0" smtClean="0"/>
              <a:t>Extend – T4 to T12 vertebra</a:t>
            </a:r>
          </a:p>
          <a:p>
            <a:endParaRPr lang="en-US" sz="2400" dirty="0" smtClean="0"/>
          </a:p>
          <a:p>
            <a:r>
              <a:rPr lang="en-US" sz="2400" dirty="0" smtClean="0"/>
              <a:t>At the T12 it is continue as abdominal aorta by passing through aortic opening of diaphragm</a:t>
            </a:r>
            <a:endParaRPr lang="en-US" sz="2400" dirty="0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9851" y="1524000"/>
            <a:ext cx="4896077" cy="487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541685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" y="152400"/>
            <a:ext cx="4419600" cy="65532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Relations – </a:t>
            </a:r>
          </a:p>
          <a:p>
            <a:endParaRPr lang="en-US" dirty="0" smtClean="0"/>
          </a:p>
          <a:p>
            <a:r>
              <a:rPr lang="en-US" dirty="0" smtClean="0"/>
              <a:t>Anterior </a:t>
            </a:r>
          </a:p>
          <a:p>
            <a:pPr lvl="1"/>
            <a:r>
              <a:rPr lang="en-US" dirty="0" smtClean="0"/>
              <a:t>Left lung root</a:t>
            </a:r>
          </a:p>
          <a:p>
            <a:pPr lvl="1"/>
            <a:r>
              <a:rPr lang="en-US" dirty="0" smtClean="0"/>
              <a:t>Pericardium</a:t>
            </a:r>
          </a:p>
          <a:p>
            <a:pPr lvl="1"/>
            <a:r>
              <a:rPr lang="en-US" dirty="0" smtClean="0"/>
              <a:t>Oesophagus</a:t>
            </a:r>
          </a:p>
          <a:p>
            <a:pPr lvl="1"/>
            <a:r>
              <a:rPr lang="en-US" dirty="0" smtClean="0"/>
              <a:t>diaphragm</a:t>
            </a:r>
          </a:p>
          <a:p>
            <a:endParaRPr lang="en-US" dirty="0" smtClean="0"/>
          </a:p>
          <a:p>
            <a:r>
              <a:rPr lang="en-US" dirty="0" smtClean="0"/>
              <a:t>Posterior</a:t>
            </a:r>
          </a:p>
          <a:p>
            <a:pPr lvl="1"/>
            <a:r>
              <a:rPr lang="en-US" dirty="0" smtClean="0"/>
              <a:t>Vertebral column</a:t>
            </a:r>
          </a:p>
          <a:p>
            <a:pPr lvl="1"/>
            <a:r>
              <a:rPr lang="en-US" dirty="0" smtClean="0"/>
              <a:t>Hemiazygos veins</a:t>
            </a:r>
          </a:p>
          <a:p>
            <a:endParaRPr lang="en-US" dirty="0" smtClean="0"/>
          </a:p>
          <a:p>
            <a:r>
              <a:rPr lang="en-US" dirty="0" smtClean="0"/>
              <a:t>Right side</a:t>
            </a:r>
          </a:p>
          <a:p>
            <a:pPr lvl="1"/>
            <a:r>
              <a:rPr lang="en-US" dirty="0" smtClean="0"/>
              <a:t>In upper part – oesophagus,thoraic duct &amp; azygos vein</a:t>
            </a:r>
          </a:p>
          <a:p>
            <a:pPr lvl="1"/>
            <a:r>
              <a:rPr lang="en-US" dirty="0" smtClean="0"/>
              <a:t>In lower part – right lung &amp; pleura </a:t>
            </a:r>
          </a:p>
          <a:p>
            <a:endParaRPr lang="en-US" dirty="0" smtClean="0"/>
          </a:p>
          <a:p>
            <a:r>
              <a:rPr lang="en-US" dirty="0" smtClean="0"/>
              <a:t>Left side</a:t>
            </a:r>
          </a:p>
          <a:p>
            <a:pPr lvl="1"/>
            <a:r>
              <a:rPr lang="en-US" dirty="0" smtClean="0"/>
              <a:t>Deep groove on mediastinal surface of left lung </a:t>
            </a:r>
          </a:p>
          <a:p>
            <a:endParaRPr lang="en-US" dirty="0"/>
          </a:p>
        </p:txBody>
      </p:sp>
      <p:pic>
        <p:nvPicPr>
          <p:cNvPr id="13314" name="Picture 2" descr="I:\1621274548679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533400"/>
            <a:ext cx="4441156" cy="5294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4500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I:\1621274558785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609600"/>
            <a:ext cx="8099936" cy="5753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9226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228600"/>
            <a:ext cx="4343400" cy="6400800"/>
          </a:xfrm>
        </p:spPr>
        <p:txBody>
          <a:bodyPr>
            <a:normAutofit/>
          </a:bodyPr>
          <a:lstStyle/>
          <a:p>
            <a:r>
              <a:rPr lang="en-US" dirty="0" smtClean="0"/>
              <a:t>Branches – </a:t>
            </a:r>
          </a:p>
          <a:p>
            <a:endParaRPr lang="en-US" dirty="0" smtClean="0"/>
          </a:p>
          <a:p>
            <a:r>
              <a:rPr lang="en-US" dirty="0" smtClean="0"/>
              <a:t>Visceral branches</a:t>
            </a:r>
          </a:p>
          <a:p>
            <a:pPr lvl="1"/>
            <a:r>
              <a:rPr lang="en-US" dirty="0" smtClean="0"/>
              <a:t>Pericardial</a:t>
            </a:r>
          </a:p>
          <a:p>
            <a:pPr lvl="1"/>
            <a:r>
              <a:rPr lang="en-US" dirty="0" smtClean="0"/>
              <a:t>Esophageal</a:t>
            </a:r>
          </a:p>
          <a:p>
            <a:pPr lvl="1"/>
            <a:r>
              <a:rPr lang="en-US" dirty="0" smtClean="0"/>
              <a:t>Mediastinal</a:t>
            </a:r>
          </a:p>
          <a:p>
            <a:pPr lvl="1"/>
            <a:r>
              <a:rPr lang="en-US" dirty="0" smtClean="0"/>
              <a:t>Left bronchial</a:t>
            </a:r>
          </a:p>
          <a:p>
            <a:endParaRPr lang="en-US" dirty="0" smtClean="0"/>
          </a:p>
          <a:p>
            <a:r>
              <a:rPr lang="en-US" dirty="0" smtClean="0"/>
              <a:t>Parietal branches</a:t>
            </a:r>
          </a:p>
          <a:p>
            <a:pPr lvl="1"/>
            <a:r>
              <a:rPr lang="en-US" dirty="0" smtClean="0"/>
              <a:t>Posterior intercostal arteries (3 – 11)</a:t>
            </a:r>
          </a:p>
          <a:p>
            <a:pPr lvl="1"/>
            <a:r>
              <a:rPr lang="en-US" dirty="0" smtClean="0"/>
              <a:t>Subcostal artery</a:t>
            </a:r>
          </a:p>
          <a:p>
            <a:pPr lvl="1"/>
            <a:r>
              <a:rPr lang="en-US" dirty="0" smtClean="0"/>
              <a:t>Superior phrenic artery</a:t>
            </a:r>
            <a:endParaRPr lang="en-US" dirty="0"/>
          </a:p>
        </p:txBody>
      </p:sp>
      <p:pic>
        <p:nvPicPr>
          <p:cNvPr id="15362" name="Picture 2" descr="I:\1621271194599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88645"/>
            <a:ext cx="4038600" cy="6744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9093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304800"/>
            <a:ext cx="76200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SUPERIOR VENA CAVA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990600"/>
            <a:ext cx="4343400" cy="56388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Formation </a:t>
            </a:r>
          </a:p>
          <a:p>
            <a:pPr lvl="2"/>
            <a:r>
              <a:rPr lang="en-US" dirty="0" smtClean="0"/>
              <a:t>It is formed by union of right &amp; left brachiocephalic veins</a:t>
            </a:r>
          </a:p>
          <a:p>
            <a:pPr lvl="2"/>
            <a:r>
              <a:rPr lang="en-US" dirty="0" smtClean="0"/>
              <a:t>Behind the lower border of rt. first costal cartilage</a:t>
            </a:r>
          </a:p>
          <a:p>
            <a:r>
              <a:rPr lang="en-US" dirty="0" smtClean="0"/>
              <a:t>It drains the blood from </a:t>
            </a:r>
          </a:p>
          <a:p>
            <a:pPr lvl="2"/>
            <a:r>
              <a:rPr lang="en-US" dirty="0"/>
              <a:t>H</a:t>
            </a:r>
            <a:r>
              <a:rPr lang="en-US" dirty="0" smtClean="0"/>
              <a:t>ead &amp; neck</a:t>
            </a:r>
          </a:p>
          <a:p>
            <a:pPr lvl="2"/>
            <a:r>
              <a:rPr lang="en-US" dirty="0" smtClean="0"/>
              <a:t>Upper limbs</a:t>
            </a:r>
          </a:p>
          <a:p>
            <a:pPr lvl="2"/>
            <a:r>
              <a:rPr lang="en-US" dirty="0" smtClean="0"/>
              <a:t>Wall of thorax</a:t>
            </a:r>
          </a:p>
          <a:p>
            <a:pPr lvl="2"/>
            <a:r>
              <a:rPr lang="en-US" dirty="0" smtClean="0"/>
              <a:t>Upper abdomen </a:t>
            </a:r>
          </a:p>
          <a:p>
            <a:r>
              <a:rPr lang="en-US" dirty="0" smtClean="0"/>
              <a:t>No valves</a:t>
            </a:r>
          </a:p>
          <a:p>
            <a:r>
              <a:rPr lang="en-US" dirty="0" smtClean="0"/>
              <a:t>Length – 7 cm</a:t>
            </a:r>
          </a:p>
          <a:p>
            <a:r>
              <a:rPr lang="en-US" dirty="0" smtClean="0"/>
              <a:t>Width – 2 cm </a:t>
            </a:r>
          </a:p>
          <a:p>
            <a:r>
              <a:rPr lang="en-US" dirty="0" smtClean="0"/>
              <a:t>Parts – </a:t>
            </a:r>
          </a:p>
          <a:p>
            <a:pPr lvl="2"/>
            <a:r>
              <a:rPr lang="en-US" dirty="0" smtClean="0"/>
              <a:t>Extrapericardial part</a:t>
            </a:r>
          </a:p>
          <a:p>
            <a:pPr lvl="2"/>
            <a:r>
              <a:rPr lang="en-US" dirty="0" smtClean="0"/>
              <a:t>Intrapericardial part</a:t>
            </a:r>
          </a:p>
          <a:p>
            <a:endParaRPr lang="en-US" dirty="0"/>
          </a:p>
        </p:txBody>
      </p:sp>
      <p:pic>
        <p:nvPicPr>
          <p:cNvPr id="16386" name="Picture 2" descr="I:\1621271114074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3477" y="2286000"/>
            <a:ext cx="4583317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556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" y="228600"/>
            <a:ext cx="4419600" cy="64008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Course –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It passes vertically downwards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Behind the rt. 1</a:t>
            </a:r>
            <a:r>
              <a:rPr lang="en-US" baseline="30000" dirty="0" smtClean="0"/>
              <a:t>st</a:t>
            </a:r>
            <a:r>
              <a:rPr lang="en-US" dirty="0" smtClean="0"/>
              <a:t> &amp; 2</a:t>
            </a:r>
            <a:r>
              <a:rPr lang="en-US" baseline="30000" dirty="0" smtClean="0"/>
              <a:t>nd</a:t>
            </a:r>
            <a:r>
              <a:rPr lang="en-US" dirty="0" smtClean="0"/>
              <a:t> intercostal spaces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Pierces the fibrous pericardium to open into rt. Atrium at the level of 3</a:t>
            </a:r>
            <a:r>
              <a:rPr lang="en-US" baseline="30000" dirty="0" smtClean="0"/>
              <a:t>rd</a:t>
            </a:r>
            <a:r>
              <a:rPr lang="en-US" dirty="0" smtClean="0"/>
              <a:t> costal cartilage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Azygos vein opens Just before pierces the fibrous pericardium   </a:t>
            </a:r>
            <a:endParaRPr lang="en-US" dirty="0"/>
          </a:p>
        </p:txBody>
      </p:sp>
      <p:pic>
        <p:nvPicPr>
          <p:cNvPr id="17410" name="Picture 2" descr="I:\1621271161637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4286" y="1219200"/>
            <a:ext cx="4789714" cy="419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8923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52400"/>
            <a:ext cx="4343400" cy="66294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Relations</a:t>
            </a:r>
          </a:p>
          <a:p>
            <a:r>
              <a:rPr lang="en-US" dirty="0" smtClean="0"/>
              <a:t>Infront </a:t>
            </a:r>
          </a:p>
          <a:p>
            <a:pPr lvl="1"/>
            <a:r>
              <a:rPr lang="en-US" dirty="0" smtClean="0"/>
              <a:t>Right lung &amp; pleura</a:t>
            </a:r>
          </a:p>
          <a:p>
            <a:pPr lvl="1"/>
            <a:r>
              <a:rPr lang="en-US" dirty="0" smtClean="0"/>
              <a:t>Right internal thoracic vessels</a:t>
            </a:r>
          </a:p>
          <a:p>
            <a:pPr lvl="1"/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&amp; 2</a:t>
            </a:r>
            <a:r>
              <a:rPr lang="en-US" baseline="30000" dirty="0" smtClean="0"/>
              <a:t>nd</a:t>
            </a:r>
            <a:r>
              <a:rPr lang="en-US" dirty="0" smtClean="0"/>
              <a:t> intercostal space</a:t>
            </a:r>
          </a:p>
          <a:p>
            <a:r>
              <a:rPr lang="en-US" dirty="0" smtClean="0"/>
              <a:t>Behind</a:t>
            </a:r>
          </a:p>
          <a:p>
            <a:pPr lvl="1"/>
            <a:r>
              <a:rPr lang="en-US" dirty="0" smtClean="0"/>
              <a:t>In upper part</a:t>
            </a:r>
          </a:p>
          <a:p>
            <a:pPr lvl="2"/>
            <a:r>
              <a:rPr lang="en-US" dirty="0" smtClean="0"/>
              <a:t>Trachea &amp; right vagus</a:t>
            </a:r>
          </a:p>
          <a:p>
            <a:pPr lvl="2"/>
            <a:r>
              <a:rPr lang="en-US" dirty="0" smtClean="0"/>
              <a:t>Right lung covered by mediastinal pleura</a:t>
            </a:r>
          </a:p>
          <a:p>
            <a:pPr lvl="1"/>
            <a:r>
              <a:rPr lang="en-US" dirty="0" smtClean="0"/>
              <a:t>In lower part </a:t>
            </a:r>
          </a:p>
          <a:p>
            <a:pPr lvl="2"/>
            <a:r>
              <a:rPr lang="en-US" dirty="0" smtClean="0"/>
              <a:t>Root of right lung</a:t>
            </a:r>
          </a:p>
          <a:p>
            <a:r>
              <a:rPr lang="en-US" dirty="0" smtClean="0"/>
              <a:t>Right side </a:t>
            </a:r>
          </a:p>
          <a:p>
            <a:pPr lvl="1"/>
            <a:r>
              <a:rPr lang="en-US" dirty="0" smtClean="0"/>
              <a:t>Right lung &amp; pleura</a:t>
            </a:r>
          </a:p>
          <a:p>
            <a:pPr lvl="1"/>
            <a:r>
              <a:rPr lang="en-US" dirty="0" smtClean="0"/>
              <a:t>Right phrenic nerve </a:t>
            </a:r>
          </a:p>
          <a:p>
            <a:pPr lvl="1"/>
            <a:r>
              <a:rPr lang="en-US" dirty="0" smtClean="0"/>
              <a:t>Pericardiophrenic vessels</a:t>
            </a:r>
          </a:p>
          <a:p>
            <a:r>
              <a:rPr lang="en-US" dirty="0" smtClean="0"/>
              <a:t>Left side </a:t>
            </a:r>
          </a:p>
          <a:p>
            <a:pPr lvl="1"/>
            <a:r>
              <a:rPr lang="en-US" dirty="0" smtClean="0"/>
              <a:t> Brachiocephalic trunk(upper part)</a:t>
            </a:r>
          </a:p>
          <a:p>
            <a:pPr lvl="1"/>
            <a:r>
              <a:rPr lang="en-US" dirty="0" smtClean="0"/>
              <a:t> Ascending aorta (lower part)</a:t>
            </a:r>
            <a:endParaRPr lang="en-US" dirty="0"/>
          </a:p>
        </p:txBody>
      </p:sp>
      <p:pic>
        <p:nvPicPr>
          <p:cNvPr id="1843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8333" y="1371600"/>
            <a:ext cx="4700919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781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838200"/>
            <a:ext cx="3581400" cy="4953000"/>
          </a:xfrm>
        </p:spPr>
        <p:txBody>
          <a:bodyPr/>
          <a:lstStyle/>
          <a:p>
            <a:r>
              <a:rPr lang="en-US" dirty="0" smtClean="0"/>
              <a:t>Tributaries 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Right &amp; left brachiocephalic veins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Azygos vein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Pericardial veins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Mediastinal veins</a:t>
            </a:r>
            <a:endParaRPr lang="en-US" dirty="0"/>
          </a:p>
        </p:txBody>
      </p:sp>
      <p:pic>
        <p:nvPicPr>
          <p:cNvPr id="19458" name="Picture 2" descr="I:\1621271142706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457200"/>
            <a:ext cx="4975038" cy="495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5214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AZYGOS SYSTEM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It consists of – 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Azygos vein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Inferior Hemiazygos vein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Superior Hemiazygos vein</a:t>
            </a:r>
          </a:p>
          <a:p>
            <a:endParaRPr lang="en-US" dirty="0"/>
          </a:p>
        </p:txBody>
      </p:sp>
      <p:pic>
        <p:nvPicPr>
          <p:cNvPr id="2048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1600200"/>
            <a:ext cx="4519232" cy="45026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41870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Azygos vein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219200"/>
            <a:ext cx="4343400" cy="54864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Means single or without companion</a:t>
            </a:r>
          </a:p>
          <a:p>
            <a:endParaRPr lang="en-US" sz="2400" dirty="0" smtClean="0"/>
          </a:p>
          <a:p>
            <a:r>
              <a:rPr lang="en-US" sz="2400" dirty="0" smtClean="0"/>
              <a:t>Present on right side only</a:t>
            </a:r>
          </a:p>
          <a:p>
            <a:endParaRPr lang="en-US" sz="2400" dirty="0" smtClean="0"/>
          </a:p>
          <a:p>
            <a:r>
              <a:rPr lang="en-US" sz="2400" dirty="0" smtClean="0"/>
              <a:t>Provided with the valves</a:t>
            </a:r>
          </a:p>
          <a:p>
            <a:endParaRPr lang="en-US" sz="2400" dirty="0" smtClean="0"/>
          </a:p>
          <a:p>
            <a:r>
              <a:rPr lang="en-US" sz="2400" dirty="0" smtClean="0"/>
              <a:t>It passes through two regions-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Posterior abdominal wall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Posterior mediastinum</a:t>
            </a:r>
            <a:endParaRPr lang="en-US" sz="2000" dirty="0"/>
          </a:p>
        </p:txBody>
      </p:sp>
      <p:pic>
        <p:nvPicPr>
          <p:cNvPr id="21506" name="Picture 2" descr="I:\162127115020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447800"/>
            <a:ext cx="4203654" cy="510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1665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304800"/>
            <a:ext cx="4343400" cy="5821363"/>
          </a:xfrm>
        </p:spPr>
        <p:txBody>
          <a:bodyPr/>
          <a:lstStyle/>
          <a:p>
            <a:r>
              <a:rPr lang="en-US" dirty="0" smtClean="0"/>
              <a:t>Formation –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It is a continuation of lumbar azygos vein</a:t>
            </a:r>
          </a:p>
          <a:p>
            <a:pPr marL="0" indent="0">
              <a:buNone/>
            </a:pPr>
            <a:r>
              <a:rPr lang="en-US" dirty="0" smtClean="0"/>
              <a:t>		Or</a:t>
            </a:r>
          </a:p>
          <a:p>
            <a:pPr lvl="1"/>
            <a:r>
              <a:rPr lang="en-US" dirty="0" smtClean="0"/>
              <a:t>Union of right ascending lumbar and right subcostal veins</a:t>
            </a:r>
          </a:p>
          <a:p>
            <a:pPr lvl="1"/>
            <a:endParaRPr lang="en-US" dirty="0"/>
          </a:p>
          <a:p>
            <a:pPr marL="457200" lvl="1" indent="0">
              <a:buNone/>
            </a:pPr>
            <a:r>
              <a:rPr lang="en-US" i="1" dirty="0" smtClean="0"/>
              <a:t>Exit from abdomen  - aortic opening of diaphragm</a:t>
            </a:r>
          </a:p>
        </p:txBody>
      </p:sp>
      <p:pic>
        <p:nvPicPr>
          <p:cNvPr id="22530" name="Picture 2" descr="I:\162127115020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768422"/>
            <a:ext cx="4411427" cy="5357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2076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381001"/>
            <a:ext cx="4038600" cy="914400"/>
          </a:xfrm>
        </p:spPr>
        <p:txBody>
          <a:bodyPr/>
          <a:lstStyle/>
          <a:p>
            <a:r>
              <a:rPr lang="en-US" dirty="0" smtClean="0"/>
              <a:t>Courses – 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23554" name="Picture 2" descr="I:\162127115020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0103" y="533400"/>
            <a:ext cx="4724400" cy="5737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90997"/>
            <a:ext cx="4800600" cy="47803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07494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" y="152400"/>
            <a:ext cx="4419600" cy="65532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Relations</a:t>
            </a:r>
          </a:p>
          <a:p>
            <a:r>
              <a:rPr lang="en-US" dirty="0" smtClean="0"/>
              <a:t>Infront </a:t>
            </a:r>
          </a:p>
          <a:p>
            <a:pPr lvl="1"/>
            <a:r>
              <a:rPr lang="en-US" dirty="0" smtClean="0"/>
              <a:t>Diaphragm</a:t>
            </a:r>
          </a:p>
          <a:p>
            <a:pPr lvl="1"/>
            <a:r>
              <a:rPr lang="en-US" dirty="0" smtClean="0"/>
              <a:t>Fibrous pericardium</a:t>
            </a:r>
          </a:p>
          <a:p>
            <a:pPr lvl="1"/>
            <a:r>
              <a:rPr lang="en-US" dirty="0" smtClean="0"/>
              <a:t>Oblique pericardial sinus</a:t>
            </a:r>
          </a:p>
          <a:p>
            <a:pPr lvl="1"/>
            <a:r>
              <a:rPr lang="en-US" dirty="0" smtClean="0"/>
              <a:t>Root of right lung</a:t>
            </a:r>
          </a:p>
          <a:p>
            <a:r>
              <a:rPr lang="en-US" dirty="0" smtClean="0"/>
              <a:t>Behind</a:t>
            </a:r>
          </a:p>
          <a:p>
            <a:pPr lvl="1"/>
            <a:r>
              <a:rPr lang="en-US" dirty="0" smtClean="0"/>
              <a:t>Lower eight thoracic vertebrae</a:t>
            </a:r>
          </a:p>
          <a:p>
            <a:pPr lvl="1"/>
            <a:r>
              <a:rPr lang="en-US" dirty="0" smtClean="0"/>
              <a:t>Right posterior intercostal vessels</a:t>
            </a:r>
          </a:p>
          <a:p>
            <a:r>
              <a:rPr lang="en-US" dirty="0" smtClean="0"/>
              <a:t>Right side </a:t>
            </a:r>
          </a:p>
          <a:p>
            <a:pPr lvl="1"/>
            <a:r>
              <a:rPr lang="en-US" dirty="0" smtClean="0"/>
              <a:t>Greater splanchnic nerve</a:t>
            </a:r>
          </a:p>
          <a:p>
            <a:pPr lvl="1"/>
            <a:r>
              <a:rPr lang="en-US" dirty="0" smtClean="0"/>
              <a:t>Right lung &amp; pleura</a:t>
            </a:r>
          </a:p>
          <a:p>
            <a:r>
              <a:rPr lang="en-US" dirty="0" smtClean="0"/>
              <a:t>Left side </a:t>
            </a:r>
          </a:p>
          <a:p>
            <a:pPr lvl="1"/>
            <a:r>
              <a:rPr lang="en-US" dirty="0" smtClean="0"/>
              <a:t>Thoracic duct </a:t>
            </a:r>
          </a:p>
          <a:p>
            <a:pPr lvl="1"/>
            <a:r>
              <a:rPr lang="en-US" dirty="0" smtClean="0"/>
              <a:t>Descending thoracic aorta</a:t>
            </a:r>
          </a:p>
          <a:p>
            <a:pPr lvl="1"/>
            <a:r>
              <a:rPr lang="en-US" dirty="0" smtClean="0"/>
              <a:t>Right vagus</a:t>
            </a:r>
          </a:p>
          <a:p>
            <a:pPr lvl="1"/>
            <a:r>
              <a:rPr lang="en-US" dirty="0" smtClean="0"/>
              <a:t>Right edge of oesophagus</a:t>
            </a:r>
            <a:endParaRPr lang="en-US" dirty="0"/>
          </a:p>
        </p:txBody>
      </p:sp>
      <p:pic>
        <p:nvPicPr>
          <p:cNvPr id="2560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737" y="1295400"/>
            <a:ext cx="4787973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91228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I:\1621274558785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609600"/>
            <a:ext cx="8099936" cy="5753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0903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76200"/>
            <a:ext cx="4419600" cy="6629400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T</a:t>
            </a:r>
            <a:r>
              <a:rPr lang="en-US" dirty="0" smtClean="0"/>
              <a:t>ributaries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Right superior intercostal vein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Right posterior intercostal vein from 4</a:t>
            </a:r>
            <a:r>
              <a:rPr lang="en-US" baseline="30000" dirty="0" smtClean="0"/>
              <a:t>th</a:t>
            </a:r>
            <a:r>
              <a:rPr lang="en-US" dirty="0" smtClean="0"/>
              <a:t> space downward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Right subcostal vein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Right ascending lumbar vein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Hemiazygos vein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Accessory Hemiazygos vein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Right bronchial vein (usually last tributary)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Esophageal vein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Pericardial vein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Mediastinal vein</a:t>
            </a:r>
          </a:p>
          <a:p>
            <a:endParaRPr lang="en-US" dirty="0"/>
          </a:p>
        </p:txBody>
      </p:sp>
      <p:pic>
        <p:nvPicPr>
          <p:cNvPr id="2457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762000"/>
            <a:ext cx="4485779" cy="5452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986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457200"/>
            <a:ext cx="4267200" cy="5668963"/>
          </a:xfrm>
        </p:spPr>
        <p:txBody>
          <a:bodyPr/>
          <a:lstStyle/>
          <a:p>
            <a:endParaRPr lang="en-US" dirty="0" smtClean="0"/>
          </a:p>
          <a:p>
            <a:r>
              <a:rPr lang="en-US" dirty="0" smtClean="0"/>
              <a:t>HEMIAZYGOS VEIN</a:t>
            </a:r>
          </a:p>
          <a:p>
            <a:endParaRPr lang="en-US" dirty="0" smtClean="0"/>
          </a:p>
          <a:p>
            <a:r>
              <a:rPr lang="en-US" dirty="0" smtClean="0"/>
              <a:t>ACCESSORY HEMIAZYGOS VEIN</a:t>
            </a:r>
            <a:endParaRPr lang="en-US" dirty="0"/>
          </a:p>
        </p:txBody>
      </p:sp>
      <p:pic>
        <p:nvPicPr>
          <p:cNvPr id="266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914400"/>
            <a:ext cx="4265836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508966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547</TotalTime>
  <Words>828</Words>
  <Application>Microsoft Office PowerPoint</Application>
  <PresentationFormat>On-screen Show (4:3)</PresentationFormat>
  <Paragraphs>303</Paragraphs>
  <Slides>31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Office Theme</vt:lpstr>
      <vt:lpstr>MAJOR BLOOD VESSELS  OF  THORAX</vt:lpstr>
      <vt:lpstr>PowerPoint Presentation</vt:lpstr>
      <vt:lpstr>PULMONARY VESSELS </vt:lpstr>
      <vt:lpstr>PowerPoint Presentation</vt:lpstr>
      <vt:lpstr>PowerPoint Presentation</vt:lpstr>
      <vt:lpstr>ASCENDING AORTA</vt:lpstr>
      <vt:lpstr>PowerPoint Presentation</vt:lpstr>
      <vt:lpstr>PowerPoint Presentation</vt:lpstr>
      <vt:lpstr>PowerPoint Presentation</vt:lpstr>
      <vt:lpstr>PowerPoint Presentation</vt:lpstr>
      <vt:lpstr>ARCH OF AORTA</vt:lpstr>
      <vt:lpstr>PowerPoint Presentation</vt:lpstr>
      <vt:lpstr>PowerPoint Presentation</vt:lpstr>
      <vt:lpstr>PowerPoint Presentation</vt:lpstr>
      <vt:lpstr>PowerPoint Presentation</vt:lpstr>
      <vt:lpstr>DESCENDING THORACIC AORTA</vt:lpstr>
      <vt:lpstr>PowerPoint Presentation</vt:lpstr>
      <vt:lpstr>PowerPoint Presentation</vt:lpstr>
      <vt:lpstr>PowerPoint Presentation</vt:lpstr>
      <vt:lpstr>SUPERIOR VENA CAVA</vt:lpstr>
      <vt:lpstr>PowerPoint Presentation</vt:lpstr>
      <vt:lpstr>PowerPoint Presentation</vt:lpstr>
      <vt:lpstr>PowerPoint Presentation</vt:lpstr>
      <vt:lpstr>AZYGOS SYSTEM </vt:lpstr>
      <vt:lpstr>Azygos vein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MAJOR BLOOD VESSELS  OF  THORAX</dc:title>
  <dc:creator>sarangdhar</dc:creator>
  <cp:lastModifiedBy>sarangdhar</cp:lastModifiedBy>
  <cp:revision>47</cp:revision>
  <dcterms:created xsi:type="dcterms:W3CDTF">2021-05-14T13:57:52Z</dcterms:created>
  <dcterms:modified xsi:type="dcterms:W3CDTF">2021-05-18T03:04:39Z</dcterms:modified>
</cp:coreProperties>
</file>