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3" r:id="rId6"/>
    <p:sldId id="259" r:id="rId7"/>
    <p:sldId id="265" r:id="rId8"/>
    <p:sldId id="269" r:id="rId9"/>
    <p:sldId id="266" r:id="rId10"/>
    <p:sldId id="267" r:id="rId11"/>
    <p:sldId id="268" r:id="rId12"/>
    <p:sldId id="271" r:id="rId13"/>
    <p:sldId id="270" r:id="rId14"/>
    <p:sldId id="261" r:id="rId15"/>
    <p:sldId id="262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5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35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31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62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3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5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8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71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5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85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4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BFD5C-E100-4C34-A6DD-5ED4D296425F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0F6D7-5ADB-454A-8900-A3010CB66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0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LUMBAR VERTEBRAE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3886200"/>
            <a:ext cx="2743200" cy="15240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</a:t>
            </a:r>
          </a:p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ollege </a:t>
            </a:r>
          </a:p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415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41148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Lumbar vertebrae are identified by-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Massive body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Mamillary &amp; accessory tubercle on their vertebral arches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Absence of costal facets on body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Absence of foramen transversarium</a:t>
            </a:r>
          </a:p>
          <a:p>
            <a:endParaRPr lang="en-US" dirty="0" smtClean="0"/>
          </a:p>
          <a:p>
            <a:r>
              <a:rPr lang="en-US" dirty="0" smtClean="0"/>
              <a:t>5 in number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Typical – L1 to L4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Atypical – L5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736" y="1371600"/>
            <a:ext cx="4993101" cy="4384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58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"/>
            <a:ext cx="4191000" cy="6324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Parts –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Body 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Vertebral arch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Consists of –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pair of pedicles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Pair of lamina</a:t>
            </a:r>
          </a:p>
          <a:p>
            <a:pPr lvl="3"/>
            <a:endParaRPr lang="en-US" dirty="0" smtClean="0"/>
          </a:p>
          <a:p>
            <a:pPr lvl="3"/>
            <a:r>
              <a:rPr lang="en-US" dirty="0" smtClean="0"/>
              <a:t>Seven processes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Vertebral foramen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Large &amp; triangular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14400"/>
            <a:ext cx="5428456" cy="459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Body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Very large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Reniform shape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Transmits the body weight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Presents four surfaces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Superior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Inferior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Anterior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Posterior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538" y="1524000"/>
            <a:ext cx="459906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87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" y="1371600"/>
            <a:ext cx="4361377" cy="4424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590" y="1371600"/>
            <a:ext cx="4592781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96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Vertebral arch</a:t>
            </a:r>
          </a:p>
          <a:p>
            <a:endParaRPr lang="en-US" dirty="0" smtClean="0"/>
          </a:p>
          <a:p>
            <a:r>
              <a:rPr lang="en-US" dirty="0" smtClean="0"/>
              <a:t>Pedicle - 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Arises from posterolateral part of the body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Presents superior &amp; inferior vertebral notch</a:t>
            </a:r>
          </a:p>
          <a:p>
            <a:endParaRPr lang="en-US" dirty="0" smtClean="0"/>
          </a:p>
          <a:p>
            <a:r>
              <a:rPr lang="en-US" dirty="0" smtClean="0"/>
              <a:t>Lamina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Arises from dorsal end of pedicle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Passes backward &amp; medially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Fuse with the opposite side of lamina in mid line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8600"/>
            <a:ext cx="4035425" cy="341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857" y="3124200"/>
            <a:ext cx="4041775" cy="345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45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6629400"/>
          </a:xfrm>
        </p:spPr>
        <p:txBody>
          <a:bodyPr>
            <a:normAutofit/>
          </a:bodyPr>
          <a:lstStyle/>
          <a:p>
            <a:r>
              <a:rPr lang="en-US" dirty="0" smtClean="0"/>
              <a:t>Transverse process – </a:t>
            </a:r>
          </a:p>
          <a:p>
            <a:pPr lvl="1"/>
            <a:r>
              <a:rPr lang="en-US" dirty="0" smtClean="0"/>
              <a:t>Slender except in 5</a:t>
            </a:r>
            <a:r>
              <a:rPr lang="en-US" baseline="30000" dirty="0" smtClean="0"/>
              <a:t>th</a:t>
            </a:r>
            <a:r>
              <a:rPr lang="en-US" dirty="0" smtClean="0"/>
              <a:t> lumbar vertebra</a:t>
            </a:r>
          </a:p>
          <a:p>
            <a:pPr lvl="1"/>
            <a:r>
              <a:rPr lang="en-US" dirty="0" smtClean="0"/>
              <a:t>Postero- inferior part of root of TP presents elevation , accessory process </a:t>
            </a:r>
          </a:p>
          <a:p>
            <a:pPr lvl="1"/>
            <a:r>
              <a:rPr lang="en-US" dirty="0" smtClean="0"/>
              <a:t>Presents two surfaces &amp; tip </a:t>
            </a:r>
          </a:p>
          <a:p>
            <a:pPr lvl="2"/>
            <a:r>
              <a:rPr lang="en-US" dirty="0" smtClean="0"/>
              <a:t>Anterior surface </a:t>
            </a:r>
          </a:p>
          <a:p>
            <a:pPr lvl="3"/>
            <a:r>
              <a:rPr lang="en-US" dirty="0" smtClean="0"/>
              <a:t>Medial part – psoas major</a:t>
            </a:r>
          </a:p>
          <a:p>
            <a:pPr lvl="3"/>
            <a:r>
              <a:rPr lang="en-US" dirty="0" smtClean="0"/>
              <a:t>Lateral part – quadratus lumborum</a:t>
            </a:r>
          </a:p>
          <a:p>
            <a:pPr lvl="3"/>
            <a:r>
              <a:rPr lang="en-US" dirty="0" smtClean="0"/>
              <a:t>Vertical ridge – anterior layer of thoracolumbar fascia</a:t>
            </a:r>
          </a:p>
          <a:p>
            <a:pPr lvl="2"/>
            <a:r>
              <a:rPr lang="en-US" dirty="0" smtClean="0"/>
              <a:t>Posterior surface</a:t>
            </a:r>
          </a:p>
          <a:p>
            <a:pPr lvl="2"/>
            <a:r>
              <a:rPr lang="en-US" dirty="0" smtClean="0"/>
              <a:t>Tip – middle layer of thoraco- lumbar fascia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76400"/>
            <a:ext cx="4503964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6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599689"/>
              </p:ext>
            </p:extLst>
          </p:nvPr>
        </p:nvGraphicFramePr>
        <p:xfrm>
          <a:off x="381000" y="1981200"/>
          <a:ext cx="8381313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Acrobat Document" r:id="rId3" imgW="8020012" imgH="2114207" progId="AcroExch.Document.2015">
                  <p:embed/>
                </p:oleObj>
              </mc:Choice>
              <mc:Fallback>
                <p:oleObj name="Acrobat Document" r:id="rId3" imgW="8020012" imgH="2114207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981200"/>
                        <a:ext cx="8381313" cy="304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93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77000"/>
          </a:xfrm>
        </p:spPr>
        <p:txBody>
          <a:bodyPr>
            <a:normAutofit/>
          </a:bodyPr>
          <a:lstStyle/>
          <a:p>
            <a:r>
              <a:rPr lang="en-US" dirty="0" smtClean="0"/>
              <a:t>Pair of superior articular process – </a:t>
            </a:r>
          </a:p>
          <a:p>
            <a:pPr lvl="1"/>
            <a:r>
              <a:rPr lang="en-US" dirty="0" smtClean="0"/>
              <a:t>Presents articular facet</a:t>
            </a:r>
          </a:p>
          <a:p>
            <a:pPr lvl="2"/>
            <a:r>
              <a:rPr lang="en-US" dirty="0" smtClean="0"/>
              <a:t>Concave</a:t>
            </a:r>
          </a:p>
          <a:p>
            <a:pPr lvl="2"/>
            <a:r>
              <a:rPr lang="en-US" dirty="0" smtClean="0"/>
              <a:t>Directed backwards &amp; medially</a:t>
            </a:r>
          </a:p>
          <a:p>
            <a:pPr lvl="2"/>
            <a:r>
              <a:rPr lang="en-US" dirty="0" smtClean="0"/>
              <a:t>Posterior margin presents rough elevation, mamillary process</a:t>
            </a:r>
          </a:p>
          <a:p>
            <a:r>
              <a:rPr lang="en-US" dirty="0" smtClean="0"/>
              <a:t>Pair of inferior articular process – </a:t>
            </a:r>
          </a:p>
          <a:p>
            <a:pPr lvl="1"/>
            <a:r>
              <a:rPr lang="en-US" dirty="0" smtClean="0"/>
              <a:t>Presents inferior articular facet </a:t>
            </a:r>
          </a:p>
          <a:p>
            <a:pPr lvl="2"/>
            <a:r>
              <a:rPr lang="en-US" dirty="0" smtClean="0"/>
              <a:t>Convex</a:t>
            </a:r>
          </a:p>
          <a:p>
            <a:pPr lvl="2"/>
            <a:r>
              <a:rPr lang="en-US" dirty="0" smtClean="0"/>
              <a:t>Directed forward &amp; laterally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814" y="0"/>
            <a:ext cx="4034971" cy="315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44922"/>
            <a:ext cx="4343400" cy="381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347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"/>
            <a:ext cx="4495800" cy="6629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Unpaired spinous process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Broad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quadrilateral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Horizontally backward in direction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Thick along posterior &amp; inferior borders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Connected to one another by interspinous &amp; supraspinous ligament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Provide attachment to posterior layer of thoraco-lumbar fascia &amp; deep muscle of back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140" y="914400"/>
            <a:ext cx="4807571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37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304800"/>
            <a:ext cx="4863175" cy="6400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Atypical lumbar vertebra (L5) –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Anterior surface of body of 5</a:t>
            </a:r>
            <a:r>
              <a:rPr lang="en-US" baseline="30000" dirty="0" smtClean="0"/>
              <a:t>th</a:t>
            </a:r>
            <a:r>
              <a:rPr lang="en-US" dirty="0" smtClean="0"/>
              <a:t> lumbar is more extensive than posterior surface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Sacro-vertebral angle – 120  (Normal adult)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TP are substantial &amp; encroach on side of the body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Distance b/w two superior articular process is almost equal with inferior articular process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Tip of TP of L5 vertebra provide attachment to two ligaments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Iliolumbar ligament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Lumbosacral ligament </a:t>
            </a:r>
            <a:endParaRPr lang="en-US" dirty="0"/>
          </a:p>
        </p:txBody>
      </p:sp>
      <p:pic>
        <p:nvPicPr>
          <p:cNvPr id="2050" name="Picture 2" descr="I:\16214014468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375" y="1905000"/>
            <a:ext cx="4204625" cy="270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16486"/>
              </p:ext>
            </p:extLst>
          </p:nvPr>
        </p:nvGraphicFramePr>
        <p:xfrm>
          <a:off x="914400" y="223838"/>
          <a:ext cx="7543799" cy="641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3" imgW="5667037" imgH="6410086" progId="AcroExch.Document.2015">
                  <p:embed/>
                </p:oleObj>
              </mc:Choice>
              <mc:Fallback>
                <p:oleObj name="Acrobat Document" r:id="rId3" imgW="5667037" imgH="6410086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223838"/>
                        <a:ext cx="7543799" cy="6410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4666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501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87692"/>
            <a:ext cx="4038600" cy="335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664" y="1931673"/>
            <a:ext cx="3807672" cy="386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184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4255"/>
            <a:ext cx="4038600" cy="345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95955"/>
            <a:ext cx="4038600" cy="3334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915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5603"/>
            <a:ext cx="4038600" cy="3155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106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324</Words>
  <Application>Microsoft Office PowerPoint</Application>
  <PresentationFormat>On-screen Show (4:3)</PresentationFormat>
  <Paragraphs>118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Acrobat Document</vt:lpstr>
      <vt:lpstr>Adobe Acrobat Document</vt:lpstr>
      <vt:lpstr>LUMBAR VERTEBRAE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LUMBAR VERTEBRAE</dc:title>
  <dc:creator>sarangdhar</dc:creator>
  <cp:lastModifiedBy>sarangdhar</cp:lastModifiedBy>
  <cp:revision>27</cp:revision>
  <dcterms:created xsi:type="dcterms:W3CDTF">2021-05-18T08:40:44Z</dcterms:created>
  <dcterms:modified xsi:type="dcterms:W3CDTF">2021-05-19T05:34:49Z</dcterms:modified>
</cp:coreProperties>
</file>