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9" r:id="rId7"/>
    <p:sldId id="261" r:id="rId8"/>
    <p:sldId id="262" r:id="rId9"/>
    <p:sldId id="263" r:id="rId10"/>
    <p:sldId id="264" r:id="rId11"/>
    <p:sldId id="265" r:id="rId12"/>
    <p:sldId id="266" r:id="rId13"/>
    <p:sldId id="267" r:id="rId14"/>
    <p:sldId id="280" r:id="rId15"/>
    <p:sldId id="268" r:id="rId16"/>
    <p:sldId id="269" r:id="rId17"/>
    <p:sldId id="270" r:id="rId18"/>
    <p:sldId id="282" r:id="rId19"/>
    <p:sldId id="286" r:id="rId20"/>
    <p:sldId id="287" r:id="rId21"/>
    <p:sldId id="271" r:id="rId22"/>
    <p:sldId id="276" r:id="rId23"/>
    <p:sldId id="272" r:id="rId24"/>
    <p:sldId id="277" r:id="rId25"/>
    <p:sldId id="273" r:id="rId26"/>
    <p:sldId id="278" r:id="rId27"/>
    <p:sldId id="281" r:id="rId28"/>
    <p:sldId id="274" r:id="rId29"/>
    <p:sldId id="275"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50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1792481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2034701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2960432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3953959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420453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3457820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1000318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104636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77720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4198803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63BB74-17AD-4389-A1E1-B52FD59E5C6E}" type="datetimeFigureOut">
              <a:rPr lang="en-US" smtClean="0"/>
              <a:t>4/25/2022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645F64-4C7F-4043-9719-BCCD7FB50B36}" type="slidenum">
              <a:rPr lang="en-US" smtClean="0"/>
              <a:t>‹#›</a:t>
            </a:fld>
            <a:endParaRPr lang="en-US" dirty="0"/>
          </a:p>
        </p:txBody>
      </p:sp>
    </p:spTree>
    <p:extLst>
      <p:ext uri="{BB962C8B-B14F-4D97-AF65-F5344CB8AC3E}">
        <p14:creationId xmlns:p14="http://schemas.microsoft.com/office/powerpoint/2010/main" val="319341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63BB74-17AD-4389-A1E1-B52FD59E5C6E}" type="datetimeFigureOut">
              <a:rPr lang="en-US" smtClean="0"/>
              <a:t>4/25/2022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645F64-4C7F-4043-9719-BCCD7FB50B36}" type="slidenum">
              <a:rPr lang="en-US" smtClean="0"/>
              <a:t>‹#›</a:t>
            </a:fld>
            <a:endParaRPr lang="en-US" dirty="0"/>
          </a:p>
        </p:txBody>
      </p:sp>
    </p:spTree>
    <p:extLst>
      <p:ext uri="{BB962C8B-B14F-4D97-AF65-F5344CB8AC3E}">
        <p14:creationId xmlns:p14="http://schemas.microsoft.com/office/powerpoint/2010/main" val="278659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image" Target="../media/image13.emf"/><Relationship Id="rId5" Type="http://schemas.openxmlformats.org/officeDocument/2006/relationships/oleObject" Target="../embeddings/oleObject4.bin"/><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4.vml"/><Relationship Id="rId4" Type="http://schemas.openxmlformats.org/officeDocument/2006/relationships/image" Target="../media/image15.emf"/></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7.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8.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9.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4.xml"/><Relationship Id="rId1" Type="http://schemas.openxmlformats.org/officeDocument/2006/relationships/vmlDrawing" Target="../drawings/vmlDrawing8.vml"/><Relationship Id="rId4" Type="http://schemas.openxmlformats.org/officeDocument/2006/relationships/image" Target="../media/image20.emf"/></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KNEE JOINT</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214167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r>
              <a:rPr lang="en-US" sz="3200" dirty="0" smtClean="0"/>
              <a:t>INTRODUCTION</a:t>
            </a:r>
            <a:endParaRPr lang="en-US" sz="3200" dirty="0"/>
          </a:p>
        </p:txBody>
      </p:sp>
      <p:sp>
        <p:nvSpPr>
          <p:cNvPr id="3" name="Content Placeholder 2"/>
          <p:cNvSpPr>
            <a:spLocks noGrp="1"/>
          </p:cNvSpPr>
          <p:nvPr>
            <p:ph sz="half" idx="1"/>
          </p:nvPr>
        </p:nvSpPr>
        <p:spPr>
          <a:xfrm>
            <a:off x="152400" y="762000"/>
            <a:ext cx="4038600" cy="5791200"/>
          </a:xfrm>
        </p:spPr>
        <p:txBody>
          <a:bodyPr>
            <a:normAutofit lnSpcReduction="10000"/>
          </a:bodyPr>
          <a:lstStyle/>
          <a:p>
            <a:endParaRPr lang="en-US" sz="2400" dirty="0" smtClean="0"/>
          </a:p>
          <a:p>
            <a:r>
              <a:rPr lang="en-US" sz="2400" dirty="0" smtClean="0"/>
              <a:t>LARGEST &amp; MOST COMPLECATED  SYNOVIAL  JOINT IN BODY</a:t>
            </a:r>
          </a:p>
          <a:p>
            <a:endParaRPr lang="en-US" sz="2400" dirty="0" smtClean="0"/>
          </a:p>
          <a:p>
            <a:r>
              <a:rPr lang="en-US" sz="2400" dirty="0" smtClean="0"/>
              <a:t>IT COSISTS IF THREE JOINT</a:t>
            </a:r>
          </a:p>
          <a:p>
            <a:endParaRPr lang="en-US" sz="2400" dirty="0" smtClean="0"/>
          </a:p>
          <a:p>
            <a:pPr lvl="2"/>
            <a:r>
              <a:rPr lang="en-US" sz="1600" dirty="0" smtClean="0"/>
              <a:t>Medial condylar joint</a:t>
            </a:r>
          </a:p>
          <a:p>
            <a:endParaRPr lang="en-US" sz="2400" dirty="0" smtClean="0"/>
          </a:p>
          <a:p>
            <a:pPr lvl="2"/>
            <a:r>
              <a:rPr lang="en-US" sz="1600" dirty="0" smtClean="0"/>
              <a:t>Lateral condylar joint</a:t>
            </a:r>
          </a:p>
          <a:p>
            <a:pPr marL="0" indent="0">
              <a:buNone/>
            </a:pPr>
            <a:endParaRPr lang="en-US" sz="2400" dirty="0" smtClean="0"/>
          </a:p>
          <a:p>
            <a:pPr lvl="2"/>
            <a:r>
              <a:rPr lang="en-US" sz="1600" dirty="0" smtClean="0"/>
              <a:t>Patellofemoral joint</a:t>
            </a:r>
          </a:p>
          <a:p>
            <a:endParaRPr lang="en-US" sz="2400" dirty="0" smtClean="0"/>
          </a:p>
          <a:p>
            <a:r>
              <a:rPr lang="en-US" sz="2400" dirty="0" smtClean="0"/>
              <a:t>FIBULA IS NOT DIRECTLY INVOLVED IN THE JOINT</a:t>
            </a:r>
            <a:endParaRPr lang="en-US" sz="2400" dirty="0"/>
          </a:p>
        </p:txBody>
      </p:sp>
      <p:pic>
        <p:nvPicPr>
          <p:cNvPr id="1026" name="Picture 2" descr="D:\1619067389372.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974028" y="990600"/>
            <a:ext cx="4159086" cy="5242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1054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28800"/>
            <a:ext cx="8305800" cy="2743200"/>
          </a:xfrm>
        </p:spPr>
        <p:txBody>
          <a:bodyPr>
            <a:noAutofit/>
          </a:bodyPr>
          <a:lstStyle/>
          <a:p>
            <a:endParaRPr lang="en-US" sz="2400" dirty="0" smtClean="0"/>
          </a:p>
          <a:p>
            <a:r>
              <a:rPr lang="en-US" sz="2400" dirty="0" smtClean="0"/>
              <a:t>KNEE JOINT IS A MAJOR WEIGHT WEARING JOINT</a:t>
            </a:r>
          </a:p>
          <a:p>
            <a:endParaRPr lang="en-US" sz="2400" dirty="0" smtClean="0"/>
          </a:p>
          <a:p>
            <a:r>
              <a:rPr lang="en-US" sz="2400" dirty="0" smtClean="0"/>
              <a:t>STABILITY OF THE JOINT DEPENDS ON PRIMARILY ON QUADRICEPS MECHANISM AND </a:t>
            </a:r>
            <a:r>
              <a:rPr lang="en-US" sz="2400" dirty="0" smtClean="0"/>
              <a:t>SECONDARILLY </a:t>
            </a:r>
            <a:r>
              <a:rPr lang="en-US" sz="2400" dirty="0" smtClean="0"/>
              <a:t>ON LIGAMENTS</a:t>
            </a:r>
            <a:endParaRPr lang="en-US" sz="2400" dirty="0"/>
          </a:p>
        </p:txBody>
      </p:sp>
    </p:spTree>
    <p:extLst>
      <p:ext uri="{BB962C8B-B14F-4D97-AF65-F5344CB8AC3E}">
        <p14:creationId xmlns:p14="http://schemas.microsoft.com/office/powerpoint/2010/main" val="25745246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t>ARTICULAR SURFACES</a:t>
            </a:r>
            <a:endParaRPr lang="en-US" sz="3200" dirty="0"/>
          </a:p>
        </p:txBody>
      </p:sp>
      <p:sp>
        <p:nvSpPr>
          <p:cNvPr id="3" name="Content Placeholder 2"/>
          <p:cNvSpPr>
            <a:spLocks noGrp="1"/>
          </p:cNvSpPr>
          <p:nvPr>
            <p:ph sz="half" idx="1"/>
          </p:nvPr>
        </p:nvSpPr>
        <p:spPr>
          <a:xfrm>
            <a:off x="36286" y="1447800"/>
            <a:ext cx="4038600" cy="4525963"/>
          </a:xfrm>
        </p:spPr>
        <p:txBody>
          <a:bodyPr>
            <a:normAutofit/>
          </a:bodyPr>
          <a:lstStyle/>
          <a:p>
            <a:r>
              <a:rPr lang="en-US" sz="2400" dirty="0" smtClean="0"/>
              <a:t>The articular surface of knee joint are as following </a:t>
            </a:r>
          </a:p>
          <a:p>
            <a:endParaRPr lang="en-US" sz="2400" dirty="0" smtClean="0"/>
          </a:p>
          <a:p>
            <a:pPr lvl="1"/>
            <a:r>
              <a:rPr lang="en-US" sz="2000" dirty="0" smtClean="0"/>
              <a:t>THE CODYLE OF FEMUR</a:t>
            </a:r>
          </a:p>
          <a:p>
            <a:endParaRPr lang="en-US" sz="2400" dirty="0" smtClean="0"/>
          </a:p>
          <a:p>
            <a:pPr lvl="1"/>
            <a:r>
              <a:rPr lang="en-US" sz="2000" dirty="0" smtClean="0"/>
              <a:t>PATELLA</a:t>
            </a:r>
          </a:p>
          <a:p>
            <a:endParaRPr lang="en-US" sz="2400" dirty="0" smtClean="0"/>
          </a:p>
          <a:p>
            <a:pPr lvl="1"/>
            <a:r>
              <a:rPr lang="en-US" sz="2000" dirty="0" smtClean="0"/>
              <a:t>THE CONDYLE OF TIBIA</a:t>
            </a:r>
            <a:endParaRPr lang="en-US" sz="2000"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990600"/>
            <a:ext cx="5257801" cy="5644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7059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t>JOINT CAPSULE OF KNEE JOINT</a:t>
            </a:r>
            <a:endParaRPr lang="en-US" sz="3200" dirty="0"/>
          </a:p>
        </p:txBody>
      </p:sp>
      <p:sp>
        <p:nvSpPr>
          <p:cNvPr id="3" name="Content Placeholder 2"/>
          <p:cNvSpPr>
            <a:spLocks noGrp="1"/>
          </p:cNvSpPr>
          <p:nvPr>
            <p:ph sz="half" idx="1"/>
          </p:nvPr>
        </p:nvSpPr>
        <p:spPr>
          <a:xfrm>
            <a:off x="36286" y="1981200"/>
            <a:ext cx="4267200" cy="3200400"/>
          </a:xfrm>
        </p:spPr>
        <p:txBody>
          <a:bodyPr>
            <a:normAutofit/>
          </a:bodyPr>
          <a:lstStyle/>
          <a:p>
            <a:endParaRPr lang="en-US" sz="2400" dirty="0" smtClean="0"/>
          </a:p>
          <a:p>
            <a:r>
              <a:rPr lang="en-US" sz="2000" dirty="0" smtClean="0"/>
              <a:t>CONSISTS OF EXTERNAL FIBROUS LAYER ( FOBROUS CAPSULE) &amp; INTERNAL SYNOVIAL MEMBRANE</a:t>
            </a:r>
          </a:p>
          <a:p>
            <a:endParaRPr lang="en-US" sz="2000" dirty="0" smtClean="0"/>
          </a:p>
          <a:p>
            <a:r>
              <a:rPr lang="en-US" sz="2000" dirty="0" smtClean="0"/>
              <a:t>FTIBROUS LAYER </a:t>
            </a:r>
            <a:r>
              <a:rPr lang="en-US" sz="2000" dirty="0" smtClean="0"/>
              <a:t>HAS </a:t>
            </a:r>
            <a:r>
              <a:rPr lang="en-US" sz="2000" dirty="0" smtClean="0"/>
              <a:t>FEW THICHENED PART THAT MAKES UP INTRINSIC LIGAMENT</a:t>
            </a:r>
            <a:endParaRPr lang="en-US" sz="2000" dirty="0"/>
          </a:p>
        </p:txBody>
      </p:sp>
      <p:pic>
        <p:nvPicPr>
          <p:cNvPr id="6147"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43400" y="990600"/>
            <a:ext cx="4536701" cy="5264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22519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31607453"/>
              </p:ext>
            </p:extLst>
          </p:nvPr>
        </p:nvGraphicFramePr>
        <p:xfrm>
          <a:off x="1371601" y="291871"/>
          <a:ext cx="6400800" cy="6274260"/>
        </p:xfrm>
        <a:graphic>
          <a:graphicData uri="http://schemas.openxmlformats.org/presentationml/2006/ole">
            <mc:AlternateContent xmlns:mc="http://schemas.openxmlformats.org/markup-compatibility/2006">
              <mc:Choice xmlns:v="urn:schemas-microsoft-com:vml" Requires="v">
                <p:oleObj spid="_x0000_s11285" name="Acrobat Document" r:id="rId3" imgW="5781641" imgH="5667195" progId="AcroExch.Document.2015">
                  <p:embed/>
                </p:oleObj>
              </mc:Choice>
              <mc:Fallback>
                <p:oleObj name="Acrobat Document" r:id="rId3" imgW="5781641" imgH="5667195" progId="AcroExch.Document.2015">
                  <p:embed/>
                  <p:pic>
                    <p:nvPicPr>
                      <p:cNvPr id="0" name=""/>
                      <p:cNvPicPr/>
                      <p:nvPr/>
                    </p:nvPicPr>
                    <p:blipFill>
                      <a:blip r:embed="rId4"/>
                      <a:stretch>
                        <a:fillRect/>
                      </a:stretch>
                    </p:blipFill>
                    <p:spPr>
                      <a:xfrm>
                        <a:off x="1371601" y="291871"/>
                        <a:ext cx="6400800" cy="6274260"/>
                      </a:xfrm>
                      <a:prstGeom prst="rect">
                        <a:avLst/>
                      </a:prstGeom>
                    </p:spPr>
                  </p:pic>
                </p:oleObj>
              </mc:Fallback>
            </mc:AlternateContent>
          </a:graphicData>
        </a:graphic>
      </p:graphicFrame>
    </p:spTree>
    <p:extLst>
      <p:ext uri="{BB962C8B-B14F-4D97-AF65-F5344CB8AC3E}">
        <p14:creationId xmlns:p14="http://schemas.microsoft.com/office/powerpoint/2010/main" val="1472515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533400"/>
            <a:ext cx="4038600" cy="6172200"/>
          </a:xfrm>
        </p:spPr>
        <p:txBody>
          <a:bodyPr>
            <a:normAutofit/>
          </a:bodyPr>
          <a:lstStyle/>
          <a:p>
            <a:r>
              <a:rPr lang="en-US" sz="2400" dirty="0" smtClean="0"/>
              <a:t>SYNOVIAL MEMBRANE – </a:t>
            </a:r>
          </a:p>
          <a:p>
            <a:pPr lvl="1"/>
            <a:endParaRPr lang="en-US" sz="2000" dirty="0" smtClean="0"/>
          </a:p>
          <a:p>
            <a:pPr lvl="1"/>
            <a:r>
              <a:rPr lang="en-US" sz="2000" dirty="0" smtClean="0"/>
              <a:t>IT </a:t>
            </a:r>
            <a:r>
              <a:rPr lang="en-US" sz="2000" dirty="0" smtClean="0"/>
              <a:t>ATTACH TO </a:t>
            </a:r>
            <a:r>
              <a:rPr lang="en-US" sz="2000" dirty="0" smtClean="0"/>
              <a:t>MARGIN OF THE ARTICULAR SURFACE &amp; TO THE SUPERIOR AND INFERIOR  OUTER MARGIN OF MENISCI</a:t>
            </a:r>
          </a:p>
          <a:p>
            <a:pPr lvl="1"/>
            <a:endParaRPr lang="en-US" sz="2000" dirty="0" smtClean="0"/>
          </a:p>
          <a:p>
            <a:pPr lvl="1"/>
            <a:r>
              <a:rPr lang="en-US" sz="2000" dirty="0" smtClean="0"/>
              <a:t>IT LINES THE FIBROUS CAPSULE EXCEPT POSTERIORLY WHERE </a:t>
            </a:r>
            <a:r>
              <a:rPr lang="en-US" sz="2000" dirty="0" smtClean="0"/>
              <a:t>CRUCIATE </a:t>
            </a:r>
            <a:r>
              <a:rPr lang="en-US" sz="2000" dirty="0" smtClean="0"/>
              <a:t>LIGAMENTS  ARE FOUND</a:t>
            </a:r>
          </a:p>
          <a:p>
            <a:pPr lvl="1"/>
            <a:endParaRPr lang="en-US" sz="2000" dirty="0" smtClean="0"/>
          </a:p>
          <a:p>
            <a:pPr lvl="1"/>
            <a:r>
              <a:rPr lang="en-US" sz="2000" dirty="0" smtClean="0"/>
              <a:t>INFRONT IT IS ABSENT  FROM PATELLA</a:t>
            </a:r>
            <a:endParaRPr lang="en-US" sz="2000" dirty="0"/>
          </a:p>
        </p:txBody>
      </p:sp>
      <p:pic>
        <p:nvPicPr>
          <p:cNvPr id="717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43400" y="838200"/>
            <a:ext cx="4635234" cy="5378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7413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600" dirty="0" smtClean="0"/>
              <a:t>BURSAE OF KNEE JOINT</a:t>
            </a:r>
            <a:endParaRPr lang="en-US" sz="3600" dirty="0"/>
          </a:p>
        </p:txBody>
      </p:sp>
      <p:sp>
        <p:nvSpPr>
          <p:cNvPr id="3" name="Content Placeholder 2"/>
          <p:cNvSpPr>
            <a:spLocks noGrp="1"/>
          </p:cNvSpPr>
          <p:nvPr>
            <p:ph sz="half" idx="1"/>
          </p:nvPr>
        </p:nvSpPr>
        <p:spPr>
          <a:xfrm>
            <a:off x="152400" y="1447800"/>
            <a:ext cx="4038600" cy="4525963"/>
          </a:xfrm>
        </p:spPr>
        <p:txBody>
          <a:bodyPr>
            <a:normAutofit/>
          </a:bodyPr>
          <a:lstStyle/>
          <a:p>
            <a:r>
              <a:rPr lang="en-US" sz="2000" dirty="0" smtClean="0"/>
              <a:t>THERE ARE 13 BURSAE AROUND THE KNEE JOINT</a:t>
            </a:r>
          </a:p>
          <a:p>
            <a:endParaRPr lang="en-US" sz="2400" dirty="0" smtClean="0"/>
          </a:p>
          <a:p>
            <a:pPr lvl="1"/>
            <a:r>
              <a:rPr lang="en-US" sz="2000" dirty="0" smtClean="0"/>
              <a:t>4 ARE ANTERIOR</a:t>
            </a:r>
          </a:p>
          <a:p>
            <a:pPr lvl="1"/>
            <a:endParaRPr lang="en-US" sz="2000" dirty="0" smtClean="0"/>
          </a:p>
          <a:p>
            <a:pPr lvl="1"/>
            <a:r>
              <a:rPr lang="en-US" sz="2000" dirty="0" smtClean="0"/>
              <a:t>4 ARE  LATERAL</a:t>
            </a:r>
          </a:p>
          <a:p>
            <a:pPr lvl="1"/>
            <a:endParaRPr lang="en-US" sz="2000" dirty="0" smtClean="0"/>
          </a:p>
          <a:p>
            <a:pPr lvl="1"/>
            <a:r>
              <a:rPr lang="en-US" sz="2000" dirty="0" smtClean="0"/>
              <a:t>5 ARE MEDIAL</a:t>
            </a:r>
            <a:endParaRPr lang="en-US" sz="2000" dirty="0"/>
          </a:p>
        </p:txBody>
      </p:sp>
      <p:pic>
        <p:nvPicPr>
          <p:cNvPr id="2051"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267200" y="1447800"/>
            <a:ext cx="4761557" cy="439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93971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381000"/>
            <a:ext cx="4038600" cy="6096000"/>
          </a:xfrm>
        </p:spPr>
        <p:txBody>
          <a:bodyPr/>
          <a:lstStyle/>
          <a:p>
            <a:r>
              <a:rPr lang="en-US" sz="2400" dirty="0" smtClean="0"/>
              <a:t>ANTERIOR BURSAE -  </a:t>
            </a:r>
          </a:p>
          <a:p>
            <a:pPr lvl="1"/>
            <a:endParaRPr lang="en-US" dirty="0" smtClean="0"/>
          </a:p>
          <a:p>
            <a:pPr lvl="1"/>
            <a:r>
              <a:rPr lang="en-US" sz="2000" dirty="0" smtClean="0"/>
              <a:t>FOUR IN NUMBER</a:t>
            </a:r>
          </a:p>
          <a:p>
            <a:pPr lvl="1"/>
            <a:endParaRPr lang="en-US" dirty="0" smtClean="0"/>
          </a:p>
          <a:p>
            <a:pPr lvl="2"/>
            <a:r>
              <a:rPr lang="en-US" dirty="0" smtClean="0"/>
              <a:t>Subcutaneous prepatellar bursae</a:t>
            </a:r>
          </a:p>
          <a:p>
            <a:pPr lvl="1"/>
            <a:endParaRPr lang="en-US" dirty="0" smtClean="0"/>
          </a:p>
          <a:p>
            <a:pPr lvl="2"/>
            <a:r>
              <a:rPr lang="en-US" dirty="0" smtClean="0"/>
              <a:t>Subcutaneous infrapatellar bursae</a:t>
            </a:r>
          </a:p>
          <a:p>
            <a:pPr lvl="1"/>
            <a:endParaRPr lang="en-US" dirty="0" smtClean="0"/>
          </a:p>
          <a:p>
            <a:pPr lvl="2"/>
            <a:r>
              <a:rPr lang="en-US" dirty="0" smtClean="0"/>
              <a:t>Deep infrapatellar bursae</a:t>
            </a:r>
          </a:p>
          <a:p>
            <a:pPr lvl="1"/>
            <a:endParaRPr lang="en-US" dirty="0" smtClean="0"/>
          </a:p>
          <a:p>
            <a:pPr lvl="2"/>
            <a:r>
              <a:rPr lang="en-US" dirty="0" smtClean="0"/>
              <a:t>Suprapatellar bursae</a:t>
            </a:r>
            <a:endParaRPr lang="en-US" dirty="0"/>
          </a:p>
        </p:txBody>
      </p:sp>
      <p:pic>
        <p:nvPicPr>
          <p:cNvPr id="8194" name="Picture 2" descr="D:\1619067526579.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191000" y="914400"/>
            <a:ext cx="4953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859088"/>
            <a:ext cx="8229600"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0483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304800"/>
            <a:ext cx="4343400" cy="6324600"/>
          </a:xfrm>
        </p:spPr>
        <p:txBody>
          <a:bodyPr>
            <a:normAutofit/>
          </a:bodyPr>
          <a:lstStyle/>
          <a:p>
            <a:r>
              <a:rPr lang="en-US" sz="2400" dirty="0" smtClean="0"/>
              <a:t>LATERAL BURASE –</a:t>
            </a:r>
          </a:p>
          <a:p>
            <a:pPr lvl="1"/>
            <a:r>
              <a:rPr lang="en-US" sz="2000" dirty="0" smtClean="0"/>
              <a:t>FOUR IN NUMBER </a:t>
            </a:r>
          </a:p>
          <a:p>
            <a:pPr lvl="2"/>
            <a:endParaRPr lang="en-US" dirty="0" smtClean="0"/>
          </a:p>
          <a:p>
            <a:pPr lvl="2"/>
            <a:r>
              <a:rPr lang="en-US" dirty="0" smtClean="0"/>
              <a:t>A bursae deep to lateral head of gastrocnemius</a:t>
            </a:r>
          </a:p>
          <a:p>
            <a:pPr lvl="2"/>
            <a:endParaRPr lang="en-US" dirty="0" smtClean="0"/>
          </a:p>
          <a:p>
            <a:pPr lvl="2"/>
            <a:r>
              <a:rPr lang="en-US" dirty="0" smtClean="0"/>
              <a:t>A bursae b/w fibular collateral ligament &amp; biceps femoris</a:t>
            </a:r>
          </a:p>
          <a:p>
            <a:pPr lvl="2"/>
            <a:endParaRPr lang="en-US" dirty="0" smtClean="0"/>
          </a:p>
          <a:p>
            <a:pPr lvl="2"/>
            <a:r>
              <a:rPr lang="en-US" dirty="0" smtClean="0"/>
              <a:t>A bursae b/w fibular collateral ligament &amp; tendon of popliteus </a:t>
            </a:r>
          </a:p>
          <a:p>
            <a:pPr lvl="2"/>
            <a:endParaRPr lang="en-US" dirty="0" smtClean="0"/>
          </a:p>
          <a:p>
            <a:pPr lvl="2"/>
            <a:r>
              <a:rPr lang="en-US" dirty="0" smtClean="0"/>
              <a:t>A bursae b/w tendon of popliteus &amp; lateral condyle of tibia</a:t>
            </a:r>
            <a:endParaRPr lang="en-US" dirty="0"/>
          </a:p>
        </p:txBody>
      </p:sp>
      <p:pic>
        <p:nvPicPr>
          <p:cNvPr id="921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14351" y="990600"/>
            <a:ext cx="4611506"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24560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228600"/>
            <a:ext cx="4038600" cy="6324600"/>
          </a:xfrm>
        </p:spPr>
        <p:txBody>
          <a:bodyPr>
            <a:normAutofit lnSpcReduction="10000"/>
          </a:bodyPr>
          <a:lstStyle/>
          <a:p>
            <a:r>
              <a:rPr lang="en-US" sz="2400" dirty="0" smtClean="0"/>
              <a:t>MEDIAL BURSAE – </a:t>
            </a:r>
          </a:p>
          <a:p>
            <a:pPr lvl="1"/>
            <a:endParaRPr lang="en-US" sz="2000" dirty="0" smtClean="0"/>
          </a:p>
          <a:p>
            <a:pPr lvl="1"/>
            <a:r>
              <a:rPr lang="en-US" sz="2000" dirty="0" smtClean="0"/>
              <a:t>FIVE IN NUMBER</a:t>
            </a:r>
          </a:p>
          <a:p>
            <a:pPr lvl="2"/>
            <a:endParaRPr lang="en-US" dirty="0" smtClean="0"/>
          </a:p>
          <a:p>
            <a:pPr lvl="2"/>
            <a:r>
              <a:rPr lang="en-US" dirty="0" smtClean="0"/>
              <a:t>A bursae to the medial head of gastrocnemius</a:t>
            </a:r>
          </a:p>
          <a:p>
            <a:pPr lvl="2"/>
            <a:endParaRPr lang="en-US" dirty="0" smtClean="0"/>
          </a:p>
          <a:p>
            <a:pPr lvl="2"/>
            <a:r>
              <a:rPr lang="en-US" dirty="0" smtClean="0"/>
              <a:t>Anserine bursae </a:t>
            </a:r>
          </a:p>
          <a:p>
            <a:pPr lvl="2"/>
            <a:endParaRPr lang="en-US" dirty="0" smtClean="0"/>
          </a:p>
          <a:p>
            <a:pPr lvl="2"/>
            <a:r>
              <a:rPr lang="en-US" dirty="0" smtClean="0"/>
              <a:t>A bursae deep to tibial collateral ligament</a:t>
            </a:r>
          </a:p>
          <a:p>
            <a:pPr lvl="2"/>
            <a:endParaRPr lang="en-US" dirty="0" smtClean="0"/>
          </a:p>
          <a:p>
            <a:pPr lvl="2"/>
            <a:r>
              <a:rPr lang="en-US" dirty="0" smtClean="0"/>
              <a:t>A bursae deep to semimembranosus</a:t>
            </a:r>
          </a:p>
          <a:p>
            <a:pPr lvl="2"/>
            <a:endParaRPr lang="en-US" dirty="0" smtClean="0"/>
          </a:p>
          <a:p>
            <a:pPr lvl="2"/>
            <a:r>
              <a:rPr lang="en-US" dirty="0" smtClean="0"/>
              <a:t>A bursae b/w semimembranosus &amp; semitendinosus (occasionally)</a:t>
            </a:r>
            <a:endParaRPr lang="en-US" dirty="0"/>
          </a:p>
        </p:txBody>
      </p:sp>
      <p:pic>
        <p:nvPicPr>
          <p:cNvPr id="1024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962400" y="762000"/>
            <a:ext cx="4876800" cy="4676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6220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sz="3200" dirty="0" smtClean="0"/>
              <a:t>LIGAMENTS OF KNEE JOINT</a:t>
            </a:r>
            <a:endParaRPr lang="en-US" sz="3200" dirty="0"/>
          </a:p>
        </p:txBody>
      </p:sp>
      <p:sp>
        <p:nvSpPr>
          <p:cNvPr id="3" name="Content Placeholder 2"/>
          <p:cNvSpPr>
            <a:spLocks noGrp="1"/>
          </p:cNvSpPr>
          <p:nvPr>
            <p:ph sz="half" idx="1"/>
          </p:nvPr>
        </p:nvSpPr>
        <p:spPr>
          <a:xfrm>
            <a:off x="228600" y="990600"/>
            <a:ext cx="4038600" cy="5562600"/>
          </a:xfrm>
        </p:spPr>
        <p:txBody>
          <a:bodyPr>
            <a:normAutofit fontScale="92500"/>
          </a:bodyPr>
          <a:lstStyle/>
          <a:p>
            <a:r>
              <a:rPr lang="en-US" dirty="0" smtClean="0"/>
              <a:t>Are extracapsular  and intra- articular ligament</a:t>
            </a:r>
          </a:p>
          <a:p>
            <a:r>
              <a:rPr lang="en-US" sz="2200" dirty="0" smtClean="0"/>
              <a:t>EXTRACAPSULAR LIGAMENTS – </a:t>
            </a:r>
          </a:p>
          <a:p>
            <a:pPr lvl="2"/>
            <a:endParaRPr lang="en-US" dirty="0" smtClean="0"/>
          </a:p>
          <a:p>
            <a:pPr lvl="2"/>
            <a:r>
              <a:rPr lang="en-US" dirty="0" smtClean="0"/>
              <a:t>Ligamentum patellae</a:t>
            </a:r>
          </a:p>
          <a:p>
            <a:pPr lvl="2"/>
            <a:endParaRPr lang="en-US" dirty="0" smtClean="0"/>
          </a:p>
          <a:p>
            <a:pPr lvl="2"/>
            <a:r>
              <a:rPr lang="en-US" dirty="0" smtClean="0"/>
              <a:t>Tibial collateral ligament</a:t>
            </a:r>
          </a:p>
          <a:p>
            <a:pPr lvl="2"/>
            <a:endParaRPr lang="en-US" dirty="0" smtClean="0"/>
          </a:p>
          <a:p>
            <a:pPr lvl="2"/>
            <a:r>
              <a:rPr lang="en-US" dirty="0" smtClean="0"/>
              <a:t>Fibular collateral ligament</a:t>
            </a:r>
          </a:p>
          <a:p>
            <a:pPr lvl="2"/>
            <a:endParaRPr lang="en-US" dirty="0" smtClean="0"/>
          </a:p>
          <a:p>
            <a:pPr lvl="2"/>
            <a:r>
              <a:rPr lang="en-US" dirty="0" smtClean="0"/>
              <a:t>Oblique popliteal ligament</a:t>
            </a:r>
          </a:p>
          <a:p>
            <a:pPr lvl="2"/>
            <a:endParaRPr lang="en-US" dirty="0" smtClean="0"/>
          </a:p>
          <a:p>
            <a:pPr lvl="2"/>
            <a:r>
              <a:rPr lang="en-US" dirty="0" smtClean="0"/>
              <a:t>Arcuate popliteal ligament</a:t>
            </a:r>
          </a:p>
          <a:p>
            <a:pPr lvl="2"/>
            <a:endParaRPr lang="en-US" dirty="0" smtClean="0"/>
          </a:p>
          <a:p>
            <a:pPr lvl="2"/>
            <a:r>
              <a:rPr lang="en-US" dirty="0" smtClean="0"/>
              <a:t>Coronary ligament </a:t>
            </a:r>
          </a:p>
          <a:p>
            <a:endParaRPr lang="en-US" dirty="0" smtClean="0"/>
          </a:p>
        </p:txBody>
      </p:sp>
      <p:graphicFrame>
        <p:nvGraphicFramePr>
          <p:cNvPr id="6" name="Object 5"/>
          <p:cNvGraphicFramePr>
            <a:graphicFrameLocks noChangeAspect="1"/>
          </p:cNvGraphicFramePr>
          <p:nvPr>
            <p:extLst>
              <p:ext uri="{D42A27DB-BD31-4B8C-83A1-F6EECF244321}">
                <p14:modId xmlns:p14="http://schemas.microsoft.com/office/powerpoint/2010/main" val="1671370678"/>
              </p:ext>
            </p:extLst>
          </p:nvPr>
        </p:nvGraphicFramePr>
        <p:xfrm>
          <a:off x="4303275" y="2133600"/>
          <a:ext cx="4716861" cy="3733800"/>
        </p:xfrm>
        <a:graphic>
          <a:graphicData uri="http://schemas.openxmlformats.org/presentationml/2006/ole">
            <mc:AlternateContent xmlns:mc="http://schemas.openxmlformats.org/markup-compatibility/2006">
              <mc:Choice xmlns:v="urn:schemas-microsoft-com:vml" Requires="v">
                <p:oleObj spid="_x0000_s12308" name="Acrobat Document" r:id="rId3" imgW="8020012" imgH="4752606" progId="AcroExch.Document.2015">
                  <p:embed/>
                </p:oleObj>
              </mc:Choice>
              <mc:Fallback>
                <p:oleObj name="Acrobat Document" r:id="rId3" imgW="8020012" imgH="4752606" progId="AcroExch.Document.2015">
                  <p:embed/>
                  <p:pic>
                    <p:nvPicPr>
                      <p:cNvPr id="0" name=""/>
                      <p:cNvPicPr/>
                      <p:nvPr/>
                    </p:nvPicPr>
                    <p:blipFill>
                      <a:blip r:embed="rId4"/>
                      <a:stretch>
                        <a:fillRect/>
                      </a:stretch>
                    </p:blipFill>
                    <p:spPr>
                      <a:xfrm>
                        <a:off x="4303275" y="2133600"/>
                        <a:ext cx="4716861" cy="3733800"/>
                      </a:xfrm>
                      <a:prstGeom prst="rect">
                        <a:avLst/>
                      </a:prstGeom>
                    </p:spPr>
                  </p:pic>
                </p:oleObj>
              </mc:Fallback>
            </mc:AlternateContent>
          </a:graphicData>
        </a:graphic>
      </p:graphicFrame>
    </p:spTree>
    <p:extLst>
      <p:ext uri="{BB962C8B-B14F-4D97-AF65-F5344CB8AC3E}">
        <p14:creationId xmlns:p14="http://schemas.microsoft.com/office/powerpoint/2010/main" val="34749203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143000"/>
            <a:ext cx="4038600" cy="4525963"/>
          </a:xfrm>
        </p:spPr>
        <p:txBody>
          <a:bodyPr/>
          <a:lstStyle/>
          <a:p>
            <a:pPr lvl="0"/>
            <a:r>
              <a:rPr lang="en-US" sz="2000" dirty="0">
                <a:solidFill>
                  <a:prstClr val="black"/>
                </a:solidFill>
              </a:rPr>
              <a:t>INTRA-ARTICULAR LIGAMENTS</a:t>
            </a:r>
          </a:p>
          <a:p>
            <a:pPr lvl="0"/>
            <a:endParaRPr lang="en-US" sz="2000" dirty="0" smtClean="0">
              <a:solidFill>
                <a:prstClr val="black"/>
              </a:solidFill>
            </a:endParaRPr>
          </a:p>
          <a:p>
            <a:pPr lvl="0"/>
            <a:r>
              <a:rPr lang="en-US" sz="2000" dirty="0" smtClean="0">
                <a:solidFill>
                  <a:prstClr val="black"/>
                </a:solidFill>
              </a:rPr>
              <a:t>Anterior </a:t>
            </a:r>
            <a:r>
              <a:rPr lang="en-US" sz="2000" dirty="0">
                <a:solidFill>
                  <a:prstClr val="black"/>
                </a:solidFill>
              </a:rPr>
              <a:t>cruciate ligament </a:t>
            </a:r>
          </a:p>
          <a:p>
            <a:pPr lvl="0"/>
            <a:endParaRPr lang="en-US" sz="2000" dirty="0" smtClean="0">
              <a:solidFill>
                <a:prstClr val="black"/>
              </a:solidFill>
            </a:endParaRPr>
          </a:p>
          <a:p>
            <a:pPr lvl="0"/>
            <a:r>
              <a:rPr lang="en-US" sz="2000" dirty="0" smtClean="0">
                <a:solidFill>
                  <a:prstClr val="black"/>
                </a:solidFill>
              </a:rPr>
              <a:t>Posterior </a:t>
            </a:r>
            <a:r>
              <a:rPr lang="en-US" sz="2000" dirty="0">
                <a:solidFill>
                  <a:prstClr val="black"/>
                </a:solidFill>
              </a:rPr>
              <a:t>cruciate ligament</a:t>
            </a:r>
          </a:p>
          <a:p>
            <a:pPr lvl="0"/>
            <a:endParaRPr lang="en-US" sz="2000" dirty="0" smtClean="0">
              <a:solidFill>
                <a:prstClr val="black"/>
              </a:solidFill>
            </a:endParaRPr>
          </a:p>
          <a:p>
            <a:pPr lvl="0"/>
            <a:r>
              <a:rPr lang="en-US" sz="2000" dirty="0" smtClean="0">
                <a:solidFill>
                  <a:prstClr val="black"/>
                </a:solidFill>
              </a:rPr>
              <a:t>Medial </a:t>
            </a:r>
            <a:r>
              <a:rPr lang="en-US" sz="2000" dirty="0">
                <a:solidFill>
                  <a:prstClr val="black"/>
                </a:solidFill>
              </a:rPr>
              <a:t>meniscus</a:t>
            </a:r>
          </a:p>
          <a:p>
            <a:pPr lvl="0"/>
            <a:endParaRPr lang="en-US" sz="2000" dirty="0" smtClean="0">
              <a:solidFill>
                <a:prstClr val="black"/>
              </a:solidFill>
            </a:endParaRPr>
          </a:p>
          <a:p>
            <a:pPr lvl="0"/>
            <a:r>
              <a:rPr lang="en-US" sz="2000" dirty="0" smtClean="0">
                <a:solidFill>
                  <a:prstClr val="black"/>
                </a:solidFill>
              </a:rPr>
              <a:t>Lateral </a:t>
            </a:r>
            <a:r>
              <a:rPr lang="en-US" sz="2000" dirty="0">
                <a:solidFill>
                  <a:prstClr val="black"/>
                </a:solidFill>
              </a:rPr>
              <a:t>meniscus</a:t>
            </a:r>
          </a:p>
          <a:p>
            <a:pPr lvl="0"/>
            <a:endParaRPr lang="en-US" sz="2000" dirty="0" smtClean="0">
              <a:solidFill>
                <a:prstClr val="black"/>
              </a:solidFill>
            </a:endParaRPr>
          </a:p>
          <a:p>
            <a:pPr lvl="0"/>
            <a:r>
              <a:rPr lang="en-US" sz="2000" dirty="0" smtClean="0">
                <a:solidFill>
                  <a:prstClr val="black"/>
                </a:solidFill>
              </a:rPr>
              <a:t>Ligaments </a:t>
            </a:r>
            <a:r>
              <a:rPr lang="en-US" sz="2000" dirty="0">
                <a:solidFill>
                  <a:prstClr val="black"/>
                </a:solidFill>
              </a:rPr>
              <a:t>of Wrisberg &amp; Humphrey </a:t>
            </a:r>
          </a:p>
          <a:p>
            <a:endParaRPr lang="en-US" dirty="0"/>
          </a:p>
        </p:txBody>
      </p:sp>
      <p:pic>
        <p:nvPicPr>
          <p:cNvPr id="5122" name="Picture 2" descr="D:\1619067447467.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43400" y="1066800"/>
            <a:ext cx="4523897"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9177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2775286617"/>
              </p:ext>
            </p:extLst>
          </p:nvPr>
        </p:nvGraphicFramePr>
        <p:xfrm>
          <a:off x="32657" y="685800"/>
          <a:ext cx="4082143" cy="5257800"/>
        </p:xfrm>
        <a:graphic>
          <a:graphicData uri="http://schemas.openxmlformats.org/presentationml/2006/ole">
            <mc:AlternateContent xmlns:mc="http://schemas.openxmlformats.org/markup-compatibility/2006">
              <mc:Choice xmlns:v="urn:schemas-microsoft-com:vml" Requires="v">
                <p:oleObj spid="_x0000_s13350" name="Acrobat Document" r:id="rId3" imgW="5667037" imgH="6095874" progId="AcroExch.Document.2015">
                  <p:embed/>
                </p:oleObj>
              </mc:Choice>
              <mc:Fallback>
                <p:oleObj name="Acrobat Document" r:id="rId3" imgW="5667037" imgH="6095874" progId="AcroExch.Document.2015">
                  <p:embed/>
                  <p:pic>
                    <p:nvPicPr>
                      <p:cNvPr id="0" name=""/>
                      <p:cNvPicPr/>
                      <p:nvPr/>
                    </p:nvPicPr>
                    <p:blipFill>
                      <a:blip r:embed="rId4"/>
                      <a:stretch>
                        <a:fillRect/>
                      </a:stretch>
                    </p:blipFill>
                    <p:spPr>
                      <a:xfrm>
                        <a:off x="32657" y="685800"/>
                        <a:ext cx="4082143" cy="52578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985468019"/>
              </p:ext>
            </p:extLst>
          </p:nvPr>
        </p:nvGraphicFramePr>
        <p:xfrm>
          <a:off x="4267200" y="762000"/>
          <a:ext cx="4740275" cy="5029200"/>
        </p:xfrm>
        <a:graphic>
          <a:graphicData uri="http://schemas.openxmlformats.org/presentationml/2006/ole">
            <mc:AlternateContent xmlns:mc="http://schemas.openxmlformats.org/markup-compatibility/2006">
              <mc:Choice xmlns:v="urn:schemas-microsoft-com:vml" Requires="v">
                <p:oleObj spid="_x0000_s13351" name="Acrobat Document" r:id="rId5" imgW="5781641" imgH="5667195" progId="AcroExch.Document.2015">
                  <p:embed/>
                </p:oleObj>
              </mc:Choice>
              <mc:Fallback>
                <p:oleObj name="Acrobat Document" r:id="rId5" imgW="5781641" imgH="5667195" progId="AcroExch.Document.2015">
                  <p:embed/>
                  <p:pic>
                    <p:nvPicPr>
                      <p:cNvPr id="0" name=""/>
                      <p:cNvPicPr/>
                      <p:nvPr/>
                    </p:nvPicPr>
                    <p:blipFill>
                      <a:blip r:embed="rId6"/>
                      <a:stretch>
                        <a:fillRect/>
                      </a:stretch>
                    </p:blipFill>
                    <p:spPr>
                      <a:xfrm>
                        <a:off x="4267200" y="762000"/>
                        <a:ext cx="4740275" cy="5029200"/>
                      </a:xfrm>
                      <a:prstGeom prst="rect">
                        <a:avLst/>
                      </a:prstGeom>
                    </p:spPr>
                  </p:pic>
                </p:oleObj>
              </mc:Fallback>
            </mc:AlternateContent>
          </a:graphicData>
        </a:graphic>
      </p:graphicFrame>
    </p:spTree>
    <p:extLst>
      <p:ext uri="{BB962C8B-B14F-4D97-AF65-F5344CB8AC3E}">
        <p14:creationId xmlns:p14="http://schemas.microsoft.com/office/powerpoint/2010/main" val="25025487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2400" y="533400"/>
            <a:ext cx="8839200" cy="596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6980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dirty="0" smtClean="0"/>
              <a:t>RELATION OF KNEE JOINT</a:t>
            </a:r>
            <a:endParaRPr lang="en-US" sz="3200" dirty="0"/>
          </a:p>
        </p:txBody>
      </p:sp>
      <p:sp>
        <p:nvSpPr>
          <p:cNvPr id="4" name="Content Placeholder 3"/>
          <p:cNvSpPr>
            <a:spLocks noGrp="1"/>
          </p:cNvSpPr>
          <p:nvPr>
            <p:ph sz="half" idx="2"/>
          </p:nvPr>
        </p:nvSpPr>
        <p:spPr>
          <a:xfrm>
            <a:off x="609600" y="1066800"/>
            <a:ext cx="7239000" cy="1447800"/>
          </a:xfrm>
        </p:spPr>
        <p:txBody>
          <a:bodyPr>
            <a:normAutofit/>
          </a:bodyPr>
          <a:lstStyle/>
          <a:p>
            <a:r>
              <a:rPr lang="en-US" sz="1600" dirty="0" smtClean="0"/>
              <a:t>Anteriorly –  Quadriceps femoris, Patella &amp; Ligamentum patellae</a:t>
            </a:r>
          </a:p>
          <a:p>
            <a:r>
              <a:rPr lang="en-US" sz="1600" dirty="0" smtClean="0"/>
              <a:t>Posteriorly – Popliteal vessels &amp;Tibial nerve</a:t>
            </a:r>
          </a:p>
          <a:p>
            <a:r>
              <a:rPr lang="en-US" sz="1600" dirty="0" smtClean="0"/>
              <a:t>Posteromedially –  Semimembranosus, tendon of Sartorius, Semitendinosus </a:t>
            </a:r>
          </a:p>
          <a:p>
            <a:r>
              <a:rPr lang="en-US" sz="1600" dirty="0" smtClean="0"/>
              <a:t>Posterolaterally -  Tendon of biceps femoris, common peroneal nerve</a:t>
            </a:r>
          </a:p>
          <a:p>
            <a:endParaRPr lang="en-US" sz="1600" dirty="0"/>
          </a:p>
        </p:txBody>
      </p:sp>
      <p:graphicFrame>
        <p:nvGraphicFramePr>
          <p:cNvPr id="5" name="Object 4"/>
          <p:cNvGraphicFramePr>
            <a:graphicFrameLocks noChangeAspect="1"/>
          </p:cNvGraphicFramePr>
          <p:nvPr>
            <p:extLst>
              <p:ext uri="{D42A27DB-BD31-4B8C-83A1-F6EECF244321}">
                <p14:modId xmlns:p14="http://schemas.microsoft.com/office/powerpoint/2010/main" val="1877603103"/>
              </p:ext>
            </p:extLst>
          </p:nvPr>
        </p:nvGraphicFramePr>
        <p:xfrm>
          <a:off x="2514600" y="2971800"/>
          <a:ext cx="5334000" cy="3557691"/>
        </p:xfrm>
        <a:graphic>
          <a:graphicData uri="http://schemas.openxmlformats.org/presentationml/2006/ole">
            <mc:AlternateContent xmlns:mc="http://schemas.openxmlformats.org/markup-compatibility/2006">
              <mc:Choice xmlns:v="urn:schemas-microsoft-com:vml" Requires="v">
                <p:oleObj spid="_x0000_s18443" name="Acrobat Document" r:id="rId3" imgW="8020012" imgH="4457345" progId="AcroExch.Document.2015">
                  <p:embed/>
                </p:oleObj>
              </mc:Choice>
              <mc:Fallback>
                <p:oleObj name="Acrobat Document" r:id="rId3" imgW="8020012" imgH="4457345" progId="AcroExch.Document.2015">
                  <p:embed/>
                  <p:pic>
                    <p:nvPicPr>
                      <p:cNvPr id="0" name=""/>
                      <p:cNvPicPr/>
                      <p:nvPr/>
                    </p:nvPicPr>
                    <p:blipFill>
                      <a:blip r:embed="rId4"/>
                      <a:stretch>
                        <a:fillRect/>
                      </a:stretch>
                    </p:blipFill>
                    <p:spPr>
                      <a:xfrm>
                        <a:off x="2514600" y="2971800"/>
                        <a:ext cx="5334000" cy="3557691"/>
                      </a:xfrm>
                      <a:prstGeom prst="rect">
                        <a:avLst/>
                      </a:prstGeom>
                    </p:spPr>
                  </p:pic>
                </p:oleObj>
              </mc:Fallback>
            </mc:AlternateContent>
          </a:graphicData>
        </a:graphic>
      </p:graphicFrame>
    </p:spTree>
    <p:extLst>
      <p:ext uri="{BB962C8B-B14F-4D97-AF65-F5344CB8AC3E}">
        <p14:creationId xmlns:p14="http://schemas.microsoft.com/office/powerpoint/2010/main" val="39655030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t>ARTERIAL SUPPLY </a:t>
            </a:r>
            <a:endParaRPr lang="en-US" sz="3200" dirty="0"/>
          </a:p>
        </p:txBody>
      </p:sp>
      <p:sp>
        <p:nvSpPr>
          <p:cNvPr id="4" name="Content Placeholder 3"/>
          <p:cNvSpPr>
            <a:spLocks noGrp="1"/>
          </p:cNvSpPr>
          <p:nvPr>
            <p:ph sz="half" idx="2"/>
          </p:nvPr>
        </p:nvSpPr>
        <p:spPr>
          <a:xfrm>
            <a:off x="5453743" y="2133600"/>
            <a:ext cx="3657600" cy="2133600"/>
          </a:xfrm>
        </p:spPr>
        <p:txBody>
          <a:bodyPr>
            <a:normAutofit/>
          </a:bodyPr>
          <a:lstStyle/>
          <a:p>
            <a:r>
              <a:rPr lang="en-US" sz="2000" dirty="0" smtClean="0"/>
              <a:t>Supplied by  many genicular artery</a:t>
            </a:r>
          </a:p>
          <a:p>
            <a:r>
              <a:rPr lang="en-US" sz="2000" dirty="0" smtClean="0"/>
              <a:t>These are derived from popliteal, femoral, anterior &amp; posterior tibial arteries</a:t>
            </a:r>
            <a:endParaRPr lang="en-US" sz="2000" dirty="0"/>
          </a:p>
        </p:txBody>
      </p:sp>
      <p:pic>
        <p:nvPicPr>
          <p:cNvPr id="15362" name="Picture 2" descr="D:\1619067468043.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0" y="1378095"/>
            <a:ext cx="5105400" cy="4108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2250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3200" dirty="0" smtClean="0"/>
              <a:t>MOVEMENT OF KNEE JOINT</a:t>
            </a:r>
            <a:endParaRPr lang="en-US" sz="3200" dirty="0"/>
          </a:p>
        </p:txBody>
      </p:sp>
      <p:sp>
        <p:nvSpPr>
          <p:cNvPr id="3" name="Content Placeholder 2"/>
          <p:cNvSpPr>
            <a:spLocks noGrp="1"/>
          </p:cNvSpPr>
          <p:nvPr>
            <p:ph sz="half" idx="1"/>
          </p:nvPr>
        </p:nvSpPr>
        <p:spPr>
          <a:xfrm>
            <a:off x="533400" y="1295400"/>
            <a:ext cx="7848600" cy="4525963"/>
          </a:xfrm>
        </p:spPr>
        <p:txBody>
          <a:bodyPr>
            <a:normAutofit fontScale="92500" lnSpcReduction="10000"/>
          </a:bodyPr>
          <a:lstStyle/>
          <a:p>
            <a:endParaRPr lang="en-US" dirty="0" smtClean="0"/>
          </a:p>
          <a:p>
            <a:r>
              <a:rPr lang="en-US" dirty="0" smtClean="0"/>
              <a:t>FLEXION –  Hamstring muscle</a:t>
            </a:r>
          </a:p>
          <a:p>
            <a:endParaRPr lang="en-US" dirty="0" smtClean="0"/>
          </a:p>
          <a:p>
            <a:r>
              <a:rPr lang="en-US" dirty="0" smtClean="0"/>
              <a:t>EXTENSION – Quadriceps femoris &amp; tensor fascia latae</a:t>
            </a:r>
          </a:p>
          <a:p>
            <a:endParaRPr lang="en-US" dirty="0" smtClean="0"/>
          </a:p>
          <a:p>
            <a:r>
              <a:rPr lang="en-US" dirty="0" smtClean="0"/>
              <a:t>ROTATION – </a:t>
            </a:r>
          </a:p>
          <a:p>
            <a:endParaRPr lang="en-US" dirty="0" smtClean="0"/>
          </a:p>
          <a:p>
            <a:pPr lvl="1"/>
            <a:r>
              <a:rPr lang="en-US" dirty="0" smtClean="0"/>
              <a:t>MEDIAL -  Semitendinosus, Semimembranosus &amp; Popliteus</a:t>
            </a:r>
          </a:p>
          <a:p>
            <a:endParaRPr lang="en-US" dirty="0" smtClean="0"/>
          </a:p>
          <a:p>
            <a:pPr lvl="1"/>
            <a:r>
              <a:rPr lang="en-US" dirty="0" smtClean="0"/>
              <a:t>LATERAL-  Biceps femoris</a:t>
            </a:r>
            <a:endParaRPr lang="en-US" dirty="0"/>
          </a:p>
        </p:txBody>
      </p:sp>
    </p:spTree>
    <p:extLst>
      <p:ext uri="{BB962C8B-B14F-4D97-AF65-F5344CB8AC3E}">
        <p14:creationId xmlns:p14="http://schemas.microsoft.com/office/powerpoint/2010/main" val="10383967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019899616"/>
              </p:ext>
            </p:extLst>
          </p:nvPr>
        </p:nvGraphicFramePr>
        <p:xfrm>
          <a:off x="457200" y="323850"/>
          <a:ext cx="8305800" cy="6361644"/>
        </p:xfrm>
        <a:graphic>
          <a:graphicData uri="http://schemas.openxmlformats.org/presentationml/2006/ole">
            <mc:AlternateContent xmlns:mc="http://schemas.openxmlformats.org/markup-compatibility/2006">
              <mc:Choice xmlns:v="urn:schemas-microsoft-com:vml" Requires="v">
                <p:oleObj spid="_x0000_s21508" name="Acrobat Document" r:id="rId3" imgW="5667037" imgH="6209960" progId="AcroExch.Document.2015">
                  <p:embed/>
                </p:oleObj>
              </mc:Choice>
              <mc:Fallback>
                <p:oleObj name="Acrobat Document" r:id="rId3" imgW="5667037" imgH="6209960" progId="AcroExch.Document.2015">
                  <p:embed/>
                  <p:pic>
                    <p:nvPicPr>
                      <p:cNvPr id="0" name=""/>
                      <p:cNvPicPr/>
                      <p:nvPr/>
                    </p:nvPicPr>
                    <p:blipFill>
                      <a:blip r:embed="rId4"/>
                      <a:stretch>
                        <a:fillRect/>
                      </a:stretch>
                    </p:blipFill>
                    <p:spPr>
                      <a:xfrm>
                        <a:off x="457200" y="323850"/>
                        <a:ext cx="8305800" cy="6361644"/>
                      </a:xfrm>
                      <a:prstGeom prst="rect">
                        <a:avLst/>
                      </a:prstGeom>
                    </p:spPr>
                  </p:pic>
                </p:oleObj>
              </mc:Fallback>
            </mc:AlternateContent>
          </a:graphicData>
        </a:graphic>
      </p:graphicFrame>
    </p:spTree>
    <p:extLst>
      <p:ext uri="{BB962C8B-B14F-4D97-AF65-F5344CB8AC3E}">
        <p14:creationId xmlns:p14="http://schemas.microsoft.com/office/powerpoint/2010/main" val="26211457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047765071"/>
              </p:ext>
            </p:extLst>
          </p:nvPr>
        </p:nvGraphicFramePr>
        <p:xfrm>
          <a:off x="228600" y="523875"/>
          <a:ext cx="8610599" cy="5810250"/>
        </p:xfrm>
        <a:graphic>
          <a:graphicData uri="http://schemas.openxmlformats.org/presentationml/2006/ole">
            <mc:AlternateContent xmlns:mc="http://schemas.openxmlformats.org/markup-compatibility/2006">
              <mc:Choice xmlns:v="urn:schemas-microsoft-com:vml" Requires="v">
                <p:oleObj spid="_x0000_s22532" name="Acrobat Document" r:id="rId3" imgW="5667037" imgH="5810088" progId="AcroExch.Document.2015">
                  <p:embed/>
                </p:oleObj>
              </mc:Choice>
              <mc:Fallback>
                <p:oleObj name="Acrobat Document" r:id="rId3" imgW="5667037" imgH="5810088" progId="AcroExch.Document.2015">
                  <p:embed/>
                  <p:pic>
                    <p:nvPicPr>
                      <p:cNvPr id="0" name=""/>
                      <p:cNvPicPr/>
                      <p:nvPr/>
                    </p:nvPicPr>
                    <p:blipFill>
                      <a:blip r:embed="rId4"/>
                      <a:stretch>
                        <a:fillRect/>
                      </a:stretch>
                    </p:blipFill>
                    <p:spPr>
                      <a:xfrm>
                        <a:off x="228600" y="523875"/>
                        <a:ext cx="8610599" cy="5810250"/>
                      </a:xfrm>
                      <a:prstGeom prst="rect">
                        <a:avLst/>
                      </a:prstGeom>
                    </p:spPr>
                  </p:pic>
                </p:oleObj>
              </mc:Fallback>
            </mc:AlternateContent>
          </a:graphicData>
        </a:graphic>
      </p:graphicFrame>
    </p:spTree>
    <p:extLst>
      <p:ext uri="{BB962C8B-B14F-4D97-AF65-F5344CB8AC3E}">
        <p14:creationId xmlns:p14="http://schemas.microsoft.com/office/powerpoint/2010/main" val="42691054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CASE - 1</a:t>
            </a:r>
            <a:endParaRPr lang="en-US" sz="3600" dirty="0"/>
          </a:p>
        </p:txBody>
      </p:sp>
      <p:sp>
        <p:nvSpPr>
          <p:cNvPr id="3" name="Content Placeholder 2"/>
          <p:cNvSpPr>
            <a:spLocks noGrp="1"/>
          </p:cNvSpPr>
          <p:nvPr>
            <p:ph sz="half" idx="1"/>
          </p:nvPr>
        </p:nvSpPr>
        <p:spPr>
          <a:xfrm>
            <a:off x="457200" y="1447800"/>
            <a:ext cx="8458200" cy="4678363"/>
          </a:xfrm>
        </p:spPr>
        <p:txBody>
          <a:bodyPr/>
          <a:lstStyle/>
          <a:p>
            <a:pPr>
              <a:buFont typeface="Wingdings" panose="05000000000000000000" pitchFamily="2" charset="2"/>
              <a:buChar char="q"/>
            </a:pPr>
            <a:r>
              <a:rPr lang="en-US" dirty="0" smtClean="0">
                <a:solidFill>
                  <a:srgbClr val="C00000"/>
                </a:solidFill>
              </a:rPr>
              <a:t>A 50 year old house made visits hospital with a painful swelling in front of the lower part of the left knee. While taking the history she revealed that her work involves cleaning the floor area bending her knee for most of the time .</a:t>
            </a:r>
          </a:p>
          <a:p>
            <a:endParaRPr lang="en-US" dirty="0" smtClean="0">
              <a:solidFill>
                <a:srgbClr val="C00000"/>
              </a:solidFill>
            </a:endParaRPr>
          </a:p>
          <a:p>
            <a:pPr lvl="1"/>
            <a:r>
              <a:rPr lang="en-US" dirty="0" smtClean="0"/>
              <a:t>Using your knowledge of anatomy, what is the diagnosis ?</a:t>
            </a:r>
            <a:endParaRPr lang="en-US" dirty="0"/>
          </a:p>
        </p:txBody>
      </p:sp>
    </p:spTree>
    <p:extLst>
      <p:ext uri="{BB962C8B-B14F-4D97-AF65-F5344CB8AC3E}">
        <p14:creationId xmlns:p14="http://schemas.microsoft.com/office/powerpoint/2010/main" val="8854962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
            <a:ext cx="8229600" cy="2362200"/>
          </a:xfrm>
        </p:spPr>
        <p:txBody>
          <a:bodyPr>
            <a:normAutofit fontScale="92500"/>
          </a:bodyPr>
          <a:lstStyle/>
          <a:p>
            <a:r>
              <a:rPr lang="en-US" sz="2800" dirty="0" smtClean="0"/>
              <a:t>ANSWER CASE -1</a:t>
            </a:r>
          </a:p>
          <a:p>
            <a:r>
              <a:rPr lang="en-US" sz="2800" dirty="0" smtClean="0"/>
              <a:t>On examination , swelling is found infront of her ligamentum patellae on left side</a:t>
            </a:r>
          </a:p>
          <a:p>
            <a:r>
              <a:rPr lang="en-US" sz="2800" dirty="0" smtClean="0"/>
              <a:t>It due to inflammatory response in subcutaneous infrapatellar bursa by repeated unaccustomed trauma</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06474915"/>
              </p:ext>
            </p:extLst>
          </p:nvPr>
        </p:nvGraphicFramePr>
        <p:xfrm>
          <a:off x="1524000" y="2743200"/>
          <a:ext cx="6477000" cy="3692352"/>
        </p:xfrm>
        <a:graphic>
          <a:graphicData uri="http://schemas.openxmlformats.org/presentationml/2006/ole">
            <mc:AlternateContent xmlns:mc="http://schemas.openxmlformats.org/markup-compatibility/2006">
              <mc:Choice xmlns:v="urn:schemas-microsoft-com:vml" Requires="v">
                <p:oleObj spid="_x0000_s16397" name="Acrobat Document" r:id="rId3" imgW="8020012" imgH="4571810" progId="AcroExch.Document.2015">
                  <p:embed/>
                </p:oleObj>
              </mc:Choice>
              <mc:Fallback>
                <p:oleObj name="Acrobat Document" r:id="rId3" imgW="8020012" imgH="4571810" progId="AcroExch.Document.2015">
                  <p:embed/>
                  <p:pic>
                    <p:nvPicPr>
                      <p:cNvPr id="0" name=""/>
                      <p:cNvPicPr/>
                      <p:nvPr/>
                    </p:nvPicPr>
                    <p:blipFill>
                      <a:blip r:embed="rId4"/>
                      <a:stretch>
                        <a:fillRect/>
                      </a:stretch>
                    </p:blipFill>
                    <p:spPr>
                      <a:xfrm>
                        <a:off x="1524000" y="2743200"/>
                        <a:ext cx="6477000" cy="3692352"/>
                      </a:xfrm>
                      <a:prstGeom prst="rect">
                        <a:avLst/>
                      </a:prstGeom>
                    </p:spPr>
                  </p:pic>
                </p:oleObj>
              </mc:Fallback>
            </mc:AlternateContent>
          </a:graphicData>
        </a:graphic>
      </p:graphicFrame>
    </p:spTree>
    <p:extLst>
      <p:ext uri="{BB962C8B-B14F-4D97-AF65-F5344CB8AC3E}">
        <p14:creationId xmlns:p14="http://schemas.microsoft.com/office/powerpoint/2010/main" val="6774477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solidFill>
                  <a:srgbClr val="C00000"/>
                </a:solidFill>
              </a:rPr>
              <a:t>CASE -2</a:t>
            </a:r>
            <a:endParaRPr lang="en-US" sz="3600" dirty="0">
              <a:solidFill>
                <a:srgbClr val="C00000"/>
              </a:solidFill>
            </a:endParaRPr>
          </a:p>
        </p:txBody>
      </p:sp>
      <p:sp>
        <p:nvSpPr>
          <p:cNvPr id="3" name="Content Placeholder 2"/>
          <p:cNvSpPr>
            <a:spLocks noGrp="1"/>
          </p:cNvSpPr>
          <p:nvPr>
            <p:ph sz="half" idx="1"/>
          </p:nvPr>
        </p:nvSpPr>
        <p:spPr>
          <a:xfrm>
            <a:off x="152400" y="1219200"/>
            <a:ext cx="8839200" cy="5410200"/>
          </a:xfrm>
        </p:spPr>
        <p:txBody>
          <a:bodyPr>
            <a:normAutofit fontScale="92500" lnSpcReduction="20000"/>
          </a:bodyPr>
          <a:lstStyle/>
          <a:p>
            <a:pPr>
              <a:buFont typeface="Wingdings" panose="05000000000000000000" pitchFamily="2" charset="2"/>
              <a:buChar char="q"/>
            </a:pPr>
            <a:r>
              <a:rPr lang="en-US" dirty="0" smtClean="0">
                <a:solidFill>
                  <a:srgbClr val="C00000"/>
                </a:solidFill>
              </a:rPr>
              <a:t>A medical student, while playing football collided with another player and fell to the ground. As he fell, the right knee, which was taking the weight of his body, was partially flexed, the femur was rotated medially and the leg abducted on thigh. A sudden pain was felt in the right knee joint, and he was unable to extend the knee. When examined by physician an hour later, the student was still unable to extend the knee , which was now greatly swollen. Severe local tenderness was felt along the medial side of the joint line</a:t>
            </a:r>
            <a:r>
              <a:rPr lang="en-US" dirty="0" smtClean="0"/>
              <a:t>.</a:t>
            </a:r>
          </a:p>
          <a:p>
            <a:pPr lvl="1"/>
            <a:endParaRPr lang="en-US" dirty="0" smtClean="0"/>
          </a:p>
          <a:p>
            <a:pPr lvl="1"/>
            <a:r>
              <a:rPr lang="en-US" dirty="0" smtClean="0"/>
              <a:t>What is the diagnosis?</a:t>
            </a:r>
          </a:p>
          <a:p>
            <a:pPr lvl="1"/>
            <a:endParaRPr lang="en-US" dirty="0" smtClean="0"/>
          </a:p>
          <a:p>
            <a:pPr lvl="1"/>
            <a:r>
              <a:rPr lang="en-US" dirty="0" smtClean="0"/>
              <a:t>Why was the knee locked?</a:t>
            </a:r>
          </a:p>
          <a:p>
            <a:pPr lvl="1"/>
            <a:endParaRPr lang="en-US" dirty="0" smtClean="0"/>
          </a:p>
          <a:p>
            <a:pPr lvl="1"/>
            <a:r>
              <a:rPr lang="en-US" dirty="0" smtClean="0"/>
              <a:t>Why was the swelling of the knee so excessive over the front of the joint?</a:t>
            </a:r>
            <a:endParaRPr lang="en-US" dirty="0"/>
          </a:p>
        </p:txBody>
      </p:sp>
    </p:spTree>
    <p:extLst>
      <p:ext uri="{BB962C8B-B14F-4D97-AF65-F5344CB8AC3E}">
        <p14:creationId xmlns:p14="http://schemas.microsoft.com/office/powerpoint/2010/main" val="3336880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ANSWER CASE -2</a:t>
            </a:r>
            <a:endParaRPr lang="en-US" sz="3200" dirty="0"/>
          </a:p>
        </p:txBody>
      </p:sp>
      <p:sp>
        <p:nvSpPr>
          <p:cNvPr id="3" name="Content Placeholder 2"/>
          <p:cNvSpPr>
            <a:spLocks noGrp="1"/>
          </p:cNvSpPr>
          <p:nvPr>
            <p:ph sz="half" idx="1"/>
          </p:nvPr>
        </p:nvSpPr>
        <p:spPr>
          <a:xfrm>
            <a:off x="457200" y="1447800"/>
            <a:ext cx="8382000" cy="4678363"/>
          </a:xfrm>
        </p:spPr>
        <p:txBody>
          <a:bodyPr>
            <a:normAutofit fontScale="92500" lnSpcReduction="10000"/>
          </a:bodyPr>
          <a:lstStyle/>
          <a:p>
            <a:r>
              <a:rPr lang="en-US" dirty="0" smtClean="0"/>
              <a:t>As the student fell, medial meniscus was drawn laterally within the knee joint</a:t>
            </a:r>
          </a:p>
          <a:p>
            <a:r>
              <a:rPr lang="en-US" dirty="0" smtClean="0"/>
              <a:t>The sudden movement of knee joint occurred on striking the ground resulted in immobile medial meniscus torn between medial femoral condyle and tibial condyle , and medial meniscus split along part of  its length</a:t>
            </a:r>
          </a:p>
          <a:p>
            <a:r>
              <a:rPr lang="en-US" dirty="0" smtClean="0"/>
              <a:t>Knee locked due to detached portion jammed b/w the articular surface, limiting the further extension</a:t>
            </a:r>
          </a:p>
          <a:p>
            <a:r>
              <a:rPr lang="en-US" dirty="0" smtClean="0"/>
              <a:t>Tenderness was experienced over the torn medial meniscus, the trauma stimulated excessive production of synovial fluid which fill the joint cavity &amp; suprapatellar bursa that lead to distension infront of the joint</a:t>
            </a:r>
            <a:endParaRPr lang="en-US" dirty="0"/>
          </a:p>
        </p:txBody>
      </p:sp>
    </p:spTree>
    <p:extLst>
      <p:ext uri="{BB962C8B-B14F-4D97-AF65-F5344CB8AC3E}">
        <p14:creationId xmlns:p14="http://schemas.microsoft.com/office/powerpoint/2010/main" val="28567841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dirty="0" smtClean="0"/>
              <a:t>CASE -3</a:t>
            </a:r>
            <a:endParaRPr lang="en-US" sz="3600" dirty="0"/>
          </a:p>
        </p:txBody>
      </p:sp>
      <p:sp>
        <p:nvSpPr>
          <p:cNvPr id="3" name="Content Placeholder 2"/>
          <p:cNvSpPr>
            <a:spLocks noGrp="1"/>
          </p:cNvSpPr>
          <p:nvPr>
            <p:ph sz="half" idx="1"/>
          </p:nvPr>
        </p:nvSpPr>
        <p:spPr>
          <a:xfrm>
            <a:off x="152400" y="1219200"/>
            <a:ext cx="8839200" cy="5410200"/>
          </a:xfrm>
        </p:spPr>
        <p:txBody>
          <a:bodyPr>
            <a:normAutofit fontScale="85000" lnSpcReduction="20000"/>
          </a:bodyPr>
          <a:lstStyle/>
          <a:p>
            <a:pPr>
              <a:buFont typeface="Wingdings" panose="05000000000000000000" pitchFamily="2" charset="2"/>
              <a:buChar char="q"/>
            </a:pPr>
            <a:r>
              <a:rPr lang="en-US" dirty="0" smtClean="0">
                <a:solidFill>
                  <a:srgbClr val="C00000"/>
                </a:solidFill>
              </a:rPr>
              <a:t>A 19 year student was hit on the posterolateral side of the right knee by an opponent player while playing  a football match . At the time of impact, the student’s right foot was firmly planted. The leg was severely abducted by the blow, and the knee buckled and the student collapsed to the ground in severe pain. A stretcher was required to remove him from play ground. He was then shifted to the hospital where knee was thoroughly examined. Severe pain was localized to medial side of right knee, and drawer test was positive. The student underwent surgery and he was unable to return to the playing field until the following season.</a:t>
            </a:r>
          </a:p>
          <a:p>
            <a:pPr lvl="1"/>
            <a:endParaRPr lang="en-US" dirty="0" smtClean="0"/>
          </a:p>
          <a:p>
            <a:pPr lvl="1"/>
            <a:r>
              <a:rPr lang="en-US" dirty="0" smtClean="0"/>
              <a:t>Based of information given, which ligaments were probably injured?</a:t>
            </a:r>
          </a:p>
          <a:p>
            <a:pPr lvl="1"/>
            <a:endParaRPr lang="en-US" dirty="0" smtClean="0"/>
          </a:p>
          <a:p>
            <a:pPr lvl="1"/>
            <a:r>
              <a:rPr lang="en-US" dirty="0" smtClean="0"/>
              <a:t>What other structure may also be injured?</a:t>
            </a:r>
          </a:p>
          <a:p>
            <a:pPr lvl="1"/>
            <a:endParaRPr lang="en-US" dirty="0" smtClean="0"/>
          </a:p>
          <a:p>
            <a:pPr lvl="1"/>
            <a:r>
              <a:rPr lang="en-US" dirty="0" smtClean="0"/>
              <a:t>What is the drawer test?</a:t>
            </a:r>
          </a:p>
          <a:p>
            <a:pPr marL="0" indent="0">
              <a:buNone/>
            </a:pPr>
            <a:r>
              <a:rPr lang="en-US" dirty="0" smtClean="0"/>
              <a:t>    </a:t>
            </a:r>
            <a:endParaRPr lang="en-US" dirty="0"/>
          </a:p>
        </p:txBody>
      </p:sp>
    </p:spTree>
    <p:extLst>
      <p:ext uri="{BB962C8B-B14F-4D97-AF65-F5344CB8AC3E}">
        <p14:creationId xmlns:p14="http://schemas.microsoft.com/office/powerpoint/2010/main" val="1935456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228600"/>
            <a:ext cx="8763000" cy="6400800"/>
          </a:xfrm>
        </p:spPr>
        <p:txBody>
          <a:bodyPr/>
          <a:lstStyle/>
          <a:p>
            <a:r>
              <a:rPr lang="en-US" dirty="0" smtClean="0"/>
              <a:t>ANSWER CASE -3</a:t>
            </a:r>
          </a:p>
          <a:p>
            <a:r>
              <a:rPr lang="en-US" dirty="0" smtClean="0"/>
              <a:t>Medial collateral ligament &amp; anterior cruciate ligament ,( localized pain suggest medial collateral ligament injury &amp; positive drawer test indicates the rapture of anterior cruciate ligament</a:t>
            </a:r>
          </a:p>
          <a:p>
            <a:r>
              <a:rPr lang="en-US" dirty="0" smtClean="0"/>
              <a:t> medial meniscus is probably damaged, because it attached to the medial collateral ligament</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303604127"/>
              </p:ext>
            </p:extLst>
          </p:nvPr>
        </p:nvGraphicFramePr>
        <p:xfrm>
          <a:off x="1752599" y="3124200"/>
          <a:ext cx="5212773" cy="3699387"/>
        </p:xfrm>
        <a:graphic>
          <a:graphicData uri="http://schemas.openxmlformats.org/presentationml/2006/ole">
            <mc:AlternateContent xmlns:mc="http://schemas.openxmlformats.org/markup-compatibility/2006">
              <mc:Choice xmlns:v="urn:schemas-microsoft-com:vml" Requires="v">
                <p:oleObj spid="_x0000_s14356" name="Acrobat Document" r:id="rId3" imgW="5667037" imgH="6238766" progId="AcroExch.Document.2015">
                  <p:embed/>
                </p:oleObj>
              </mc:Choice>
              <mc:Fallback>
                <p:oleObj name="Acrobat Document" r:id="rId3" imgW="5667037" imgH="6238766" progId="AcroExch.Document.2015">
                  <p:embed/>
                  <p:pic>
                    <p:nvPicPr>
                      <p:cNvPr id="0" name=""/>
                      <p:cNvPicPr/>
                      <p:nvPr/>
                    </p:nvPicPr>
                    <p:blipFill>
                      <a:blip r:embed="rId4"/>
                      <a:stretch>
                        <a:fillRect/>
                      </a:stretch>
                    </p:blipFill>
                    <p:spPr>
                      <a:xfrm>
                        <a:off x="1752599" y="3124200"/>
                        <a:ext cx="5212773" cy="3699387"/>
                      </a:xfrm>
                      <a:prstGeom prst="rect">
                        <a:avLst/>
                      </a:prstGeom>
                    </p:spPr>
                  </p:pic>
                </p:oleObj>
              </mc:Fallback>
            </mc:AlternateContent>
          </a:graphicData>
        </a:graphic>
      </p:graphicFrame>
    </p:spTree>
    <p:extLst>
      <p:ext uri="{BB962C8B-B14F-4D97-AF65-F5344CB8AC3E}">
        <p14:creationId xmlns:p14="http://schemas.microsoft.com/office/powerpoint/2010/main" val="13682955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066800"/>
            <a:ext cx="3886200" cy="5029200"/>
          </a:xfrm>
        </p:spPr>
        <p:txBody>
          <a:bodyPr>
            <a:normAutofit/>
          </a:bodyPr>
          <a:lstStyle/>
          <a:p>
            <a:r>
              <a:rPr lang="en-US" sz="2000" dirty="0" smtClean="0">
                <a:solidFill>
                  <a:srgbClr val="C00000"/>
                </a:solidFill>
              </a:rPr>
              <a:t>Drawer test – </a:t>
            </a:r>
          </a:p>
          <a:p>
            <a:pPr lvl="1"/>
            <a:endParaRPr lang="en-US" sz="1600" dirty="0" smtClean="0"/>
          </a:p>
          <a:p>
            <a:pPr lvl="1"/>
            <a:r>
              <a:rPr lang="en-US" sz="1600" dirty="0" smtClean="0"/>
              <a:t>Person in supine positon</a:t>
            </a:r>
          </a:p>
          <a:p>
            <a:pPr lvl="1"/>
            <a:endParaRPr lang="en-US" sz="1600" dirty="0" smtClean="0"/>
          </a:p>
          <a:p>
            <a:pPr lvl="1"/>
            <a:r>
              <a:rPr lang="en-US" sz="1600" dirty="0" smtClean="0"/>
              <a:t>Hip &amp; knee are in flex position</a:t>
            </a:r>
          </a:p>
          <a:p>
            <a:pPr lvl="1"/>
            <a:endParaRPr lang="en-US" sz="1600" dirty="0" smtClean="0"/>
          </a:p>
          <a:p>
            <a:pPr lvl="1"/>
            <a:r>
              <a:rPr lang="en-US" sz="1600" dirty="0" smtClean="0"/>
              <a:t>Examiner grasp the leg with both hands with thumb placed on patella</a:t>
            </a:r>
          </a:p>
          <a:p>
            <a:pPr lvl="1"/>
            <a:endParaRPr lang="en-US" sz="1600" dirty="0" smtClean="0"/>
          </a:p>
          <a:p>
            <a:pPr lvl="1"/>
            <a:r>
              <a:rPr lang="en-US" sz="1600" dirty="0" smtClean="0"/>
              <a:t>If excessive forward  movement of tibia indicate the injury of anterior cruciate ligament</a:t>
            </a:r>
          </a:p>
          <a:p>
            <a:pPr lvl="1"/>
            <a:r>
              <a:rPr lang="en-US" sz="1600" dirty="0" smtClean="0"/>
              <a:t>If there is excessive backward  movement of tibia indicate injury of posterior cruciate ligament </a:t>
            </a:r>
            <a:endParaRPr lang="en-US" sz="1600" dirty="0"/>
          </a:p>
        </p:txBody>
      </p:sp>
      <p:pic>
        <p:nvPicPr>
          <p:cNvPr id="1741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267200" y="609600"/>
            <a:ext cx="4716991"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32609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sz="3600" dirty="0" smtClean="0"/>
              <a:t>CASE -4</a:t>
            </a:r>
            <a:endParaRPr lang="en-US" sz="3600" dirty="0"/>
          </a:p>
        </p:txBody>
      </p:sp>
      <p:sp>
        <p:nvSpPr>
          <p:cNvPr id="3" name="Content Placeholder 2"/>
          <p:cNvSpPr>
            <a:spLocks noGrp="1"/>
          </p:cNvSpPr>
          <p:nvPr>
            <p:ph sz="half" idx="1"/>
          </p:nvPr>
        </p:nvSpPr>
        <p:spPr>
          <a:xfrm>
            <a:off x="304800" y="990600"/>
            <a:ext cx="8305800" cy="5334000"/>
          </a:xfrm>
        </p:spPr>
        <p:txBody>
          <a:bodyPr/>
          <a:lstStyle/>
          <a:p>
            <a:pPr>
              <a:buFont typeface="Wingdings" panose="05000000000000000000" pitchFamily="2" charset="2"/>
              <a:buChar char="q"/>
            </a:pPr>
            <a:r>
              <a:rPr lang="en-US" dirty="0" smtClean="0">
                <a:solidFill>
                  <a:srgbClr val="C00000"/>
                </a:solidFill>
              </a:rPr>
              <a:t>Following a severe automobile accident, a 27 year old female was found to have an unstable right knee joint. On examination under an anesthetic, it was possible to pull the tibia forward excessively on femur. The patient’s knee joint was fixed in plaster for three month and vigorous physiotherapy was carried out on her quadriceps femoris muscle.</a:t>
            </a:r>
          </a:p>
          <a:p>
            <a:pPr lvl="1"/>
            <a:endParaRPr lang="en-US" dirty="0" smtClean="0"/>
          </a:p>
          <a:p>
            <a:pPr lvl="1"/>
            <a:r>
              <a:rPr lang="en-US" dirty="0" smtClean="0"/>
              <a:t>What structured was damaged in the knee joint?</a:t>
            </a:r>
          </a:p>
          <a:p>
            <a:pPr lvl="1"/>
            <a:endParaRPr lang="en-US" dirty="0" smtClean="0"/>
          </a:p>
          <a:p>
            <a:pPr lvl="1"/>
            <a:r>
              <a:rPr lang="en-US" dirty="0" smtClean="0"/>
              <a:t>Why was it necessary to have physiotherapy on the quadriceps femoris muscle?</a:t>
            </a:r>
            <a:endParaRPr lang="en-US" dirty="0"/>
          </a:p>
        </p:txBody>
      </p:sp>
    </p:spTree>
    <p:extLst>
      <p:ext uri="{BB962C8B-B14F-4D97-AF65-F5344CB8AC3E}">
        <p14:creationId xmlns:p14="http://schemas.microsoft.com/office/powerpoint/2010/main" val="42016524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ANSWER CASE- 4</a:t>
            </a:r>
            <a:endParaRPr lang="en-US" sz="3200" dirty="0"/>
          </a:p>
        </p:txBody>
      </p:sp>
      <p:sp>
        <p:nvSpPr>
          <p:cNvPr id="3" name="Content Placeholder 2"/>
          <p:cNvSpPr>
            <a:spLocks noGrp="1"/>
          </p:cNvSpPr>
          <p:nvPr>
            <p:ph sz="half" idx="1"/>
          </p:nvPr>
        </p:nvSpPr>
        <p:spPr>
          <a:xfrm>
            <a:off x="457200" y="1447800"/>
            <a:ext cx="8534400" cy="4678363"/>
          </a:xfrm>
        </p:spPr>
        <p:txBody>
          <a:bodyPr/>
          <a:lstStyle/>
          <a:p>
            <a:endParaRPr lang="en-US" sz="2400" dirty="0" smtClean="0"/>
          </a:p>
          <a:p>
            <a:r>
              <a:rPr lang="en-US" sz="2400" dirty="0" smtClean="0"/>
              <a:t>In this patient the anterior cruciate ligament in the right knee has been raptured </a:t>
            </a:r>
          </a:p>
          <a:p>
            <a:endParaRPr lang="en-US" sz="2400" dirty="0" smtClean="0"/>
          </a:p>
          <a:p>
            <a:r>
              <a:rPr lang="en-US" sz="2400" dirty="0" smtClean="0"/>
              <a:t>Actually strength of knee joint depends primarily on the tone of quadriceps femoris muscle &amp; secondarily on ligaments so loss this ligament can be compensated by developing tone in quadriceps femoris muscle.</a:t>
            </a:r>
          </a:p>
          <a:p>
            <a:endParaRPr lang="en-US" dirty="0"/>
          </a:p>
        </p:txBody>
      </p:sp>
    </p:spTree>
    <p:extLst>
      <p:ext uri="{BB962C8B-B14F-4D97-AF65-F5344CB8AC3E}">
        <p14:creationId xmlns:p14="http://schemas.microsoft.com/office/powerpoint/2010/main" val="41559819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0"/>
            <a:ext cx="8229600" cy="1143000"/>
          </a:xfrm>
        </p:spPr>
        <p:txBody>
          <a:bodyPr>
            <a:normAutofit/>
          </a:bodyPr>
          <a:lstStyle/>
          <a:p>
            <a:r>
              <a:rPr lang="en-US" sz="4000" b="1" dirty="0" smtClean="0">
                <a:solidFill>
                  <a:srgbClr val="C00000"/>
                </a:solidFill>
                <a:effectLst>
                  <a:outerShdw blurRad="38100" dist="38100" dir="2700000" algn="tl">
                    <a:srgbClr val="000000">
                      <a:alpha val="43137"/>
                    </a:srgbClr>
                  </a:outerShdw>
                </a:effectLst>
              </a:rPr>
              <a:t>THANK YOU</a:t>
            </a:r>
            <a:endParaRPr lang="en-US" sz="40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228257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TotalTime>
  <Words>1112</Words>
  <Application>Microsoft Office PowerPoint</Application>
  <PresentationFormat>On-screen Show (4:3)</PresentationFormat>
  <Paragraphs>179</Paragraphs>
  <Slides>30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Acrobat Document</vt:lpstr>
      <vt:lpstr>KNEE JOINT</vt:lpstr>
      <vt:lpstr>INTRODUCTION</vt:lpstr>
      <vt:lpstr>PowerPoint Presentation</vt:lpstr>
      <vt:lpstr>ARTICULAR SURFACES</vt:lpstr>
      <vt:lpstr>JOINT CAPSULE OF KNEE JOINT</vt:lpstr>
      <vt:lpstr>PowerPoint Presentation</vt:lpstr>
      <vt:lpstr>PowerPoint Presentation</vt:lpstr>
      <vt:lpstr>BURSAE OF KNEE JOINT</vt:lpstr>
      <vt:lpstr>PowerPoint Presentation</vt:lpstr>
      <vt:lpstr>PowerPoint Presentation</vt:lpstr>
      <vt:lpstr>PowerPoint Presentation</vt:lpstr>
      <vt:lpstr>LIGAMENTS OF KNEE JOINT</vt:lpstr>
      <vt:lpstr>PowerPoint Presentation</vt:lpstr>
      <vt:lpstr>PowerPoint Presentation</vt:lpstr>
      <vt:lpstr>PowerPoint Presentation</vt:lpstr>
      <vt:lpstr>RELATION OF KNEE JOINT</vt:lpstr>
      <vt:lpstr>ARTERIAL SUPPLY </vt:lpstr>
      <vt:lpstr>MOVEMENT OF KNEE JOINT</vt:lpstr>
      <vt:lpstr>PowerPoint Presentation</vt:lpstr>
      <vt:lpstr>PowerPoint Presentation</vt:lpstr>
      <vt:lpstr>CASE - 1</vt:lpstr>
      <vt:lpstr>PowerPoint Presentation</vt:lpstr>
      <vt:lpstr>CASE -2</vt:lpstr>
      <vt:lpstr>ANSWER CASE -2</vt:lpstr>
      <vt:lpstr>CASE -3</vt:lpstr>
      <vt:lpstr>PowerPoint Presentation</vt:lpstr>
      <vt:lpstr>PowerPoint Presentation</vt:lpstr>
      <vt:lpstr>CASE -4</vt:lpstr>
      <vt:lpstr>ANSWER CASE- 4</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KNEE JOINT</dc:title>
  <dc:creator>sarangdhar</dc:creator>
  <cp:lastModifiedBy>sarangdhar</cp:lastModifiedBy>
  <cp:revision>50</cp:revision>
  <dcterms:created xsi:type="dcterms:W3CDTF">2021-04-21T12:20:04Z</dcterms:created>
  <dcterms:modified xsi:type="dcterms:W3CDTF">2022-04-25T10:58:30Z</dcterms:modified>
</cp:coreProperties>
</file>