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8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  <p:sldId id="271" r:id="rId17"/>
    <p:sldId id="272" r:id="rId18"/>
    <p:sldId id="273" r:id="rId19"/>
    <p:sldId id="275" r:id="rId20"/>
    <p:sldId id="289" r:id="rId21"/>
    <p:sldId id="288" r:id="rId22"/>
    <p:sldId id="287" r:id="rId23"/>
    <p:sldId id="276" r:id="rId24"/>
    <p:sldId id="274" r:id="rId25"/>
    <p:sldId id="280" r:id="rId26"/>
    <p:sldId id="286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0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8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2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6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8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98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7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0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3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97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5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E5301-B3B1-40AC-B5E4-08C1FA1D922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34014-F0CE-4F31-8EC5-BE2F776D8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7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KIDNEY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86200" y="4191000"/>
            <a:ext cx="4572000" cy="1143000"/>
          </a:xfrm>
        </p:spPr>
        <p:txBody>
          <a:bodyPr>
            <a:normAutofit fontScale="40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professor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 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79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Introduction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3434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Paired excretory organ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Reddish brown in colour </a:t>
            </a:r>
          </a:p>
          <a:p>
            <a:endParaRPr lang="en-US" dirty="0" smtClean="0"/>
          </a:p>
          <a:p>
            <a:r>
              <a:rPr lang="en-US" dirty="0" smtClean="0"/>
              <a:t>Elaborate urine &amp; eliminate the waste product of protein metabolism </a:t>
            </a:r>
          </a:p>
          <a:p>
            <a:endParaRPr lang="en-US" dirty="0" smtClean="0"/>
          </a:p>
          <a:p>
            <a:r>
              <a:rPr lang="en-US" dirty="0" smtClean="0"/>
              <a:t>Maintains the  electrolyte &amp; water balance of the body </a:t>
            </a:r>
          </a:p>
          <a:p>
            <a:endParaRPr lang="en-US" dirty="0" smtClean="0"/>
          </a:p>
          <a:p>
            <a:r>
              <a:rPr lang="en-US" dirty="0" smtClean="0"/>
              <a:t>It secretes - </a:t>
            </a:r>
          </a:p>
          <a:p>
            <a:pPr lvl="1"/>
            <a:endParaRPr lang="en-US" dirty="0" smtClean="0"/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Renin – </a:t>
            </a:r>
            <a:r>
              <a:rPr lang="en-US" dirty="0" smtClean="0"/>
              <a:t>for autoregulation of blood flow &amp; blood pressure </a:t>
            </a:r>
          </a:p>
          <a:p>
            <a:pPr lvl="1"/>
            <a:endParaRPr lang="en-US" dirty="0" smtClean="0"/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Erythropoietin </a:t>
            </a:r>
            <a:r>
              <a:rPr lang="en-US" b="1" dirty="0" smtClean="0"/>
              <a:t>– </a:t>
            </a:r>
            <a:r>
              <a:rPr lang="en-US" dirty="0" smtClean="0"/>
              <a:t>for  maturation of RBC</a:t>
            </a:r>
          </a:p>
          <a:p>
            <a:pPr lvl="1"/>
            <a:endParaRPr lang="en-US" dirty="0" smtClean="0"/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1,25 dihydroxy cholecalciferol  </a:t>
            </a:r>
            <a:r>
              <a:rPr lang="en-US" dirty="0" smtClean="0"/>
              <a:t>- for control of calcium metabolism </a:t>
            </a:r>
            <a:endParaRPr lang="en-US" dirty="0"/>
          </a:p>
        </p:txBody>
      </p:sp>
      <p:pic>
        <p:nvPicPr>
          <p:cNvPr id="1026" name="Picture 2" descr="I:\16242106057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4465756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67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Situation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267200" cy="57150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Situated  retroperitoneally in posterior abdominal wall by the side of vertebral column (paravertebral gutter)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Extends – </a:t>
            </a:r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>
                <a:solidFill>
                  <a:srgbClr val="0070C0"/>
                </a:solidFill>
              </a:rPr>
              <a:t>T12 – L3 vertebrae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i="1" dirty="0" smtClean="0"/>
              <a:t>Right kidney is slightly lower than the left one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 descr="I:\16242106881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0"/>
            <a:ext cx="4723392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4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334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Axis of 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419600" cy="5638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Long axis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Directed downwards &amp; laterally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Transverse axis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Directed laterally &amp; backwards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Because kidney rest on muscles of paravertebral gutter </a:t>
            </a:r>
          </a:p>
          <a:p>
            <a:endParaRPr lang="en-US" dirty="0" smtClean="0"/>
          </a:p>
          <a:p>
            <a:r>
              <a:rPr lang="en-US" dirty="0" smtClean="0"/>
              <a:t>Transpyloric plane passes through upper part of hilum of right kidney &amp; lower part of hilum of left kidney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Left kidney is longer , narrower &amp; near to vertebral column than the right kidney</a:t>
            </a:r>
          </a:p>
          <a:p>
            <a:endParaRPr lang="en-US" dirty="0"/>
          </a:p>
        </p:txBody>
      </p:sp>
      <p:pic>
        <p:nvPicPr>
          <p:cNvPr id="9218" name="Picture 2" descr="I:\16242128406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5825"/>
            <a:ext cx="4746652" cy="473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95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11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Measurements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4343400" cy="6096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Length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11 cm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Breadth 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6 cm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Thickness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3 cm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Weight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male –  </a:t>
            </a:r>
            <a:r>
              <a:rPr lang="en-US" dirty="0" smtClean="0">
                <a:solidFill>
                  <a:srgbClr val="C00000"/>
                </a:solidFill>
              </a:rPr>
              <a:t>150 gm – 170 gm 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female – </a:t>
            </a:r>
            <a:r>
              <a:rPr lang="en-US" dirty="0" smtClean="0">
                <a:solidFill>
                  <a:srgbClr val="C00000"/>
                </a:solidFill>
              </a:rPr>
              <a:t>130gm  - 150 gm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Ranges from </a:t>
            </a:r>
            <a:r>
              <a:rPr lang="en-US" dirty="0" smtClean="0">
                <a:solidFill>
                  <a:srgbClr val="C00000"/>
                </a:solidFill>
              </a:rPr>
              <a:t>130 gm – 170  gm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Shape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Bean shaped </a:t>
            </a:r>
            <a:r>
              <a:rPr lang="en-US" b="1" dirty="0" smtClean="0"/>
              <a:t>, </a:t>
            </a:r>
            <a:r>
              <a:rPr lang="en-US" dirty="0" smtClean="0"/>
              <a:t>hilum directed medially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2892432" cy="4573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04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5635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Surface marking of kidney on the back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834904" cy="533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72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11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Factors keeping the kidney in position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8534400" cy="5486400"/>
          </a:xfrm>
        </p:spPr>
        <p:txBody>
          <a:bodyPr>
            <a:normAutofit/>
          </a:bodyPr>
          <a:lstStyle/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Pressure exerted by neighbouring viscera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This is maintain by the tone of the abdominal muscles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By disposition of renal fascia &amp; distribution of renal fat </a:t>
            </a:r>
          </a:p>
          <a:p>
            <a:endParaRPr lang="en-US" sz="2400" dirty="0" smtClean="0"/>
          </a:p>
          <a:p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Pedicles of kidney (renal vessels &amp; pelvis of ureter ) attached to the hilum 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Covering of 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548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Each kidney has four coverings </a:t>
            </a:r>
          </a:p>
          <a:p>
            <a:endParaRPr lang="en-US" sz="2400" dirty="0" smtClean="0"/>
          </a:p>
          <a:p>
            <a:r>
              <a:rPr lang="en-US" sz="2400" dirty="0" smtClean="0"/>
              <a:t>Within outwards they are –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Fibrous capsule (True capsule)</a:t>
            </a:r>
          </a:p>
          <a:p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Perinephric fat (Adipose capsule)</a:t>
            </a:r>
          </a:p>
          <a:p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Renal fascia </a:t>
            </a:r>
            <a:r>
              <a:rPr lang="en-US" sz="2000" dirty="0" smtClean="0"/>
              <a:t>or </a:t>
            </a:r>
            <a:r>
              <a:rPr lang="en-US" sz="2000" dirty="0" smtClean="0">
                <a:solidFill>
                  <a:srgbClr val="00B050"/>
                </a:solidFill>
              </a:rPr>
              <a:t>fascia of Gerota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(False capsule)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Paranephric fat 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I:\16242107011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44888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16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Fibrous capsule </a:t>
            </a:r>
          </a:p>
          <a:p>
            <a:pPr lvl="1"/>
            <a:r>
              <a:rPr lang="en-US" dirty="0" smtClean="0"/>
              <a:t>Covers the entire organ </a:t>
            </a:r>
          </a:p>
          <a:p>
            <a:pPr lvl="1"/>
            <a:endParaRPr lang="en-US" dirty="0" smtClean="0">
              <a:solidFill>
                <a:prstClr val="black"/>
              </a:solidFill>
            </a:endParaRP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Formed </a:t>
            </a:r>
            <a:r>
              <a:rPr lang="en-US" dirty="0">
                <a:solidFill>
                  <a:prstClr val="black"/>
                </a:solidFill>
              </a:rPr>
              <a:t>by condensation of stroma of the kidney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Lines the wall of renal sinus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Reflected as tubular sheath around minor &amp; major calyces and pelvis of ureter 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Perinephric fat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occupies between fibrous capsule &amp; renal fascia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Fat is abundant along borders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content of renal fascia </a:t>
            </a:r>
          </a:p>
          <a:p>
            <a:endParaRPr lang="en-US" dirty="0"/>
          </a:p>
        </p:txBody>
      </p:sp>
      <p:pic>
        <p:nvPicPr>
          <p:cNvPr id="6146" name="Picture 2" descr="I:\16242107011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121" y="2286000"/>
            <a:ext cx="4834765" cy="27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419600" cy="6096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Renal fascia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Formed by condensation of extra peritoneal connective tissue around the kidney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Continuous laterally with fascia transversalis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Consists of two layers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Anterior layer (fascia of Toldt )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Posterior layer ( fascia of Zuckerkendle 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170" name="Picture 2" descr="I:\16242107011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046" y="2209800"/>
            <a:ext cx="489695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1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770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600" b="1" dirty="0">
                <a:solidFill>
                  <a:srgbClr val="00B050"/>
                </a:solidFill>
              </a:rPr>
              <a:t>Tracings of renal fascia</a:t>
            </a:r>
          </a:p>
          <a:p>
            <a:pPr lvl="0"/>
            <a:endParaRPr lang="en-US" sz="2600" dirty="0" smtClean="0">
              <a:solidFill>
                <a:prstClr val="black"/>
              </a:solidFill>
            </a:endParaRPr>
          </a:p>
          <a:p>
            <a:pPr lvl="0"/>
            <a:r>
              <a:rPr lang="en-US" sz="2600" dirty="0" smtClean="0">
                <a:solidFill>
                  <a:srgbClr val="0070C0"/>
                </a:solidFill>
              </a:rPr>
              <a:t>Laterally</a:t>
            </a:r>
            <a:r>
              <a:rPr lang="en-US" sz="2600" dirty="0" smtClean="0">
                <a:solidFill>
                  <a:prstClr val="black"/>
                </a:solidFill>
              </a:rPr>
              <a:t> 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dirty="0" smtClean="0">
                <a:solidFill>
                  <a:prstClr val="black"/>
                </a:solidFill>
              </a:rPr>
              <a:t>Both layers are fused and forms lateral conal fascia &amp; it is continuous with fascia transversalis  </a:t>
            </a:r>
            <a:endParaRPr lang="en-US" sz="2200" dirty="0">
              <a:solidFill>
                <a:prstClr val="black"/>
              </a:solidFill>
            </a:endParaRPr>
          </a:p>
          <a:p>
            <a:pPr lvl="0"/>
            <a:endParaRPr lang="en-US" sz="2600" dirty="0" smtClean="0">
              <a:solidFill>
                <a:prstClr val="black"/>
              </a:solidFill>
            </a:endParaRPr>
          </a:p>
          <a:p>
            <a:pPr lvl="0"/>
            <a:r>
              <a:rPr lang="en-US" sz="2600" dirty="0" smtClean="0">
                <a:solidFill>
                  <a:srgbClr val="0070C0"/>
                </a:solidFill>
              </a:rPr>
              <a:t>Medially 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b="1" dirty="0" smtClean="0">
                <a:solidFill>
                  <a:srgbClr val="00B050"/>
                </a:solidFill>
              </a:rPr>
              <a:t>Anterior layer – </a:t>
            </a:r>
            <a:r>
              <a:rPr lang="en-US" sz="2200" dirty="0" smtClean="0">
                <a:solidFill>
                  <a:prstClr val="black"/>
                </a:solidFill>
              </a:rPr>
              <a:t>covers the front of kidney &amp; renal vessels &amp; is continuous with similar layer of opposite side of renal fascia  </a:t>
            </a:r>
          </a:p>
          <a:p>
            <a:pPr lvl="1"/>
            <a:endParaRPr lang="en-US" sz="2200" dirty="0" smtClean="0">
              <a:solidFill>
                <a:prstClr val="black"/>
              </a:solidFill>
            </a:endParaRPr>
          </a:p>
          <a:p>
            <a:pPr lvl="1"/>
            <a:r>
              <a:rPr lang="en-US" sz="2200" b="1" dirty="0" smtClean="0">
                <a:solidFill>
                  <a:srgbClr val="00B050"/>
                </a:solidFill>
              </a:rPr>
              <a:t>Posterior layer – </a:t>
            </a:r>
            <a:r>
              <a:rPr lang="en-US" sz="2200" dirty="0" smtClean="0">
                <a:solidFill>
                  <a:prstClr val="black"/>
                </a:solidFill>
              </a:rPr>
              <a:t>covers the back of kidney blends with psoas fascia </a:t>
            </a:r>
            <a:endParaRPr lang="en-US" sz="2200" dirty="0">
              <a:solidFill>
                <a:prstClr val="black"/>
              </a:solidFill>
            </a:endParaRPr>
          </a:p>
          <a:p>
            <a:pPr lvl="0"/>
            <a:endParaRPr lang="en-US" sz="26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8194" name="Picture 2" descr="I:\16242107011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4655286" cy="260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57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Above </a:t>
            </a:r>
          </a:p>
          <a:p>
            <a:pPr lvl="1"/>
            <a:r>
              <a:rPr lang="en-US" dirty="0" smtClean="0"/>
              <a:t>After covering the suprarenal gland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On right side </a:t>
            </a:r>
          </a:p>
          <a:p>
            <a:pPr lvl="3"/>
            <a:endParaRPr lang="en-US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Anterior layer – </a:t>
            </a:r>
            <a:r>
              <a:rPr lang="en-US" dirty="0" smtClean="0"/>
              <a:t>continue with coronary ligament at the bare are of liver </a:t>
            </a:r>
          </a:p>
          <a:p>
            <a:pPr lvl="3"/>
            <a:endParaRPr lang="en-US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Posterior layer – </a:t>
            </a:r>
            <a:r>
              <a:rPr lang="en-US" dirty="0" smtClean="0"/>
              <a:t>continue with sub-diaphragmatic fascia 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On left side </a:t>
            </a:r>
          </a:p>
          <a:p>
            <a:pPr lvl="3"/>
            <a:endParaRPr lang="en-US" b="1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Anterior layer – </a:t>
            </a:r>
            <a:r>
              <a:rPr lang="en-US" dirty="0" smtClean="0"/>
              <a:t>continue with gastrophrenic ligament  </a:t>
            </a:r>
          </a:p>
          <a:p>
            <a:pPr lvl="3"/>
            <a:endParaRPr lang="en-US" dirty="0" smtClean="0">
              <a:solidFill>
                <a:srgbClr val="00B050"/>
              </a:solidFill>
            </a:endParaRPr>
          </a:p>
          <a:p>
            <a:pPr lvl="3"/>
            <a:r>
              <a:rPr lang="en-US" b="1" dirty="0" smtClean="0">
                <a:solidFill>
                  <a:srgbClr val="00B050"/>
                </a:solidFill>
              </a:rPr>
              <a:t>Posterior layer – </a:t>
            </a:r>
            <a:r>
              <a:rPr lang="en-US" dirty="0" smtClean="0"/>
              <a:t>continue with sub-diaphragmatic fascia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Below 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r>
              <a:rPr lang="en-US" b="1" dirty="0" smtClean="0"/>
              <a:t>On both side -  </a:t>
            </a:r>
            <a:r>
              <a:rPr lang="en-US" dirty="0" smtClean="0"/>
              <a:t>it extend downward along the ureter &amp; blend with fascia iliaca  in the iliac fossa</a:t>
            </a:r>
            <a:endParaRPr lang="en-US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614" y="762000"/>
            <a:ext cx="4640386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70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038600" cy="45259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Paranephric fat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Occupies interval b/w renal fascia &amp; anterior layer of thoraco- lumbar fascia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Abundant on posterior surface of lower part of kidney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879529" cy="272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Presenting parts of 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791200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 smtClean="0"/>
              <a:t>Each kidney presents 2 ends, 2 borders &amp; 2 surfaces </a:t>
            </a:r>
          </a:p>
          <a:p>
            <a:endParaRPr lang="en-US" sz="3800" dirty="0" smtClean="0">
              <a:solidFill>
                <a:srgbClr val="0070C0"/>
              </a:solidFill>
            </a:endParaRPr>
          </a:p>
          <a:p>
            <a:r>
              <a:rPr lang="en-US" sz="3800" b="1" dirty="0" smtClean="0">
                <a:solidFill>
                  <a:srgbClr val="0070C0"/>
                </a:solidFill>
              </a:rPr>
              <a:t>T</a:t>
            </a:r>
            <a:r>
              <a:rPr lang="en-US" sz="4400" b="1" dirty="0" smtClean="0">
                <a:solidFill>
                  <a:srgbClr val="0070C0"/>
                </a:solidFill>
              </a:rPr>
              <a:t>wo ends (poles) </a:t>
            </a:r>
          </a:p>
          <a:p>
            <a:pPr lvl="1"/>
            <a:endParaRPr lang="en-US" sz="2900" b="1" dirty="0" smtClean="0">
              <a:solidFill>
                <a:srgbClr val="00B050"/>
              </a:solidFill>
            </a:endParaRPr>
          </a:p>
          <a:p>
            <a:pPr lvl="1"/>
            <a:r>
              <a:rPr lang="en-US" sz="3300" b="1" dirty="0" smtClean="0">
                <a:solidFill>
                  <a:srgbClr val="00B050"/>
                </a:solidFill>
              </a:rPr>
              <a:t>Upper end </a:t>
            </a:r>
          </a:p>
          <a:p>
            <a:pPr lvl="2"/>
            <a:endParaRPr lang="en-US" sz="2600" dirty="0" smtClean="0"/>
          </a:p>
          <a:p>
            <a:pPr lvl="2"/>
            <a:r>
              <a:rPr lang="en-US" sz="2900" dirty="0" smtClean="0"/>
              <a:t>Thicker &amp; rounded than lower end </a:t>
            </a:r>
          </a:p>
          <a:p>
            <a:pPr lvl="2"/>
            <a:endParaRPr lang="en-US" sz="2900" dirty="0" smtClean="0"/>
          </a:p>
          <a:p>
            <a:pPr lvl="2"/>
            <a:r>
              <a:rPr lang="en-US" sz="2900" dirty="0" smtClean="0"/>
              <a:t>Situated about 2.5 cm from median plane opposite T12 </a:t>
            </a:r>
          </a:p>
          <a:p>
            <a:pPr lvl="2"/>
            <a:endParaRPr lang="en-US" sz="2900" dirty="0" smtClean="0"/>
          </a:p>
          <a:p>
            <a:pPr lvl="2"/>
            <a:r>
              <a:rPr lang="en-US" sz="2900" dirty="0" smtClean="0"/>
              <a:t>Related with  suprarenal gland </a:t>
            </a:r>
          </a:p>
          <a:p>
            <a:pPr lvl="1"/>
            <a:endParaRPr lang="en-US" sz="2900" b="1" dirty="0" smtClean="0">
              <a:solidFill>
                <a:srgbClr val="00B050"/>
              </a:solidFill>
            </a:endParaRPr>
          </a:p>
          <a:p>
            <a:pPr lvl="1"/>
            <a:r>
              <a:rPr lang="en-US" sz="3300" b="1" dirty="0" smtClean="0">
                <a:solidFill>
                  <a:srgbClr val="00B050"/>
                </a:solidFill>
              </a:rPr>
              <a:t>Lower end  </a:t>
            </a:r>
          </a:p>
          <a:p>
            <a:pPr lvl="2"/>
            <a:endParaRPr lang="en-US" sz="2600" dirty="0" smtClean="0"/>
          </a:p>
          <a:p>
            <a:pPr lvl="2"/>
            <a:r>
              <a:rPr lang="en-US" sz="2900" dirty="0" smtClean="0"/>
              <a:t>Directed downward &amp; laterally</a:t>
            </a:r>
          </a:p>
          <a:p>
            <a:pPr lvl="2"/>
            <a:endParaRPr lang="en-US" sz="2900" dirty="0" smtClean="0"/>
          </a:p>
          <a:p>
            <a:pPr lvl="2"/>
            <a:r>
              <a:rPr lang="en-US" sz="2900" dirty="0" smtClean="0"/>
              <a:t>Situated about 7.5 cm from median plane opposite to L3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074" name="Picture 2" descr="I:\16242106278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39" y="1371600"/>
            <a:ext cx="4589861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:\16242677405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038600"/>
            <a:ext cx="3250971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228600"/>
            <a:ext cx="4419600" cy="64008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Two borders </a:t>
            </a:r>
          </a:p>
          <a:p>
            <a:pPr lvl="1"/>
            <a:endParaRPr lang="en-US" b="1" dirty="0" smtClean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Medial </a:t>
            </a:r>
            <a:r>
              <a:rPr lang="en-US" b="1" dirty="0">
                <a:solidFill>
                  <a:srgbClr val="00B050"/>
                </a:solidFill>
              </a:rPr>
              <a:t>border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Convex </a:t>
            </a:r>
            <a:r>
              <a:rPr lang="en-US" dirty="0"/>
              <a:t>in upper &amp; lower part and concavity at the hilum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Hilum </a:t>
            </a:r>
            <a:r>
              <a:rPr lang="en-US" dirty="0"/>
              <a:t>is situated about 5 cm from middle line opposite to lower border of </a:t>
            </a:r>
            <a:r>
              <a:rPr lang="en-US" dirty="0" smtClean="0"/>
              <a:t>L1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Structure passing through the hilum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(before backwards) </a:t>
            </a:r>
          </a:p>
          <a:p>
            <a:pPr lvl="3"/>
            <a:endParaRPr lang="en-US" b="1" dirty="0" smtClean="0"/>
          </a:p>
          <a:p>
            <a:pPr lvl="3"/>
            <a:r>
              <a:rPr lang="en-US" b="1" dirty="0" smtClean="0"/>
              <a:t>Renal vein</a:t>
            </a:r>
          </a:p>
          <a:p>
            <a:pPr lvl="3"/>
            <a:endParaRPr lang="en-US" b="1" dirty="0" smtClean="0"/>
          </a:p>
          <a:p>
            <a:pPr lvl="3"/>
            <a:r>
              <a:rPr lang="en-US" b="1" dirty="0" smtClean="0"/>
              <a:t>Renal artery</a:t>
            </a:r>
          </a:p>
          <a:p>
            <a:pPr lvl="3"/>
            <a:endParaRPr lang="en-US" b="1" dirty="0" smtClean="0"/>
          </a:p>
          <a:p>
            <a:pPr lvl="3"/>
            <a:r>
              <a:rPr lang="en-US" b="1" dirty="0" smtClean="0"/>
              <a:t>Pelvis of ureter </a:t>
            </a:r>
            <a:endParaRPr lang="en-US" b="1" dirty="0"/>
          </a:p>
          <a:p>
            <a:pPr lvl="1"/>
            <a:endParaRPr lang="en-US" b="1" dirty="0" smtClean="0">
              <a:solidFill>
                <a:srgbClr val="00B050"/>
              </a:solidFill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Lateral border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Convex &amp; thick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629" y="2286000"/>
            <a:ext cx="472366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69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4495800" cy="6553200"/>
          </a:xfrm>
        </p:spPr>
        <p:txBody>
          <a:bodyPr>
            <a:normAutofit fontScale="40000" lnSpcReduction="20000"/>
          </a:bodyPr>
          <a:lstStyle/>
          <a:p>
            <a:r>
              <a:rPr lang="en-US" sz="5000" b="1" dirty="0" smtClean="0">
                <a:solidFill>
                  <a:srgbClr val="0070C0"/>
                </a:solidFill>
              </a:rPr>
              <a:t>Two </a:t>
            </a:r>
            <a:r>
              <a:rPr lang="en-US" sz="5000" b="1" dirty="0">
                <a:solidFill>
                  <a:srgbClr val="0070C0"/>
                </a:solidFill>
              </a:rPr>
              <a:t>surfaces </a:t>
            </a:r>
          </a:p>
          <a:p>
            <a:pPr marL="457200" lvl="1" indent="0">
              <a:buNone/>
            </a:pPr>
            <a:endParaRPr lang="en-US" sz="3300" b="1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sz="4500" b="1" dirty="0" smtClean="0">
                <a:solidFill>
                  <a:srgbClr val="00B050"/>
                </a:solidFill>
              </a:rPr>
              <a:t>Anterior surface</a:t>
            </a:r>
          </a:p>
          <a:p>
            <a:pPr lvl="1"/>
            <a:endParaRPr lang="en-US" sz="3800" dirty="0" smtClean="0"/>
          </a:p>
          <a:p>
            <a:pPr lvl="1"/>
            <a:r>
              <a:rPr lang="en-US" sz="4000" dirty="0" smtClean="0"/>
              <a:t>Convex ,directed forwards &amp; laterally</a:t>
            </a:r>
          </a:p>
          <a:p>
            <a:pPr lvl="1"/>
            <a:endParaRPr lang="en-US" sz="4000" dirty="0" smtClean="0"/>
          </a:p>
          <a:p>
            <a:pPr lvl="1"/>
            <a:r>
              <a:rPr lang="en-US" sz="4000" dirty="0" smtClean="0"/>
              <a:t>Partially covered with peritoneum</a:t>
            </a:r>
          </a:p>
          <a:p>
            <a:pPr marL="457200" lvl="1" indent="0">
              <a:buNone/>
            </a:pPr>
            <a:endParaRPr lang="en-US" sz="3800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en-US" sz="4500" dirty="0" smtClean="0">
                <a:solidFill>
                  <a:srgbClr val="C00000"/>
                </a:solidFill>
              </a:rPr>
              <a:t>Relations on anterior surface of both kidney</a:t>
            </a:r>
          </a:p>
          <a:p>
            <a:pPr marL="457200" lvl="1" indent="0">
              <a:buNone/>
            </a:pPr>
            <a:endParaRPr lang="en-US" sz="3300" b="1" dirty="0" smtClean="0"/>
          </a:p>
          <a:p>
            <a:pPr lvl="1"/>
            <a:r>
              <a:rPr lang="en-US" sz="4200" b="1" dirty="0" smtClean="0"/>
              <a:t>On the Right kidney –</a:t>
            </a:r>
          </a:p>
          <a:p>
            <a:pPr lvl="2"/>
            <a:endParaRPr lang="en-US" sz="2900" dirty="0" smtClean="0"/>
          </a:p>
          <a:p>
            <a:pPr lvl="2"/>
            <a:r>
              <a:rPr lang="en-US" sz="4500" b="1" dirty="0" smtClean="0"/>
              <a:t>Supra renal area </a:t>
            </a:r>
          </a:p>
          <a:p>
            <a:pPr lvl="2"/>
            <a:endParaRPr lang="en-US" sz="4500" b="1" dirty="0" smtClean="0"/>
          </a:p>
          <a:p>
            <a:pPr lvl="2"/>
            <a:r>
              <a:rPr lang="en-US" sz="4500" b="1" dirty="0" smtClean="0"/>
              <a:t>Duodenal area</a:t>
            </a:r>
          </a:p>
          <a:p>
            <a:pPr lvl="2"/>
            <a:endParaRPr lang="en-US" sz="4500" b="1" dirty="0" smtClean="0"/>
          </a:p>
          <a:p>
            <a:pPr lvl="2"/>
            <a:r>
              <a:rPr lang="en-US" sz="4500" b="1" dirty="0" smtClean="0"/>
              <a:t>Hepatic area </a:t>
            </a:r>
          </a:p>
          <a:p>
            <a:pPr lvl="2"/>
            <a:endParaRPr lang="en-US" sz="4500" b="1" dirty="0" smtClean="0"/>
          </a:p>
          <a:p>
            <a:pPr lvl="2"/>
            <a:r>
              <a:rPr lang="en-US" sz="4500" b="1" dirty="0" smtClean="0"/>
              <a:t>Colic area</a:t>
            </a:r>
          </a:p>
          <a:p>
            <a:pPr lvl="2"/>
            <a:endParaRPr lang="en-US" sz="4500" b="1" dirty="0" smtClean="0"/>
          </a:p>
          <a:p>
            <a:pPr lvl="2"/>
            <a:r>
              <a:rPr lang="en-US" sz="4500" b="1" dirty="0" err="1" smtClean="0"/>
              <a:t>Jejunal</a:t>
            </a:r>
            <a:r>
              <a:rPr lang="en-US" sz="4500" b="1" dirty="0" smtClean="0"/>
              <a:t> area</a:t>
            </a:r>
            <a:endParaRPr lang="en-US" sz="4500" b="1" dirty="0"/>
          </a:p>
          <a:p>
            <a:pPr marL="457200" lvl="1" indent="0">
              <a:buNone/>
            </a:pP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5200"/>
            <a:ext cx="4681064" cy="290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I:\1624266820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66800"/>
            <a:ext cx="4843688" cy="216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9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248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sz="2000" b="1" dirty="0" smtClean="0"/>
              <a:t> On Left kidney</a:t>
            </a:r>
          </a:p>
          <a:p>
            <a:pPr marL="914400" lvl="2" indent="0">
              <a:buNone/>
            </a:pPr>
            <a:endParaRPr lang="en-US" sz="1800" dirty="0" smtClean="0"/>
          </a:p>
          <a:p>
            <a:pPr marL="914400" lvl="2" indent="0">
              <a:buNone/>
            </a:pPr>
            <a:r>
              <a:rPr lang="en-US" sz="1800" dirty="0" smtClean="0"/>
              <a:t>Related with six areas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/>
              <a:t>Supra renal area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Splenic area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Gastric area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Pancreatic area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Colic area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err="1" smtClean="0"/>
              <a:t>Jejunal</a:t>
            </a:r>
            <a:r>
              <a:rPr lang="en-US" sz="1800" b="1" dirty="0" smtClean="0"/>
              <a:t> area 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81400"/>
            <a:ext cx="4681537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404" y="990600"/>
            <a:ext cx="494870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7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Posterior surface </a:t>
            </a:r>
          </a:p>
          <a:p>
            <a:pPr lvl="1"/>
            <a:r>
              <a:rPr lang="en-US" dirty="0" smtClean="0"/>
              <a:t>Flat ,directed backwards &amp; medially </a:t>
            </a:r>
          </a:p>
          <a:p>
            <a:pPr lvl="1"/>
            <a:r>
              <a:rPr lang="en-US" dirty="0" smtClean="0"/>
              <a:t>Entirely non peritoneal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Relation on posterior surface of both kidney 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Posterior surface presents two parts –</a:t>
            </a:r>
          </a:p>
          <a:p>
            <a:r>
              <a:rPr lang="en-US" b="1" dirty="0" smtClean="0"/>
              <a:t>Upper part – </a:t>
            </a:r>
          </a:p>
          <a:p>
            <a:pPr lvl="1"/>
            <a:r>
              <a:rPr lang="en-US" dirty="0" smtClean="0"/>
              <a:t>Diaphragm arising from medial &amp;lateral arcuate ligaments</a:t>
            </a:r>
          </a:p>
          <a:p>
            <a:pPr lvl="1"/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&amp; 12</a:t>
            </a:r>
            <a:r>
              <a:rPr lang="en-US" baseline="30000" dirty="0" smtClean="0"/>
              <a:t>th</a:t>
            </a:r>
            <a:r>
              <a:rPr lang="en-US" dirty="0" smtClean="0"/>
              <a:t> ribs on left side &amp; 12</a:t>
            </a:r>
            <a:r>
              <a:rPr lang="en-US" baseline="30000" dirty="0" smtClean="0"/>
              <a:t>th</a:t>
            </a:r>
            <a:r>
              <a:rPr lang="en-US" dirty="0" smtClean="0"/>
              <a:t> rib on right side </a:t>
            </a:r>
          </a:p>
          <a:p>
            <a:r>
              <a:rPr lang="en-US" b="1" dirty="0" smtClean="0"/>
              <a:t>Lower part - </a:t>
            </a:r>
          </a:p>
          <a:p>
            <a:pPr lvl="1"/>
            <a:r>
              <a:rPr lang="en-US" dirty="0" smtClean="0"/>
              <a:t>Medial to lateral 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Psoas major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Quadratus lumborum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Transversus abdominis </a:t>
            </a:r>
          </a:p>
          <a:p>
            <a:pPr lvl="1"/>
            <a:r>
              <a:rPr lang="en-US" dirty="0" smtClean="0"/>
              <a:t>The following structures passes downward &amp; laterally from above downwards 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Subcostal nerve &amp; vessels 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Ilio-hypogastric nerve </a:t>
            </a:r>
          </a:p>
          <a:p>
            <a:pPr lvl="2"/>
            <a:r>
              <a:rPr lang="en-US" b="1" dirty="0" smtClean="0">
                <a:solidFill>
                  <a:srgbClr val="7030A0"/>
                </a:solidFill>
              </a:rPr>
              <a:t>Ilio-inguinal nerve </a:t>
            </a:r>
          </a:p>
          <a:p>
            <a:endParaRPr lang="en-US" dirty="0"/>
          </a:p>
        </p:txBody>
      </p:sp>
      <p:pic>
        <p:nvPicPr>
          <p:cNvPr id="2050" name="Picture 2" descr="I:\16242668071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64392"/>
            <a:ext cx="4572894" cy="303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8600"/>
            <a:ext cx="4360538" cy="2483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76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635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Internal structure of kidney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(Macroscopic)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38862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On Coronal section the specimen presents two parts outer</a:t>
            </a:r>
            <a:r>
              <a:rPr lang="en-US" u="sng" dirty="0" smtClean="0"/>
              <a:t> </a:t>
            </a:r>
            <a:r>
              <a:rPr lang="en-US" i="1" u="sng" dirty="0" smtClean="0">
                <a:solidFill>
                  <a:srgbClr val="C00000"/>
                </a:solidFill>
              </a:rPr>
              <a:t>renal substance</a:t>
            </a:r>
            <a:r>
              <a:rPr lang="en-US" u="sng" dirty="0" smtClean="0"/>
              <a:t>  </a:t>
            </a:r>
            <a:r>
              <a:rPr lang="en-US" dirty="0" smtClean="0"/>
              <a:t>&amp; inner </a:t>
            </a:r>
            <a:r>
              <a:rPr lang="en-US" i="1" u="sng" dirty="0" smtClean="0">
                <a:solidFill>
                  <a:srgbClr val="C00000"/>
                </a:solidFill>
              </a:rPr>
              <a:t>renal sinus 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u="sng" dirty="0" smtClean="0">
                <a:solidFill>
                  <a:srgbClr val="C00000"/>
                </a:solidFill>
              </a:rPr>
              <a:t>Renal substance </a:t>
            </a:r>
            <a:r>
              <a:rPr lang="en-US" dirty="0" smtClean="0">
                <a:solidFill>
                  <a:srgbClr val="C00000"/>
                </a:solidFill>
              </a:rPr>
              <a:t>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</a:t>
            </a:r>
            <a:r>
              <a:rPr lang="en-US" b="1" dirty="0" smtClean="0">
                <a:solidFill>
                  <a:srgbClr val="0070C0"/>
                </a:solidFill>
              </a:rPr>
              <a:t>inner medulla</a:t>
            </a:r>
            <a:r>
              <a:rPr lang="en-US" b="1" dirty="0" smtClean="0"/>
              <a:t> </a:t>
            </a:r>
            <a:r>
              <a:rPr lang="en-US" dirty="0" smtClean="0"/>
              <a:t>&amp; </a:t>
            </a:r>
            <a:r>
              <a:rPr lang="en-US" b="1" dirty="0" smtClean="0">
                <a:solidFill>
                  <a:srgbClr val="0070C0"/>
                </a:solidFill>
              </a:rPr>
              <a:t>outer cortex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sz="3100" b="1" dirty="0" smtClean="0">
                <a:solidFill>
                  <a:srgbClr val="0070C0"/>
                </a:solidFill>
              </a:rPr>
              <a:t>Medulla-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Consists of 10 – 15 medullary pyramids 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Base of each pyramid is directed towards the cortex &amp; apex projects into renal sinus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7" name="Picture 3" descr="I:\1624210638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29" y="1143000"/>
            <a:ext cx="5153714" cy="27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53338"/>
            <a:ext cx="3276600" cy="299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4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457200"/>
            <a:ext cx="4343400" cy="6248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000" dirty="0" smtClean="0"/>
              <a:t>Apex </a:t>
            </a:r>
            <a:r>
              <a:rPr lang="en-US" sz="2000" dirty="0"/>
              <a:t>of pyramid is known as renal papilla </a:t>
            </a:r>
          </a:p>
          <a:p>
            <a:endParaRPr lang="en-US" sz="2000" dirty="0" smtClean="0"/>
          </a:p>
          <a:p>
            <a:r>
              <a:rPr lang="en-US" sz="2000" dirty="0" smtClean="0"/>
              <a:t>Pyramid </a:t>
            </a:r>
            <a:r>
              <a:rPr lang="en-US" sz="2000" dirty="0"/>
              <a:t>contains </a:t>
            </a:r>
            <a:endParaRPr lang="en-US" sz="2000" dirty="0" smtClean="0"/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The </a:t>
            </a:r>
            <a:r>
              <a:rPr lang="en-US" sz="1800" b="1" dirty="0">
                <a:solidFill>
                  <a:srgbClr val="00B050"/>
                </a:solidFill>
              </a:rPr>
              <a:t>collecting duct </a:t>
            </a:r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Loop </a:t>
            </a:r>
            <a:r>
              <a:rPr lang="en-US" sz="1800" b="1" dirty="0">
                <a:solidFill>
                  <a:srgbClr val="00B050"/>
                </a:solidFill>
              </a:rPr>
              <a:t>of Henle </a:t>
            </a:r>
            <a:r>
              <a:rPr lang="en-US" sz="1800" b="1" dirty="0" smtClean="0">
                <a:solidFill>
                  <a:srgbClr val="00B050"/>
                </a:solidFill>
              </a:rPr>
              <a:t> </a:t>
            </a:r>
          </a:p>
          <a:p>
            <a:pPr lvl="1"/>
            <a:endParaRPr lang="en-US" sz="1800" b="1" dirty="0" smtClean="0">
              <a:solidFill>
                <a:srgbClr val="00B050"/>
              </a:solidFill>
            </a:endParaRPr>
          </a:p>
          <a:p>
            <a:pPr lvl="1"/>
            <a:r>
              <a:rPr lang="en-US" sz="1800" b="1" dirty="0" smtClean="0">
                <a:solidFill>
                  <a:srgbClr val="00B050"/>
                </a:solidFill>
              </a:rPr>
              <a:t>Vasa </a:t>
            </a:r>
            <a:r>
              <a:rPr lang="en-US" sz="1800" b="1" dirty="0">
                <a:solidFill>
                  <a:srgbClr val="00B050"/>
                </a:solidFill>
              </a:rPr>
              <a:t>recta </a:t>
            </a:r>
          </a:p>
          <a:p>
            <a:endParaRPr lang="en-US" sz="2000" dirty="0" smtClean="0"/>
          </a:p>
          <a:p>
            <a:r>
              <a:rPr lang="en-US" sz="2000" dirty="0" smtClean="0"/>
              <a:t>Renal </a:t>
            </a:r>
            <a:r>
              <a:rPr lang="en-US" sz="2000" dirty="0"/>
              <a:t>papilla is open at the funnel shaped minor calyx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71" y="1524000"/>
            <a:ext cx="4842658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76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343400" cy="6172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Cortex –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Surrounding  the medulla 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Contains renal corpuscles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PCT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DCT</a:t>
            </a:r>
          </a:p>
          <a:p>
            <a:pPr lvl="2"/>
            <a:endParaRPr lang="en-US" sz="1800" b="1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Medullary rays </a:t>
            </a:r>
          </a:p>
          <a:p>
            <a:pPr lvl="3"/>
            <a:endParaRPr lang="en-US" sz="1600" dirty="0" smtClean="0"/>
          </a:p>
          <a:p>
            <a:pPr lvl="3"/>
            <a:r>
              <a:rPr lang="en-US" sz="1600" dirty="0" smtClean="0"/>
              <a:t>Thin projection of medulla from the base of medullary pyramid  into cortex </a:t>
            </a:r>
          </a:p>
          <a:p>
            <a:pPr lvl="2"/>
            <a:endParaRPr lang="en-US" sz="1800" dirty="0" smtClean="0">
              <a:solidFill>
                <a:srgbClr val="00B050"/>
              </a:solidFill>
            </a:endParaRPr>
          </a:p>
          <a:p>
            <a:pPr lvl="2"/>
            <a:r>
              <a:rPr lang="en-US" sz="1800" b="1" dirty="0" smtClean="0">
                <a:solidFill>
                  <a:srgbClr val="00B050"/>
                </a:solidFill>
              </a:rPr>
              <a:t>Interlobular artery &amp; veins </a:t>
            </a:r>
            <a:endParaRPr lang="en-US" sz="1800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13" y="1752600"/>
            <a:ext cx="425819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733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304800"/>
            <a:ext cx="4267200" cy="65532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rgbClr val="C00000"/>
                </a:solidFill>
              </a:rPr>
              <a:t>Renal sinus </a:t>
            </a:r>
            <a:r>
              <a:rPr lang="en-US" sz="2400" dirty="0">
                <a:solidFill>
                  <a:srgbClr val="C00000"/>
                </a:solidFill>
              </a:rPr>
              <a:t>–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Cavity within the kidney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Wall of sinus is lined by renal capsule &amp; presents number of renal papillae </a:t>
            </a:r>
          </a:p>
          <a:p>
            <a:pPr lvl="1"/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>
                <a:solidFill>
                  <a:srgbClr val="00B050"/>
                </a:solidFill>
              </a:rPr>
              <a:t>Contents of sinus </a:t>
            </a:r>
          </a:p>
          <a:p>
            <a:pPr lvl="2"/>
            <a:endParaRPr lang="en-US" sz="1800" dirty="0"/>
          </a:p>
          <a:p>
            <a:pPr lvl="2"/>
            <a:r>
              <a:rPr lang="en-US" sz="1800" b="1" dirty="0"/>
              <a:t>Renal blood vessels , lymph vessels &amp; nerves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Perinephric </a:t>
            </a:r>
            <a:r>
              <a:rPr lang="en-US" sz="1800" b="1" dirty="0"/>
              <a:t>fat</a:t>
            </a:r>
          </a:p>
          <a:p>
            <a:pPr lvl="2"/>
            <a:endParaRPr lang="en-US" sz="1800" b="1" dirty="0" smtClean="0"/>
          </a:p>
          <a:p>
            <a:pPr lvl="2"/>
            <a:r>
              <a:rPr lang="en-US" sz="1800" b="1" dirty="0" smtClean="0"/>
              <a:t>Excretory </a:t>
            </a:r>
            <a:r>
              <a:rPr lang="en-US" sz="1800" b="1" dirty="0"/>
              <a:t>apparatus which includes minor &amp; major calyces and pelvis of ureter 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829" y="71008"/>
            <a:ext cx="4840514" cy="258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27" y="2517775"/>
            <a:ext cx="4256087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800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4360" y="381000"/>
            <a:ext cx="8424900" cy="5812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33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Blood supply of the 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Arterial supply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kidney is supplied by</a:t>
            </a:r>
          </a:p>
          <a:p>
            <a:pPr lvl="2"/>
            <a:r>
              <a:rPr lang="en-US" i="1" u="sng" dirty="0" smtClean="0">
                <a:solidFill>
                  <a:srgbClr val="C00000"/>
                </a:solidFill>
              </a:rPr>
              <a:t>Renal artery </a:t>
            </a:r>
          </a:p>
          <a:p>
            <a:pPr lvl="2"/>
            <a:endParaRPr lang="en-US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Accessory renal artery            ( in about 30%individuals)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Branch of abdominal aorta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Venous drainage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Renal vein , drains into IVC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4400"/>
            <a:ext cx="4419600" cy="1973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I:\16242768494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829" y="838200"/>
            <a:ext cx="323352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3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873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Arterial segments of kidney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" y="1600200"/>
            <a:ext cx="436709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85258"/>
            <a:ext cx="4754790" cy="312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8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5635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Distributions of blood vessels of kidney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8194" name="Picture 2" descr="I:\16242708358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0" y="905756"/>
            <a:ext cx="3984730" cy="557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15318"/>
            <a:ext cx="4883188" cy="445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99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16242106546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90600"/>
            <a:ext cx="3012179" cy="496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5335729" cy="481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88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Lymphatic drainage of kidney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191000" cy="2133600"/>
          </a:xfrm>
        </p:spPr>
        <p:txBody>
          <a:bodyPr/>
          <a:lstStyle/>
          <a:p>
            <a:r>
              <a:rPr lang="en-US" sz="2400" dirty="0" smtClean="0"/>
              <a:t>Drains into </a:t>
            </a:r>
            <a:r>
              <a:rPr lang="en-US" sz="2400" b="1" dirty="0" smtClean="0">
                <a:solidFill>
                  <a:srgbClr val="00B050"/>
                </a:solidFill>
              </a:rPr>
              <a:t>lateral aortic nodes</a:t>
            </a:r>
            <a:r>
              <a:rPr lang="en-US" sz="2400" dirty="0" smtClean="0"/>
              <a:t> following the course of blood vessels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 descr="I:\16242768586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412036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719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63976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Nerve supply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Sympathetic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Derived from </a:t>
            </a:r>
            <a:r>
              <a:rPr lang="en-US" sz="2000" dirty="0" smtClean="0">
                <a:solidFill>
                  <a:srgbClr val="C00000"/>
                </a:solidFill>
              </a:rPr>
              <a:t>renal plexus 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b="1" dirty="0" smtClean="0">
                <a:solidFill>
                  <a:srgbClr val="C00000"/>
                </a:solidFill>
              </a:rPr>
              <a:t>T10 – L1 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00B050"/>
                </a:solidFill>
              </a:rPr>
              <a:t>Parasympathetic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By both</a:t>
            </a:r>
            <a:r>
              <a:rPr lang="en-US" sz="2000" dirty="0" smtClean="0">
                <a:solidFill>
                  <a:srgbClr val="C00000"/>
                </a:solidFill>
              </a:rPr>
              <a:t> vagus 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9218" name="Picture 2" descr="I:\16242787941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4572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104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48736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Applied anatomy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8991600" cy="5791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Glomerular diseases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number of different diseases can result in glomerular diseases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may be due to an infection or drug toxic of kidney</a:t>
            </a:r>
          </a:p>
          <a:p>
            <a:pPr marL="3200400" lvl="7" indent="0">
              <a:buNone/>
            </a:pPr>
            <a:endParaRPr lang="en-US" dirty="0" smtClean="0"/>
          </a:p>
          <a:p>
            <a:pPr marL="3200400" lvl="7" indent="0">
              <a:buNone/>
            </a:pPr>
            <a:r>
              <a:rPr lang="en-US" dirty="0" smtClean="0"/>
              <a:t>or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may result from a disease that affects the entire body such as diabetes or systematic lupus erythematosus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Nephrotic syndrome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this condition the glomerular basement membrane becomes leaky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Which results in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roteinuria  </a:t>
            </a:r>
          </a:p>
          <a:p>
            <a:pPr lvl="2"/>
            <a:r>
              <a:rPr lang="en-US" dirty="0" smtClean="0"/>
              <a:t>Hypoalbuminaemia  </a:t>
            </a:r>
          </a:p>
          <a:p>
            <a:pPr lvl="2"/>
            <a:r>
              <a:rPr lang="en-US" dirty="0" smtClean="0"/>
              <a:t>Oedema</a:t>
            </a: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Acute Nephritic syndrome</a:t>
            </a:r>
          </a:p>
          <a:p>
            <a:pPr lvl="1"/>
            <a:r>
              <a:rPr lang="en-US" dirty="0" smtClean="0"/>
              <a:t>In this condition there is a Haematuria, </a:t>
            </a:r>
            <a:r>
              <a:rPr lang="en-US" dirty="0"/>
              <a:t>P</a:t>
            </a:r>
            <a:r>
              <a:rPr lang="en-US" dirty="0" smtClean="0"/>
              <a:t>roteinuria ,Oedema &amp; Hypertension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02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1077</Words>
  <Application>Microsoft Office PowerPoint</Application>
  <PresentationFormat>On-screen Show (4:3)</PresentationFormat>
  <Paragraphs>356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KIDNEY </vt:lpstr>
      <vt:lpstr>Introduction </vt:lpstr>
      <vt:lpstr>Situation </vt:lpstr>
      <vt:lpstr>Axis of kidney </vt:lpstr>
      <vt:lpstr>Measurements </vt:lpstr>
      <vt:lpstr>Surface marking of kidney on the back</vt:lpstr>
      <vt:lpstr>Factors keeping the kidney in position </vt:lpstr>
      <vt:lpstr>Covering of kidney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Presenting parts of kidney </vt:lpstr>
      <vt:lpstr>PowerPoint Presentation</vt:lpstr>
      <vt:lpstr>PowerPoint Presentation</vt:lpstr>
      <vt:lpstr>PowerPoint Presentation</vt:lpstr>
      <vt:lpstr>PowerPoint Presentation</vt:lpstr>
      <vt:lpstr>Internal structure of kidney (Macroscopic)</vt:lpstr>
      <vt:lpstr>PowerPoint Presentation</vt:lpstr>
      <vt:lpstr>PowerPoint Presentation</vt:lpstr>
      <vt:lpstr>PowerPoint Presentation</vt:lpstr>
      <vt:lpstr>PowerPoint Presentation</vt:lpstr>
      <vt:lpstr>Blood supply of the kidney </vt:lpstr>
      <vt:lpstr>Arterial segments of kidney</vt:lpstr>
      <vt:lpstr>Distributions of blood vessels of kidney</vt:lpstr>
      <vt:lpstr>PowerPoint Presentation</vt:lpstr>
      <vt:lpstr>Lymphatic drainage of kidney </vt:lpstr>
      <vt:lpstr>Nerve supply </vt:lpstr>
      <vt:lpstr>Applied anatomy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KIDNEY</dc:title>
  <dc:creator>sarangdhar</dc:creator>
  <cp:lastModifiedBy>sarangdhar</cp:lastModifiedBy>
  <cp:revision>88</cp:revision>
  <dcterms:created xsi:type="dcterms:W3CDTF">2021-06-20T13:13:15Z</dcterms:created>
  <dcterms:modified xsi:type="dcterms:W3CDTF">2021-06-25T07:26:55Z</dcterms:modified>
</cp:coreProperties>
</file>