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256" r:id="rId2"/>
    <p:sldId id="258" r:id="rId3"/>
    <p:sldId id="268" r:id="rId4"/>
    <p:sldId id="269" r:id="rId5"/>
    <p:sldId id="260" r:id="rId6"/>
    <p:sldId id="261" r:id="rId7"/>
    <p:sldId id="262" r:id="rId8"/>
    <p:sldId id="263" r:id="rId9"/>
    <p:sldId id="267" r:id="rId10"/>
    <p:sldId id="270" r:id="rId11"/>
    <p:sldId id="271" r:id="rId12"/>
    <p:sldId id="264" r:id="rId13"/>
    <p:sldId id="272" r:id="rId14"/>
    <p:sldId id="273" r:id="rId15"/>
    <p:sldId id="274" r:id="rId16"/>
    <p:sldId id="276" r:id="rId17"/>
    <p:sldId id="356" r:id="rId18"/>
    <p:sldId id="265" r:id="rId19"/>
    <p:sldId id="266" r:id="rId20"/>
    <p:sldId id="328" r:id="rId21"/>
    <p:sldId id="355" r:id="rId22"/>
    <p:sldId id="357" r:id="rId23"/>
    <p:sldId id="350" r:id="rId24"/>
    <p:sldId id="352" r:id="rId25"/>
    <p:sldId id="353" r:id="rId26"/>
    <p:sldId id="354" r:id="rId27"/>
    <p:sldId id="332" r:id="rId28"/>
    <p:sldId id="329" r:id="rId29"/>
    <p:sldId id="330" r:id="rId30"/>
    <p:sldId id="303" r:id="rId31"/>
    <p:sldId id="304" r:id="rId32"/>
    <p:sldId id="306" r:id="rId33"/>
    <p:sldId id="307" r:id="rId34"/>
    <p:sldId id="333" r:id="rId35"/>
    <p:sldId id="308" r:id="rId36"/>
    <p:sldId id="310" r:id="rId37"/>
    <p:sldId id="311" r:id="rId38"/>
    <p:sldId id="334" r:id="rId39"/>
    <p:sldId id="312" r:id="rId40"/>
    <p:sldId id="302" r:id="rId41"/>
    <p:sldId id="314" r:id="rId42"/>
    <p:sldId id="316" r:id="rId43"/>
    <p:sldId id="317" r:id="rId44"/>
    <p:sldId id="335" r:id="rId45"/>
    <p:sldId id="318" r:id="rId46"/>
    <p:sldId id="336" r:id="rId47"/>
    <p:sldId id="319" r:id="rId48"/>
    <p:sldId id="339" r:id="rId49"/>
    <p:sldId id="338" r:id="rId50"/>
    <p:sldId id="340" r:id="rId51"/>
    <p:sldId id="277" r:id="rId52"/>
    <p:sldId id="299" r:id="rId53"/>
    <p:sldId id="342" r:id="rId54"/>
    <p:sldId id="343" r:id="rId55"/>
    <p:sldId id="289" r:id="rId56"/>
    <p:sldId id="346" r:id="rId57"/>
    <p:sldId id="345" r:id="rId58"/>
    <p:sldId id="286" r:id="rId59"/>
    <p:sldId id="287" r:id="rId60"/>
    <p:sldId id="347" r:id="rId61"/>
    <p:sldId id="298" r:id="rId62"/>
    <p:sldId id="348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BC84E-CB44-48F4-AA24-9A77070005D6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D4AAA-2E28-4C12-90FA-CC58EE16CE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777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uperior_laryngeal_nerve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69E8E0-4CD5-4965-91F7-AFE059E417B0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52E6D7-6D85-4E83-BA08-A04129A17FD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1A9F15-1F2A-4C5F-923A-92B18438680C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FCD22-8DA6-43CA-B47F-5F52895AACC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Ant. longitudinal </a:t>
            </a:r>
            <a:r>
              <a:rPr lang="en-US" dirty="0" err="1" smtClean="0"/>
              <a:t>lig</a:t>
            </a:r>
            <a:r>
              <a:rPr lang="en-US" dirty="0" smtClean="0"/>
              <a:t>; post longitudinal </a:t>
            </a:r>
            <a:r>
              <a:rPr lang="en-US" dirty="0" err="1" smtClean="0"/>
              <a:t>lig</a:t>
            </a:r>
            <a:r>
              <a:rPr lang="en-US" dirty="0" smtClean="0"/>
              <a:t>; </a:t>
            </a:r>
            <a:r>
              <a:rPr lang="en-US" dirty="0" err="1" smtClean="0"/>
              <a:t>ligamentum</a:t>
            </a:r>
            <a:r>
              <a:rPr lang="en-US" dirty="0" smtClean="0"/>
              <a:t> </a:t>
            </a:r>
            <a:r>
              <a:rPr lang="en-US" dirty="0" err="1" smtClean="0"/>
              <a:t>flavum</a:t>
            </a:r>
            <a:r>
              <a:rPr lang="en-US" dirty="0" smtClean="0"/>
              <a:t> (connects the lamina of two adjacent vertebra); </a:t>
            </a:r>
            <a:r>
              <a:rPr lang="en-US" dirty="0" err="1" smtClean="0"/>
              <a:t>interspinous</a:t>
            </a:r>
            <a:r>
              <a:rPr lang="en-US" dirty="0" smtClean="0"/>
              <a:t> </a:t>
            </a:r>
            <a:r>
              <a:rPr lang="en-US" dirty="0" err="1" smtClean="0"/>
              <a:t>lig</a:t>
            </a:r>
            <a:r>
              <a:rPr lang="en-US" dirty="0" smtClean="0"/>
              <a:t>; </a:t>
            </a:r>
            <a:r>
              <a:rPr lang="en-US" dirty="0" err="1" smtClean="0"/>
              <a:t>supraspinous</a:t>
            </a:r>
            <a:r>
              <a:rPr lang="en-US" dirty="0" smtClean="0"/>
              <a:t> </a:t>
            </a:r>
            <a:r>
              <a:rPr lang="en-US" dirty="0" err="1" smtClean="0"/>
              <a:t>lig</a:t>
            </a:r>
            <a:endParaRPr lang="en-US" dirty="0" smtClean="0"/>
          </a:p>
          <a:p>
            <a:pPr eaLnBrk="1" hangingPunct="1"/>
            <a:r>
              <a:rPr lang="en-US" dirty="0" smtClean="0"/>
              <a:t>Anterior</a:t>
            </a:r>
            <a:r>
              <a:rPr lang="en-US" baseline="0" dirty="0" smtClean="0"/>
              <a:t> longitudinal ligament – all vertebra</a:t>
            </a:r>
          </a:p>
          <a:p>
            <a:pPr eaLnBrk="1" hangingPunct="1"/>
            <a:r>
              <a:rPr lang="en-US" baseline="0" dirty="0" smtClean="0"/>
              <a:t>Posterior longitudinal ligament - sacrum to axis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dirty="0" smtClean="0"/>
              <a:t>Anterior </a:t>
            </a:r>
            <a:r>
              <a:rPr lang="en-US" dirty="0" err="1" smtClean="0"/>
              <a:t>atlanto</a:t>
            </a:r>
            <a:r>
              <a:rPr lang="en-US" dirty="0" smtClean="0"/>
              <a:t>-occipital membrane</a:t>
            </a:r>
          </a:p>
          <a:p>
            <a:pPr lvl="1" algn="l"/>
            <a:r>
              <a:rPr lang="en-US" dirty="0" smtClean="0"/>
              <a:t>Connect anterior arch of atlas to anterior margin of foramen magnum</a:t>
            </a:r>
          </a:p>
          <a:p>
            <a:pPr lvl="1" algn="l"/>
            <a:r>
              <a:rPr lang="en-US" dirty="0" smtClean="0"/>
              <a:t>Continuation of anterior longitudinal ligament</a:t>
            </a:r>
          </a:p>
          <a:p>
            <a:pPr lvl="0" algn="l"/>
            <a:r>
              <a:rPr lang="en-US" dirty="0" smtClean="0"/>
              <a:t>Posterior </a:t>
            </a:r>
            <a:r>
              <a:rPr lang="en-US" dirty="0" err="1" smtClean="0"/>
              <a:t>atlanto</a:t>
            </a:r>
            <a:r>
              <a:rPr lang="en-US" dirty="0" smtClean="0"/>
              <a:t>-occipital membrane</a:t>
            </a:r>
          </a:p>
          <a:p>
            <a:pPr lvl="1" algn="l"/>
            <a:r>
              <a:rPr lang="en-US" dirty="0" smtClean="0"/>
              <a:t>Connect posterior arch of atlas to posterior margin of foramen magnum</a:t>
            </a:r>
          </a:p>
          <a:p>
            <a:pPr lvl="1" algn="l"/>
            <a:r>
              <a:rPr lang="en-US" dirty="0" smtClean="0"/>
              <a:t>Similar to </a:t>
            </a:r>
            <a:r>
              <a:rPr lang="en-US" dirty="0" err="1" smtClean="0"/>
              <a:t>ligamentum</a:t>
            </a:r>
            <a:r>
              <a:rPr lang="en-US" dirty="0" smtClean="0"/>
              <a:t> </a:t>
            </a:r>
            <a:r>
              <a:rPr lang="en-US" dirty="0" err="1" smtClean="0"/>
              <a:t>flavum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746334-1131-4EB3-8DE6-B9BB95691859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0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 most anterior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 in middle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 most posterior</a:t>
            </a:r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10ADC3-A2C2-474C-83EC-30415CCB100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681B82-4258-4DAA-9BB6-14E8D869542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just" eaLnBrk="1" hangingPunct="1"/>
            <a:r>
              <a:rPr lang="en-US" sz="1200" dirty="0" smtClean="0"/>
              <a:t>Produced by a force that drives the trunk forward while the head lags behind, causing the head to hyperextend and neck to </a:t>
            </a:r>
            <a:r>
              <a:rPr lang="en-US" sz="1200" dirty="0" err="1" smtClean="0"/>
              <a:t>hyperflex</a:t>
            </a:r>
            <a:r>
              <a:rPr lang="en-US" sz="1200" dirty="0" smtClean="0"/>
              <a:t> rapidly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73B537-C7D0-4DFD-BED3-3840598BA99F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dirty="0" smtClean="0">
                <a:cs typeface="Times New Roman" pitchFamily="18" charset="0"/>
              </a:rPr>
              <a:t>Peripheral of disc is connected to fibrous capsule</a:t>
            </a:r>
          </a:p>
          <a:p>
            <a:r>
              <a:rPr lang="en-US" dirty="0" smtClean="0"/>
              <a:t>Disc is also connected to lateral pterygoid muscle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0B6CD-F9B9-4548-B7DA-826F2929DFD1}" type="slidenum">
              <a:rPr lang="en-US" smtClean="0">
                <a:latin typeface="Arial" pitchFamily="34" charset="0"/>
              </a:rPr>
              <a:pPr/>
              <a:t>25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</a:rPr>
              <a:t>Dislocated mandible</a:t>
            </a:r>
            <a:r>
              <a:rPr lang="en-US" dirty="0" smtClean="0">
                <a:latin typeface="Arial" pitchFamily="34" charset="0"/>
              </a:rPr>
              <a:t>. Both mandibular condyles (labeled M) are dislocated anterior to </a:t>
            </a:r>
            <a:br>
              <a:rPr lang="en-US" dirty="0" smtClean="0">
                <a:latin typeface="Arial" pitchFamily="34" charset="0"/>
              </a:rPr>
            </a:br>
            <a:r>
              <a:rPr lang="en-US" dirty="0" smtClean="0">
                <a:latin typeface="Arial" pitchFamily="34" charset="0"/>
              </a:rPr>
              <a:t>their respective mandibular </a:t>
            </a:r>
            <a:r>
              <a:rPr lang="en-US" dirty="0" err="1" smtClean="0">
                <a:latin typeface="Arial" pitchFamily="34" charset="0"/>
              </a:rPr>
              <a:t>fossae</a:t>
            </a:r>
            <a:r>
              <a:rPr lang="en-US" dirty="0" smtClean="0">
                <a:latin typeface="Arial" pitchFamily="34" charset="0"/>
              </a:rPr>
              <a:t> (red and black arrows) in the temporal bones. The blue arrow </a:t>
            </a:r>
            <a:br>
              <a:rPr lang="en-US" dirty="0" smtClean="0">
                <a:latin typeface="Arial" pitchFamily="34" charset="0"/>
              </a:rPr>
            </a:br>
            <a:r>
              <a:rPr lang="en-US" dirty="0" smtClean="0">
                <a:latin typeface="Arial" pitchFamily="34" charset="0"/>
              </a:rPr>
              <a:t>points to the </a:t>
            </a:r>
            <a:r>
              <a:rPr lang="en-US" dirty="0" err="1" smtClean="0">
                <a:latin typeface="Arial" pitchFamily="34" charset="0"/>
              </a:rPr>
              <a:t>articular</a:t>
            </a:r>
            <a:r>
              <a:rPr lang="en-US" dirty="0" smtClean="0">
                <a:latin typeface="Arial" pitchFamily="34" charset="0"/>
              </a:rPr>
              <a:t> eminence which prevents the mandibular condyle (black M) from relocating </a:t>
            </a:r>
            <a:br>
              <a:rPr lang="en-US" dirty="0" smtClean="0">
                <a:latin typeface="Arial" pitchFamily="34" charset="0"/>
              </a:rPr>
            </a:br>
            <a:r>
              <a:rPr lang="en-US" dirty="0" smtClean="0">
                <a:latin typeface="Arial" pitchFamily="34" charset="0"/>
              </a:rPr>
              <a:t>in the mandibular fossa (black arrow).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MMA</a:t>
            </a:r>
            <a:r>
              <a:rPr lang="en-US" baseline="0" dirty="0" smtClean="0"/>
              <a:t> – middle meningeal artery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Cricoid</a:t>
            </a:r>
            <a:r>
              <a:rPr lang="en-US" dirty="0" smtClean="0"/>
              <a:t> cartilage level – C6, junction</a:t>
            </a:r>
            <a:r>
              <a:rPr lang="en-US" baseline="0" dirty="0" smtClean="0"/>
              <a:t> of larynx and trachea, </a:t>
            </a:r>
            <a:r>
              <a:rPr lang="en-US" dirty="0" smtClean="0"/>
              <a:t>junction</a:t>
            </a:r>
            <a:r>
              <a:rPr lang="en-US" baseline="0" dirty="0" smtClean="0"/>
              <a:t> of pharynx and esophagus, middle cervical ganglion, inferior thyroid artery enters inside thyroid gland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Thyrohyoid</a:t>
            </a:r>
            <a:r>
              <a:rPr lang="en-US" baseline="0" dirty="0" smtClean="0"/>
              <a:t> ligament is</a:t>
            </a:r>
            <a:r>
              <a:rPr lang="en-US" dirty="0" smtClean="0"/>
              <a:t> pierced by the superior laryngeal vessels and the internal branch of the </a:t>
            </a:r>
            <a:r>
              <a:rPr lang="en-US" dirty="0" smtClean="0">
                <a:hlinkClick r:id="rId3" action="ppaction://hlinkfile" tooltip="Superior laryngeal nerve"/>
              </a:rPr>
              <a:t>superior laryngeal nerve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Thyroid </a:t>
            </a:r>
            <a:r>
              <a:rPr lang="en-US" dirty="0" err="1" smtClean="0"/>
              <a:t>ima</a:t>
            </a:r>
            <a:r>
              <a:rPr lang="en-US" dirty="0" smtClean="0"/>
              <a:t> artery usually arises from brachiocephalic trunk or arch of aorta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SCM – sternocleidomastoid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NOTE: This is an </a:t>
            </a:r>
            <a:r>
              <a:rPr lang="en-US" sz="1200" dirty="0" err="1" smtClean="0"/>
              <a:t>anteroposterior</a:t>
            </a:r>
            <a:r>
              <a:rPr lang="en-US" sz="1200" dirty="0" smtClean="0"/>
              <a:t> projection taken through the oral cavity as shown in the diagram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Note that the eyeballs, the optic nerves, the optic </a:t>
            </a:r>
            <a:r>
              <a:rPr lang="en-US" sz="1200" dirty="0" err="1" smtClean="0"/>
              <a:t>chiasma</a:t>
            </a:r>
            <a:r>
              <a:rPr lang="en-US" sz="1200" dirty="0" smtClean="0"/>
              <a:t>, and the </a:t>
            </a:r>
            <a:r>
              <a:rPr lang="en-US" sz="1200" dirty="0" err="1" smtClean="0"/>
              <a:t>extraocular</a:t>
            </a:r>
            <a:r>
              <a:rPr lang="en-US" sz="1200" dirty="0" smtClean="0"/>
              <a:t> muscles can be identified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1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281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DD3750-5192-4230-8EBF-1F1091E60AA2}" type="slidenum">
              <a:rPr lang="en-US" smtClean="0">
                <a:latin typeface="Arial" pitchFamily="34" charset="0"/>
              </a:rPr>
              <a:pPr/>
              <a:t>53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CD08-8FBC-48CC-B234-9B3088025B27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4A1A-F4F9-4100-9D30-72B0D1B07F71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6169-0B70-4614-9577-DAF34814518B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C895B-6EA2-4E5C-9FA1-92DAF4EB09DE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1650-455E-4C9B-9CA5-342973ED4234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39305-89B9-4EA4-B5E3-7AFC2E49A17B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00CC-AA95-4287-988E-F6BDBFE71DBB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BAC6-3F58-4275-AC14-E1434250E8E4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74CA-A891-47E6-A66C-BA40A7DED80A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EFFC-B8F1-4910-9DDE-DB980D4D21BC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D365-07C9-4383-B2FD-28FCCBF845C6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8B3C148-F75C-40E8-BF74-72957384E265}" type="datetime1">
              <a:rPr lang="en-US" smtClean="0"/>
              <a:pPr/>
              <a:t>7/30/2013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D70083-F559-47B8-B1CF-E946ABADC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radiopaedia.org/articles/new?article%5btitle%5d=zygomatic+arch" TargetMode="External"/><Relationship Id="rId2" Type="http://schemas.openxmlformats.org/officeDocument/2006/relationships/hyperlink" Target="http://radiopaedia.org/articles/new?article%5btitle%5d=external-acoustic-meatu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7432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Joints, surface anatomy, radiology of head &amp; neck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Joints of head, neck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Skull joints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Joints of neck</a:t>
            </a:r>
          </a:p>
          <a:p>
            <a:pPr lvl="1" algn="just"/>
            <a:r>
              <a:rPr lang="en-US" dirty="0" err="1" smtClean="0"/>
              <a:t>Atlanto</a:t>
            </a:r>
            <a:r>
              <a:rPr lang="en-US" dirty="0" smtClean="0"/>
              <a:t>-occipital joint</a:t>
            </a:r>
          </a:p>
          <a:p>
            <a:pPr lvl="1" algn="just"/>
            <a:r>
              <a:rPr lang="en-US" dirty="0" err="1" smtClean="0"/>
              <a:t>Atlanto</a:t>
            </a:r>
            <a:r>
              <a:rPr lang="en-US" dirty="0" smtClean="0"/>
              <a:t>-axial joint</a:t>
            </a:r>
          </a:p>
          <a:p>
            <a:pPr lvl="1" algn="just"/>
            <a:r>
              <a:rPr lang="en-US" dirty="0" err="1" smtClean="0"/>
              <a:t>Intervertebral</a:t>
            </a:r>
            <a:r>
              <a:rPr lang="en-US" dirty="0" smtClean="0"/>
              <a:t> joint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Joints between ear ossicles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Temporomandibular joint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Skull joints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are fibrous joints called sutures</a:t>
            </a:r>
          </a:p>
          <a:p>
            <a:endParaRPr lang="en-US" dirty="0" smtClean="0"/>
          </a:p>
          <a:p>
            <a:r>
              <a:rPr lang="en-US" dirty="0" smtClean="0"/>
              <a:t>Important sutures of skull</a:t>
            </a:r>
          </a:p>
          <a:p>
            <a:pPr lvl="1"/>
            <a:r>
              <a:rPr lang="en-US" dirty="0" err="1" smtClean="0"/>
              <a:t>Metopic</a:t>
            </a:r>
            <a:r>
              <a:rPr lang="en-US" dirty="0" smtClean="0"/>
              <a:t> suture</a:t>
            </a:r>
          </a:p>
          <a:p>
            <a:pPr lvl="1"/>
            <a:r>
              <a:rPr lang="en-US" dirty="0" smtClean="0"/>
              <a:t>Coronal suture</a:t>
            </a:r>
          </a:p>
          <a:p>
            <a:pPr lvl="1"/>
            <a:r>
              <a:rPr lang="en-US" dirty="0" smtClean="0"/>
              <a:t>Sagittal suture</a:t>
            </a:r>
          </a:p>
          <a:p>
            <a:pPr lvl="1"/>
            <a:r>
              <a:rPr lang="en-US" dirty="0" err="1" smtClean="0"/>
              <a:t>Lambdoid</a:t>
            </a:r>
            <a:r>
              <a:rPr lang="en-US" dirty="0" smtClean="0"/>
              <a:t> suture </a:t>
            </a:r>
          </a:p>
          <a:p>
            <a:pPr lvl="1"/>
            <a:r>
              <a:rPr lang="en-US" dirty="0" err="1" smtClean="0"/>
              <a:t>Squamosal</a:t>
            </a:r>
            <a:r>
              <a:rPr lang="en-US" dirty="0" smtClean="0"/>
              <a:t> suture</a:t>
            </a:r>
          </a:p>
          <a:p>
            <a:pPr lvl="1"/>
            <a:r>
              <a:rPr lang="en-US" dirty="0" err="1" smtClean="0"/>
              <a:t>Pterion</a:t>
            </a:r>
            <a:endParaRPr lang="en-US" dirty="0" smtClean="0"/>
          </a:p>
          <a:p>
            <a:pPr lvl="1"/>
            <a:r>
              <a:rPr lang="en-US" dirty="0" err="1" smtClean="0"/>
              <a:t>Intermaxillary</a:t>
            </a:r>
            <a:r>
              <a:rPr lang="en-US" dirty="0" smtClean="0"/>
              <a:t> suture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Important sutures of skull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www.hopkinsmedicine.org/bin/c/c/normal-skull-newborn.gif"/>
          <p:cNvPicPr>
            <a:picLocks noChangeAspect="1" noChangeArrowheads="1"/>
          </p:cNvPicPr>
          <p:nvPr/>
        </p:nvPicPr>
        <p:blipFill>
          <a:blip r:embed="rId2" cstate="print"/>
          <a:srcRect t="12821"/>
          <a:stretch>
            <a:fillRect/>
          </a:stretch>
        </p:blipFill>
        <p:spPr bwMode="auto">
          <a:xfrm>
            <a:off x="0" y="1219200"/>
            <a:ext cx="4609913" cy="3108960"/>
          </a:xfrm>
          <a:prstGeom prst="rect">
            <a:avLst/>
          </a:prstGeom>
          <a:noFill/>
        </p:spPr>
      </p:pic>
      <p:pic>
        <p:nvPicPr>
          <p:cNvPr id="6" name="Picture 2" descr="http://www.nlm.nih.gov/medlineplus/ency/images/ency/fullsize/1127.jpg"/>
          <p:cNvPicPr>
            <a:picLocks noChangeAspect="1" noChangeArrowheads="1"/>
          </p:cNvPicPr>
          <p:nvPr/>
        </p:nvPicPr>
        <p:blipFill>
          <a:blip r:embed="rId3" cstate="print"/>
          <a:srcRect b="50680"/>
          <a:stretch>
            <a:fillRect/>
          </a:stretch>
        </p:blipFill>
        <p:spPr bwMode="auto">
          <a:xfrm>
            <a:off x="4508939" y="1371600"/>
            <a:ext cx="4635061" cy="1828800"/>
          </a:xfrm>
          <a:prstGeom prst="rect">
            <a:avLst/>
          </a:prstGeom>
          <a:noFill/>
        </p:spPr>
      </p:pic>
      <p:pic>
        <p:nvPicPr>
          <p:cNvPr id="7" name="Picture 2" descr="http://politedissent.com/images/jun06/pter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114800"/>
            <a:ext cx="2551176" cy="2468880"/>
          </a:xfrm>
          <a:prstGeom prst="rect">
            <a:avLst/>
          </a:prstGeom>
          <a:noFill/>
        </p:spPr>
      </p:pic>
      <p:pic>
        <p:nvPicPr>
          <p:cNvPr id="2054" name="Picture 6" descr="http://www.netterimages.com/images/vpv/000/000/011/11798-0550x0475.jpg"/>
          <p:cNvPicPr>
            <a:picLocks noChangeAspect="1" noChangeArrowheads="1"/>
          </p:cNvPicPr>
          <p:nvPr/>
        </p:nvPicPr>
        <p:blipFill>
          <a:blip r:embed="rId5" cstate="print"/>
          <a:srcRect l="23214" t="50867" r="28572" b="10597"/>
          <a:stretch>
            <a:fillRect/>
          </a:stretch>
        </p:blipFill>
        <p:spPr bwMode="auto">
          <a:xfrm>
            <a:off x="914400" y="4648200"/>
            <a:ext cx="2057400" cy="1905000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 rot="10800000">
            <a:off x="1905000" y="54102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48000" y="5181600"/>
            <a:ext cx="213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Intermaxillary</a:t>
            </a:r>
            <a:r>
              <a:rPr lang="en-US" dirty="0" smtClean="0"/>
              <a:t> suture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4337" name="Comment 1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643313" y="1455738"/>
            <a:ext cx="822325" cy="1587"/>
          </a:xfrm>
          <a:custGeom>
            <a:avLst/>
            <a:gdLst>
              <a:gd name="T0" fmla="+- 0 10120 10120"/>
              <a:gd name="T1" fmla="*/ T0 w 2283"/>
              <a:gd name="T2" fmla="+- 0 4043 4043"/>
              <a:gd name="T3" fmla="*/ 4043 h 1"/>
              <a:gd name="T4" fmla="+- 0 10881 10120"/>
              <a:gd name="T5" fmla="*/ T4 w 2283"/>
              <a:gd name="T6" fmla="+- 0 4043 4043"/>
              <a:gd name="T7" fmla="*/ 4043 h 1"/>
              <a:gd name="T8" fmla="+- 0 11641 10120"/>
              <a:gd name="T9" fmla="*/ T8 w 2283"/>
              <a:gd name="T10" fmla="+- 0 4043 4043"/>
              <a:gd name="T11" fmla="*/ 4043 h 1"/>
              <a:gd name="T12" fmla="+- 0 12402 10120"/>
              <a:gd name="T13" fmla="*/ T12 w 2283"/>
              <a:gd name="T14" fmla="+- 0 4043 4043"/>
              <a:gd name="T15" fmla="*/ 4043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283" h="1" extrusionOk="0">
                <a:moveTo>
                  <a:pt x="0" y="0"/>
                </a:moveTo>
                <a:cubicBezTo>
                  <a:pt x="761" y="0"/>
                  <a:pt x="1521" y="0"/>
                  <a:pt x="2282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8" name="Comment 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643313" y="2035175"/>
            <a:ext cx="812800" cy="1588"/>
          </a:xfrm>
          <a:custGeom>
            <a:avLst/>
            <a:gdLst>
              <a:gd name="T0" fmla="+- 0 10120 10120"/>
              <a:gd name="T1" fmla="*/ T0 w 2259"/>
              <a:gd name="T2" fmla="+- 0 5655 5655"/>
              <a:gd name="T3" fmla="*/ 5655 h 1"/>
              <a:gd name="T4" fmla="+- 0 10873 10120"/>
              <a:gd name="T5" fmla="*/ T4 w 2259"/>
              <a:gd name="T6" fmla="+- 0 5655 5655"/>
              <a:gd name="T7" fmla="*/ 5655 h 1"/>
              <a:gd name="T8" fmla="+- 0 11625 10120"/>
              <a:gd name="T9" fmla="*/ T8 w 2259"/>
              <a:gd name="T10" fmla="+- 0 5655 5655"/>
              <a:gd name="T11" fmla="*/ 5655 h 1"/>
              <a:gd name="T12" fmla="+- 0 12378 10120"/>
              <a:gd name="T13" fmla="*/ T12 w 2259"/>
              <a:gd name="T14" fmla="+- 0 5655 5655"/>
              <a:gd name="T15" fmla="*/ 5655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259" h="1" extrusionOk="0">
                <a:moveTo>
                  <a:pt x="0" y="0"/>
                </a:moveTo>
                <a:cubicBezTo>
                  <a:pt x="753" y="0"/>
                  <a:pt x="1505" y="0"/>
                  <a:pt x="2258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Comment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562350" y="4071938"/>
            <a:ext cx="903288" cy="1587"/>
          </a:xfrm>
          <a:custGeom>
            <a:avLst/>
            <a:gdLst>
              <a:gd name="T0" fmla="+- 0 9897 9897"/>
              <a:gd name="T1" fmla="*/ T0 w 2506"/>
              <a:gd name="T2" fmla="+- 0 11311 11311"/>
              <a:gd name="T3" fmla="*/ 11311 h 1"/>
              <a:gd name="T4" fmla="+- 0 10732 9897"/>
              <a:gd name="T5" fmla="*/ T4 w 2506"/>
              <a:gd name="T6" fmla="+- 0 11311 11311"/>
              <a:gd name="T7" fmla="*/ 11311 h 1"/>
              <a:gd name="T8" fmla="+- 0 11567 9897"/>
              <a:gd name="T9" fmla="*/ T8 w 2506"/>
              <a:gd name="T10" fmla="+- 0 11311 11311"/>
              <a:gd name="T11" fmla="*/ 11311 h 1"/>
              <a:gd name="T12" fmla="+- 0 12402 9897"/>
              <a:gd name="T13" fmla="*/ T12 w 2506"/>
              <a:gd name="T14" fmla="+- 0 11311 11311"/>
              <a:gd name="T15" fmla="*/ 11311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506" h="1" extrusionOk="0">
                <a:moveTo>
                  <a:pt x="0" y="0"/>
                </a:moveTo>
                <a:cubicBezTo>
                  <a:pt x="835" y="0"/>
                  <a:pt x="1670" y="0"/>
                  <a:pt x="2505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Comment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196850" y="2544763"/>
            <a:ext cx="723900" cy="1587"/>
          </a:xfrm>
          <a:custGeom>
            <a:avLst/>
            <a:gdLst>
              <a:gd name="T0" fmla="+- 0 546 546"/>
              <a:gd name="T1" fmla="*/ T0 w 2010"/>
              <a:gd name="T2" fmla="+- 0 7069 7069"/>
              <a:gd name="T3" fmla="*/ 7069 h 1"/>
              <a:gd name="T4" fmla="+- 0 1216 546"/>
              <a:gd name="T5" fmla="*/ T4 w 2010"/>
              <a:gd name="T6" fmla="+- 0 7069 7069"/>
              <a:gd name="T7" fmla="*/ 7069 h 1"/>
              <a:gd name="T8" fmla="+- 0 1885 546"/>
              <a:gd name="T9" fmla="*/ T8 w 2010"/>
              <a:gd name="T10" fmla="+- 0 7069 7069"/>
              <a:gd name="T11" fmla="*/ 7069 h 1"/>
              <a:gd name="T12" fmla="+- 0 2555 546"/>
              <a:gd name="T13" fmla="*/ T12 w 2010"/>
              <a:gd name="T14" fmla="+- 0 7069 7069"/>
              <a:gd name="T15" fmla="*/ 7069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10" h="1" extrusionOk="0">
                <a:moveTo>
                  <a:pt x="0" y="0"/>
                </a:moveTo>
                <a:cubicBezTo>
                  <a:pt x="670" y="0"/>
                  <a:pt x="1339" y="0"/>
                  <a:pt x="2009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1" name="Comment 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929563" y="2259013"/>
            <a:ext cx="901700" cy="1587"/>
          </a:xfrm>
          <a:custGeom>
            <a:avLst/>
            <a:gdLst>
              <a:gd name="T0" fmla="+- 0 22027 22027"/>
              <a:gd name="T1" fmla="*/ T0 w 2506"/>
              <a:gd name="T2" fmla="+- 0 6276 6276"/>
              <a:gd name="T3" fmla="*/ 6276 h 1"/>
              <a:gd name="T4" fmla="+- 0 22862 22027"/>
              <a:gd name="T5" fmla="*/ T4 w 2506"/>
              <a:gd name="T6" fmla="+- 0 6276 6276"/>
              <a:gd name="T7" fmla="*/ 6276 h 1"/>
              <a:gd name="T8" fmla="+- 0 23697 22027"/>
              <a:gd name="T9" fmla="*/ T8 w 2506"/>
              <a:gd name="T10" fmla="+- 0 6276 6276"/>
              <a:gd name="T11" fmla="*/ 6276 h 1"/>
              <a:gd name="T12" fmla="+- 0 24532 22027"/>
              <a:gd name="T13" fmla="*/ T12 w 2506"/>
              <a:gd name="T14" fmla="+- 0 6276 6276"/>
              <a:gd name="T15" fmla="*/ 6276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506" h="1" extrusionOk="0">
                <a:moveTo>
                  <a:pt x="0" y="0"/>
                </a:moveTo>
                <a:cubicBezTo>
                  <a:pt x="835" y="0"/>
                  <a:pt x="1670" y="0"/>
                  <a:pt x="2505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Comment 6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044825" y="5348288"/>
            <a:ext cx="2027238" cy="117475"/>
          </a:xfrm>
          <a:custGeom>
            <a:avLst/>
            <a:gdLst>
              <a:gd name="T0" fmla="+- 0 8458 8458"/>
              <a:gd name="T1" fmla="*/ T0 w 5632"/>
              <a:gd name="T2" fmla="+- 0 14858 14858"/>
              <a:gd name="T3" fmla="*/ 14858 h 323"/>
              <a:gd name="T4" fmla="+- 0 8954 8458"/>
              <a:gd name="T5" fmla="*/ T4 w 5632"/>
              <a:gd name="T6" fmla="+- 0 14858 14858"/>
              <a:gd name="T7" fmla="*/ 14858 h 323"/>
              <a:gd name="T8" fmla="+- 0 9460 8458"/>
              <a:gd name="T9" fmla="*/ T8 w 5632"/>
              <a:gd name="T10" fmla="+- 0 14848 14858"/>
              <a:gd name="T11" fmla="*/ 14848 h 323"/>
              <a:gd name="T12" fmla="+- 0 9947 8458"/>
              <a:gd name="T13" fmla="*/ T12 w 5632"/>
              <a:gd name="T14" fmla="+- 0 14883 14858"/>
              <a:gd name="T15" fmla="*/ 14883 h 323"/>
              <a:gd name="T16" fmla="+- 0 10068 8458"/>
              <a:gd name="T17" fmla="*/ T16 w 5632"/>
              <a:gd name="T18" fmla="+- 0 14892 14858"/>
              <a:gd name="T19" fmla="*/ 14892 h 323"/>
              <a:gd name="T20" fmla="+- 0 10212 8458"/>
              <a:gd name="T21" fmla="*/ T20 w 5632"/>
              <a:gd name="T22" fmla="+- 0 14900 14858"/>
              <a:gd name="T23" fmla="*/ 14900 h 323"/>
              <a:gd name="T24" fmla="+- 0 10319 8458"/>
              <a:gd name="T25" fmla="*/ T24 w 5632"/>
              <a:gd name="T26" fmla="+- 0 14908 14858"/>
              <a:gd name="T27" fmla="*/ 14908 h 323"/>
              <a:gd name="T28" fmla="+- 0 10393 8458"/>
              <a:gd name="T29" fmla="*/ T28 w 5632"/>
              <a:gd name="T30" fmla="+- 0 14913 14858"/>
              <a:gd name="T31" fmla="*/ 14913 h 323"/>
              <a:gd name="T32" fmla="+- 0 10473 8458"/>
              <a:gd name="T33" fmla="*/ T32 w 5632"/>
              <a:gd name="T34" fmla="+- 0 14927 14858"/>
              <a:gd name="T35" fmla="*/ 14927 h 323"/>
              <a:gd name="T36" fmla="+- 0 10542 8458"/>
              <a:gd name="T37" fmla="*/ T36 w 5632"/>
              <a:gd name="T38" fmla="+- 0 14932 14858"/>
              <a:gd name="T39" fmla="*/ 14932 h 323"/>
              <a:gd name="T40" fmla="+- 0 10613 8458"/>
              <a:gd name="T41" fmla="*/ T40 w 5632"/>
              <a:gd name="T42" fmla="+- 0 14937 14858"/>
              <a:gd name="T43" fmla="*/ 14937 h 323"/>
              <a:gd name="T44" fmla="+- 0 10672 8458"/>
              <a:gd name="T45" fmla="*/ T44 w 5632"/>
              <a:gd name="T46" fmla="+- 0 14944 14858"/>
              <a:gd name="T47" fmla="*/ 14944 h 323"/>
              <a:gd name="T48" fmla="+- 0 10740 8458"/>
              <a:gd name="T49" fmla="*/ T48 w 5632"/>
              <a:gd name="T50" fmla="+- 0 14957 14858"/>
              <a:gd name="T51" fmla="*/ 14957 h 323"/>
              <a:gd name="T52" fmla="+- 0 10815 8458"/>
              <a:gd name="T53" fmla="*/ T52 w 5632"/>
              <a:gd name="T54" fmla="+- 0 14972 14858"/>
              <a:gd name="T55" fmla="*/ 14972 h 323"/>
              <a:gd name="T56" fmla="+- 0 10888 8458"/>
              <a:gd name="T57" fmla="*/ T56 w 5632"/>
              <a:gd name="T58" fmla="+- 0 14972 14858"/>
              <a:gd name="T59" fmla="*/ 14972 h 323"/>
              <a:gd name="T60" fmla="+- 0 10964 8458"/>
              <a:gd name="T61" fmla="*/ T60 w 5632"/>
              <a:gd name="T62" fmla="+- 0 14982 14858"/>
              <a:gd name="T63" fmla="*/ 14982 h 323"/>
              <a:gd name="T64" fmla="+- 0 11031 8458"/>
              <a:gd name="T65" fmla="*/ T64 w 5632"/>
              <a:gd name="T66" fmla="+- 0 14991 14858"/>
              <a:gd name="T67" fmla="*/ 14991 h 323"/>
              <a:gd name="T68" fmla="+- 0 11095 8458"/>
              <a:gd name="T69" fmla="*/ T68 w 5632"/>
              <a:gd name="T70" fmla="+- 0 15002 14858"/>
              <a:gd name="T71" fmla="*/ 15002 h 323"/>
              <a:gd name="T72" fmla="+- 0 11162 8458"/>
              <a:gd name="T73" fmla="*/ T72 w 5632"/>
              <a:gd name="T74" fmla="+- 0 15007 14858"/>
              <a:gd name="T75" fmla="*/ 15007 h 323"/>
              <a:gd name="T76" fmla="+- 0 11228 8458"/>
              <a:gd name="T77" fmla="*/ T76 w 5632"/>
              <a:gd name="T78" fmla="+- 0 15012 14858"/>
              <a:gd name="T79" fmla="*/ 15012 h 323"/>
              <a:gd name="T80" fmla="+- 0 11301 8458"/>
              <a:gd name="T81" fmla="*/ T80 w 5632"/>
              <a:gd name="T82" fmla="+- 0 15028 14858"/>
              <a:gd name="T83" fmla="*/ 15028 h 323"/>
              <a:gd name="T84" fmla="+- 0 11361 8458"/>
              <a:gd name="T85" fmla="*/ T84 w 5632"/>
              <a:gd name="T86" fmla="+- 0 15032 14858"/>
              <a:gd name="T87" fmla="*/ 15032 h 323"/>
              <a:gd name="T88" fmla="+- 0 11447 8458"/>
              <a:gd name="T89" fmla="*/ T88 w 5632"/>
              <a:gd name="T90" fmla="+- 0 15038 14858"/>
              <a:gd name="T91" fmla="*/ 15038 h 323"/>
              <a:gd name="T92" fmla="+- 0 11561 8458"/>
              <a:gd name="T93" fmla="*/ T92 w 5632"/>
              <a:gd name="T94" fmla="+- 0 15051 14858"/>
              <a:gd name="T95" fmla="*/ 15051 h 323"/>
              <a:gd name="T96" fmla="+- 0 11633 8458"/>
              <a:gd name="T97" fmla="*/ T96 w 5632"/>
              <a:gd name="T98" fmla="+- 0 15056 14858"/>
              <a:gd name="T99" fmla="*/ 15056 h 323"/>
              <a:gd name="T100" fmla="+- 0 11782 8458"/>
              <a:gd name="T101" fmla="*/ T100 w 5632"/>
              <a:gd name="T102" fmla="+- 0 15065 14858"/>
              <a:gd name="T103" fmla="*/ 15065 h 323"/>
              <a:gd name="T104" fmla="+- 0 11935 8458"/>
              <a:gd name="T105" fmla="*/ T104 w 5632"/>
              <a:gd name="T106" fmla="+- 0 15071 14858"/>
              <a:gd name="T107" fmla="*/ 15071 h 323"/>
              <a:gd name="T108" fmla="+- 0 12080 8458"/>
              <a:gd name="T109" fmla="*/ T108 w 5632"/>
              <a:gd name="T110" fmla="+- 0 15081 14858"/>
              <a:gd name="T111" fmla="*/ 15081 h 323"/>
              <a:gd name="T112" fmla="+- 0 12166 8458"/>
              <a:gd name="T113" fmla="*/ T112 w 5632"/>
              <a:gd name="T114" fmla="+- 0 15087 14858"/>
              <a:gd name="T115" fmla="*/ 15087 h 323"/>
              <a:gd name="T116" fmla="+- 0 12244 8458"/>
              <a:gd name="T117" fmla="*/ T116 w 5632"/>
              <a:gd name="T118" fmla="+- 0 15091 14858"/>
              <a:gd name="T119" fmla="*/ 15091 h 323"/>
              <a:gd name="T120" fmla="+- 0 12328 8458"/>
              <a:gd name="T121" fmla="*/ T120 w 5632"/>
              <a:gd name="T122" fmla="+- 0 15106 14858"/>
              <a:gd name="T123" fmla="*/ 15106 h 323"/>
              <a:gd name="T124" fmla="+- 0 12432 8458"/>
              <a:gd name="T125" fmla="*/ T124 w 5632"/>
              <a:gd name="T126" fmla="+- 0 15125 14858"/>
              <a:gd name="T127" fmla="*/ 15125 h 323"/>
              <a:gd name="T128" fmla="+- 0 12517 8458"/>
              <a:gd name="T129" fmla="*/ T128 w 5632"/>
              <a:gd name="T130" fmla="+- 0 15151 14858"/>
              <a:gd name="T131" fmla="*/ 15151 h 323"/>
              <a:gd name="T132" fmla="+- 0 12626 8458"/>
              <a:gd name="T133" fmla="*/ T132 w 5632"/>
              <a:gd name="T134" fmla="+- 0 15156 14858"/>
              <a:gd name="T135" fmla="*/ 15156 h 323"/>
              <a:gd name="T136" fmla="+- 0 12712 8458"/>
              <a:gd name="T137" fmla="*/ T136 w 5632"/>
              <a:gd name="T138" fmla="+- 0 15160 14858"/>
              <a:gd name="T139" fmla="*/ 15160 h 323"/>
              <a:gd name="T140" fmla="+- 0 12790 8458"/>
              <a:gd name="T141" fmla="*/ T140 w 5632"/>
              <a:gd name="T142" fmla="+- 0 15174 14858"/>
              <a:gd name="T143" fmla="*/ 15174 h 323"/>
              <a:gd name="T144" fmla="+- 0 12874 8458"/>
              <a:gd name="T145" fmla="*/ T144 w 5632"/>
              <a:gd name="T146" fmla="+- 0 15180 14858"/>
              <a:gd name="T147" fmla="*/ 15180 h 323"/>
              <a:gd name="T148" fmla="+- 0 13274 8458"/>
              <a:gd name="T149" fmla="*/ T148 w 5632"/>
              <a:gd name="T150" fmla="+- 0 15209 14858"/>
              <a:gd name="T151" fmla="*/ 15209 h 323"/>
              <a:gd name="T152" fmla="+- 0 13688 8458"/>
              <a:gd name="T153" fmla="*/ T152 w 5632"/>
              <a:gd name="T154" fmla="+- 0 15180 14858"/>
              <a:gd name="T155" fmla="*/ 15180 h 323"/>
              <a:gd name="T156" fmla="+- 0 14089 8458"/>
              <a:gd name="T157" fmla="*/ T156 w 5632"/>
              <a:gd name="T158" fmla="+- 0 15180 14858"/>
              <a:gd name="T159" fmla="*/ 15180 h 32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</a:cxnLst>
            <a:rect l="0" t="0" r="r" b="b"/>
            <a:pathLst>
              <a:path w="5632" h="323" extrusionOk="0">
                <a:moveTo>
                  <a:pt x="0" y="0"/>
                </a:moveTo>
                <a:cubicBezTo>
                  <a:pt x="496" y="0"/>
                  <a:pt x="1002" y="-10"/>
                  <a:pt x="1489" y="25"/>
                </a:cubicBezTo>
                <a:cubicBezTo>
                  <a:pt x="1610" y="34"/>
                  <a:pt x="1754" y="42"/>
                  <a:pt x="1861" y="50"/>
                </a:cubicBezTo>
                <a:cubicBezTo>
                  <a:pt x="1935" y="55"/>
                  <a:pt x="2015" y="69"/>
                  <a:pt x="2084" y="74"/>
                </a:cubicBezTo>
                <a:cubicBezTo>
                  <a:pt x="2155" y="79"/>
                  <a:pt x="2214" y="86"/>
                  <a:pt x="2282" y="99"/>
                </a:cubicBezTo>
                <a:cubicBezTo>
                  <a:pt x="2357" y="114"/>
                  <a:pt x="2430" y="114"/>
                  <a:pt x="2506" y="124"/>
                </a:cubicBezTo>
                <a:cubicBezTo>
                  <a:pt x="2573" y="133"/>
                  <a:pt x="2637" y="144"/>
                  <a:pt x="2704" y="149"/>
                </a:cubicBezTo>
                <a:cubicBezTo>
                  <a:pt x="2770" y="154"/>
                  <a:pt x="2843" y="170"/>
                  <a:pt x="2903" y="174"/>
                </a:cubicBezTo>
                <a:cubicBezTo>
                  <a:pt x="2989" y="180"/>
                  <a:pt x="3103" y="193"/>
                  <a:pt x="3175" y="198"/>
                </a:cubicBezTo>
                <a:cubicBezTo>
                  <a:pt x="3324" y="207"/>
                  <a:pt x="3477" y="213"/>
                  <a:pt x="3622" y="223"/>
                </a:cubicBezTo>
                <a:cubicBezTo>
                  <a:pt x="3708" y="229"/>
                  <a:pt x="3786" y="233"/>
                  <a:pt x="3870" y="248"/>
                </a:cubicBezTo>
                <a:cubicBezTo>
                  <a:pt x="3974" y="267"/>
                  <a:pt x="4059" y="293"/>
                  <a:pt x="4168" y="298"/>
                </a:cubicBezTo>
                <a:cubicBezTo>
                  <a:pt x="4254" y="302"/>
                  <a:pt x="4332" y="316"/>
                  <a:pt x="4416" y="322"/>
                </a:cubicBezTo>
                <a:cubicBezTo>
                  <a:pt x="4816" y="351"/>
                  <a:pt x="5230" y="322"/>
                  <a:pt x="5631" y="322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3" name="Comment 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392988" y="4330700"/>
            <a:ext cx="1028700" cy="9525"/>
          </a:xfrm>
          <a:custGeom>
            <a:avLst/>
            <a:gdLst>
              <a:gd name="T0" fmla="+- 0 20538 20538"/>
              <a:gd name="T1" fmla="*/ T0 w 2854"/>
              <a:gd name="T2" fmla="+- 0 12055 12030"/>
              <a:gd name="T3" fmla="*/ 12055 h 26"/>
              <a:gd name="T4" fmla="+- 0 20580 20538"/>
              <a:gd name="T5" fmla="*/ T4 w 2854"/>
              <a:gd name="T6" fmla="+- 0 12034 12030"/>
              <a:gd name="T7" fmla="*/ 12034 h 26"/>
              <a:gd name="T8" fmla="+- 0 20567 20538"/>
              <a:gd name="T9" fmla="*/ T8 w 2854"/>
              <a:gd name="T10" fmla="+- 0 12033 12030"/>
              <a:gd name="T11" fmla="*/ 12033 h 26"/>
              <a:gd name="T12" fmla="+- 0 20638 20538"/>
              <a:gd name="T13" fmla="*/ T12 w 2854"/>
              <a:gd name="T14" fmla="+- 0 12030 12030"/>
              <a:gd name="T15" fmla="*/ 12030 h 26"/>
              <a:gd name="T16" fmla="+- 0 21552 20538"/>
              <a:gd name="T17" fmla="*/ T16 w 2854"/>
              <a:gd name="T18" fmla="+- 0 11988 12030"/>
              <a:gd name="T19" fmla="*/ 11988 h 26"/>
              <a:gd name="T20" fmla="+- 0 22476 20538"/>
              <a:gd name="T21" fmla="*/ T20 w 2854"/>
              <a:gd name="T22" fmla="+- 0 12030 12030"/>
              <a:gd name="T23" fmla="*/ 12030 h 26"/>
              <a:gd name="T24" fmla="+- 0 23391 20538"/>
              <a:gd name="T25" fmla="*/ T24 w 2854"/>
              <a:gd name="T26" fmla="+- 0 12030 12030"/>
              <a:gd name="T27" fmla="*/ 12030 h 2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</a:cxnLst>
            <a:rect l="0" t="0" r="r" b="b"/>
            <a:pathLst>
              <a:path w="2854" h="26" extrusionOk="0">
                <a:moveTo>
                  <a:pt x="0" y="25"/>
                </a:moveTo>
                <a:cubicBezTo>
                  <a:pt x="42" y="4"/>
                  <a:pt x="29" y="3"/>
                  <a:pt x="100" y="0"/>
                </a:cubicBezTo>
                <a:cubicBezTo>
                  <a:pt x="1014" y="-42"/>
                  <a:pt x="1938" y="0"/>
                  <a:pt x="2853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800" dirty="0" smtClean="0">
                <a:solidFill>
                  <a:srgbClr val="FF0000"/>
                </a:solidFill>
              </a:rPr>
              <a:t/>
            </a:r>
            <a:br>
              <a:rPr lang="en-US" sz="3800" dirty="0" smtClean="0">
                <a:solidFill>
                  <a:srgbClr val="FF0000"/>
                </a:solidFill>
              </a:rPr>
            </a:br>
            <a:r>
              <a:rPr lang="en-US" sz="3800" dirty="0" smtClean="0">
                <a:solidFill>
                  <a:srgbClr val="FF0000"/>
                </a:solidFill>
              </a:rPr>
              <a:t/>
            </a:r>
            <a:br>
              <a:rPr lang="en-US" sz="3800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Joints of neck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800" dirty="0" smtClean="0">
              <a:solidFill>
                <a:srgbClr val="FF0000"/>
              </a:solidFill>
            </a:endParaRPr>
          </a:p>
        </p:txBody>
      </p:sp>
      <p:sp>
        <p:nvSpPr>
          <p:cNvPr id="27651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Joints between two vertebra (</a:t>
            </a:r>
            <a:r>
              <a:rPr lang="en-US" sz="2000" dirty="0" smtClean="0"/>
              <a:t>intervertebral joints) </a:t>
            </a:r>
          </a:p>
          <a:p>
            <a:pPr lvl="1"/>
            <a:r>
              <a:rPr lang="en-US" sz="1900" b="1" dirty="0" err="1" smtClean="0">
                <a:solidFill>
                  <a:srgbClr val="0070C0"/>
                </a:solidFill>
              </a:rPr>
              <a:t>Zygapophysial</a:t>
            </a:r>
            <a:r>
              <a:rPr lang="en-US" sz="1900" b="1" dirty="0" smtClean="0">
                <a:solidFill>
                  <a:srgbClr val="0070C0"/>
                </a:solidFill>
              </a:rPr>
              <a:t> joint  (facet joint) </a:t>
            </a:r>
          </a:p>
          <a:p>
            <a:pPr lvl="2" algn="just"/>
            <a:r>
              <a:rPr lang="en-US" sz="1600" dirty="0" smtClean="0"/>
              <a:t>Plane synovial joint </a:t>
            </a:r>
          </a:p>
          <a:p>
            <a:pPr lvl="2" algn="just"/>
            <a:endParaRPr lang="en-US" sz="1600" dirty="0" smtClean="0"/>
          </a:p>
          <a:p>
            <a:pPr lvl="2" algn="just"/>
            <a:r>
              <a:rPr lang="en-US" sz="1600" dirty="0" smtClean="0"/>
              <a:t>Between  superior </a:t>
            </a:r>
            <a:r>
              <a:rPr lang="en-US" sz="1600" dirty="0" err="1" smtClean="0"/>
              <a:t>articular</a:t>
            </a:r>
            <a:r>
              <a:rPr lang="en-US" sz="1600" dirty="0" smtClean="0"/>
              <a:t> process of one vertebra and inferior </a:t>
            </a:r>
            <a:r>
              <a:rPr lang="en-US" sz="1600" dirty="0" err="1" smtClean="0"/>
              <a:t>articular</a:t>
            </a:r>
            <a:r>
              <a:rPr lang="en-US" sz="1600" dirty="0" smtClean="0"/>
              <a:t> process of  vertebra directly above it </a:t>
            </a:r>
          </a:p>
          <a:p>
            <a:pPr lvl="2" algn="just"/>
            <a:endParaRPr lang="en-US" sz="1600" dirty="0" smtClean="0"/>
          </a:p>
          <a:p>
            <a:pPr lvl="2" algn="just"/>
            <a:r>
              <a:rPr lang="en-US" sz="1600" dirty="0" smtClean="0"/>
              <a:t>Prevent one vertebrae from slipping anteriorly on the vertebra below </a:t>
            </a:r>
          </a:p>
          <a:p>
            <a:pPr lvl="1" algn="just"/>
            <a:endParaRPr lang="en-US" sz="1800" dirty="0" smtClean="0"/>
          </a:p>
          <a:p>
            <a:pPr lvl="1" algn="just"/>
            <a:r>
              <a:rPr lang="en-US" sz="2200" b="1" dirty="0" smtClean="0">
                <a:solidFill>
                  <a:srgbClr val="0070C0"/>
                </a:solidFill>
              </a:rPr>
              <a:t>Secondary cartilaginous joint </a:t>
            </a:r>
          </a:p>
          <a:p>
            <a:pPr lvl="2" algn="just"/>
            <a:r>
              <a:rPr lang="en-US" sz="1600" dirty="0" smtClean="0"/>
              <a:t>Between vertebral body</a:t>
            </a:r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0" y="0"/>
            <a:ext cx="631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76100" anchor="ctr">
            <a:spAutoFit/>
          </a:bodyPr>
          <a:lstStyle/>
          <a:p>
            <a:r>
              <a:rPr lang="en-US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6338" r="37571" b="33099"/>
          <a:stretch>
            <a:fillRect/>
          </a:stretch>
        </p:blipFill>
        <p:spPr bwMode="auto">
          <a:xfrm>
            <a:off x="4648200" y="2590800"/>
            <a:ext cx="4210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C00000"/>
                </a:solidFill>
              </a:rPr>
              <a:t>Intervertebral</a:t>
            </a:r>
            <a:r>
              <a:rPr lang="en-US" dirty="0" smtClean="0">
                <a:solidFill>
                  <a:srgbClr val="C00000"/>
                </a:solidFill>
              </a:rPr>
              <a:t> disc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267200" cy="4525963"/>
          </a:xfrm>
        </p:spPr>
        <p:txBody>
          <a:bodyPr>
            <a:normAutofit/>
          </a:bodyPr>
          <a:lstStyle/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1800" dirty="0" smtClean="0"/>
              <a:t>Between bodies of two vertebra 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1800" dirty="0" smtClean="0"/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1800" dirty="0" smtClean="0"/>
              <a:t>Functions as a shock absorber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sz="1800" dirty="0" smtClean="0"/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1800" dirty="0" smtClean="0">
                <a:solidFill>
                  <a:srgbClr val="0070C0"/>
                </a:solidFill>
              </a:rPr>
              <a:t>Two parts</a:t>
            </a:r>
            <a:endParaRPr lang="en-US" sz="1800" dirty="0" smtClean="0">
              <a:solidFill>
                <a:srgbClr val="0070C0"/>
              </a:solidFill>
            </a:endParaRPr>
          </a:p>
          <a:p>
            <a:pPr marL="868680" lvl="1" indent="-283464" algn="just" eaLnBrk="1" fontAlgn="auto" hangingPunct="1">
              <a:spcAft>
                <a:spcPts val="0"/>
              </a:spcAft>
              <a:buFont typeface="Wingdings 2"/>
              <a:buChar char=""/>
              <a:defRPr/>
            </a:pPr>
            <a:r>
              <a:rPr lang="en-US" sz="1800" dirty="0" smtClean="0">
                <a:solidFill>
                  <a:srgbClr val="0070C0"/>
                </a:solidFill>
              </a:rPr>
              <a:t>Nucleus pulposus </a:t>
            </a:r>
          </a:p>
          <a:p>
            <a:pPr lvl="2" algn="just">
              <a:defRPr/>
            </a:pPr>
            <a:r>
              <a:rPr lang="en-US" sz="1600" dirty="0" smtClean="0"/>
              <a:t>Jelly like substance, situated </a:t>
            </a:r>
            <a:r>
              <a:rPr lang="en-US" sz="1600" dirty="0"/>
              <a:t>in central portion of intervertebral </a:t>
            </a:r>
            <a:r>
              <a:rPr lang="en-US" sz="1600" dirty="0" smtClean="0"/>
              <a:t>disc</a:t>
            </a:r>
          </a:p>
          <a:p>
            <a:pPr lvl="2" algn="just">
              <a:defRPr/>
            </a:pPr>
            <a:r>
              <a:rPr lang="en-US" sz="1600" dirty="0" smtClean="0"/>
              <a:t>Remnant of notochord</a:t>
            </a:r>
            <a:endParaRPr lang="en-US" sz="1600" dirty="0"/>
          </a:p>
          <a:p>
            <a:pPr marL="1133856" lvl="2" algn="just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sz="1600" dirty="0" smtClean="0"/>
          </a:p>
          <a:p>
            <a:pPr marL="868680" lvl="1" indent="-283464" algn="just" eaLnBrk="1" fontAlgn="auto" hangingPunct="1">
              <a:spcAft>
                <a:spcPts val="0"/>
              </a:spcAft>
              <a:buFont typeface="Wingdings 2"/>
              <a:buChar char=""/>
              <a:defRPr/>
            </a:pPr>
            <a:r>
              <a:rPr lang="en-US" sz="1800" dirty="0" smtClean="0">
                <a:solidFill>
                  <a:srgbClr val="0070C0"/>
                </a:solidFill>
              </a:rPr>
              <a:t>Annulus </a:t>
            </a:r>
            <a:r>
              <a:rPr lang="en-US" sz="1800" dirty="0" err="1" smtClean="0">
                <a:solidFill>
                  <a:srgbClr val="0070C0"/>
                </a:solidFill>
              </a:rPr>
              <a:t>fibrosus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</a:p>
          <a:p>
            <a:pPr marL="1133856" lvl="2" algn="just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sz="1600" dirty="0" smtClean="0"/>
              <a:t>Consists of concentric layer of </a:t>
            </a:r>
            <a:r>
              <a:rPr lang="en-US" sz="1600" dirty="0" smtClean="0">
                <a:solidFill>
                  <a:srgbClr val="0070C0"/>
                </a:solidFill>
              </a:rPr>
              <a:t>fibrous tissue </a:t>
            </a:r>
            <a:r>
              <a:rPr lang="en-US" sz="1600" dirty="0" smtClean="0"/>
              <a:t>and  </a:t>
            </a:r>
            <a:r>
              <a:rPr lang="en-US" sz="1600" dirty="0" err="1" smtClean="0"/>
              <a:t>fibrocartilage</a:t>
            </a:r>
            <a:endParaRPr lang="en-US" sz="1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r="42090" b="44366"/>
          <a:stretch>
            <a:fillRect/>
          </a:stretch>
        </p:blipFill>
        <p:spPr bwMode="auto">
          <a:xfrm>
            <a:off x="4876800" y="2514600"/>
            <a:ext cx="39052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C00000"/>
                </a:solidFill>
              </a:rPr>
              <a:t>Disc </a:t>
            </a:r>
            <a:r>
              <a:rPr lang="en-US" sz="3200" dirty="0" err="1" smtClean="0">
                <a:solidFill>
                  <a:srgbClr val="C00000"/>
                </a:solidFill>
              </a:rPr>
              <a:t>prolapse</a:t>
            </a:r>
            <a:r>
              <a:rPr lang="en-US" sz="3200" dirty="0" smtClean="0">
                <a:solidFill>
                  <a:srgbClr val="C00000"/>
                </a:solidFill>
              </a:rPr>
              <a:t> (herniated intervertebral disc)</a:t>
            </a:r>
          </a:p>
        </p:txBody>
      </p:sp>
      <p:pic>
        <p:nvPicPr>
          <p:cNvPr id="29699" name="Picture 6" descr="herniatio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2286000"/>
            <a:ext cx="2914650" cy="3105150"/>
          </a:xfrm>
          <a:noFill/>
        </p:spPr>
      </p:pic>
      <p:pic>
        <p:nvPicPr>
          <p:cNvPr id="29700" name="Picture 5" descr="CB4FF6"/>
          <p:cNvPicPr>
            <a:picLocks noChangeAspect="1" noChangeArrowheads="1"/>
          </p:cNvPicPr>
          <p:nvPr/>
        </p:nvPicPr>
        <p:blipFill>
          <a:blip r:embed="rId4" cstate="print"/>
          <a:srcRect l="50919" t="38383"/>
          <a:stretch>
            <a:fillRect/>
          </a:stretch>
        </p:blipFill>
        <p:spPr bwMode="auto">
          <a:xfrm>
            <a:off x="4800600" y="2590800"/>
            <a:ext cx="38195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143000" y="5638800"/>
            <a:ext cx="6781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9456" algn="just">
              <a:defRPr/>
            </a:pPr>
            <a:r>
              <a:rPr lang="en-US" sz="1600" dirty="0"/>
              <a:t>In disc prolapse </a:t>
            </a:r>
            <a:r>
              <a:rPr lang="en-US" sz="1600" dirty="0" smtClean="0"/>
              <a:t>nucleus </a:t>
            </a:r>
            <a:r>
              <a:rPr lang="en-US" sz="1600" dirty="0" err="1" smtClean="0"/>
              <a:t>pulposus</a:t>
            </a:r>
            <a:r>
              <a:rPr lang="en-US" sz="1600" dirty="0" smtClean="0"/>
              <a:t> herniate </a:t>
            </a:r>
            <a:r>
              <a:rPr lang="en-US" sz="1600" dirty="0" err="1"/>
              <a:t>posterolaterally</a:t>
            </a:r>
            <a:r>
              <a:rPr lang="en-US" sz="1600" dirty="0"/>
              <a:t>, usually rupture annulus </a:t>
            </a:r>
            <a:r>
              <a:rPr lang="en-US" sz="1600" dirty="0" err="1"/>
              <a:t>fibrosus</a:t>
            </a:r>
            <a:r>
              <a:rPr lang="en-US" sz="1600" dirty="0"/>
              <a:t> and compress the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00000"/>
                </a:solidFill>
              </a:rPr>
              <a:t>Ligaments of vertebral column</a:t>
            </a:r>
          </a:p>
        </p:txBody>
      </p:sp>
      <p:pic>
        <p:nvPicPr>
          <p:cNvPr id="30723" name="Picture 5" descr="15_dp_ligame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00200"/>
            <a:ext cx="464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</a:rPr>
              <a:t>Ligamentum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nuchae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2000" dirty="0" smtClean="0"/>
              <a:t>Thickened </a:t>
            </a:r>
            <a:r>
              <a:rPr lang="en-US" sz="2000" dirty="0" err="1" smtClean="0"/>
              <a:t>supraspinous</a:t>
            </a:r>
            <a:r>
              <a:rPr lang="en-US" sz="2000" dirty="0" smtClean="0"/>
              <a:t> and </a:t>
            </a:r>
            <a:r>
              <a:rPr lang="en-US" sz="2000" dirty="0" err="1" smtClean="0"/>
              <a:t>interspinous</a:t>
            </a:r>
            <a:r>
              <a:rPr lang="en-US" sz="2000" dirty="0" smtClean="0"/>
              <a:t>  ligament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Triangular in shape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Apex lies at 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cervical spine and base at external occipital crest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Anterior border is attached to cervical spines, while posterior border is free and provides attachment to investing layer of deep cervical fascia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Gives origin to splenius, rhomboid and trapezius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 cstate="print"/>
          <a:srcRect l="18940" t="14789" r="32372" b="27465"/>
          <a:stretch>
            <a:fillRect/>
          </a:stretch>
        </p:blipFill>
        <p:spPr bwMode="auto">
          <a:xfrm>
            <a:off x="4800600" y="2362200"/>
            <a:ext cx="4268687" cy="301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</a:rPr>
              <a:t>Atlanto</a:t>
            </a:r>
            <a:r>
              <a:rPr lang="en-US" dirty="0" smtClean="0">
                <a:solidFill>
                  <a:srgbClr val="C00000"/>
                </a:solidFill>
              </a:rPr>
              <a:t>-occipital joint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Condylar synovial joint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>
                <a:solidFill>
                  <a:srgbClr val="0070C0"/>
                </a:solidFill>
              </a:rPr>
              <a:t>Articular</a:t>
            </a:r>
            <a:r>
              <a:rPr lang="en-US" dirty="0" smtClean="0">
                <a:solidFill>
                  <a:srgbClr val="0070C0"/>
                </a:solidFill>
              </a:rPr>
              <a:t> surface</a:t>
            </a:r>
          </a:p>
          <a:p>
            <a:pPr lvl="1" algn="just"/>
            <a:r>
              <a:rPr lang="en-US" dirty="0" smtClean="0"/>
              <a:t>Occipital condyle above </a:t>
            </a:r>
          </a:p>
          <a:p>
            <a:pPr lvl="1" algn="just"/>
            <a:r>
              <a:rPr lang="en-US" dirty="0" smtClean="0"/>
              <a:t>Facets on the superior surfaces of lateral masses of atlas below</a:t>
            </a:r>
          </a:p>
          <a:p>
            <a:pPr lvl="1" algn="just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7890" name="Picture 2" descr="http://stemcelldoc.files.wordpress.com/2010/03/atlanto-occipital-joint.jpg?w=960&amp;h=720"/>
          <p:cNvPicPr>
            <a:picLocks noChangeAspect="1" noChangeArrowheads="1"/>
          </p:cNvPicPr>
          <p:nvPr/>
        </p:nvPicPr>
        <p:blipFill>
          <a:blip r:embed="rId2" cstate="print"/>
          <a:srcRect t="23333" r="37500" b="15000"/>
          <a:stretch>
            <a:fillRect/>
          </a:stretch>
        </p:blipFill>
        <p:spPr bwMode="auto">
          <a:xfrm>
            <a:off x="4724400" y="1600200"/>
            <a:ext cx="3810000" cy="28194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Ligaments and movement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0386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dirty="0" smtClean="0">
                <a:solidFill>
                  <a:srgbClr val="0070C0"/>
                </a:solidFill>
              </a:rPr>
              <a:t>Ligaments</a:t>
            </a:r>
          </a:p>
          <a:p>
            <a:pPr lvl="1" algn="just"/>
            <a:r>
              <a:rPr lang="en-US" sz="2000" dirty="0" smtClean="0"/>
              <a:t>Fibrous </a:t>
            </a:r>
            <a:r>
              <a:rPr lang="en-US" sz="2000" dirty="0" smtClean="0">
                <a:solidFill>
                  <a:srgbClr val="0070C0"/>
                </a:solidFill>
              </a:rPr>
              <a:t>capsule</a:t>
            </a:r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Anterior </a:t>
            </a:r>
            <a:r>
              <a:rPr lang="en-US" sz="2000" dirty="0" err="1" smtClean="0">
                <a:solidFill>
                  <a:srgbClr val="0070C0"/>
                </a:solidFill>
              </a:rPr>
              <a:t>atlanto</a:t>
            </a:r>
            <a:r>
              <a:rPr lang="en-US" sz="2000" dirty="0" smtClean="0">
                <a:solidFill>
                  <a:srgbClr val="0070C0"/>
                </a:solidFill>
              </a:rPr>
              <a:t>-occipital membrane</a:t>
            </a:r>
          </a:p>
          <a:p>
            <a:pPr lvl="2" algn="just"/>
            <a:r>
              <a:rPr lang="en-US" sz="1600" dirty="0" smtClean="0"/>
              <a:t>Continuation of </a:t>
            </a:r>
            <a:r>
              <a:rPr lang="en-US" sz="1600" dirty="0" smtClean="0">
                <a:solidFill>
                  <a:srgbClr val="0070C0"/>
                </a:solidFill>
              </a:rPr>
              <a:t>anterior longitudinal </a:t>
            </a:r>
            <a:r>
              <a:rPr lang="en-US" sz="1600" dirty="0" smtClean="0">
                <a:solidFill>
                  <a:srgbClr val="0070C0"/>
                </a:solidFill>
              </a:rPr>
              <a:t>ligament</a:t>
            </a:r>
          </a:p>
          <a:p>
            <a:pPr lvl="2" algn="just"/>
            <a:endParaRPr lang="en-US" sz="1600" dirty="0" smtClean="0">
              <a:solidFill>
                <a:srgbClr val="0070C0"/>
              </a:solidFill>
            </a:endParaRPr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Posterior </a:t>
            </a:r>
            <a:r>
              <a:rPr lang="en-US" sz="2000" dirty="0" err="1" smtClean="0">
                <a:solidFill>
                  <a:srgbClr val="0070C0"/>
                </a:solidFill>
              </a:rPr>
              <a:t>atlanto</a:t>
            </a:r>
            <a:r>
              <a:rPr lang="en-US" sz="2000" dirty="0" smtClean="0">
                <a:solidFill>
                  <a:srgbClr val="0070C0"/>
                </a:solidFill>
              </a:rPr>
              <a:t>-occipital membrane</a:t>
            </a:r>
          </a:p>
          <a:p>
            <a:pPr lvl="2" algn="just"/>
            <a:r>
              <a:rPr lang="en-US" sz="1600" dirty="0" smtClean="0"/>
              <a:t>Continuation of </a:t>
            </a:r>
            <a:r>
              <a:rPr lang="en-US" sz="1600" dirty="0" err="1" smtClean="0">
                <a:solidFill>
                  <a:srgbClr val="0070C0"/>
                </a:solidFill>
              </a:rPr>
              <a:t>ligamentum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err="1" smtClean="0">
                <a:solidFill>
                  <a:srgbClr val="0070C0"/>
                </a:solidFill>
              </a:rPr>
              <a:t>flavum</a:t>
            </a:r>
            <a:endParaRPr lang="en-US" sz="1600" dirty="0" smtClean="0">
              <a:solidFill>
                <a:srgbClr val="0070C0"/>
              </a:solidFill>
            </a:endParaRPr>
          </a:p>
          <a:p>
            <a:endParaRPr lang="en-US" sz="2200" dirty="0" smtClean="0"/>
          </a:p>
          <a:p>
            <a:r>
              <a:rPr lang="en-US" sz="2200" b="1" dirty="0" smtClean="0">
                <a:solidFill>
                  <a:srgbClr val="0070C0"/>
                </a:solidFill>
              </a:rPr>
              <a:t>Movements</a:t>
            </a:r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Flexion, extension </a:t>
            </a:r>
            <a:endParaRPr lang="en-US" sz="2000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n-US" sz="2000" dirty="0" smtClean="0"/>
              <a:t>(“</a:t>
            </a:r>
            <a:r>
              <a:rPr lang="en-US" sz="2000" dirty="0" smtClean="0"/>
              <a:t>yes” movement), lateral flexion, no rotation</a:t>
            </a:r>
          </a:p>
          <a:p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print"/>
          <a:srcRect r="3451" b="52821"/>
          <a:stretch>
            <a:fillRect/>
          </a:stretch>
        </p:blipFill>
        <p:spPr bwMode="auto">
          <a:xfrm>
            <a:off x="4357188" y="1600200"/>
            <a:ext cx="4786812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1682" name="Picture 2" descr="http://www.cinhs.com/Images/neck_actions.jpg"/>
          <p:cNvPicPr>
            <a:picLocks noChangeAspect="1" noChangeArrowheads="1"/>
          </p:cNvPicPr>
          <p:nvPr/>
        </p:nvPicPr>
        <p:blipFill>
          <a:blip r:embed="rId5" cstate="print"/>
          <a:srcRect r="62000" b="48538"/>
          <a:stretch>
            <a:fillRect/>
          </a:stretch>
        </p:blipFill>
        <p:spPr bwMode="auto">
          <a:xfrm>
            <a:off x="4343400" y="4800600"/>
            <a:ext cx="2527070" cy="1463040"/>
          </a:xfrm>
          <a:prstGeom prst="rect">
            <a:avLst/>
          </a:prstGeom>
          <a:noFill/>
        </p:spPr>
      </p:pic>
      <p:pic>
        <p:nvPicPr>
          <p:cNvPr id="15" name="Picture 2" descr="http://www.cinhs.com/Images/neck_actions.jpg"/>
          <p:cNvPicPr>
            <a:picLocks noChangeAspect="1" noChangeArrowheads="1"/>
          </p:cNvPicPr>
          <p:nvPr/>
        </p:nvPicPr>
        <p:blipFill>
          <a:blip r:embed="rId5" cstate="print"/>
          <a:srcRect l="72000" b="48538"/>
          <a:stretch>
            <a:fillRect/>
          </a:stretch>
        </p:blipFill>
        <p:spPr bwMode="auto">
          <a:xfrm>
            <a:off x="7162800" y="4953000"/>
            <a:ext cx="1629294" cy="128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800" dirty="0" smtClean="0">
                <a:solidFill>
                  <a:srgbClr val="C00000"/>
                </a:solidFill>
              </a:rPr>
              <a:t>Compression fracture </a:t>
            </a:r>
            <a:br>
              <a:rPr lang="en-US" sz="3800" dirty="0" smtClean="0">
                <a:solidFill>
                  <a:srgbClr val="C00000"/>
                </a:solidFill>
              </a:rPr>
            </a:br>
            <a:r>
              <a:rPr lang="en-US" sz="3800" dirty="0" smtClean="0">
                <a:solidFill>
                  <a:srgbClr val="C00000"/>
                </a:solidFill>
              </a:rPr>
              <a:t>Jefferson’s fracture( # of C1)</a:t>
            </a:r>
          </a:p>
        </p:txBody>
      </p:sp>
      <p:pic>
        <p:nvPicPr>
          <p:cNvPr id="34819" name="Picture 5" descr="cow188ar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371600"/>
            <a:ext cx="2834108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914400" y="5791200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/>
              <a:t>In the cervical region, with the neck straight, an </a:t>
            </a:r>
            <a:r>
              <a:rPr lang="en-US" dirty="0" smtClean="0">
                <a:solidFill>
                  <a:srgbClr val="0070C0"/>
                </a:solidFill>
              </a:rPr>
              <a:t>excessive vertical force applied from above </a:t>
            </a:r>
            <a:r>
              <a:rPr lang="en-US" dirty="0" smtClean="0"/>
              <a:t> will cause ring of atlas to be disrupted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4034" name="Picture 2" descr="http://www.med-ed.virginia.edu/courses/rad/cspine/pictures/Compr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371600"/>
            <a:ext cx="3680460" cy="4206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>
                <a:solidFill>
                  <a:srgbClr val="C00000"/>
                </a:solidFill>
              </a:rPr>
              <a:t>Atlantoaxial</a:t>
            </a:r>
            <a:r>
              <a:rPr lang="en-US" dirty="0" smtClean="0">
                <a:solidFill>
                  <a:srgbClr val="C00000"/>
                </a:solidFill>
              </a:rPr>
              <a:t> joint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200" dirty="0" smtClean="0">
                <a:solidFill>
                  <a:srgbClr val="0070C0"/>
                </a:solidFill>
              </a:rPr>
              <a:t>3 synovial joint</a:t>
            </a:r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One median </a:t>
            </a:r>
            <a:r>
              <a:rPr lang="en-US" sz="2000" dirty="0" err="1" smtClean="0">
                <a:solidFill>
                  <a:srgbClr val="0070C0"/>
                </a:solidFill>
              </a:rPr>
              <a:t>atlantoaxial</a:t>
            </a:r>
            <a:r>
              <a:rPr lang="en-US" sz="2000" dirty="0" smtClean="0">
                <a:solidFill>
                  <a:srgbClr val="0070C0"/>
                </a:solidFill>
              </a:rPr>
              <a:t> joint</a:t>
            </a:r>
          </a:p>
          <a:p>
            <a:pPr lvl="2" algn="just"/>
            <a:r>
              <a:rPr lang="en-US" sz="1800" dirty="0" smtClean="0"/>
              <a:t>Between </a:t>
            </a:r>
            <a:r>
              <a:rPr lang="en-US" sz="1800" dirty="0" err="1" smtClean="0"/>
              <a:t>odontoid</a:t>
            </a:r>
            <a:r>
              <a:rPr lang="en-US" sz="1800" dirty="0" smtClean="0"/>
              <a:t> process and anterior arch of atlas</a:t>
            </a:r>
          </a:p>
          <a:p>
            <a:pPr lvl="2" algn="just"/>
            <a:r>
              <a:rPr lang="en-US" sz="1800" dirty="0" smtClean="0"/>
              <a:t>Pivot synovial joint</a:t>
            </a:r>
          </a:p>
          <a:p>
            <a:pPr lvl="1" algn="just"/>
            <a:endParaRPr lang="en-US" sz="2000" dirty="0" smtClean="0"/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Two right and left lateral </a:t>
            </a:r>
            <a:r>
              <a:rPr lang="en-US" sz="2000" dirty="0" err="1" smtClean="0">
                <a:solidFill>
                  <a:srgbClr val="0070C0"/>
                </a:solidFill>
              </a:rPr>
              <a:t>atlantoaxial</a:t>
            </a:r>
            <a:r>
              <a:rPr lang="en-US" sz="2000" dirty="0" smtClean="0">
                <a:solidFill>
                  <a:srgbClr val="0070C0"/>
                </a:solidFill>
              </a:rPr>
              <a:t> joint</a:t>
            </a:r>
          </a:p>
          <a:p>
            <a:pPr lvl="2" algn="just"/>
            <a:r>
              <a:rPr lang="en-US" sz="1800" dirty="0" smtClean="0"/>
              <a:t>Between facets of C1 and C2</a:t>
            </a:r>
          </a:p>
          <a:p>
            <a:pPr lvl="2" algn="just"/>
            <a:r>
              <a:rPr lang="en-US" sz="1800" dirty="0" smtClean="0"/>
              <a:t>Plane synovial joint</a:t>
            </a:r>
          </a:p>
          <a:p>
            <a:pPr algn="just"/>
            <a:endParaRPr lang="en-US" sz="2600" dirty="0" smtClean="0"/>
          </a:p>
          <a:p>
            <a:pPr algn="just"/>
            <a:r>
              <a:rPr lang="en-US" sz="2200" dirty="0" smtClean="0">
                <a:solidFill>
                  <a:srgbClr val="0070C0"/>
                </a:solidFill>
              </a:rPr>
              <a:t>Movement</a:t>
            </a:r>
          </a:p>
          <a:p>
            <a:pPr lvl="1" algn="just"/>
            <a:r>
              <a:rPr lang="en-US" sz="2200" dirty="0" smtClean="0"/>
              <a:t>Side to side </a:t>
            </a:r>
            <a:endParaRPr lang="en-US" sz="2200" dirty="0" smtClean="0"/>
          </a:p>
          <a:p>
            <a:pPr lvl="1" algn="just">
              <a:buNone/>
            </a:pPr>
            <a:r>
              <a:rPr lang="en-US" sz="1800" dirty="0" smtClean="0"/>
              <a:t>(called “no</a:t>
            </a:r>
            <a:r>
              <a:rPr lang="en-US" sz="1800" dirty="0" smtClean="0"/>
              <a:t>” movement) 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1986" name="Picture 2" descr="http://www.chiropractic-help.com/images/Atlanto-axial-j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57200"/>
            <a:ext cx="2857500" cy="2847976"/>
          </a:xfrm>
          <a:prstGeom prst="rect">
            <a:avLst/>
          </a:prstGeom>
          <a:noFill/>
        </p:spPr>
      </p:pic>
      <p:pic>
        <p:nvPicPr>
          <p:cNvPr id="67586" name="Picture 2" descr="http://www.cinhs.com/Images/neck_actions.jpg"/>
          <p:cNvPicPr>
            <a:picLocks noChangeAspect="1" noChangeArrowheads="1"/>
          </p:cNvPicPr>
          <p:nvPr/>
        </p:nvPicPr>
        <p:blipFill>
          <a:blip r:embed="rId3" cstate="print"/>
          <a:srcRect l="40000" r="34000"/>
          <a:stretch>
            <a:fillRect/>
          </a:stretch>
        </p:blipFill>
        <p:spPr bwMode="auto">
          <a:xfrm>
            <a:off x="5029200" y="5257800"/>
            <a:ext cx="834189" cy="1371600"/>
          </a:xfrm>
          <a:prstGeom prst="rect">
            <a:avLst/>
          </a:prstGeom>
          <a:noFill/>
        </p:spPr>
      </p:pic>
      <p:pic>
        <p:nvPicPr>
          <p:cNvPr id="67588" name="Picture 4" descr="http://3.bp.blogspot.com/_N9c__Pf4VsI/TMHeJ6TUpcI/AAAAAAAABdA/EbKlVeBralo/s400/rotation+head+darker.jpg"/>
          <p:cNvPicPr>
            <a:picLocks noChangeAspect="1" noChangeArrowheads="1"/>
          </p:cNvPicPr>
          <p:nvPr/>
        </p:nvPicPr>
        <p:blipFill>
          <a:blip r:embed="rId4" cstate="print"/>
          <a:srcRect l="14523" t="8621" r="12859" b="6897"/>
          <a:stretch>
            <a:fillRect/>
          </a:stretch>
        </p:blipFill>
        <p:spPr bwMode="auto">
          <a:xfrm>
            <a:off x="6705600" y="5257800"/>
            <a:ext cx="1679513" cy="1371600"/>
          </a:xfrm>
          <a:prstGeom prst="rect">
            <a:avLst/>
          </a:prstGeom>
          <a:noFill/>
        </p:spPr>
      </p:pic>
      <p:pic>
        <p:nvPicPr>
          <p:cNvPr id="67590" name="Picture 6" descr="http://harms-spinesurgery.com/src/plugin.php?m=harms.2420.preview&amp;t=file&amp;nocache=1&amp;ism=off"/>
          <p:cNvPicPr>
            <a:picLocks noChangeAspect="1" noChangeArrowheads="1"/>
          </p:cNvPicPr>
          <p:nvPr/>
        </p:nvPicPr>
        <p:blipFill>
          <a:blip r:embed="rId5" cstate="print"/>
          <a:srcRect t="19417" b="22330"/>
          <a:stretch>
            <a:fillRect/>
          </a:stretch>
        </p:blipFill>
        <p:spPr bwMode="auto">
          <a:xfrm>
            <a:off x="5257800" y="3352800"/>
            <a:ext cx="2982468" cy="1737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Ligaments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038600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Apical ligament</a:t>
            </a:r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Apex</a:t>
            </a:r>
            <a:r>
              <a:rPr lang="en-US" sz="2000" dirty="0" smtClean="0"/>
              <a:t> of </a:t>
            </a:r>
            <a:r>
              <a:rPr lang="en-US" sz="2000" dirty="0" err="1" smtClean="0"/>
              <a:t>odontoid</a:t>
            </a:r>
            <a:r>
              <a:rPr lang="en-US" sz="2000" dirty="0" smtClean="0"/>
              <a:t> process to </a:t>
            </a:r>
            <a:r>
              <a:rPr lang="en-US" sz="2000" dirty="0" smtClean="0">
                <a:solidFill>
                  <a:srgbClr val="0070C0"/>
                </a:solidFill>
              </a:rPr>
              <a:t>anterior margin of foramen magnum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Alar ligament </a:t>
            </a:r>
          </a:p>
          <a:p>
            <a:pPr lvl="1" algn="just"/>
            <a:r>
              <a:rPr lang="en-US" sz="2000" dirty="0" smtClean="0"/>
              <a:t>One each side of apical </a:t>
            </a:r>
            <a:r>
              <a:rPr lang="en-US" sz="2000" dirty="0" err="1" smtClean="0"/>
              <a:t>lig</a:t>
            </a:r>
            <a:r>
              <a:rPr lang="en-US" sz="2000" dirty="0" smtClean="0"/>
              <a:t>.</a:t>
            </a:r>
          </a:p>
          <a:p>
            <a:pPr lvl="1" algn="just"/>
            <a:r>
              <a:rPr lang="en-US" sz="2000" dirty="0" smtClean="0"/>
              <a:t>Connect </a:t>
            </a:r>
            <a:r>
              <a:rPr lang="en-US" sz="2000" dirty="0" err="1" smtClean="0"/>
              <a:t>odontoid</a:t>
            </a:r>
            <a:r>
              <a:rPr lang="en-US" sz="2000" dirty="0" smtClean="0"/>
              <a:t> process to the </a:t>
            </a:r>
            <a:r>
              <a:rPr lang="en-US" sz="2000" dirty="0" smtClean="0">
                <a:solidFill>
                  <a:srgbClr val="0070C0"/>
                </a:solidFill>
              </a:rPr>
              <a:t>medial sides of occipital condyle 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1981200"/>
            <a:ext cx="47625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098" name="Comment 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643438" y="2732088"/>
            <a:ext cx="384175" cy="9525"/>
          </a:xfrm>
          <a:custGeom>
            <a:avLst/>
            <a:gdLst>
              <a:gd name="T0" fmla="+- 0 12898 12898"/>
              <a:gd name="T1" fmla="*/ T0 w 1068"/>
              <a:gd name="T2" fmla="+- 0 7590 7590"/>
              <a:gd name="T3" fmla="*/ 7590 h 26"/>
              <a:gd name="T4" fmla="+- 0 12952 12898"/>
              <a:gd name="T5" fmla="*/ T4 w 1068"/>
              <a:gd name="T6" fmla="+- 0 7590 7590"/>
              <a:gd name="T7" fmla="*/ 7590 h 26"/>
              <a:gd name="T8" fmla="+- 0 12978 12898"/>
              <a:gd name="T9" fmla="*/ T8 w 1068"/>
              <a:gd name="T10" fmla="+- 0 7610 7590"/>
              <a:gd name="T11" fmla="*/ 7610 h 26"/>
              <a:gd name="T12" fmla="+- 0 13022 12898"/>
              <a:gd name="T13" fmla="*/ T12 w 1068"/>
              <a:gd name="T14" fmla="+- 0 7615 7590"/>
              <a:gd name="T15" fmla="*/ 7615 h 26"/>
              <a:gd name="T16" fmla="+- 0 13328 12898"/>
              <a:gd name="T17" fmla="*/ T16 w 1068"/>
              <a:gd name="T18" fmla="+- 0 7649 7590"/>
              <a:gd name="T19" fmla="*/ 7649 h 26"/>
              <a:gd name="T20" fmla="+- 0 13657 12898"/>
              <a:gd name="T21" fmla="*/ T20 w 1068"/>
              <a:gd name="T22" fmla="+- 0 7615 7590"/>
              <a:gd name="T23" fmla="*/ 7615 h 26"/>
              <a:gd name="T24" fmla="+- 0 13965 12898"/>
              <a:gd name="T25" fmla="*/ T24 w 1068"/>
              <a:gd name="T26" fmla="+- 0 7615 7590"/>
              <a:gd name="T27" fmla="*/ 7615 h 2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</a:cxnLst>
            <a:rect l="0" t="0" r="r" b="b"/>
            <a:pathLst>
              <a:path w="1068" h="26" extrusionOk="0">
                <a:moveTo>
                  <a:pt x="0" y="0"/>
                </a:moveTo>
                <a:cubicBezTo>
                  <a:pt x="54" y="0"/>
                  <a:pt x="80" y="20"/>
                  <a:pt x="124" y="25"/>
                </a:cubicBezTo>
                <a:cubicBezTo>
                  <a:pt x="430" y="59"/>
                  <a:pt x="759" y="25"/>
                  <a:pt x="1067" y="25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9" name="Comment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357688" y="2830513"/>
            <a:ext cx="733425" cy="1587"/>
          </a:xfrm>
          <a:custGeom>
            <a:avLst/>
            <a:gdLst>
              <a:gd name="T0" fmla="+- 0 12105 12105"/>
              <a:gd name="T1" fmla="*/ T0 w 2035"/>
              <a:gd name="T2" fmla="+- 0 7863 7863"/>
              <a:gd name="T3" fmla="*/ 7863 h 1"/>
              <a:gd name="T4" fmla="+- 0 12783 12105"/>
              <a:gd name="T5" fmla="*/ T4 w 2035"/>
              <a:gd name="T6" fmla="+- 0 7863 7863"/>
              <a:gd name="T7" fmla="*/ 7863 h 1"/>
              <a:gd name="T8" fmla="+- 0 13461 12105"/>
              <a:gd name="T9" fmla="*/ T8 w 2035"/>
              <a:gd name="T10" fmla="+- 0 7863 7863"/>
              <a:gd name="T11" fmla="*/ 7863 h 1"/>
              <a:gd name="T12" fmla="+- 0 14139 12105"/>
              <a:gd name="T13" fmla="*/ T12 w 2035"/>
              <a:gd name="T14" fmla="+- 0 7863 7863"/>
              <a:gd name="T15" fmla="*/ 7863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35" h="1" extrusionOk="0">
                <a:moveTo>
                  <a:pt x="0" y="0"/>
                </a:moveTo>
                <a:cubicBezTo>
                  <a:pt x="678" y="0"/>
                  <a:pt x="1356" y="0"/>
                  <a:pt x="2034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Comment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633913" y="2938463"/>
            <a:ext cx="376237" cy="9525"/>
          </a:xfrm>
          <a:custGeom>
            <a:avLst/>
            <a:gdLst>
              <a:gd name="T0" fmla="+- 0 12874 12874"/>
              <a:gd name="T1" fmla="*/ T0 w 1042"/>
              <a:gd name="T2" fmla="+- 0 8186 8161"/>
              <a:gd name="T3" fmla="*/ 8186 h 26"/>
              <a:gd name="T4" fmla="+- 0 12920 12874"/>
              <a:gd name="T5" fmla="*/ T4 w 1042"/>
              <a:gd name="T6" fmla="+- 0 8150 8161"/>
              <a:gd name="T7" fmla="*/ 8150 h 26"/>
              <a:gd name="T8" fmla="+- 0 12961 12874"/>
              <a:gd name="T9" fmla="*/ T8 w 1042"/>
              <a:gd name="T10" fmla="+- 0 8161 8161"/>
              <a:gd name="T11" fmla="*/ 8161 h 26"/>
              <a:gd name="T12" fmla="+- 0 13022 12874"/>
              <a:gd name="T13" fmla="*/ T12 w 1042"/>
              <a:gd name="T14" fmla="+- 0 8161 8161"/>
              <a:gd name="T15" fmla="*/ 8161 h 26"/>
              <a:gd name="T16" fmla="+- 0 13320 12874"/>
              <a:gd name="T17" fmla="*/ T16 w 1042"/>
              <a:gd name="T18" fmla="+- 0 8161 8161"/>
              <a:gd name="T19" fmla="*/ 8161 h 26"/>
              <a:gd name="T20" fmla="+- 0 13617 12874"/>
              <a:gd name="T21" fmla="*/ T20 w 1042"/>
              <a:gd name="T22" fmla="+- 0 8161 8161"/>
              <a:gd name="T23" fmla="*/ 8161 h 26"/>
              <a:gd name="T24" fmla="+- 0 13915 12874"/>
              <a:gd name="T25" fmla="*/ T24 w 1042"/>
              <a:gd name="T26" fmla="+- 0 8161 8161"/>
              <a:gd name="T27" fmla="*/ 8161 h 2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</a:cxnLst>
            <a:rect l="0" t="0" r="r" b="b"/>
            <a:pathLst>
              <a:path w="1042" h="26" extrusionOk="0">
                <a:moveTo>
                  <a:pt x="0" y="25"/>
                </a:moveTo>
                <a:cubicBezTo>
                  <a:pt x="46" y="-11"/>
                  <a:pt x="87" y="0"/>
                  <a:pt x="148" y="0"/>
                </a:cubicBezTo>
                <a:cubicBezTo>
                  <a:pt x="446" y="0"/>
                  <a:pt x="743" y="0"/>
                  <a:pt x="1041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1" name="Comment 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823200" y="2035175"/>
            <a:ext cx="839788" cy="1588"/>
          </a:xfrm>
          <a:custGeom>
            <a:avLst/>
            <a:gdLst>
              <a:gd name="T0" fmla="+- 0 21729 21729"/>
              <a:gd name="T1" fmla="*/ T0 w 2333"/>
              <a:gd name="T2" fmla="+- 0 5655 5655"/>
              <a:gd name="T3" fmla="*/ 5655 h 1"/>
              <a:gd name="T4" fmla="+- 0 22506 21729"/>
              <a:gd name="T5" fmla="*/ T4 w 2333"/>
              <a:gd name="T6" fmla="+- 0 5655 5655"/>
              <a:gd name="T7" fmla="*/ 5655 h 1"/>
              <a:gd name="T8" fmla="+- 0 23284 21729"/>
              <a:gd name="T9" fmla="*/ T8 w 2333"/>
              <a:gd name="T10" fmla="+- 0 5655 5655"/>
              <a:gd name="T11" fmla="*/ 5655 h 1"/>
              <a:gd name="T12" fmla="+- 0 24061 21729"/>
              <a:gd name="T13" fmla="*/ T12 w 2333"/>
              <a:gd name="T14" fmla="+- 0 5655 5655"/>
              <a:gd name="T15" fmla="*/ 5655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333" h="1" extrusionOk="0">
                <a:moveTo>
                  <a:pt x="0" y="0"/>
                </a:moveTo>
                <a:cubicBezTo>
                  <a:pt x="777" y="0"/>
                  <a:pt x="1555" y="0"/>
                  <a:pt x="2332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038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>
                <a:solidFill>
                  <a:srgbClr val="0070C0"/>
                </a:solidFill>
              </a:rPr>
              <a:t>Cruciate</a:t>
            </a:r>
            <a:r>
              <a:rPr lang="en-US" sz="2400" dirty="0" smtClean="0">
                <a:solidFill>
                  <a:srgbClr val="0070C0"/>
                </a:solidFill>
              </a:rPr>
              <a:t> ligament </a:t>
            </a:r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Transverse part</a:t>
            </a:r>
          </a:p>
          <a:p>
            <a:pPr lvl="2" algn="just"/>
            <a:r>
              <a:rPr lang="en-US" dirty="0" smtClean="0"/>
              <a:t>Attached on each side of inner aspect of lateral  mass of atlas</a:t>
            </a:r>
          </a:p>
          <a:p>
            <a:pPr lvl="2" algn="just"/>
            <a:r>
              <a:rPr lang="en-US" dirty="0" smtClean="0"/>
              <a:t>Binds </a:t>
            </a:r>
            <a:r>
              <a:rPr lang="en-US" dirty="0" err="1" smtClean="0"/>
              <a:t>odontoid</a:t>
            </a:r>
            <a:r>
              <a:rPr lang="en-US" dirty="0" smtClean="0"/>
              <a:t> process to anterior arch of atlas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Longitudinal  (vertical) part</a:t>
            </a:r>
          </a:p>
          <a:p>
            <a:pPr lvl="2" algn="just"/>
            <a:r>
              <a:rPr lang="en-US" dirty="0" smtClean="0"/>
              <a:t>Posterior surface of body of axis to anterior margin of foramen magnum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124" name="Comment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205413" y="4732338"/>
            <a:ext cx="411162" cy="1587"/>
          </a:xfrm>
          <a:custGeom>
            <a:avLst/>
            <a:gdLst>
              <a:gd name="T0" fmla="+- 0 14461 14461"/>
              <a:gd name="T1" fmla="*/ T0 w 1142"/>
              <a:gd name="T2" fmla="+- 0 13146 13146"/>
              <a:gd name="T3" fmla="*/ 13146 h 1"/>
              <a:gd name="T4" fmla="+- 0 14841 14461"/>
              <a:gd name="T5" fmla="*/ T4 w 1142"/>
              <a:gd name="T6" fmla="+- 0 13146 13146"/>
              <a:gd name="T7" fmla="*/ 13146 h 1"/>
              <a:gd name="T8" fmla="+- 0 15222 14461"/>
              <a:gd name="T9" fmla="*/ T8 w 1142"/>
              <a:gd name="T10" fmla="+- 0 13146 13146"/>
              <a:gd name="T11" fmla="*/ 13146 h 1"/>
              <a:gd name="T12" fmla="+- 0 15602 14461"/>
              <a:gd name="T13" fmla="*/ T12 w 1142"/>
              <a:gd name="T14" fmla="+- 0 13146 13146"/>
              <a:gd name="T15" fmla="*/ 13146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142" h="1" extrusionOk="0">
                <a:moveTo>
                  <a:pt x="0" y="0"/>
                </a:moveTo>
                <a:cubicBezTo>
                  <a:pt x="380" y="0"/>
                  <a:pt x="761" y="0"/>
                  <a:pt x="1141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419600" y="3810000"/>
            <a:ext cx="4434544" cy="2560320"/>
            <a:chOff x="4571999" y="2362200"/>
            <a:chExt cx="4434544" cy="2560320"/>
          </a:xfrm>
        </p:grpSpPr>
        <p:pic>
          <p:nvPicPr>
            <p:cNvPr id="4301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1999" y="2362200"/>
              <a:ext cx="4434544" cy="2560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2" name="Comment 2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4652963" y="4224338"/>
              <a:ext cx="1133475" cy="17462"/>
            </a:xfrm>
            <a:custGeom>
              <a:avLst/>
              <a:gdLst>
                <a:gd name="T0" fmla="+- 0 12923 12923"/>
                <a:gd name="T1" fmla="*/ T0 w 3151"/>
                <a:gd name="T2" fmla="+- 0 11733 11733"/>
                <a:gd name="T3" fmla="*/ 11733 h 50"/>
                <a:gd name="T4" fmla="+- 0 13060 12923"/>
                <a:gd name="T5" fmla="*/ T4 w 3151"/>
                <a:gd name="T6" fmla="+- 0 11733 11733"/>
                <a:gd name="T7" fmla="*/ 11733 h 50"/>
                <a:gd name="T8" fmla="+- 0 13187 12923"/>
                <a:gd name="T9" fmla="*/ T8 w 3151"/>
                <a:gd name="T10" fmla="+- 0 11743 11733"/>
                <a:gd name="T11" fmla="*/ 11743 h 50"/>
                <a:gd name="T12" fmla="+- 0 13320 12923"/>
                <a:gd name="T13" fmla="*/ T12 w 3151"/>
                <a:gd name="T14" fmla="+- 0 11757 11733"/>
                <a:gd name="T15" fmla="*/ 11757 h 50"/>
                <a:gd name="T16" fmla="+- 0 13435 12923"/>
                <a:gd name="T17" fmla="*/ T16 w 3151"/>
                <a:gd name="T18" fmla="+- 0 11769 11733"/>
                <a:gd name="T19" fmla="*/ 11769 h 50"/>
                <a:gd name="T20" fmla="+- 0 13553 12923"/>
                <a:gd name="T21" fmla="*/ T20 w 3151"/>
                <a:gd name="T22" fmla="+- 0 11777 11733"/>
                <a:gd name="T23" fmla="*/ 11777 h 50"/>
                <a:gd name="T24" fmla="+- 0 13667 12923"/>
                <a:gd name="T25" fmla="*/ T24 w 3151"/>
                <a:gd name="T26" fmla="+- 0 11782 11733"/>
                <a:gd name="T27" fmla="*/ 11782 h 50"/>
                <a:gd name="T28" fmla="+- 0 14465 12923"/>
                <a:gd name="T29" fmla="*/ T28 w 3151"/>
                <a:gd name="T30" fmla="+- 0 11819 11733"/>
                <a:gd name="T31" fmla="*/ 11819 h 50"/>
                <a:gd name="T32" fmla="+- 0 15274 12923"/>
                <a:gd name="T33" fmla="*/ T32 w 3151"/>
                <a:gd name="T34" fmla="+- 0 11782 11733"/>
                <a:gd name="T35" fmla="*/ 11782 h 50"/>
                <a:gd name="T36" fmla="+- 0 16073 12923"/>
                <a:gd name="T37" fmla="*/ T36 w 3151"/>
                <a:gd name="T38" fmla="+- 0 11782 11733"/>
                <a:gd name="T39" fmla="*/ 11782 h 5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3151" h="50" extrusionOk="0">
                  <a:moveTo>
                    <a:pt x="0" y="0"/>
                  </a:moveTo>
                  <a:cubicBezTo>
                    <a:pt x="137" y="0"/>
                    <a:pt x="264" y="10"/>
                    <a:pt x="397" y="24"/>
                  </a:cubicBezTo>
                  <a:cubicBezTo>
                    <a:pt x="512" y="36"/>
                    <a:pt x="630" y="44"/>
                    <a:pt x="744" y="49"/>
                  </a:cubicBezTo>
                  <a:cubicBezTo>
                    <a:pt x="1542" y="86"/>
                    <a:pt x="2351" y="49"/>
                    <a:pt x="3150" y="49"/>
                  </a:cubicBezTo>
                </a:path>
              </a:pathLst>
            </a:custGeom>
            <a:noFill/>
            <a:ln w="127000" cap="sq">
              <a:solidFill>
                <a:srgbClr val="FFFF00">
                  <a:alpha val="33333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Comment 3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4643438" y="4625975"/>
              <a:ext cx="1054100" cy="34925"/>
            </a:xfrm>
            <a:custGeom>
              <a:avLst/>
              <a:gdLst>
                <a:gd name="T0" fmla="+- 0 12898 12898"/>
                <a:gd name="T1" fmla="*/ T0 w 2928"/>
                <a:gd name="T2" fmla="+- 0 12898 12849"/>
                <a:gd name="T3" fmla="*/ 12898 h 100"/>
                <a:gd name="T4" fmla="+- 0 12940 12898"/>
                <a:gd name="T5" fmla="*/ T4 w 2928"/>
                <a:gd name="T6" fmla="+- 0 12893 12849"/>
                <a:gd name="T7" fmla="*/ 12893 h 100"/>
                <a:gd name="T8" fmla="+- 0 12960 12898"/>
                <a:gd name="T9" fmla="*/ T8 w 2928"/>
                <a:gd name="T10" fmla="+- 0 12880 12849"/>
                <a:gd name="T11" fmla="*/ 12880 h 100"/>
                <a:gd name="T12" fmla="+- 0 12998 12898"/>
                <a:gd name="T13" fmla="*/ T12 w 2928"/>
                <a:gd name="T14" fmla="+- 0 12874 12849"/>
                <a:gd name="T15" fmla="*/ 12874 h 100"/>
                <a:gd name="T16" fmla="+- 0 13109 12898"/>
                <a:gd name="T17" fmla="*/ T16 w 2928"/>
                <a:gd name="T18" fmla="+- 0 12856 12849"/>
                <a:gd name="T19" fmla="*/ 12856 h 100"/>
                <a:gd name="T20" fmla="+- 0 13244 12898"/>
                <a:gd name="T21" fmla="*/ T20 w 2928"/>
                <a:gd name="T22" fmla="+- 0 12864 12849"/>
                <a:gd name="T23" fmla="*/ 12864 h 100"/>
                <a:gd name="T24" fmla="+- 0 13345 12898"/>
                <a:gd name="T25" fmla="*/ T24 w 2928"/>
                <a:gd name="T26" fmla="+- 0 12849 12849"/>
                <a:gd name="T27" fmla="*/ 12849 h 100"/>
                <a:gd name="T28" fmla="+- 0 13803 12898"/>
                <a:gd name="T29" fmla="*/ T28 w 2928"/>
                <a:gd name="T30" fmla="+- 0 12783 12849"/>
                <a:gd name="T31" fmla="*/ 12783 h 100"/>
                <a:gd name="T32" fmla="+- 0 14781 12898"/>
                <a:gd name="T33" fmla="*/ T32 w 2928"/>
                <a:gd name="T34" fmla="+- 0 12716 12849"/>
                <a:gd name="T35" fmla="*/ 12716 h 100"/>
                <a:gd name="T36" fmla="+- 0 15205 12898"/>
                <a:gd name="T37" fmla="*/ T36 w 2928"/>
                <a:gd name="T38" fmla="+- 0 12874 12849"/>
                <a:gd name="T39" fmla="*/ 12874 h 100"/>
                <a:gd name="T40" fmla="+- 0 15277 12898"/>
                <a:gd name="T41" fmla="*/ T40 w 2928"/>
                <a:gd name="T42" fmla="+- 0 12901 12849"/>
                <a:gd name="T43" fmla="*/ 12901 h 100"/>
                <a:gd name="T44" fmla="+- 0 15376 12898"/>
                <a:gd name="T45" fmla="*/ T44 w 2928"/>
                <a:gd name="T46" fmla="+- 0 12914 12849"/>
                <a:gd name="T47" fmla="*/ 12914 h 100"/>
                <a:gd name="T48" fmla="+- 0 15453 12898"/>
                <a:gd name="T49" fmla="*/ T48 w 2928"/>
                <a:gd name="T50" fmla="+- 0 12923 12849"/>
                <a:gd name="T51" fmla="*/ 12923 h 100"/>
                <a:gd name="T52" fmla="+- 0 15535 12898"/>
                <a:gd name="T53" fmla="*/ T52 w 2928"/>
                <a:gd name="T54" fmla="+- 0 12932 12849"/>
                <a:gd name="T55" fmla="*/ 12932 h 100"/>
                <a:gd name="T56" fmla="+- 0 15620 12898"/>
                <a:gd name="T57" fmla="*/ T56 w 2928"/>
                <a:gd name="T58" fmla="+- 0 12944 12849"/>
                <a:gd name="T59" fmla="*/ 12944 h 100"/>
                <a:gd name="T60" fmla="+- 0 15701 12898"/>
                <a:gd name="T61" fmla="*/ T60 w 2928"/>
                <a:gd name="T62" fmla="+- 0 12948 12849"/>
                <a:gd name="T63" fmla="*/ 12948 h 100"/>
                <a:gd name="T64" fmla="+- 0 15742 12898"/>
                <a:gd name="T65" fmla="*/ T64 w 2928"/>
                <a:gd name="T66" fmla="+- 0 12950 12849"/>
                <a:gd name="T67" fmla="*/ 12950 h 100"/>
                <a:gd name="T68" fmla="+- 0 15784 12898"/>
                <a:gd name="T69" fmla="*/ T68 w 2928"/>
                <a:gd name="T70" fmla="+- 0 12948 12849"/>
                <a:gd name="T71" fmla="*/ 12948 h 100"/>
                <a:gd name="T72" fmla="+- 0 15825 12898"/>
                <a:gd name="T73" fmla="*/ T72 w 2928"/>
                <a:gd name="T74" fmla="+- 0 12948 12849"/>
                <a:gd name="T75" fmla="*/ 12948 h 10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2928" h="100" extrusionOk="0">
                  <a:moveTo>
                    <a:pt x="0" y="49"/>
                  </a:moveTo>
                  <a:cubicBezTo>
                    <a:pt x="42" y="44"/>
                    <a:pt x="62" y="31"/>
                    <a:pt x="100" y="25"/>
                  </a:cubicBezTo>
                  <a:cubicBezTo>
                    <a:pt x="211" y="7"/>
                    <a:pt x="346" y="15"/>
                    <a:pt x="447" y="0"/>
                  </a:cubicBezTo>
                  <a:cubicBezTo>
                    <a:pt x="905" y="-66"/>
                    <a:pt x="1883" y="-133"/>
                    <a:pt x="2307" y="25"/>
                  </a:cubicBezTo>
                  <a:cubicBezTo>
                    <a:pt x="2379" y="52"/>
                    <a:pt x="2478" y="65"/>
                    <a:pt x="2555" y="74"/>
                  </a:cubicBezTo>
                  <a:cubicBezTo>
                    <a:pt x="2637" y="83"/>
                    <a:pt x="2722" y="95"/>
                    <a:pt x="2803" y="99"/>
                  </a:cubicBezTo>
                  <a:cubicBezTo>
                    <a:pt x="2844" y="101"/>
                    <a:pt x="2886" y="99"/>
                    <a:pt x="2927" y="99"/>
                  </a:cubicBezTo>
                </a:path>
              </a:pathLst>
            </a:custGeom>
            <a:noFill/>
            <a:ln w="127000" cap="sq">
              <a:solidFill>
                <a:srgbClr val="FFFF00">
                  <a:alpha val="33333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Comment 5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4803775" y="4795838"/>
              <a:ext cx="812800" cy="44450"/>
            </a:xfrm>
            <a:custGeom>
              <a:avLst/>
              <a:gdLst>
                <a:gd name="T0" fmla="+- 0 13345 13345"/>
                <a:gd name="T1" fmla="*/ T0 w 2258"/>
                <a:gd name="T2" fmla="+- 0 13370 13320"/>
                <a:gd name="T3" fmla="*/ 13370 h 125"/>
                <a:gd name="T4" fmla="+- 0 13356 13345"/>
                <a:gd name="T5" fmla="*/ T4 w 2258"/>
                <a:gd name="T6" fmla="+- 0 13361 13320"/>
                <a:gd name="T7" fmla="*/ 13361 h 125"/>
                <a:gd name="T8" fmla="+- 0 13395 13345"/>
                <a:gd name="T9" fmla="*/ T8 w 2258"/>
                <a:gd name="T10" fmla="+- 0 13326 13320"/>
                <a:gd name="T11" fmla="*/ 13326 h 125"/>
                <a:gd name="T12" fmla="+- 0 13419 13345"/>
                <a:gd name="T13" fmla="*/ T12 w 2258"/>
                <a:gd name="T14" fmla="+- 0 13320 13320"/>
                <a:gd name="T15" fmla="*/ 13320 h 125"/>
                <a:gd name="T16" fmla="+- 0 13709 13345"/>
                <a:gd name="T17" fmla="*/ T16 w 2258"/>
                <a:gd name="T18" fmla="+- 0 13251 13320"/>
                <a:gd name="T19" fmla="*/ 13251 h 125"/>
                <a:gd name="T20" fmla="+- 0 14124 13345"/>
                <a:gd name="T21" fmla="*/ T20 w 2258"/>
                <a:gd name="T22" fmla="+- 0 13313 13320"/>
                <a:gd name="T23" fmla="*/ 13313 h 125"/>
                <a:gd name="T24" fmla="+- 0 14412 13345"/>
                <a:gd name="T25" fmla="*/ T24 w 2258"/>
                <a:gd name="T26" fmla="+- 0 13345 13320"/>
                <a:gd name="T27" fmla="*/ 13345 h 125"/>
                <a:gd name="T28" fmla="+- 0 14511 13345"/>
                <a:gd name="T29" fmla="*/ T28 w 2258"/>
                <a:gd name="T30" fmla="+- 0 13356 13320"/>
                <a:gd name="T31" fmla="*/ 13356 h 125"/>
                <a:gd name="T32" fmla="+- 0 14588 13345"/>
                <a:gd name="T33" fmla="*/ T32 w 2258"/>
                <a:gd name="T34" fmla="+- 0 13380 13320"/>
                <a:gd name="T35" fmla="*/ 13380 h 125"/>
                <a:gd name="T36" fmla="+- 0 14684 13345"/>
                <a:gd name="T37" fmla="*/ T36 w 2258"/>
                <a:gd name="T38" fmla="+- 0 13395 13320"/>
                <a:gd name="T39" fmla="*/ 13395 h 125"/>
                <a:gd name="T40" fmla="+- 0 14773 13345"/>
                <a:gd name="T41" fmla="*/ T40 w 2258"/>
                <a:gd name="T42" fmla="+- 0 13409 13320"/>
                <a:gd name="T43" fmla="*/ 13409 h 125"/>
                <a:gd name="T44" fmla="+- 0 14844 13345"/>
                <a:gd name="T45" fmla="*/ T44 w 2258"/>
                <a:gd name="T46" fmla="+- 0 13427 13320"/>
                <a:gd name="T47" fmla="*/ 13427 h 125"/>
                <a:gd name="T48" fmla="+- 0 14932 13345"/>
                <a:gd name="T49" fmla="*/ T48 w 2258"/>
                <a:gd name="T50" fmla="+- 0 13444 13320"/>
                <a:gd name="T51" fmla="*/ 13444 h 125"/>
                <a:gd name="T52" fmla="+- 0 15137 13345"/>
                <a:gd name="T53" fmla="*/ T52 w 2258"/>
                <a:gd name="T54" fmla="+- 0 13483 13320"/>
                <a:gd name="T55" fmla="*/ 13483 h 125"/>
                <a:gd name="T56" fmla="+- 0 15392 13345"/>
                <a:gd name="T57" fmla="*/ T56 w 2258"/>
                <a:gd name="T58" fmla="+- 0 13444 13320"/>
                <a:gd name="T59" fmla="*/ 13444 h 125"/>
                <a:gd name="T60" fmla="+- 0 15602 13345"/>
                <a:gd name="T61" fmla="*/ T60 w 2258"/>
                <a:gd name="T62" fmla="+- 0 13444 13320"/>
                <a:gd name="T63" fmla="*/ 13444 h 12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</a:cxnLst>
              <a:rect l="0" t="0" r="r" b="b"/>
              <a:pathLst>
                <a:path w="2258" h="125" extrusionOk="0">
                  <a:moveTo>
                    <a:pt x="0" y="50"/>
                  </a:moveTo>
                  <a:cubicBezTo>
                    <a:pt x="11" y="41"/>
                    <a:pt x="50" y="6"/>
                    <a:pt x="74" y="0"/>
                  </a:cubicBezTo>
                  <a:cubicBezTo>
                    <a:pt x="364" y="-69"/>
                    <a:pt x="779" y="-7"/>
                    <a:pt x="1067" y="25"/>
                  </a:cubicBezTo>
                  <a:cubicBezTo>
                    <a:pt x="1166" y="36"/>
                    <a:pt x="1243" y="60"/>
                    <a:pt x="1339" y="75"/>
                  </a:cubicBezTo>
                  <a:cubicBezTo>
                    <a:pt x="1428" y="89"/>
                    <a:pt x="1499" y="107"/>
                    <a:pt x="1587" y="124"/>
                  </a:cubicBezTo>
                  <a:cubicBezTo>
                    <a:pt x="1792" y="163"/>
                    <a:pt x="2047" y="124"/>
                    <a:pt x="2257" y="124"/>
                  </a:cubicBezTo>
                </a:path>
              </a:pathLst>
            </a:custGeom>
            <a:noFill/>
            <a:ln w="127000" cap="sq">
              <a:solidFill>
                <a:srgbClr val="FFFF00">
                  <a:alpha val="33333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Comment 6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4875213" y="4330700"/>
              <a:ext cx="866775" cy="9525"/>
            </a:xfrm>
            <a:custGeom>
              <a:avLst/>
              <a:gdLst>
                <a:gd name="T0" fmla="+- 0 13543 13543"/>
                <a:gd name="T1" fmla="*/ T0 w 2407"/>
                <a:gd name="T2" fmla="+- 0 12030 12030"/>
                <a:gd name="T3" fmla="*/ 12030 h 26"/>
                <a:gd name="T4" fmla="+- 0 13663 13543"/>
                <a:gd name="T5" fmla="*/ T4 w 2407"/>
                <a:gd name="T6" fmla="+- 0 12030 12030"/>
                <a:gd name="T7" fmla="*/ 12030 h 26"/>
                <a:gd name="T8" fmla="+- 0 13778 13543"/>
                <a:gd name="T9" fmla="*/ T8 w 2407"/>
                <a:gd name="T10" fmla="+- 0 12041 12030"/>
                <a:gd name="T11" fmla="*/ 12041 h 26"/>
                <a:gd name="T12" fmla="+- 0 13891 13543"/>
                <a:gd name="T13" fmla="*/ T12 w 2407"/>
                <a:gd name="T14" fmla="+- 0 12055 12030"/>
                <a:gd name="T15" fmla="*/ 12055 h 26"/>
                <a:gd name="T16" fmla="+- 0 14554 13543"/>
                <a:gd name="T17" fmla="*/ T16 w 2407"/>
                <a:gd name="T18" fmla="+- 0 12139 12030"/>
                <a:gd name="T19" fmla="*/ 12139 h 26"/>
                <a:gd name="T20" fmla="+- 0 15278 13543"/>
                <a:gd name="T21" fmla="*/ T20 w 2407"/>
                <a:gd name="T22" fmla="+- 0 12055 12030"/>
                <a:gd name="T23" fmla="*/ 12055 h 26"/>
                <a:gd name="T24" fmla="+- 0 15949 13543"/>
                <a:gd name="T25" fmla="*/ T24 w 2407"/>
                <a:gd name="T26" fmla="+- 0 12055 12030"/>
                <a:gd name="T27" fmla="*/ 12055 h 2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407" h="26" extrusionOk="0">
                  <a:moveTo>
                    <a:pt x="0" y="0"/>
                  </a:moveTo>
                  <a:cubicBezTo>
                    <a:pt x="120" y="0"/>
                    <a:pt x="235" y="11"/>
                    <a:pt x="348" y="25"/>
                  </a:cubicBezTo>
                  <a:cubicBezTo>
                    <a:pt x="1011" y="109"/>
                    <a:pt x="1735" y="25"/>
                    <a:pt x="2406" y="25"/>
                  </a:cubicBezTo>
                </a:path>
              </a:pathLst>
            </a:custGeom>
            <a:noFill/>
            <a:ln w="127000" cap="sq">
              <a:solidFill>
                <a:srgbClr val="FFFF00">
                  <a:alpha val="33333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Comment 7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153025" y="2401888"/>
              <a:ext cx="928688" cy="9525"/>
            </a:xfrm>
            <a:custGeom>
              <a:avLst/>
              <a:gdLst>
                <a:gd name="T0" fmla="+- 0 14312 14312"/>
                <a:gd name="T1" fmla="*/ T0 w 2581"/>
                <a:gd name="T2" fmla="+- 0 6672 6672"/>
                <a:gd name="T3" fmla="*/ 6672 h 26"/>
                <a:gd name="T4" fmla="+- 0 14401 14312"/>
                <a:gd name="T5" fmla="*/ T4 w 2581"/>
                <a:gd name="T6" fmla="+- 0 6672 6672"/>
                <a:gd name="T7" fmla="*/ 6672 h 26"/>
                <a:gd name="T8" fmla="+- 0 14478 14312"/>
                <a:gd name="T9" fmla="*/ T8 w 2581"/>
                <a:gd name="T10" fmla="+- 0 6686 6672"/>
                <a:gd name="T11" fmla="*/ 6686 h 26"/>
                <a:gd name="T12" fmla="+- 0 14560 14312"/>
                <a:gd name="T13" fmla="*/ T12 w 2581"/>
                <a:gd name="T14" fmla="+- 0 6697 6672"/>
                <a:gd name="T15" fmla="*/ 6697 h 26"/>
                <a:gd name="T16" fmla="+- 0 15307 14312"/>
                <a:gd name="T17" fmla="*/ T16 w 2581"/>
                <a:gd name="T18" fmla="+- 0 6795 6672"/>
                <a:gd name="T19" fmla="*/ 6795 h 26"/>
                <a:gd name="T20" fmla="+- 0 16138 14312"/>
                <a:gd name="T21" fmla="*/ T20 w 2581"/>
                <a:gd name="T22" fmla="+- 0 6697 6672"/>
                <a:gd name="T23" fmla="*/ 6697 h 26"/>
                <a:gd name="T24" fmla="+- 0 16892 14312"/>
                <a:gd name="T25" fmla="*/ T24 w 2581"/>
                <a:gd name="T26" fmla="+- 0 6697 6672"/>
                <a:gd name="T27" fmla="*/ 6697 h 2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2581" h="26" extrusionOk="0">
                  <a:moveTo>
                    <a:pt x="0" y="0"/>
                  </a:moveTo>
                  <a:cubicBezTo>
                    <a:pt x="89" y="0"/>
                    <a:pt x="166" y="14"/>
                    <a:pt x="248" y="25"/>
                  </a:cubicBezTo>
                  <a:cubicBezTo>
                    <a:pt x="995" y="123"/>
                    <a:pt x="1826" y="25"/>
                    <a:pt x="2580" y="25"/>
                  </a:cubicBezTo>
                </a:path>
              </a:pathLst>
            </a:custGeom>
            <a:noFill/>
            <a:ln w="127000" cap="sq">
              <a:solidFill>
                <a:srgbClr val="FFFF00">
                  <a:alpha val="33333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Comment 8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4803775" y="2509838"/>
              <a:ext cx="1214438" cy="61912"/>
            </a:xfrm>
            <a:custGeom>
              <a:avLst/>
              <a:gdLst>
                <a:gd name="T0" fmla="+- 0 13345 13345"/>
                <a:gd name="T1" fmla="*/ T0 w 3374"/>
                <a:gd name="T2" fmla="+- 0 6970 6970"/>
                <a:gd name="T3" fmla="*/ 6970 h 175"/>
                <a:gd name="T4" fmla="+- 0 13497 13345"/>
                <a:gd name="T5" fmla="*/ T4 w 3374"/>
                <a:gd name="T6" fmla="+- 0 6970 6970"/>
                <a:gd name="T7" fmla="*/ 6970 h 175"/>
                <a:gd name="T8" fmla="+- 0 13642 13345"/>
                <a:gd name="T9" fmla="*/ T8 w 3374"/>
                <a:gd name="T10" fmla="+- 0 6965 6970"/>
                <a:gd name="T11" fmla="*/ 6965 h 175"/>
                <a:gd name="T12" fmla="+- 0 13791 13345"/>
                <a:gd name="T13" fmla="*/ T12 w 3374"/>
                <a:gd name="T14" fmla="+- 0 6995 6970"/>
                <a:gd name="T15" fmla="*/ 6995 h 175"/>
                <a:gd name="T16" fmla="+- 0 13952 13345"/>
                <a:gd name="T17" fmla="*/ T16 w 3374"/>
                <a:gd name="T18" fmla="+- 0 7027 6970"/>
                <a:gd name="T19" fmla="*/ 7027 h 175"/>
                <a:gd name="T20" fmla="+- 0 14104 13345"/>
                <a:gd name="T21" fmla="*/ T20 w 3374"/>
                <a:gd name="T22" fmla="+- 0 7082 6970"/>
                <a:gd name="T23" fmla="*/ 7082 h 175"/>
                <a:gd name="T24" fmla="+- 0 14263 13345"/>
                <a:gd name="T25" fmla="*/ T24 w 3374"/>
                <a:gd name="T26" fmla="+- 0 7119 6970"/>
                <a:gd name="T27" fmla="*/ 7119 h 175"/>
                <a:gd name="T28" fmla="+- 0 14374 13345"/>
                <a:gd name="T29" fmla="*/ T28 w 3374"/>
                <a:gd name="T30" fmla="+- 0 7145 6970"/>
                <a:gd name="T31" fmla="*/ 7145 h 175"/>
                <a:gd name="T32" fmla="+- 0 14473 13345"/>
                <a:gd name="T33" fmla="*/ T32 w 3374"/>
                <a:gd name="T34" fmla="+- 0 7144 6970"/>
                <a:gd name="T35" fmla="*/ 7144 h 175"/>
                <a:gd name="T36" fmla="+- 0 14585 13345"/>
                <a:gd name="T37" fmla="*/ T36 w 3374"/>
                <a:gd name="T38" fmla="+- 0 7144 6970"/>
                <a:gd name="T39" fmla="*/ 7144 h 175"/>
                <a:gd name="T40" fmla="+- 0 15296 13345"/>
                <a:gd name="T41" fmla="*/ T40 w 3374"/>
                <a:gd name="T42" fmla="+- 0 7144 6970"/>
                <a:gd name="T43" fmla="*/ 7144 h 175"/>
                <a:gd name="T44" fmla="+- 0 16007 13345"/>
                <a:gd name="T45" fmla="*/ T44 w 3374"/>
                <a:gd name="T46" fmla="+- 0 7144 6970"/>
                <a:gd name="T47" fmla="*/ 7144 h 175"/>
                <a:gd name="T48" fmla="+- 0 16718 13345"/>
                <a:gd name="T49" fmla="*/ T48 w 3374"/>
                <a:gd name="T50" fmla="+- 0 7144 6970"/>
                <a:gd name="T51" fmla="*/ 7144 h 17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3374" h="175" extrusionOk="0">
                  <a:moveTo>
                    <a:pt x="0" y="0"/>
                  </a:moveTo>
                  <a:cubicBezTo>
                    <a:pt x="152" y="0"/>
                    <a:pt x="297" y="-5"/>
                    <a:pt x="446" y="25"/>
                  </a:cubicBezTo>
                  <a:cubicBezTo>
                    <a:pt x="607" y="57"/>
                    <a:pt x="759" y="112"/>
                    <a:pt x="918" y="149"/>
                  </a:cubicBezTo>
                  <a:cubicBezTo>
                    <a:pt x="1029" y="175"/>
                    <a:pt x="1128" y="174"/>
                    <a:pt x="1240" y="174"/>
                  </a:cubicBezTo>
                  <a:cubicBezTo>
                    <a:pt x="1951" y="174"/>
                    <a:pt x="2662" y="174"/>
                    <a:pt x="3373" y="174"/>
                  </a:cubicBezTo>
                </a:path>
              </a:pathLst>
            </a:custGeom>
            <a:noFill/>
            <a:ln w="127000" cap="sq">
              <a:solidFill>
                <a:srgbClr val="FFFF00">
                  <a:alpha val="33333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4516" name="Picture 4" descr="http://www.easynotecards.com/uploads/570/6/_53022d86_13d85ffda7d__8000_00003835.jpg"/>
          <p:cNvPicPr>
            <a:picLocks noChangeAspect="1" noChangeArrowheads="1"/>
          </p:cNvPicPr>
          <p:nvPr/>
        </p:nvPicPr>
        <p:blipFill>
          <a:blip r:embed="rId4" cstate="print"/>
          <a:srcRect l="21893" r="13018" b="19635"/>
          <a:stretch>
            <a:fillRect/>
          </a:stretch>
        </p:blipFill>
        <p:spPr bwMode="auto">
          <a:xfrm>
            <a:off x="4876800" y="1066800"/>
            <a:ext cx="3086100" cy="2468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191000" cy="4525963"/>
          </a:xfrm>
        </p:spPr>
        <p:txBody>
          <a:bodyPr/>
          <a:lstStyle/>
          <a:p>
            <a:pPr algn="just"/>
            <a:r>
              <a:rPr lang="en-US" dirty="0" err="1" smtClean="0">
                <a:solidFill>
                  <a:srgbClr val="0070C0"/>
                </a:solidFill>
              </a:rPr>
              <a:t>Membrana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tectoria</a:t>
            </a:r>
            <a:endParaRPr lang="en-US" dirty="0" smtClean="0">
              <a:solidFill>
                <a:srgbClr val="0070C0"/>
              </a:solidFill>
            </a:endParaRPr>
          </a:p>
          <a:p>
            <a:pPr lvl="1" algn="just"/>
            <a:r>
              <a:rPr lang="en-US" sz="2000" dirty="0" smtClean="0"/>
              <a:t>Upward continuation of </a:t>
            </a:r>
            <a:r>
              <a:rPr lang="en-US" sz="2000" dirty="0" smtClean="0">
                <a:solidFill>
                  <a:srgbClr val="0070C0"/>
                </a:solidFill>
              </a:rPr>
              <a:t>posterior longitudinal </a:t>
            </a:r>
            <a:r>
              <a:rPr lang="en-US" sz="2000" dirty="0" smtClean="0">
                <a:solidFill>
                  <a:srgbClr val="0070C0"/>
                </a:solidFill>
              </a:rPr>
              <a:t>lig</a:t>
            </a:r>
            <a:r>
              <a:rPr lang="en-US" sz="2000" dirty="0" smtClean="0">
                <a:solidFill>
                  <a:srgbClr val="0070C0"/>
                </a:solidFill>
              </a:rPr>
              <a:t>ament</a:t>
            </a:r>
            <a:endParaRPr lang="en-US" sz="2000" dirty="0" smtClean="0">
              <a:solidFill>
                <a:srgbClr val="0070C0"/>
              </a:solidFill>
            </a:endParaRPr>
          </a:p>
          <a:p>
            <a:pPr lvl="1" algn="just"/>
            <a:endParaRPr lang="en-US" sz="2000" dirty="0" smtClean="0"/>
          </a:p>
          <a:p>
            <a:pPr lvl="1" algn="just"/>
            <a:r>
              <a:rPr lang="en-US" sz="2000" dirty="0" smtClean="0"/>
              <a:t>Attached above to occipital bone just within foramen </a:t>
            </a:r>
            <a:r>
              <a:rPr lang="en-US" sz="2000" dirty="0" smtClean="0"/>
              <a:t>magnum</a:t>
            </a:r>
          </a:p>
          <a:p>
            <a:pPr lvl="1" algn="just"/>
            <a:endParaRPr lang="en-US" sz="2000" dirty="0" smtClean="0"/>
          </a:p>
          <a:p>
            <a:pPr lvl="1" algn="just"/>
            <a:r>
              <a:rPr lang="en-US" sz="2000" dirty="0" smtClean="0"/>
              <a:t>Covers the apical, </a:t>
            </a:r>
            <a:r>
              <a:rPr lang="en-US" sz="2000" dirty="0" err="1" smtClean="0"/>
              <a:t>alar</a:t>
            </a:r>
            <a:r>
              <a:rPr lang="en-US" sz="2000" dirty="0" smtClean="0"/>
              <a:t>, and </a:t>
            </a:r>
            <a:r>
              <a:rPr lang="en-US" sz="2000" dirty="0" err="1" smtClean="0"/>
              <a:t>cruciate</a:t>
            </a:r>
            <a:r>
              <a:rPr lang="en-US" sz="2000" dirty="0" smtClean="0"/>
              <a:t> ligaments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419600" y="2057400"/>
            <a:ext cx="4447571" cy="2651760"/>
            <a:chOff x="4419600" y="2362200"/>
            <a:chExt cx="4447571" cy="2651760"/>
          </a:xfrm>
        </p:grpSpPr>
        <p:pic>
          <p:nvPicPr>
            <p:cNvPr id="4403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9600" y="2362200"/>
              <a:ext cx="4447571" cy="2651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6" name="Comment 2"/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7804150" y="4017963"/>
              <a:ext cx="1000125" cy="19050"/>
            </a:xfrm>
            <a:custGeom>
              <a:avLst/>
              <a:gdLst>
                <a:gd name="T0" fmla="+- 0 21679 21679"/>
                <a:gd name="T1" fmla="*/ T0 w 2779"/>
                <a:gd name="T2" fmla="+- 0 11162 11162"/>
                <a:gd name="T3" fmla="*/ 11162 h 51"/>
                <a:gd name="T4" fmla="+- 0 21908 21679"/>
                <a:gd name="T5" fmla="*/ T4 w 2779"/>
                <a:gd name="T6" fmla="+- 0 11162 11162"/>
                <a:gd name="T7" fmla="*/ 11162 h 51"/>
                <a:gd name="T8" fmla="+- 0 22149 21679"/>
                <a:gd name="T9" fmla="*/ T8 w 2779"/>
                <a:gd name="T10" fmla="+- 0 11140 11162"/>
                <a:gd name="T11" fmla="*/ 11140 h 51"/>
                <a:gd name="T12" fmla="+- 0 22374 21679"/>
                <a:gd name="T13" fmla="*/ T12 w 2779"/>
                <a:gd name="T14" fmla="+- 0 11187 11162"/>
                <a:gd name="T15" fmla="*/ 11187 h 51"/>
                <a:gd name="T16" fmla="+- 0 22492 21679"/>
                <a:gd name="T17" fmla="*/ T16 w 2779"/>
                <a:gd name="T18" fmla="+- 0 11212 11162"/>
                <a:gd name="T19" fmla="*/ 11212 h 51"/>
                <a:gd name="T20" fmla="+- 0 22600 21679"/>
                <a:gd name="T21" fmla="*/ T20 w 2779"/>
                <a:gd name="T22" fmla="+- 0 11212 11162"/>
                <a:gd name="T23" fmla="*/ 11212 h 51"/>
                <a:gd name="T24" fmla="+- 0 22721 21679"/>
                <a:gd name="T25" fmla="*/ T24 w 2779"/>
                <a:gd name="T26" fmla="+- 0 11212 11162"/>
                <a:gd name="T27" fmla="*/ 11212 h 51"/>
                <a:gd name="T28" fmla="+- 0 23300 21679"/>
                <a:gd name="T29" fmla="*/ T28 w 2779"/>
                <a:gd name="T30" fmla="+- 0 11212 11162"/>
                <a:gd name="T31" fmla="*/ 11212 h 51"/>
                <a:gd name="T32" fmla="+- 0 23878 21679"/>
                <a:gd name="T33" fmla="*/ T32 w 2779"/>
                <a:gd name="T34" fmla="+- 0 11212 11162"/>
                <a:gd name="T35" fmla="*/ 11212 h 51"/>
                <a:gd name="T36" fmla="+- 0 24457 21679"/>
                <a:gd name="T37" fmla="*/ T36 w 2779"/>
                <a:gd name="T38" fmla="+- 0 11212 11162"/>
                <a:gd name="T39" fmla="*/ 11212 h 5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2779" h="51" extrusionOk="0">
                  <a:moveTo>
                    <a:pt x="0" y="0"/>
                  </a:moveTo>
                  <a:cubicBezTo>
                    <a:pt x="229" y="0"/>
                    <a:pt x="470" y="-22"/>
                    <a:pt x="695" y="25"/>
                  </a:cubicBezTo>
                  <a:cubicBezTo>
                    <a:pt x="813" y="50"/>
                    <a:pt x="921" y="50"/>
                    <a:pt x="1042" y="50"/>
                  </a:cubicBezTo>
                  <a:cubicBezTo>
                    <a:pt x="1621" y="50"/>
                    <a:pt x="2199" y="50"/>
                    <a:pt x="2778" y="50"/>
                  </a:cubicBezTo>
                </a:path>
              </a:pathLst>
            </a:custGeom>
            <a:noFill/>
            <a:ln w="127000" cap="sq">
              <a:solidFill>
                <a:srgbClr val="FFFF00">
                  <a:alpha val="33333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Important ligaments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9330" name="Picture 2" descr="http://www.cixip.com/Public/kindeditor/attached/image/20121113/20121113084754_67785.jpg"/>
          <p:cNvPicPr>
            <a:picLocks noChangeAspect="1" noChangeArrowheads="1"/>
          </p:cNvPicPr>
          <p:nvPr/>
        </p:nvPicPr>
        <p:blipFill>
          <a:blip r:embed="rId3" cstate="print"/>
          <a:srcRect l="6313" r="6573" b="7233"/>
          <a:stretch>
            <a:fillRect/>
          </a:stretch>
        </p:blipFill>
        <p:spPr bwMode="auto">
          <a:xfrm>
            <a:off x="1981200" y="1600200"/>
            <a:ext cx="5667729" cy="4846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00000"/>
                </a:solidFill>
              </a:rPr>
              <a:t>Hangman’s #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just" eaLnBrk="1" hangingPunct="1"/>
            <a:r>
              <a:rPr lang="en-US" dirty="0" smtClean="0"/>
              <a:t>Fracture of dens and the pedicles of C2</a:t>
            </a:r>
          </a:p>
          <a:p>
            <a:pPr algn="just" eaLnBrk="1" hangingPunct="1"/>
            <a:endParaRPr lang="en-US" dirty="0" smtClean="0"/>
          </a:p>
          <a:p>
            <a:pPr algn="just" eaLnBrk="1" hangingPunct="1"/>
            <a:r>
              <a:rPr lang="en-US" dirty="0" smtClean="0"/>
              <a:t>Occur in hanging</a:t>
            </a:r>
          </a:p>
        </p:txBody>
      </p:sp>
      <p:pic>
        <p:nvPicPr>
          <p:cNvPr id="35844" name="Picture 4" descr="auto2"/>
          <p:cNvPicPr>
            <a:picLocks noChangeAspect="1" noChangeArrowheads="1"/>
          </p:cNvPicPr>
          <p:nvPr/>
        </p:nvPicPr>
        <p:blipFill>
          <a:blip r:embed="rId3" cstate="print"/>
          <a:srcRect l="40277" t="44101" r="33334" b="34805"/>
          <a:stretch>
            <a:fillRect/>
          </a:stretch>
        </p:blipFill>
        <p:spPr bwMode="auto">
          <a:xfrm>
            <a:off x="4572000" y="1371600"/>
            <a:ext cx="4267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00000"/>
                </a:solidFill>
              </a:rPr>
              <a:t>Whiplash injury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 of neck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30725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sz="2000" dirty="0" smtClean="0"/>
              <a:t>Occur due to hyperextension followed by </a:t>
            </a:r>
            <a:r>
              <a:rPr lang="en-US" sz="2000" dirty="0" err="1" smtClean="0"/>
              <a:t>hyperflexion</a:t>
            </a:r>
            <a:r>
              <a:rPr lang="en-US" sz="2000" dirty="0" smtClean="0"/>
              <a:t> of neck rapidly </a:t>
            </a:r>
          </a:p>
          <a:p>
            <a:pPr algn="just" eaLnBrk="1" hangingPunct="1"/>
            <a:endParaRPr lang="en-US" sz="2000" dirty="0" smtClean="0"/>
          </a:p>
          <a:p>
            <a:pPr algn="just" eaLnBrk="1" hangingPunct="1"/>
            <a:r>
              <a:rPr lang="en-US" sz="2000" dirty="0" smtClean="0"/>
              <a:t>Occur in rear-end mobile collision</a:t>
            </a:r>
          </a:p>
          <a:p>
            <a:pPr algn="just" eaLnBrk="1" hangingPunct="1"/>
            <a:endParaRPr lang="en-US" sz="2000" dirty="0" smtClean="0"/>
          </a:p>
          <a:p>
            <a:pPr algn="just" eaLnBrk="1" hangingPunct="1"/>
            <a:r>
              <a:rPr lang="en-US" sz="2000" dirty="0" smtClean="0"/>
              <a:t>Occur frequently at the junction of C4&amp;C5, vertebra; C1-C4 act as lash and C5-C7 vertebra act as the handle of whip</a:t>
            </a:r>
          </a:p>
        </p:txBody>
      </p:sp>
      <p:pic>
        <p:nvPicPr>
          <p:cNvPr id="36868" name="Picture 6" descr="auto2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3" cstate="print"/>
          <a:srcRect l="59312" t="10091" r="15143" b="67934"/>
          <a:stretch>
            <a:fillRect/>
          </a:stretch>
        </p:blipFill>
        <p:spPr>
          <a:xfrm>
            <a:off x="5486400" y="2895600"/>
            <a:ext cx="2649537" cy="3657600"/>
          </a:xfrm>
          <a:noFill/>
        </p:spPr>
      </p:pic>
      <p:pic>
        <p:nvPicPr>
          <p:cNvPr id="36869" name="Picture 5" descr="whipla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81000"/>
            <a:ext cx="36099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C00000"/>
                </a:solidFill>
              </a:rPr>
              <a:t>Joints of the ossicles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>
              <a:defRPr/>
            </a:pPr>
            <a:r>
              <a:rPr lang="en-US" dirty="0" smtClean="0"/>
              <a:t>Between malleus and incus (</a:t>
            </a:r>
            <a:r>
              <a:rPr lang="en-US" dirty="0" err="1" smtClean="0">
                <a:solidFill>
                  <a:srgbClr val="0070C0"/>
                </a:solidFill>
              </a:rPr>
              <a:t>incudomalleolar</a:t>
            </a:r>
            <a:r>
              <a:rPr lang="en-US" dirty="0" smtClean="0">
                <a:solidFill>
                  <a:srgbClr val="0070C0"/>
                </a:solidFill>
              </a:rPr>
              <a:t> joint)</a:t>
            </a:r>
          </a:p>
          <a:p>
            <a:pPr lvl="1" algn="just">
              <a:defRPr/>
            </a:pPr>
            <a:r>
              <a:rPr lang="en-US" dirty="0" smtClean="0">
                <a:solidFill>
                  <a:srgbClr val="0070C0"/>
                </a:solidFill>
              </a:rPr>
              <a:t>Saddle joint</a:t>
            </a:r>
          </a:p>
          <a:p>
            <a:pPr lvl="1" algn="just">
              <a:defRPr/>
            </a:pPr>
            <a:endParaRPr lang="en-US" dirty="0" smtClean="0"/>
          </a:p>
          <a:p>
            <a:pPr algn="just">
              <a:defRPr/>
            </a:pPr>
            <a:r>
              <a:rPr lang="en-US" dirty="0" smtClean="0"/>
              <a:t>Between incus and stapes 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dirty="0" err="1" smtClean="0">
                <a:solidFill>
                  <a:srgbClr val="0070C0"/>
                </a:solidFill>
              </a:rPr>
              <a:t>incudostapedial</a:t>
            </a:r>
            <a:r>
              <a:rPr lang="en-US" dirty="0" smtClean="0">
                <a:solidFill>
                  <a:srgbClr val="0070C0"/>
                </a:solidFill>
              </a:rPr>
              <a:t> joint)</a:t>
            </a:r>
          </a:p>
          <a:p>
            <a:pPr lvl="1" algn="just">
              <a:defRPr/>
            </a:pPr>
            <a:r>
              <a:rPr lang="en-US" dirty="0" smtClean="0">
                <a:solidFill>
                  <a:srgbClr val="0070C0"/>
                </a:solidFill>
              </a:rPr>
              <a:t>Ball and socket joint</a:t>
            </a:r>
          </a:p>
          <a:p>
            <a:pPr lvl="1" algn="just">
              <a:defRPr/>
            </a:pPr>
            <a:endParaRPr lang="en-US" dirty="0" smtClean="0"/>
          </a:p>
          <a:p>
            <a:pPr algn="just">
              <a:defRPr/>
            </a:pPr>
            <a:r>
              <a:rPr lang="en-US" dirty="0" smtClean="0"/>
              <a:t>Both are surrounded by capsular ligament</a:t>
            </a:r>
          </a:p>
        </p:txBody>
      </p:sp>
      <p:pic>
        <p:nvPicPr>
          <p:cNvPr id="41988" name="Picture 2" descr="http://thepointeedition.lww.com/FullTextService/CT%7b06b9ee1beed5941940e72b0413b9f09dac77cfede120a127e0f84fad8d062070293505b0bc381e389dbbc1ec036a6fc4%7d/C7FF43.gif"/>
          <p:cNvPicPr>
            <a:picLocks noChangeAspect="1" noChangeArrowheads="1"/>
          </p:cNvPicPr>
          <p:nvPr/>
        </p:nvPicPr>
        <p:blipFill>
          <a:blip r:embed="rId3" cstate="print"/>
          <a:srcRect t="56915" r="52271" b="4897"/>
          <a:stretch>
            <a:fillRect/>
          </a:stretch>
        </p:blipFill>
        <p:spPr bwMode="auto">
          <a:xfrm>
            <a:off x="5486400" y="533400"/>
            <a:ext cx="3505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15" descr="Picture9"/>
          <p:cNvPicPr>
            <a:picLocks noChangeAspect="1" noChangeArrowheads="1"/>
          </p:cNvPicPr>
          <p:nvPr/>
        </p:nvPicPr>
        <p:blipFill>
          <a:blip r:embed="rId4" cstate="print"/>
          <a:srcRect l="7721" t="18605" r="4771" b="11629"/>
          <a:stretch>
            <a:fillRect/>
          </a:stretch>
        </p:blipFill>
        <p:spPr bwMode="auto">
          <a:xfrm>
            <a:off x="5867400" y="3962400"/>
            <a:ext cx="2590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DA22F-F748-40FB-A2C5-66A15928F41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Temporomandibular</a:t>
            </a:r>
            <a:r>
              <a:rPr lang="en-US" dirty="0">
                <a:solidFill>
                  <a:srgbClr val="C00000"/>
                </a:solidFill>
              </a:rPr>
              <a:t> joint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/>
          </a:bodyPr>
          <a:lstStyle/>
          <a:p>
            <a:pPr algn="just"/>
            <a:r>
              <a:rPr lang="en-US" sz="2300" dirty="0" smtClean="0">
                <a:solidFill>
                  <a:srgbClr val="0070C0"/>
                </a:solidFill>
              </a:rPr>
              <a:t>Type of joint</a:t>
            </a:r>
          </a:p>
          <a:p>
            <a:pPr marL="813816" lvl="2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dirty="0" smtClean="0">
                <a:cs typeface="Times New Roman" pitchFamily="18" charset="0"/>
              </a:rPr>
              <a:t>Condylar synovial (modified synovial hinge)  joint</a:t>
            </a:r>
          </a:p>
          <a:p>
            <a:pPr marL="813816" lvl="2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>
              <a:cs typeface="Times New Roman" pitchFamily="18" charset="0"/>
            </a:endParaRPr>
          </a:p>
          <a:p>
            <a:pPr algn="just"/>
            <a:r>
              <a:rPr lang="en-US" sz="2300" dirty="0" smtClean="0">
                <a:solidFill>
                  <a:srgbClr val="0070C0"/>
                </a:solidFill>
              </a:rPr>
              <a:t>Articular surfaces </a:t>
            </a:r>
          </a:p>
          <a:p>
            <a:pPr marL="813816" lvl="2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200" dirty="0" smtClean="0">
                <a:cs typeface="Times New Roman" pitchFamily="18" charset="0"/>
              </a:rPr>
              <a:t>Articular tubercle &amp; mandibular fossa above and head of mandible </a:t>
            </a:r>
            <a:r>
              <a:rPr lang="en-US" sz="2200" dirty="0" smtClean="0">
                <a:cs typeface="Times New Roman" pitchFamily="18" charset="0"/>
              </a:rPr>
              <a:t>below</a:t>
            </a:r>
            <a:endParaRPr lang="en-US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 r="65950" b="57042"/>
          <a:stretch>
            <a:fillRect/>
          </a:stretch>
        </p:blipFill>
        <p:spPr bwMode="auto">
          <a:xfrm>
            <a:off x="4648200" y="1752600"/>
            <a:ext cx="425627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48640" lvl="1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000" dirty="0" smtClean="0">
                <a:cs typeface="Times New Roman" pitchFamily="18" charset="0"/>
              </a:rPr>
              <a:t>Articular surface is covered by a </a:t>
            </a:r>
            <a:r>
              <a:rPr lang="en-US" sz="2000" dirty="0" err="1" smtClean="0">
                <a:cs typeface="Times New Roman" pitchFamily="18" charset="0"/>
              </a:rPr>
              <a:t>fibrocartilagenous</a:t>
            </a:r>
            <a:r>
              <a:rPr lang="en-US" sz="2000" dirty="0" smtClean="0">
                <a:cs typeface="Times New Roman" pitchFamily="18" charset="0"/>
              </a:rPr>
              <a:t> disc which divide joint into upper &amp; lower part</a:t>
            </a:r>
          </a:p>
          <a:p>
            <a:pPr marL="548640" lvl="1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sz="2300" dirty="0" smtClean="0">
              <a:cs typeface="Times New Roman" pitchFamily="18" charset="0"/>
            </a:endParaRPr>
          </a:p>
          <a:p>
            <a:pPr marL="548640" lvl="1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000" dirty="0" smtClean="0">
                <a:solidFill>
                  <a:srgbClr val="0070C0"/>
                </a:solidFill>
                <a:cs typeface="Times New Roman" pitchFamily="18" charset="0"/>
              </a:rPr>
              <a:t>Forward </a:t>
            </a:r>
            <a:r>
              <a:rPr lang="en-US" sz="2000" dirty="0" smtClean="0">
                <a:solidFill>
                  <a:srgbClr val="0070C0"/>
                </a:solidFill>
              </a:rPr>
              <a:t>gliding (protrusion) and backward gliding (</a:t>
            </a:r>
            <a:r>
              <a:rPr lang="en-US" sz="2000" dirty="0" smtClean="0">
                <a:solidFill>
                  <a:srgbClr val="0070C0"/>
                </a:solidFill>
              </a:rPr>
              <a:t>Retraction)</a:t>
            </a:r>
          </a:p>
          <a:p>
            <a:pPr marL="813816" lvl="2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1900" dirty="0" smtClean="0"/>
              <a:t>U</a:t>
            </a:r>
            <a:r>
              <a:rPr lang="en-US" sz="1900" dirty="0" smtClean="0"/>
              <a:t>pper </a:t>
            </a:r>
            <a:r>
              <a:rPr lang="en-US" sz="1900" dirty="0" smtClean="0"/>
              <a:t>part of joint</a:t>
            </a:r>
          </a:p>
          <a:p>
            <a:pPr marL="548640" lvl="1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sz="2300" dirty="0" smtClean="0"/>
          </a:p>
          <a:p>
            <a:pPr marL="548640" lvl="1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000" dirty="0" smtClean="0">
                <a:solidFill>
                  <a:srgbClr val="0070C0"/>
                </a:solidFill>
              </a:rPr>
              <a:t>Elevation </a:t>
            </a:r>
            <a:r>
              <a:rPr lang="en-US" sz="2000" dirty="0" smtClean="0">
                <a:solidFill>
                  <a:srgbClr val="0070C0"/>
                </a:solidFill>
              </a:rPr>
              <a:t>&amp; depression</a:t>
            </a:r>
          </a:p>
          <a:p>
            <a:pPr marL="813816" lvl="2" indent="-411480" algn="just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1900" dirty="0" smtClean="0"/>
              <a:t>Lower </a:t>
            </a:r>
            <a:r>
              <a:rPr lang="en-US" sz="1900" dirty="0" smtClean="0"/>
              <a:t>part of joint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 r="65950" b="57042"/>
          <a:stretch>
            <a:fillRect/>
          </a:stretch>
        </p:blipFill>
        <p:spPr bwMode="auto">
          <a:xfrm>
            <a:off x="4724400" y="2286000"/>
            <a:ext cx="425627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8600" cy="4267200"/>
          </a:xfrm>
        </p:spPr>
        <p:txBody>
          <a:bodyPr>
            <a:normAutofit fontScale="92500"/>
          </a:bodyPr>
          <a:lstStyle/>
          <a:p>
            <a:pPr algn="just" eaLnBrk="1" hangingPunct="1"/>
            <a:r>
              <a:rPr lang="en-US" sz="1800" b="1" dirty="0" smtClean="0">
                <a:solidFill>
                  <a:srgbClr val="0070C0"/>
                </a:solidFill>
              </a:rPr>
              <a:t>Fibrous capsule</a:t>
            </a:r>
          </a:p>
          <a:p>
            <a:pPr lvl="1" algn="just" eaLnBrk="1" hangingPunct="1"/>
            <a:r>
              <a:rPr lang="en-US" sz="1400" dirty="0" smtClean="0"/>
              <a:t>Attached to margin of </a:t>
            </a:r>
            <a:r>
              <a:rPr lang="en-US" sz="1400" dirty="0" err="1" smtClean="0"/>
              <a:t>articular</a:t>
            </a:r>
            <a:r>
              <a:rPr lang="en-US" sz="1400" dirty="0" smtClean="0"/>
              <a:t> area on temporal bone and around neck of mandible, lined internally by synovial membrane</a:t>
            </a:r>
          </a:p>
          <a:p>
            <a:pPr algn="just" eaLnBrk="1" hangingPunct="1"/>
            <a:endParaRPr lang="en-US" sz="1800" dirty="0" smtClean="0">
              <a:solidFill>
                <a:srgbClr val="C00000"/>
              </a:solidFill>
            </a:endParaRPr>
          </a:p>
          <a:p>
            <a:pPr algn="just" eaLnBrk="1" hangingPunct="1"/>
            <a:r>
              <a:rPr lang="en-US" sz="1800" b="1" dirty="0" smtClean="0">
                <a:solidFill>
                  <a:srgbClr val="0070C0"/>
                </a:solidFill>
              </a:rPr>
              <a:t>Lateral ligament </a:t>
            </a:r>
          </a:p>
          <a:p>
            <a:pPr lvl="1" algn="just" eaLnBrk="1" hangingPunct="1"/>
            <a:r>
              <a:rPr lang="en-US" sz="1400" dirty="0" smtClean="0"/>
              <a:t>Extends from tubercle of </a:t>
            </a:r>
            <a:r>
              <a:rPr lang="en-US" sz="1400" dirty="0" err="1" smtClean="0"/>
              <a:t>zygoma</a:t>
            </a:r>
            <a:r>
              <a:rPr lang="en-US" sz="1400" dirty="0" smtClean="0"/>
              <a:t> to neck of mandible, strengthens the joint laterally</a:t>
            </a:r>
          </a:p>
          <a:p>
            <a:pPr algn="just" eaLnBrk="1" hangingPunct="1"/>
            <a:endParaRPr lang="en-US" sz="1800" dirty="0" smtClean="0">
              <a:solidFill>
                <a:srgbClr val="C00000"/>
              </a:solidFill>
            </a:endParaRPr>
          </a:p>
          <a:p>
            <a:pPr algn="just" eaLnBrk="1" hangingPunct="1"/>
            <a:r>
              <a:rPr lang="en-US" sz="1800" b="1" dirty="0" smtClean="0">
                <a:solidFill>
                  <a:srgbClr val="0070C0"/>
                </a:solidFill>
              </a:rPr>
              <a:t>Sphenomandibular ligament</a:t>
            </a:r>
          </a:p>
          <a:p>
            <a:pPr lvl="1" algn="just" eaLnBrk="1" hangingPunct="1"/>
            <a:r>
              <a:rPr lang="en-US" sz="1400" dirty="0" smtClean="0"/>
              <a:t>Extends from spine of sphenoid to lingula of mandible </a:t>
            </a:r>
          </a:p>
          <a:p>
            <a:pPr algn="just" eaLnBrk="1" hangingPunct="1"/>
            <a:endParaRPr lang="en-US" sz="1800" dirty="0" smtClean="0">
              <a:solidFill>
                <a:srgbClr val="C00000"/>
              </a:solidFill>
            </a:endParaRPr>
          </a:p>
          <a:p>
            <a:pPr algn="just" eaLnBrk="1" hangingPunct="1"/>
            <a:r>
              <a:rPr lang="en-US" sz="1800" b="1" dirty="0" smtClean="0">
                <a:solidFill>
                  <a:srgbClr val="0070C0"/>
                </a:solidFill>
              </a:rPr>
              <a:t>Stylomandibular ligament</a:t>
            </a:r>
          </a:p>
          <a:p>
            <a:pPr lvl="1" algn="just" eaLnBrk="1" hangingPunct="1"/>
            <a:r>
              <a:rPr lang="en-US" sz="1400" dirty="0" smtClean="0"/>
              <a:t>Extend from styloid process to angle of mandible</a:t>
            </a:r>
          </a:p>
          <a:p>
            <a:pPr eaLnBrk="1" hangingPunct="1"/>
            <a:endParaRPr lang="en-US" sz="1800" dirty="0" smtClean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00000"/>
                </a:solidFill>
              </a:rPr>
              <a:t>Ligaments</a:t>
            </a:r>
            <a:r>
              <a:rPr lang="en-US" b="0" dirty="0" smtClean="0"/>
              <a:t> </a:t>
            </a:r>
          </a:p>
        </p:txBody>
      </p:sp>
      <p:pic>
        <p:nvPicPr>
          <p:cNvPr id="23557" name="Picture 7" descr="C7FF26"/>
          <p:cNvPicPr>
            <a:picLocks noChangeAspect="1" noChangeArrowheads="1"/>
          </p:cNvPicPr>
          <p:nvPr/>
        </p:nvPicPr>
        <p:blipFill>
          <a:blip r:embed="rId2" cstate="print"/>
          <a:srcRect l="58039" t="53621"/>
          <a:stretch>
            <a:fillRect/>
          </a:stretch>
        </p:blipFill>
        <p:spPr bwMode="auto">
          <a:xfrm>
            <a:off x="5638800" y="3352800"/>
            <a:ext cx="33718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3" cstate="print"/>
          <a:srcRect r="67629" b="54225"/>
          <a:stretch>
            <a:fillRect/>
          </a:stretch>
        </p:blipFill>
        <p:spPr bwMode="auto">
          <a:xfrm>
            <a:off x="5486400" y="762000"/>
            <a:ext cx="2938462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481138"/>
          <a:ext cx="8686800" cy="4919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6904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Movements of Mandible</a:t>
                      </a:r>
                    </a:p>
                  </a:txBody>
                  <a:tcPr marL="0" marR="0" marT="0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Muscles</a:t>
                      </a:r>
                    </a:p>
                  </a:txBody>
                  <a:tcPr marL="0" marR="0" marT="0" marB="0" anchor="b">
                    <a:solidFill>
                      <a:srgbClr val="C00000"/>
                    </a:solidFill>
                  </a:tcPr>
                </a:tc>
              </a:tr>
              <a:tr h="736437">
                <a:tc>
                  <a:txBody>
                    <a:bodyPr/>
                    <a:lstStyle/>
                    <a:p>
                      <a:r>
                        <a:rPr lang="en-US" dirty="0"/>
                        <a:t>Elevation (close mouth)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Temporal, masseter, and medial pterygoid</a:t>
                      </a:r>
                    </a:p>
                  </a:txBody>
                  <a:tcPr marL="0" marR="0" marT="0" marB="0"/>
                </a:tc>
              </a:tr>
              <a:tr h="841643">
                <a:tc>
                  <a:txBody>
                    <a:bodyPr/>
                    <a:lstStyle/>
                    <a:p>
                      <a:r>
                        <a:rPr lang="en-US" dirty="0"/>
                        <a:t>Depression (open mouth)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Lateral pterygoid and </a:t>
                      </a:r>
                      <a:r>
                        <a:rPr lang="en-US" dirty="0" err="1"/>
                        <a:t>suprahyoid</a:t>
                      </a:r>
                      <a:r>
                        <a:rPr lang="en-US" dirty="0"/>
                        <a:t> and infrahyoid </a:t>
                      </a:r>
                      <a:r>
                        <a:rPr lang="en-US" dirty="0" smtClean="0"/>
                        <a:t>muscles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946848">
                <a:tc>
                  <a:txBody>
                    <a:bodyPr/>
                    <a:lstStyle/>
                    <a:p>
                      <a:r>
                        <a:rPr lang="en-US" dirty="0"/>
                        <a:t>Protrusion (protrude chin)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Lateral pterygoid, masseter, and medial </a:t>
                      </a:r>
                      <a:r>
                        <a:rPr lang="en-US" dirty="0" smtClean="0"/>
                        <a:t>pterygoid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946848">
                <a:tc>
                  <a:txBody>
                    <a:bodyPr/>
                    <a:lstStyle/>
                    <a:p>
                      <a:r>
                        <a:rPr lang="en-US" dirty="0" err="1"/>
                        <a:t>Retrusion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retrude</a:t>
                      </a:r>
                      <a:r>
                        <a:rPr lang="en-US" dirty="0"/>
                        <a:t> chin)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Temporal (posterior oblique and near horizontal fibers) </a:t>
                      </a:r>
                    </a:p>
                  </a:txBody>
                  <a:tcPr marL="0" marR="0" marT="0" marB="0"/>
                </a:tc>
              </a:tr>
              <a:tr h="757478">
                <a:tc>
                  <a:txBody>
                    <a:bodyPr/>
                    <a:lstStyle/>
                    <a:p>
                      <a:r>
                        <a:rPr lang="en-US"/>
                        <a:t>Lateral movements (grinding and chewing)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Temporal of same side, </a:t>
                      </a:r>
                      <a:r>
                        <a:rPr lang="en-US" dirty="0" err="1"/>
                        <a:t>pterygoids</a:t>
                      </a:r>
                      <a:r>
                        <a:rPr lang="en-US" dirty="0"/>
                        <a:t> of opposite side, and masseter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00000"/>
                </a:solidFill>
              </a:rPr>
              <a:t>Movements at temporomandibular Joint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9600" y="1905000"/>
            <a:ext cx="403860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1800" dirty="0" smtClean="0"/>
              <a:t>Dislocation of mandible</a:t>
            </a:r>
          </a:p>
          <a:p>
            <a:pPr algn="just" eaLnBrk="1" hangingPunct="1">
              <a:lnSpc>
                <a:spcPct val="90000"/>
              </a:lnSpc>
            </a:pPr>
            <a:endParaRPr lang="en-US" sz="18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sz="1800" dirty="0" smtClean="0"/>
              <a:t>Anterior dislocation is common. Occur due to </a:t>
            </a:r>
            <a:r>
              <a:rPr lang="en-US" sz="1800" u="sng" dirty="0" smtClean="0"/>
              <a:t>excessive opening of mouth during yawning </a:t>
            </a:r>
            <a:r>
              <a:rPr lang="en-US" sz="1800" dirty="0" smtClean="0"/>
              <a:t>or taking a large bite. Head comes to lie below </a:t>
            </a:r>
            <a:r>
              <a:rPr lang="en-US" sz="1800" dirty="0" err="1" smtClean="0"/>
              <a:t>articular</a:t>
            </a:r>
            <a:r>
              <a:rPr lang="en-US" sz="1800" dirty="0" smtClean="0"/>
              <a:t> tubercle </a:t>
            </a:r>
          </a:p>
          <a:p>
            <a:pPr marL="137160" indent="0" algn="just" eaLnBrk="1" hangingPunct="1">
              <a:lnSpc>
                <a:spcPct val="90000"/>
              </a:lnSpc>
              <a:buNone/>
            </a:pPr>
            <a:endParaRPr lang="en-US" sz="18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sz="1800" dirty="0" smtClean="0"/>
              <a:t>Derangement of </a:t>
            </a:r>
            <a:r>
              <a:rPr lang="en-US" sz="1800" dirty="0" err="1" smtClean="0"/>
              <a:t>articular</a:t>
            </a:r>
            <a:r>
              <a:rPr lang="en-US" sz="1800" dirty="0" smtClean="0"/>
              <a:t> disc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1400" dirty="0" smtClean="0"/>
              <a:t>Result from injury like over closure or malocclusion. This give rise to clicking and pain during movement of jaw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00000"/>
                </a:solidFill>
              </a:rPr>
              <a:t>Applied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</a:p>
        </p:txBody>
      </p:sp>
      <p:pic>
        <p:nvPicPr>
          <p:cNvPr id="26628" name="Picture 6" descr="MandibleDisloc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0"/>
            <a:ext cx="27432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895600"/>
            <a:ext cx="33718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229600" cy="1828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Surface anatomy of head &amp; neck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133600"/>
            <a:ext cx="40452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Important surface landmarks of head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2900" dirty="0" smtClean="0">
                <a:solidFill>
                  <a:srgbClr val="0070C0"/>
                </a:solidFill>
                <a:cs typeface="Arial" pitchFamily="34" charset="0"/>
              </a:rPr>
              <a:t>Anterior fontanelle</a:t>
            </a:r>
          </a:p>
          <a:p>
            <a:pPr lvl="1" algn="just"/>
            <a:r>
              <a:rPr lang="en-US" sz="2900" dirty="0" smtClean="0">
                <a:cs typeface="Arial" pitchFamily="34" charset="0"/>
              </a:rPr>
              <a:t>Between frontal bone </a:t>
            </a:r>
            <a:r>
              <a:rPr lang="en-US" sz="2900" dirty="0" err="1" smtClean="0">
                <a:cs typeface="Arial" pitchFamily="34" charset="0"/>
              </a:rPr>
              <a:t>infront</a:t>
            </a:r>
            <a:r>
              <a:rPr lang="en-US" sz="2900" dirty="0" smtClean="0">
                <a:cs typeface="Arial" pitchFamily="34" charset="0"/>
              </a:rPr>
              <a:t> and two halves of parietal bones </a:t>
            </a:r>
            <a:r>
              <a:rPr lang="en-US" sz="2900" dirty="0" smtClean="0">
                <a:cs typeface="Arial" pitchFamily="34" charset="0"/>
              </a:rPr>
              <a:t>behind</a:t>
            </a:r>
          </a:p>
          <a:p>
            <a:pPr lvl="1" algn="just"/>
            <a:endParaRPr lang="en-US" sz="2900" dirty="0" smtClean="0">
              <a:cs typeface="Arial" pitchFamily="34" charset="0"/>
            </a:endParaRPr>
          </a:p>
          <a:p>
            <a:pPr lvl="1" algn="just"/>
            <a:r>
              <a:rPr lang="en-US" sz="2900" dirty="0" err="1" smtClean="0">
                <a:cs typeface="Arial" pitchFamily="34" charset="0"/>
              </a:rPr>
              <a:t>Bregma</a:t>
            </a:r>
            <a:r>
              <a:rPr lang="en-US" sz="2900" dirty="0" smtClean="0">
                <a:cs typeface="Arial" pitchFamily="34" charset="0"/>
              </a:rPr>
              <a:t> in adult</a:t>
            </a:r>
          </a:p>
          <a:p>
            <a:pPr algn="just"/>
            <a:endParaRPr lang="en-US" sz="2900" dirty="0" smtClean="0">
              <a:cs typeface="Arial" pitchFamily="34" charset="0"/>
            </a:endParaRPr>
          </a:p>
          <a:p>
            <a:pPr algn="just"/>
            <a:r>
              <a:rPr lang="en-US" sz="2900" dirty="0" smtClean="0">
                <a:solidFill>
                  <a:srgbClr val="0070C0"/>
                </a:solidFill>
                <a:cs typeface="Arial" pitchFamily="34" charset="0"/>
              </a:rPr>
              <a:t>Posterior fontanelle</a:t>
            </a:r>
          </a:p>
          <a:p>
            <a:pPr marL="1200150" lvl="3" indent="-342900" algn="just"/>
            <a:r>
              <a:rPr lang="en-US" sz="2900" dirty="0">
                <a:cs typeface="Arial" pitchFamily="34" charset="0"/>
              </a:rPr>
              <a:t>B</a:t>
            </a:r>
            <a:r>
              <a:rPr lang="en-US" sz="2900" dirty="0" smtClean="0">
                <a:cs typeface="Arial" pitchFamily="34" charset="0"/>
              </a:rPr>
              <a:t>etween squamous part of occipital bone and posterior border of two parietal bones </a:t>
            </a:r>
            <a:endParaRPr lang="en-US" sz="2900" dirty="0" smtClean="0">
              <a:cs typeface="Arial" pitchFamily="34" charset="0"/>
            </a:endParaRPr>
          </a:p>
          <a:p>
            <a:pPr marL="1200150" lvl="3" indent="-342900" algn="just"/>
            <a:endParaRPr lang="en-US" sz="2900" dirty="0" smtClean="0">
              <a:cs typeface="Arial" pitchFamily="34" charset="0"/>
            </a:endParaRPr>
          </a:p>
          <a:p>
            <a:pPr marL="1200150" lvl="3" indent="-342900" algn="just"/>
            <a:r>
              <a:rPr lang="en-US" sz="2900" dirty="0" smtClean="0">
                <a:cs typeface="Arial" pitchFamily="34" charset="0"/>
              </a:rPr>
              <a:t>Lambda </a:t>
            </a:r>
          </a:p>
          <a:p>
            <a:endParaRPr lang="en-US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 l="35311" t="17606" r="29661" b="33098"/>
          <a:stretch>
            <a:fillRect/>
          </a:stretch>
        </p:blipFill>
        <p:spPr bwMode="auto">
          <a:xfrm>
            <a:off x="6096000" y="1524000"/>
            <a:ext cx="236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 l="25141" t="20423" r="29661" b="38732"/>
          <a:stretch>
            <a:fillRect/>
          </a:stretch>
        </p:blipFill>
        <p:spPr bwMode="auto">
          <a:xfrm>
            <a:off x="5562600" y="4419600"/>
            <a:ext cx="3048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  <a:cs typeface="Arial" pitchFamily="34" charset="0"/>
              </a:rPr>
              <a:t>Nasion </a:t>
            </a:r>
          </a:p>
          <a:p>
            <a:pPr lvl="1" algn="just"/>
            <a:r>
              <a:rPr lang="en-US" sz="2600" dirty="0" smtClean="0">
                <a:cs typeface="Arial" pitchFamily="34" charset="0"/>
              </a:rPr>
              <a:t>Depression in  the midline at root of nose</a:t>
            </a:r>
          </a:p>
          <a:p>
            <a:pPr lvl="1" algn="just"/>
            <a:endParaRPr lang="en-US" sz="2600" dirty="0" smtClean="0">
              <a:cs typeface="Arial" pitchFamily="34" charset="0"/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  <a:cs typeface="Arial" pitchFamily="34" charset="0"/>
              </a:rPr>
              <a:t>Glabella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lvl="1" algn="just"/>
            <a:r>
              <a:rPr lang="en-US" sz="2600" dirty="0" smtClean="0">
                <a:cs typeface="Arial" pitchFamily="34" charset="0"/>
              </a:rPr>
              <a:t>Meeting point of two superciliary arches </a:t>
            </a:r>
          </a:p>
          <a:p>
            <a:pPr lvl="1" algn="just"/>
            <a:endParaRPr lang="en-US" sz="2600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srgbClr val="0070C0"/>
                </a:solidFill>
                <a:cs typeface="Arial" pitchFamily="34" charset="0"/>
              </a:rPr>
              <a:t>Vertex</a:t>
            </a:r>
          </a:p>
          <a:p>
            <a:pPr lvl="1"/>
            <a:r>
              <a:rPr lang="en-US" sz="2600" dirty="0" smtClean="0">
                <a:cs typeface="Arial" pitchFamily="34" charset="0"/>
              </a:rPr>
              <a:t>Highest point on skull in the sagittal plane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2" cstate="print"/>
          <a:srcRect r="52518" b="27465"/>
          <a:stretch>
            <a:fillRect/>
          </a:stretch>
        </p:blipFill>
        <p:spPr bwMode="auto">
          <a:xfrm>
            <a:off x="4648200" y="1828800"/>
            <a:ext cx="4117573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4038600" cy="54864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0070C0"/>
                </a:solidFill>
              </a:rPr>
              <a:t>Pterion</a:t>
            </a:r>
          </a:p>
          <a:p>
            <a:pPr lvl="1" algn="just"/>
            <a:r>
              <a:rPr lang="en-US" sz="1600" dirty="0" smtClean="0"/>
              <a:t>Lie 1.5 inch above midpoint of zygomatic arch</a:t>
            </a:r>
          </a:p>
          <a:p>
            <a:pPr lvl="1" algn="just"/>
            <a:r>
              <a:rPr lang="en-US" sz="1600" dirty="0" smtClean="0"/>
              <a:t>Beneath it lies anterior branch of MMA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800" dirty="0" smtClean="0">
                <a:solidFill>
                  <a:srgbClr val="0070C0"/>
                </a:solidFill>
              </a:rPr>
              <a:t>Zygomatic arch</a:t>
            </a:r>
          </a:p>
          <a:p>
            <a:pPr lvl="1" algn="just"/>
            <a:r>
              <a:rPr lang="en-US" sz="1600" dirty="0" smtClean="0"/>
              <a:t>Extend forward in front of ear</a:t>
            </a:r>
          </a:p>
          <a:p>
            <a:pPr lvl="1" algn="just"/>
            <a:r>
              <a:rPr lang="en-US" sz="1600" dirty="0" smtClean="0"/>
              <a:t>Above is temporal fossa</a:t>
            </a:r>
          </a:p>
          <a:p>
            <a:pPr lvl="1" algn="just"/>
            <a:r>
              <a:rPr lang="en-US" sz="1600" dirty="0" smtClean="0"/>
              <a:t>Attached to lower margin is masseter muscle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800" dirty="0" smtClean="0">
                <a:solidFill>
                  <a:srgbClr val="0070C0"/>
                </a:solidFill>
              </a:rPr>
              <a:t>Mastoid process of temporal bone</a:t>
            </a:r>
          </a:p>
          <a:p>
            <a:pPr lvl="1" algn="just"/>
            <a:r>
              <a:rPr lang="en-US" sz="1600" dirty="0" smtClean="0"/>
              <a:t>Projects  downward and forward behind the ear</a:t>
            </a:r>
          </a:p>
          <a:p>
            <a:pPr lvl="1" algn="just"/>
            <a:r>
              <a:rPr lang="en-US" sz="1600" dirty="0" smtClean="0"/>
              <a:t>Develop after 2 years </a:t>
            </a:r>
            <a:endParaRPr lang="en-US" sz="16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 r="31921" b="28873"/>
          <a:stretch>
            <a:fillRect/>
          </a:stretch>
        </p:blipFill>
        <p:spPr bwMode="auto">
          <a:xfrm>
            <a:off x="4495800" y="1752600"/>
            <a:ext cx="4363771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Orbital margin</a:t>
            </a:r>
          </a:p>
          <a:p>
            <a:pPr lvl="1" algn="just"/>
            <a:r>
              <a:rPr lang="en-US" dirty="0" smtClean="0"/>
              <a:t>Formed by frontal, zygomatic and maxillary bones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  <a:cs typeface="Arial" pitchFamily="34" charset="0"/>
              </a:rPr>
              <a:t>Superciliary ridges (arch)</a:t>
            </a:r>
          </a:p>
          <a:p>
            <a:pPr lvl="1" algn="just"/>
            <a:r>
              <a:rPr lang="en-US" sz="2600" dirty="0" smtClean="0">
                <a:cs typeface="Arial" pitchFamily="34" charset="0"/>
              </a:rPr>
              <a:t>Two prominent ridges on the frontal bones above the upper margin of orbit</a:t>
            </a:r>
          </a:p>
          <a:p>
            <a:pPr lvl="1" algn="just"/>
            <a:r>
              <a:rPr lang="en-US" sz="2600" dirty="0" smtClean="0">
                <a:cs typeface="Arial" pitchFamily="34" charset="0"/>
              </a:rPr>
              <a:t>Deep to these ridges on either side of midline lie </a:t>
            </a:r>
            <a:r>
              <a:rPr lang="en-US" sz="2600" dirty="0" smtClean="0">
                <a:solidFill>
                  <a:srgbClr val="0070C0"/>
                </a:solidFill>
                <a:cs typeface="Arial" pitchFamily="34" charset="0"/>
              </a:rPr>
              <a:t>frontal air sinuses</a:t>
            </a:r>
          </a:p>
          <a:p>
            <a:pPr algn="just"/>
            <a:endParaRPr lang="en-US" b="1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Supraorbital notch</a:t>
            </a:r>
          </a:p>
          <a:p>
            <a:pPr lvl="1" algn="just"/>
            <a:r>
              <a:rPr lang="en-US" dirty="0" smtClean="0"/>
              <a:t>Junction of medial and intermediate third of upper margin of orbit</a:t>
            </a:r>
          </a:p>
          <a:p>
            <a:pPr algn="just"/>
            <a:endParaRPr lang="en-US" b="1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Infraorbital foramen</a:t>
            </a:r>
          </a:p>
          <a:p>
            <a:pPr lvl="1" algn="just"/>
            <a:r>
              <a:rPr lang="en-US" dirty="0" smtClean="0"/>
              <a:t>Lie 5mm below lower margin of orbit, on a line drawn from the supraorbital notch</a:t>
            </a:r>
          </a:p>
          <a:p>
            <a:pPr lvl="1" algn="just"/>
            <a:r>
              <a:rPr lang="en-US" dirty="0" smtClean="0"/>
              <a:t>Transmit infraorbital nerve and vessels</a:t>
            </a:r>
          </a:p>
          <a:p>
            <a:pPr algn="just"/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Maxillary air sinus</a:t>
            </a:r>
          </a:p>
          <a:p>
            <a:pPr lvl="1" algn="just"/>
            <a:r>
              <a:rPr lang="en-US" dirty="0" smtClean="0"/>
              <a:t>Situated within maxilla below infraorbital foramen each side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 l="14163" t="19916" r="9947" b="13231"/>
          <a:stretch>
            <a:fillRect/>
          </a:stretch>
        </p:blipFill>
        <p:spPr bwMode="auto">
          <a:xfrm>
            <a:off x="4648200" y="1905000"/>
            <a:ext cx="4279392" cy="356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Auricle and external acoustic meatus</a:t>
            </a:r>
          </a:p>
          <a:p>
            <a:pPr lvl="1" algn="just"/>
            <a:r>
              <a:rPr lang="en-US" dirty="0" smtClean="0"/>
              <a:t>Lie in front of mastoid </a:t>
            </a:r>
            <a:r>
              <a:rPr lang="en-US" dirty="0" smtClean="0"/>
              <a:t>process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To examine the tympanic membrane </a:t>
            </a:r>
          </a:p>
          <a:p>
            <a:pPr lvl="2" algn="just"/>
            <a:r>
              <a:rPr lang="en-US" dirty="0" smtClean="0"/>
              <a:t>In the adult</a:t>
            </a:r>
          </a:p>
          <a:p>
            <a:pPr lvl="3" algn="just"/>
            <a:r>
              <a:rPr lang="en-US" dirty="0" smtClean="0"/>
              <a:t>Auricle should be pulled upward and </a:t>
            </a:r>
            <a:r>
              <a:rPr lang="en-US" dirty="0" smtClean="0"/>
              <a:t>backward</a:t>
            </a:r>
          </a:p>
          <a:p>
            <a:pPr lvl="3" algn="just"/>
            <a:endParaRPr lang="en-US" dirty="0" smtClean="0"/>
          </a:p>
          <a:p>
            <a:pPr lvl="2" algn="just"/>
            <a:r>
              <a:rPr lang="en-US" dirty="0" smtClean="0"/>
              <a:t>In children</a:t>
            </a:r>
          </a:p>
          <a:p>
            <a:pPr lvl="3" algn="just"/>
            <a:r>
              <a:rPr lang="en-US" dirty="0" smtClean="0"/>
              <a:t>Slightly downward </a:t>
            </a:r>
            <a:r>
              <a:rPr lang="en-US" dirty="0" smtClean="0"/>
              <a:t>and backward</a:t>
            </a: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Tympanic membrane </a:t>
            </a:r>
          </a:p>
          <a:p>
            <a:pPr lvl="1" algn="just"/>
            <a:r>
              <a:rPr lang="en-US" dirty="0" smtClean="0"/>
              <a:t>Gray and concave toward the </a:t>
            </a:r>
            <a:r>
              <a:rPr lang="en-US" dirty="0" smtClean="0"/>
              <a:t>meatus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Most depressed part is called </a:t>
            </a:r>
            <a:r>
              <a:rPr lang="en-US" dirty="0" smtClean="0"/>
              <a:t>umbo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Caused by attachment of handle of malleus on its medial surface</a:t>
            </a:r>
            <a:endParaRPr lang="en-US" dirty="0"/>
          </a:p>
        </p:txBody>
      </p:sp>
      <p:pic>
        <p:nvPicPr>
          <p:cNvPr id="6" name="Picture 6" descr="http://thepointeedition.lww.com/FullTextService/CT%7b06b9ee1beed5941940e72b0413b9f09dac77cfede120a127e0f84fad8d062070293505b0bc381e389dbbc1ec036a6fc4%7d/C7FF41.gif"/>
          <p:cNvPicPr>
            <a:picLocks noChangeAspect="1" noChangeArrowheads="1"/>
          </p:cNvPicPr>
          <p:nvPr/>
        </p:nvPicPr>
        <p:blipFill>
          <a:blip r:embed="rId2" cstate="print"/>
          <a:srcRect t="1237" r="41980" b="59132"/>
          <a:stretch>
            <a:fillRect/>
          </a:stretch>
        </p:blipFill>
        <p:spPr bwMode="auto">
          <a:xfrm>
            <a:off x="4495800" y="1219200"/>
            <a:ext cx="44577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038600"/>
            <a:ext cx="3352799" cy="25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rgbClr val="0070C0"/>
                </a:solidFill>
              </a:rPr>
              <a:t>Suprameatal triangle</a:t>
            </a:r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Anterior</a:t>
            </a:r>
            <a:r>
              <a:rPr lang="en-US" dirty="0" smtClean="0"/>
              <a:t> </a:t>
            </a:r>
          </a:p>
          <a:p>
            <a:pPr lvl="2" algn="just"/>
            <a:r>
              <a:rPr lang="en-US" dirty="0" smtClean="0"/>
              <a:t>Posterior border of the </a:t>
            </a:r>
            <a:r>
              <a:rPr lang="en-US" dirty="0" smtClean="0">
                <a:hlinkClick r:id="rId2"/>
              </a:rPr>
              <a:t>external acoustic meatus</a:t>
            </a:r>
            <a:endParaRPr lang="en-US" dirty="0" smtClean="0"/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Superior </a:t>
            </a:r>
          </a:p>
          <a:p>
            <a:pPr lvl="2" algn="just"/>
            <a:r>
              <a:rPr lang="en-US" dirty="0" smtClean="0"/>
              <a:t>Posterior root of the </a:t>
            </a:r>
            <a:r>
              <a:rPr lang="en-US" dirty="0" smtClean="0">
                <a:hlinkClick r:id="rId3" tooltip="zygomatic arch"/>
              </a:rPr>
              <a:t>zygomatic arch</a:t>
            </a:r>
            <a:endParaRPr lang="en-US" dirty="0" smtClean="0"/>
          </a:p>
          <a:p>
            <a:pPr lvl="1" algn="just"/>
            <a:r>
              <a:rPr lang="en-US" sz="2000" dirty="0" smtClean="0">
                <a:solidFill>
                  <a:srgbClr val="0070C0"/>
                </a:solidFill>
              </a:rPr>
              <a:t>Posterior </a:t>
            </a:r>
          </a:p>
          <a:p>
            <a:pPr lvl="2" algn="just"/>
            <a:r>
              <a:rPr lang="en-US" dirty="0" smtClean="0"/>
              <a:t>A line joining the two</a:t>
            </a:r>
          </a:p>
          <a:p>
            <a:pPr algn="just"/>
            <a:endParaRPr lang="en-US" dirty="0" smtClean="0"/>
          </a:p>
          <a:p>
            <a:pPr algn="just"/>
            <a:r>
              <a:rPr lang="en-US" sz="2200" dirty="0" smtClean="0"/>
              <a:t>Mastoid antrum lie deep to it</a:t>
            </a:r>
          </a:p>
          <a:p>
            <a:pPr lvl="2" algn="just"/>
            <a:endParaRPr lang="en-US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 l="16667" t="9723" r="46875" b="40277"/>
          <a:stretch>
            <a:fillRect/>
          </a:stretch>
        </p:blipFill>
        <p:spPr bwMode="auto">
          <a:xfrm>
            <a:off x="5257800" y="2286000"/>
            <a:ext cx="311059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Isosceles Triangle 6"/>
          <p:cNvSpPr/>
          <p:nvPr/>
        </p:nvSpPr>
        <p:spPr>
          <a:xfrm rot="2487662">
            <a:off x="7143045" y="3866443"/>
            <a:ext cx="274320" cy="27432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Temporomandibular joint</a:t>
            </a:r>
          </a:p>
          <a:p>
            <a:pPr lvl="1" algn="just"/>
            <a:r>
              <a:rPr lang="en-US" dirty="0" smtClean="0"/>
              <a:t>Easily palpated in front of auricle while opening the mouth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Anterior border of ramus of mandible</a:t>
            </a:r>
          </a:p>
          <a:p>
            <a:pPr lvl="1" algn="just"/>
            <a:r>
              <a:rPr lang="en-US" dirty="0" smtClean="0"/>
              <a:t>Felt deep to anterior border of  masseter muscle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Posterior border of ramus of mandible</a:t>
            </a:r>
          </a:p>
          <a:p>
            <a:pPr lvl="1" algn="just"/>
            <a:r>
              <a:rPr lang="en-US" dirty="0"/>
              <a:t>Felt deep to </a:t>
            </a:r>
            <a:r>
              <a:rPr lang="en-US" dirty="0" smtClean="0"/>
              <a:t>posterior </a:t>
            </a:r>
            <a:r>
              <a:rPr lang="en-US" dirty="0"/>
              <a:t>border of  masseter </a:t>
            </a:r>
            <a:r>
              <a:rPr lang="en-US" dirty="0" smtClean="0"/>
              <a:t>muscle</a:t>
            </a:r>
          </a:p>
          <a:p>
            <a:pPr marL="137160" indent="0" algn="just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Body of mandible </a:t>
            </a:r>
          </a:p>
          <a:p>
            <a:pPr lvl="1" algn="just"/>
            <a:r>
              <a:rPr lang="en-US" dirty="0" smtClean="0"/>
              <a:t>Best examined by having one finger inside the mouth and another on outside</a:t>
            </a:r>
          </a:p>
          <a:p>
            <a:pPr lvl="1"/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r="21751" b="27465"/>
          <a:stretch>
            <a:fillRect/>
          </a:stretch>
        </p:blipFill>
        <p:spPr bwMode="auto">
          <a:xfrm>
            <a:off x="4648200" y="2209800"/>
            <a:ext cx="4426405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solidFill>
                  <a:srgbClr val="0070C0"/>
                </a:solidFill>
              </a:rPr>
              <a:t>B</a:t>
            </a:r>
            <a:r>
              <a:rPr lang="en-US" dirty="0" smtClean="0">
                <a:solidFill>
                  <a:srgbClr val="0070C0"/>
                </a:solidFill>
              </a:rPr>
              <a:t>order of masseter</a:t>
            </a:r>
          </a:p>
          <a:p>
            <a:pPr lvl="1" algn="just"/>
            <a:r>
              <a:rPr lang="en-US" dirty="0" smtClean="0"/>
              <a:t>Can be easily felt by clenching the teeth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Parotid duct</a:t>
            </a:r>
          </a:p>
          <a:p>
            <a:pPr lvl="1" algn="just"/>
            <a:r>
              <a:rPr lang="en-US" dirty="0" smtClean="0"/>
              <a:t>Runs forward one finger breadth below zygomatic arch</a:t>
            </a:r>
          </a:p>
          <a:p>
            <a:pPr lvl="1" algn="just"/>
            <a:r>
              <a:rPr lang="en-US" dirty="0" smtClean="0"/>
              <a:t>It can be rolled beneath the examining finger at the anterior border of masseter as it turns medially and opens into the mouth opposite upper 2</a:t>
            </a:r>
            <a:r>
              <a:rPr lang="en-US" baseline="30000" dirty="0" smtClean="0"/>
              <a:t>nd</a:t>
            </a:r>
            <a:r>
              <a:rPr lang="en-US" dirty="0" smtClean="0"/>
              <a:t> molar tooth</a:t>
            </a:r>
          </a:p>
          <a:p>
            <a:endParaRPr lang="en-US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 r="19492" b="27465"/>
          <a:stretch>
            <a:fillRect/>
          </a:stretch>
        </p:blipFill>
        <p:spPr bwMode="auto">
          <a:xfrm>
            <a:off x="4648200" y="2438400"/>
            <a:ext cx="4301229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Superficial temporal artery</a:t>
            </a:r>
          </a:p>
          <a:p>
            <a:pPr lvl="1" algn="just"/>
            <a:r>
              <a:rPr lang="en-US" dirty="0" smtClean="0"/>
              <a:t>Pulsations can be felt in front of auricle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Facial artery</a:t>
            </a:r>
          </a:p>
          <a:p>
            <a:pPr lvl="1" algn="just"/>
            <a:r>
              <a:rPr lang="en-US" dirty="0" smtClean="0"/>
              <a:t>Pulsation can be felt as it crosses the lower margin of body of mandible, at anterior border of masseter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77826" name="Picture 2" descr="http://www.ncbi.nlm.nih.gov/books/NBK289/bin/ch18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95400"/>
            <a:ext cx="4347966" cy="466344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Surface landmarks of neck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Anterior aspect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 err="1" smtClean="0">
                <a:solidFill>
                  <a:srgbClr val="0070C0"/>
                </a:solidFill>
              </a:rPr>
              <a:t>Symphysis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menti</a:t>
            </a:r>
            <a:endParaRPr lang="en-US" dirty="0" smtClean="0">
              <a:solidFill>
                <a:srgbClr val="0070C0"/>
              </a:solidFill>
            </a:endParaRPr>
          </a:p>
          <a:p>
            <a:pPr lvl="1" algn="just"/>
            <a:r>
              <a:rPr lang="en-US" dirty="0" smtClean="0"/>
              <a:t>Junction of two half of mandible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Submental triangle</a:t>
            </a:r>
          </a:p>
          <a:p>
            <a:pPr lvl="1" algn="just"/>
            <a:r>
              <a:rPr lang="en-US" dirty="0" smtClean="0"/>
              <a:t>Between </a:t>
            </a:r>
            <a:r>
              <a:rPr lang="en-US" dirty="0" err="1" smtClean="0"/>
              <a:t>symphysis</a:t>
            </a:r>
            <a:r>
              <a:rPr lang="en-US" dirty="0" smtClean="0"/>
              <a:t> </a:t>
            </a:r>
            <a:r>
              <a:rPr lang="en-US" dirty="0" err="1" smtClean="0"/>
              <a:t>menti</a:t>
            </a:r>
            <a:r>
              <a:rPr lang="en-US" dirty="0" smtClean="0"/>
              <a:t> and body of hyoid bone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Body of hyoid bone</a:t>
            </a:r>
          </a:p>
          <a:p>
            <a:pPr lvl="1" algn="just"/>
            <a:r>
              <a:rPr lang="en-US" dirty="0" smtClean="0"/>
              <a:t>Opposite 3</a:t>
            </a:r>
            <a:r>
              <a:rPr lang="en-US" baseline="30000" dirty="0" smtClean="0"/>
              <a:t>rd</a:t>
            </a:r>
            <a:r>
              <a:rPr lang="en-US" dirty="0" smtClean="0"/>
              <a:t> cervical vertebra</a:t>
            </a:r>
          </a:p>
          <a:p>
            <a:pPr lvl="1"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Upper border of thyroid cartilage</a:t>
            </a:r>
          </a:p>
          <a:p>
            <a:pPr lvl="1" algn="just"/>
            <a:r>
              <a:rPr lang="en-US" dirty="0" smtClean="0"/>
              <a:t>O</a:t>
            </a:r>
            <a:r>
              <a:rPr lang="en-US" sz="2100" dirty="0" smtClean="0"/>
              <a:t>pposite 4</a:t>
            </a:r>
            <a:r>
              <a:rPr lang="en-US" sz="2100" baseline="30000" dirty="0" smtClean="0"/>
              <a:t>th</a:t>
            </a:r>
            <a:r>
              <a:rPr lang="en-US" sz="2100" dirty="0" smtClean="0"/>
              <a:t> cervical vertebra</a:t>
            </a:r>
          </a:p>
          <a:p>
            <a:pPr lvl="1" algn="just"/>
            <a:endParaRPr lang="en-US" sz="2100" b="1" dirty="0">
              <a:solidFill>
                <a:srgbClr val="0070C0"/>
              </a:solidFill>
            </a:endParaRPr>
          </a:p>
          <a:p>
            <a:pPr algn="just"/>
            <a:r>
              <a:rPr lang="en-US" dirty="0">
                <a:solidFill>
                  <a:srgbClr val="0070C0"/>
                </a:solidFill>
              </a:rPr>
              <a:t>Cricoid cartilage</a:t>
            </a:r>
          </a:p>
          <a:p>
            <a:pPr lvl="1" algn="just"/>
            <a:r>
              <a:rPr lang="en-US" dirty="0"/>
              <a:t>At level of 6</a:t>
            </a:r>
            <a:r>
              <a:rPr lang="en-US" baseline="30000" dirty="0"/>
              <a:t>th</a:t>
            </a:r>
            <a:r>
              <a:rPr lang="en-US" dirty="0"/>
              <a:t> cervical vertebra </a:t>
            </a:r>
          </a:p>
          <a:p>
            <a:pPr lvl="1" algn="just"/>
            <a:endParaRPr lang="en-US" sz="2100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9" y="2438400"/>
            <a:ext cx="441613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lvl="1" algn="just"/>
            <a:endParaRPr lang="en-US" dirty="0" smtClean="0"/>
          </a:p>
          <a:p>
            <a:pPr algn="just"/>
            <a:r>
              <a:rPr lang="en-US" dirty="0" err="1">
                <a:solidFill>
                  <a:srgbClr val="0070C0"/>
                </a:solidFill>
              </a:rPr>
              <a:t>Thyrohyoid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ligament/ membrane</a:t>
            </a:r>
            <a:endParaRPr lang="en-US" dirty="0">
              <a:solidFill>
                <a:srgbClr val="0070C0"/>
              </a:solidFill>
            </a:endParaRPr>
          </a:p>
          <a:p>
            <a:pPr lvl="1" algn="just"/>
            <a:r>
              <a:rPr lang="en-US" dirty="0"/>
              <a:t>Between hyoid bone and thyroid cartilage</a:t>
            </a: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 err="1" smtClean="0">
                <a:solidFill>
                  <a:srgbClr val="0070C0"/>
                </a:solidFill>
              </a:rPr>
              <a:t>Cricothyroid</a:t>
            </a:r>
            <a:r>
              <a:rPr lang="en-US" dirty="0" smtClean="0">
                <a:solidFill>
                  <a:srgbClr val="0070C0"/>
                </a:solidFill>
              </a:rPr>
              <a:t> ligament </a:t>
            </a:r>
          </a:p>
          <a:p>
            <a:pPr lvl="1" algn="just"/>
            <a:r>
              <a:rPr lang="en-US" dirty="0" smtClean="0"/>
              <a:t>Between cricoid cartilage and thyroid cartilage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>
                <a:solidFill>
                  <a:srgbClr val="0070C0"/>
                </a:solidFill>
              </a:rPr>
              <a:t>Cricotracheal</a:t>
            </a:r>
            <a:r>
              <a:rPr lang="en-US" dirty="0" smtClean="0">
                <a:solidFill>
                  <a:srgbClr val="0070C0"/>
                </a:solidFill>
              </a:rPr>
              <a:t> ligament</a:t>
            </a:r>
          </a:p>
          <a:p>
            <a:pPr lvl="1" algn="just"/>
            <a:r>
              <a:rPr lang="en-US" dirty="0" smtClean="0"/>
              <a:t>Junction of cricoid cartilage and 1</a:t>
            </a:r>
            <a:r>
              <a:rPr lang="en-US" baseline="30000" dirty="0" smtClean="0"/>
              <a:t>st</a:t>
            </a:r>
            <a:r>
              <a:rPr lang="en-US" dirty="0" smtClean="0"/>
              <a:t> tracheal ring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1</a:t>
            </a:r>
            <a:r>
              <a:rPr lang="en-US" baseline="30000" dirty="0" smtClean="0">
                <a:solidFill>
                  <a:srgbClr val="0070C0"/>
                </a:solidFill>
              </a:rPr>
              <a:t>st</a:t>
            </a:r>
            <a:r>
              <a:rPr lang="en-US" dirty="0" smtClean="0">
                <a:solidFill>
                  <a:srgbClr val="0070C0"/>
                </a:solidFill>
              </a:rPr>
              <a:t> tracheal ring</a:t>
            </a:r>
          </a:p>
          <a:p>
            <a:pPr lvl="1" algn="just"/>
            <a:r>
              <a:rPr lang="en-US" dirty="0" smtClean="0"/>
              <a:t>Just below cricoid cartilage</a:t>
            </a:r>
          </a:p>
          <a:p>
            <a:endParaRPr lang="en-US" dirty="0" smtClean="0"/>
          </a:p>
          <a:p>
            <a:pPr marL="548640" lvl="2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200" dirty="0">
                <a:solidFill>
                  <a:srgbClr val="0070C0"/>
                </a:solidFill>
              </a:rPr>
              <a:t>Isthmus of thyroid gland </a:t>
            </a:r>
            <a:endParaRPr lang="en-US" sz="2200" dirty="0" smtClean="0">
              <a:solidFill>
                <a:srgbClr val="0070C0"/>
              </a:solidFill>
            </a:endParaRPr>
          </a:p>
          <a:p>
            <a:pPr marL="768096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200" dirty="0" smtClean="0"/>
              <a:t>In </a:t>
            </a:r>
            <a:r>
              <a:rPr lang="en-US" sz="2200" dirty="0"/>
              <a:t>front of 2</a:t>
            </a:r>
            <a:r>
              <a:rPr lang="en-US" sz="2200" baseline="30000" dirty="0"/>
              <a:t>nd</a:t>
            </a:r>
            <a:r>
              <a:rPr lang="en-US" sz="2200" dirty="0"/>
              <a:t>, 3</a:t>
            </a:r>
            <a:r>
              <a:rPr lang="en-US" sz="2200" baseline="30000" dirty="0"/>
              <a:t>rd</a:t>
            </a:r>
            <a:r>
              <a:rPr lang="en-US" sz="2200" dirty="0"/>
              <a:t> and 4</a:t>
            </a:r>
            <a:r>
              <a:rPr lang="en-US" sz="2200" baseline="30000" dirty="0"/>
              <a:t>th</a:t>
            </a:r>
            <a:r>
              <a:rPr lang="en-US" sz="2200" dirty="0"/>
              <a:t> tracheal ring</a:t>
            </a:r>
          </a:p>
          <a:p>
            <a:endParaRPr lang="en-US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9" y="2438400"/>
            <a:ext cx="441613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US" sz="2000" dirty="0" smtClean="0">
                <a:solidFill>
                  <a:srgbClr val="0070C0"/>
                </a:solidFill>
              </a:rPr>
              <a:t>Inferior thyroid vein</a:t>
            </a:r>
          </a:p>
          <a:p>
            <a:pPr lvl="1" algn="just"/>
            <a:r>
              <a:rPr lang="en-US" sz="2000" dirty="0" smtClean="0"/>
              <a:t>In front of 5</a:t>
            </a:r>
            <a:r>
              <a:rPr lang="en-US" sz="2000" dirty="0" smtClean="0"/>
              <a:t>, 6 </a:t>
            </a:r>
            <a:r>
              <a:rPr lang="en-US" sz="2000" dirty="0" smtClean="0"/>
              <a:t>and 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tracheal ring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>
                <a:solidFill>
                  <a:srgbClr val="0070C0"/>
                </a:solidFill>
              </a:rPr>
              <a:t>Thyroid </a:t>
            </a:r>
            <a:r>
              <a:rPr lang="en-US" sz="2000" dirty="0" err="1" smtClean="0">
                <a:solidFill>
                  <a:srgbClr val="0070C0"/>
                </a:solidFill>
              </a:rPr>
              <a:t>ima</a:t>
            </a:r>
            <a:r>
              <a:rPr lang="en-US" sz="2000" dirty="0" smtClean="0">
                <a:solidFill>
                  <a:srgbClr val="0070C0"/>
                </a:solidFill>
              </a:rPr>
              <a:t> artery</a:t>
            </a:r>
          </a:p>
          <a:p>
            <a:pPr lvl="1" algn="just"/>
            <a:r>
              <a:rPr lang="en-US" sz="2000" dirty="0" smtClean="0"/>
              <a:t>When present ascends in front of trachea to isthmus of thyroid gland, from brachiocephalic artery</a:t>
            </a:r>
          </a:p>
          <a:p>
            <a:endParaRPr lang="en-US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 r="27401" b="35915"/>
          <a:stretch>
            <a:fillRect/>
          </a:stretch>
        </p:blipFill>
        <p:spPr bwMode="auto">
          <a:xfrm>
            <a:off x="4753874" y="2209800"/>
            <a:ext cx="4390126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9940" name="Comment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786688" y="4295775"/>
            <a:ext cx="1054100" cy="1588"/>
          </a:xfrm>
          <a:custGeom>
            <a:avLst/>
            <a:gdLst>
              <a:gd name="T0" fmla="+- 0 21630 21630"/>
              <a:gd name="T1" fmla="*/ T0 w 2928"/>
              <a:gd name="T2" fmla="+- 0 11931 11931"/>
              <a:gd name="T3" fmla="*/ 11931 h 1"/>
              <a:gd name="T4" fmla="+- 0 22606 21630"/>
              <a:gd name="T5" fmla="*/ T4 w 2928"/>
              <a:gd name="T6" fmla="+- 0 11931 11931"/>
              <a:gd name="T7" fmla="*/ 11931 h 1"/>
              <a:gd name="T8" fmla="+- 0 23581 21630"/>
              <a:gd name="T9" fmla="*/ T8 w 2928"/>
              <a:gd name="T10" fmla="+- 0 11931 11931"/>
              <a:gd name="T11" fmla="*/ 11931 h 1"/>
              <a:gd name="T12" fmla="+- 0 24557 21630"/>
              <a:gd name="T13" fmla="*/ T12 w 2928"/>
              <a:gd name="T14" fmla="+- 0 11931 11931"/>
              <a:gd name="T15" fmla="*/ 11931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928" h="1" extrusionOk="0">
                <a:moveTo>
                  <a:pt x="0" y="0"/>
                </a:moveTo>
                <a:cubicBezTo>
                  <a:pt x="976" y="0"/>
                  <a:pt x="1951" y="0"/>
                  <a:pt x="2927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1" name="Comment 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893050" y="4705350"/>
            <a:ext cx="1046163" cy="53975"/>
          </a:xfrm>
          <a:custGeom>
            <a:avLst/>
            <a:gdLst>
              <a:gd name="T0" fmla="+- 0 21927 21927"/>
              <a:gd name="T1" fmla="*/ T0 w 2903"/>
              <a:gd name="T2" fmla="+- 0 13072 13072"/>
              <a:gd name="T3" fmla="*/ 13072 h 150"/>
              <a:gd name="T4" fmla="+- 0 22015 21927"/>
              <a:gd name="T5" fmla="*/ T4 w 2903"/>
              <a:gd name="T6" fmla="+- 0 13072 13072"/>
              <a:gd name="T7" fmla="*/ 13072 h 150"/>
              <a:gd name="T8" fmla="+- 0 22091 21927"/>
              <a:gd name="T9" fmla="*/ T8 w 2903"/>
              <a:gd name="T10" fmla="+- 0 13089 13072"/>
              <a:gd name="T11" fmla="*/ 13089 h 150"/>
              <a:gd name="T12" fmla="+- 0 22175 21927"/>
              <a:gd name="T13" fmla="*/ T12 w 2903"/>
              <a:gd name="T14" fmla="+- 0 13097 13072"/>
              <a:gd name="T15" fmla="*/ 13097 h 150"/>
              <a:gd name="T16" fmla="+- 0 22354 21927"/>
              <a:gd name="T17" fmla="*/ T16 w 2903"/>
              <a:gd name="T18" fmla="+- 0 13114 13072"/>
              <a:gd name="T19" fmla="*/ 13114 h 150"/>
              <a:gd name="T20" fmla="+- 0 22541 21927"/>
              <a:gd name="T21" fmla="*/ T20 w 2903"/>
              <a:gd name="T22" fmla="+- 0 13119 13072"/>
              <a:gd name="T23" fmla="*/ 13119 h 150"/>
              <a:gd name="T24" fmla="+- 0 22721 21927"/>
              <a:gd name="T25" fmla="*/ T24 w 2903"/>
              <a:gd name="T26" fmla="+- 0 13122 13072"/>
              <a:gd name="T27" fmla="*/ 13122 h 150"/>
              <a:gd name="T28" fmla="+- 0 22889 21927"/>
              <a:gd name="T29" fmla="*/ T28 w 2903"/>
              <a:gd name="T30" fmla="+- 0 13125 13072"/>
              <a:gd name="T31" fmla="*/ 13125 h 150"/>
              <a:gd name="T32" fmla="+- 0 23075 21927"/>
              <a:gd name="T33" fmla="*/ T32 w 2903"/>
              <a:gd name="T34" fmla="+- 0 13125 13072"/>
              <a:gd name="T35" fmla="*/ 13125 h 150"/>
              <a:gd name="T36" fmla="+- 0 23242 21927"/>
              <a:gd name="T37" fmla="*/ T36 w 2903"/>
              <a:gd name="T38" fmla="+- 0 13146 13072"/>
              <a:gd name="T39" fmla="*/ 13146 h 150"/>
              <a:gd name="T40" fmla="+- 0 23339 21927"/>
              <a:gd name="T41" fmla="*/ T40 w 2903"/>
              <a:gd name="T42" fmla="+- 0 13158 13072"/>
              <a:gd name="T43" fmla="*/ 13158 h 150"/>
              <a:gd name="T44" fmla="+- 0 23416 21927"/>
              <a:gd name="T45" fmla="*/ T44 w 2903"/>
              <a:gd name="T46" fmla="+- 0 13171 13072"/>
              <a:gd name="T47" fmla="*/ 13171 h 150"/>
              <a:gd name="T48" fmla="+- 0 23515 21927"/>
              <a:gd name="T49" fmla="*/ T48 w 2903"/>
              <a:gd name="T50" fmla="+- 0 13171 13072"/>
              <a:gd name="T51" fmla="*/ 13171 h 150"/>
              <a:gd name="T52" fmla="+- 0 23749 21927"/>
              <a:gd name="T53" fmla="*/ T52 w 2903"/>
              <a:gd name="T54" fmla="+- 0 13171 13072"/>
              <a:gd name="T55" fmla="*/ 13171 h 150"/>
              <a:gd name="T56" fmla="+- 0 23981 21927"/>
              <a:gd name="T57" fmla="*/ T56 w 2903"/>
              <a:gd name="T58" fmla="+- 0 13174 13072"/>
              <a:gd name="T59" fmla="*/ 13174 h 150"/>
              <a:gd name="T60" fmla="+- 0 24209 21927"/>
              <a:gd name="T61" fmla="*/ T60 w 2903"/>
              <a:gd name="T62" fmla="+- 0 13196 13072"/>
              <a:gd name="T63" fmla="*/ 13196 h 150"/>
              <a:gd name="T64" fmla="+- 0 24316 21927"/>
              <a:gd name="T65" fmla="*/ T64 w 2903"/>
              <a:gd name="T66" fmla="+- 0 13206 13072"/>
              <a:gd name="T67" fmla="*/ 13206 h 150"/>
              <a:gd name="T68" fmla="+- 0 24426 21927"/>
              <a:gd name="T69" fmla="*/ T68 w 2903"/>
              <a:gd name="T70" fmla="+- 0 13217 13072"/>
              <a:gd name="T71" fmla="*/ 13217 h 150"/>
              <a:gd name="T72" fmla="+- 0 24532 21927"/>
              <a:gd name="T73" fmla="*/ T72 w 2903"/>
              <a:gd name="T74" fmla="+- 0 13221 13072"/>
              <a:gd name="T75" fmla="*/ 13221 h 150"/>
              <a:gd name="T76" fmla="+- 0 24631 21927"/>
              <a:gd name="T77" fmla="*/ T76 w 2903"/>
              <a:gd name="T78" fmla="+- 0 13225 13072"/>
              <a:gd name="T79" fmla="*/ 13225 h 150"/>
              <a:gd name="T80" fmla="+- 0 24730 21927"/>
              <a:gd name="T81" fmla="*/ T80 w 2903"/>
              <a:gd name="T82" fmla="+- 0 13221 13072"/>
              <a:gd name="T83" fmla="*/ 13221 h 150"/>
              <a:gd name="T84" fmla="+- 0 24829 21927"/>
              <a:gd name="T85" fmla="*/ T84 w 2903"/>
              <a:gd name="T86" fmla="+- 0 13221 13072"/>
              <a:gd name="T87" fmla="*/ 13221 h 15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</a:cxnLst>
            <a:rect l="0" t="0" r="r" b="b"/>
            <a:pathLst>
              <a:path w="2903" h="150" extrusionOk="0">
                <a:moveTo>
                  <a:pt x="0" y="0"/>
                </a:moveTo>
                <a:cubicBezTo>
                  <a:pt x="88" y="0"/>
                  <a:pt x="164" y="17"/>
                  <a:pt x="248" y="25"/>
                </a:cubicBezTo>
                <a:cubicBezTo>
                  <a:pt x="427" y="42"/>
                  <a:pt x="614" y="47"/>
                  <a:pt x="794" y="50"/>
                </a:cubicBezTo>
                <a:cubicBezTo>
                  <a:pt x="962" y="53"/>
                  <a:pt x="1148" y="53"/>
                  <a:pt x="1315" y="74"/>
                </a:cubicBezTo>
                <a:cubicBezTo>
                  <a:pt x="1412" y="86"/>
                  <a:pt x="1489" y="99"/>
                  <a:pt x="1588" y="99"/>
                </a:cubicBezTo>
                <a:cubicBezTo>
                  <a:pt x="1822" y="99"/>
                  <a:pt x="2054" y="102"/>
                  <a:pt x="2282" y="124"/>
                </a:cubicBezTo>
                <a:cubicBezTo>
                  <a:pt x="2389" y="134"/>
                  <a:pt x="2499" y="145"/>
                  <a:pt x="2605" y="149"/>
                </a:cubicBezTo>
                <a:cubicBezTo>
                  <a:pt x="2704" y="153"/>
                  <a:pt x="2803" y="149"/>
                  <a:pt x="2902" y="149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2" name="Comment 6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902575" y="4803775"/>
            <a:ext cx="295275" cy="9525"/>
          </a:xfrm>
          <a:custGeom>
            <a:avLst/>
            <a:gdLst>
              <a:gd name="T0" fmla="+- 0 21952 21952"/>
              <a:gd name="T1" fmla="*/ T0 w 820"/>
              <a:gd name="T2" fmla="+- 0 13370 13345"/>
              <a:gd name="T3" fmla="*/ 13370 h 26"/>
              <a:gd name="T4" fmla="+- 0 22014 21952"/>
              <a:gd name="T5" fmla="*/ T4 w 820"/>
              <a:gd name="T6" fmla="+- 0 13354 13345"/>
              <a:gd name="T7" fmla="*/ 13354 h 26"/>
              <a:gd name="T8" fmla="+- 0 22050 21952"/>
              <a:gd name="T9" fmla="*/ T8 w 820"/>
              <a:gd name="T10" fmla="+- 0 13345 13345"/>
              <a:gd name="T11" fmla="*/ 13345 h 26"/>
              <a:gd name="T12" fmla="+- 0 22126 21952"/>
              <a:gd name="T13" fmla="*/ T12 w 820"/>
              <a:gd name="T14" fmla="+- 0 13345 13345"/>
              <a:gd name="T15" fmla="*/ 13345 h 26"/>
              <a:gd name="T16" fmla="+- 0 22341 21952"/>
              <a:gd name="T17" fmla="*/ T16 w 820"/>
              <a:gd name="T18" fmla="+- 0 13345 13345"/>
              <a:gd name="T19" fmla="*/ 13345 h 26"/>
              <a:gd name="T20" fmla="+- 0 22556 21952"/>
              <a:gd name="T21" fmla="*/ T20 w 820"/>
              <a:gd name="T22" fmla="+- 0 13345 13345"/>
              <a:gd name="T23" fmla="*/ 13345 h 26"/>
              <a:gd name="T24" fmla="+- 0 22771 21952"/>
              <a:gd name="T25" fmla="*/ T24 w 820"/>
              <a:gd name="T26" fmla="+- 0 13345 13345"/>
              <a:gd name="T27" fmla="*/ 13345 h 2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</a:cxnLst>
            <a:rect l="0" t="0" r="r" b="b"/>
            <a:pathLst>
              <a:path w="820" h="26" extrusionOk="0">
                <a:moveTo>
                  <a:pt x="0" y="25"/>
                </a:moveTo>
                <a:cubicBezTo>
                  <a:pt x="62" y="9"/>
                  <a:pt x="98" y="0"/>
                  <a:pt x="174" y="0"/>
                </a:cubicBezTo>
                <a:cubicBezTo>
                  <a:pt x="389" y="0"/>
                  <a:pt x="604" y="0"/>
                  <a:pt x="819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Suprasternal notch (Jugular notch)</a:t>
            </a:r>
          </a:p>
          <a:p>
            <a:pPr lvl="1" algn="just"/>
            <a:r>
              <a:rPr lang="en-US" dirty="0" smtClean="0"/>
              <a:t>Superior border of manubrium</a:t>
            </a:r>
          </a:p>
          <a:p>
            <a:pPr lvl="1" algn="just"/>
            <a:r>
              <a:rPr lang="en-US" dirty="0" smtClean="0"/>
              <a:t>Lie opposite the lower border of body of 2</a:t>
            </a:r>
            <a:r>
              <a:rPr lang="en-US" baseline="30000" dirty="0" smtClean="0"/>
              <a:t>nd</a:t>
            </a:r>
            <a:r>
              <a:rPr lang="en-US" dirty="0" smtClean="0"/>
              <a:t> thoracic vertebra </a:t>
            </a:r>
          </a:p>
          <a:p>
            <a:pPr lvl="1" algn="just"/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Jugular venous arch</a:t>
            </a:r>
          </a:p>
          <a:p>
            <a:pPr lvl="1" algn="just"/>
            <a:r>
              <a:rPr lang="en-US" dirty="0" smtClean="0"/>
              <a:t>Two anterior jugular vein are connected with each other just above suprasternal notch</a:t>
            </a:r>
            <a:endParaRPr lang="en-US" dirty="0"/>
          </a:p>
        </p:txBody>
      </p:sp>
      <p:pic>
        <p:nvPicPr>
          <p:cNvPr id="71682" name="Picture 2" descr="http://upload.wikimedia.org/wikipedia/en/4/40/SS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752600"/>
            <a:ext cx="3552825" cy="1447800"/>
          </a:xfrm>
          <a:prstGeom prst="rect">
            <a:avLst/>
          </a:prstGeom>
          <a:noFill/>
        </p:spPr>
      </p:pic>
      <p:pic>
        <p:nvPicPr>
          <p:cNvPr id="71684" name="Picture 4" descr="http://upload.wikimedia.org/wikipedia/commons/thumb/f/f8/Gray558.png/250px-Gray5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581400"/>
            <a:ext cx="2381250" cy="2695576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Surface landmarks of neck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(Posterior  aspect)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572000" cy="452596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3400" dirty="0" smtClean="0">
                <a:solidFill>
                  <a:srgbClr val="0070C0"/>
                </a:solidFill>
                <a:cs typeface="Arial" pitchFamily="34" charset="0"/>
              </a:rPr>
              <a:t>External occipital protuberance</a:t>
            </a:r>
          </a:p>
          <a:p>
            <a:pPr lvl="1" algn="just"/>
            <a:r>
              <a:rPr lang="en-US" sz="3400" dirty="0" smtClean="0">
                <a:cs typeface="Arial" pitchFamily="34" charset="0"/>
              </a:rPr>
              <a:t>Bony prominence on back of skull</a:t>
            </a:r>
          </a:p>
          <a:p>
            <a:pPr lvl="1" algn="just"/>
            <a:r>
              <a:rPr lang="en-US" sz="3400" dirty="0" smtClean="0">
                <a:cs typeface="Arial" pitchFamily="34" charset="0"/>
              </a:rPr>
              <a:t>Line joining nasion to this protuberance superiorly indicates the position of falx cerebri, superior sagittal sinus</a:t>
            </a:r>
          </a:p>
          <a:p>
            <a:pPr algn="just"/>
            <a:endParaRPr lang="en-US" sz="3400" dirty="0" smtClean="0">
              <a:solidFill>
                <a:srgbClr val="0070C0"/>
              </a:solidFill>
              <a:cs typeface="Arial" pitchFamily="34" charset="0"/>
            </a:endParaRPr>
          </a:p>
          <a:p>
            <a:pPr algn="just"/>
            <a:r>
              <a:rPr lang="en-US" sz="3400" dirty="0" smtClean="0">
                <a:solidFill>
                  <a:srgbClr val="0070C0"/>
                </a:solidFill>
                <a:cs typeface="Arial" pitchFamily="34" charset="0"/>
              </a:rPr>
              <a:t>Superior nuchal line </a:t>
            </a:r>
          </a:p>
          <a:p>
            <a:pPr lvl="1" algn="just"/>
            <a:r>
              <a:rPr lang="en-US" sz="3400" dirty="0" smtClean="0">
                <a:cs typeface="Arial" pitchFamily="34" charset="0"/>
              </a:rPr>
              <a:t>Curved line extending from external occipital protuberance to mastoid process</a:t>
            </a:r>
          </a:p>
          <a:p>
            <a:pPr lvl="1" algn="just"/>
            <a:r>
              <a:rPr lang="en-US" sz="3400" dirty="0" smtClean="0">
                <a:cs typeface="Arial" pitchFamily="34" charset="0"/>
              </a:rPr>
              <a:t>Gives attachment to trapezius and sternocleidomastoid</a:t>
            </a:r>
          </a:p>
          <a:p>
            <a:pPr lvl="1" algn="just"/>
            <a:endParaRPr lang="en-US" sz="3400" dirty="0">
              <a:solidFill>
                <a:srgbClr val="0070C0"/>
              </a:solidFill>
              <a:cs typeface="Arial" pitchFamily="34" charset="0"/>
            </a:endParaRPr>
          </a:p>
          <a:p>
            <a:r>
              <a:rPr lang="en-US" sz="3400" dirty="0">
                <a:solidFill>
                  <a:srgbClr val="0070C0"/>
                </a:solidFill>
              </a:rPr>
              <a:t>Vertebra prominence </a:t>
            </a:r>
          </a:p>
          <a:p>
            <a:pPr lvl="1"/>
            <a:r>
              <a:rPr lang="en-US" sz="3400" dirty="0"/>
              <a:t>Spine of 7</a:t>
            </a:r>
            <a:r>
              <a:rPr lang="en-US" sz="3400" baseline="30000" dirty="0"/>
              <a:t>th</a:t>
            </a:r>
            <a:r>
              <a:rPr lang="en-US" sz="3400" dirty="0"/>
              <a:t> cervical vertebra</a:t>
            </a:r>
          </a:p>
          <a:p>
            <a:endParaRPr lang="en-US" sz="3400" dirty="0"/>
          </a:p>
          <a:p>
            <a:r>
              <a:rPr lang="en-US" sz="3400" dirty="0" err="1">
                <a:solidFill>
                  <a:srgbClr val="0070C0"/>
                </a:solidFill>
              </a:rPr>
              <a:t>Ligamentum</a:t>
            </a:r>
            <a:r>
              <a:rPr lang="en-US" sz="3400" dirty="0">
                <a:solidFill>
                  <a:srgbClr val="0070C0"/>
                </a:solidFill>
              </a:rPr>
              <a:t> </a:t>
            </a:r>
            <a:r>
              <a:rPr lang="en-US" sz="3400" dirty="0" err="1">
                <a:solidFill>
                  <a:srgbClr val="0070C0"/>
                </a:solidFill>
              </a:rPr>
              <a:t>nuchae</a:t>
            </a:r>
            <a:endParaRPr lang="en-US" sz="3400" dirty="0">
              <a:solidFill>
                <a:srgbClr val="0070C0"/>
              </a:solidFill>
            </a:endParaRPr>
          </a:p>
          <a:p>
            <a:pPr lvl="1"/>
            <a:r>
              <a:rPr lang="en-US" sz="3400" dirty="0"/>
              <a:t>From spine of 1</a:t>
            </a:r>
            <a:r>
              <a:rPr lang="en-US" sz="3400" baseline="30000" dirty="0"/>
              <a:t>st</a:t>
            </a:r>
            <a:r>
              <a:rPr lang="en-US" sz="3400" dirty="0"/>
              <a:t> to 7</a:t>
            </a:r>
            <a:r>
              <a:rPr lang="en-US" sz="3400" baseline="30000" dirty="0"/>
              <a:t>th</a:t>
            </a:r>
            <a:r>
              <a:rPr lang="en-US" sz="3400" dirty="0"/>
              <a:t> cervical vertebra</a:t>
            </a:r>
          </a:p>
          <a:p>
            <a:pPr lvl="1"/>
            <a:endParaRPr lang="en-US" sz="3400" dirty="0"/>
          </a:p>
          <a:p>
            <a:pPr lvl="1"/>
            <a:endParaRPr lang="en-US" dirty="0"/>
          </a:p>
          <a:p>
            <a:pPr lvl="1" algn="just"/>
            <a:endParaRPr lang="en-US" sz="3200" dirty="0" smtClean="0">
              <a:cs typeface="Arial" pitchFamily="34" charset="0"/>
            </a:endParaRPr>
          </a:p>
          <a:p>
            <a:pPr lvl="1"/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 r="47740" b="66901"/>
          <a:stretch>
            <a:fillRect/>
          </a:stretch>
        </p:blipFill>
        <p:spPr bwMode="auto">
          <a:xfrm>
            <a:off x="4742936" y="2438400"/>
            <a:ext cx="4392597" cy="223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Surface landmarks of neck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(Lateral aspect)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Sternocleidomastoid muscle</a:t>
            </a:r>
          </a:p>
          <a:p>
            <a:pPr lvl="1" algn="just"/>
            <a:r>
              <a:rPr lang="en-US" dirty="0" smtClean="0"/>
              <a:t>Can be palpated from sternum and clavicle to mastoid process</a:t>
            </a:r>
          </a:p>
          <a:p>
            <a:pPr lvl="1" algn="just"/>
            <a:r>
              <a:rPr lang="en-US" dirty="0" smtClean="0"/>
              <a:t>Divide neck into anterior and posterior triangle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Trapezius muscle</a:t>
            </a:r>
          </a:p>
          <a:p>
            <a:pPr lvl="1" algn="just"/>
            <a:r>
              <a:rPr lang="en-US" dirty="0" smtClean="0"/>
              <a:t>Can be felt by asking the patient to shrug his shoulders</a:t>
            </a:r>
          </a:p>
          <a:p>
            <a:pPr algn="just"/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Platysma muscle</a:t>
            </a:r>
          </a:p>
          <a:p>
            <a:pPr lvl="1" algn="just"/>
            <a:r>
              <a:rPr lang="en-US" dirty="0" smtClean="0"/>
              <a:t>Can be seen as a sheet of muscle by asking the patient to clinch the jaw firmly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2" cstate="print"/>
          <a:srcRect l="25141" t="16197" r="26271" b="37324"/>
          <a:stretch>
            <a:fillRect/>
          </a:stretch>
        </p:blipFill>
        <p:spPr bwMode="auto">
          <a:xfrm>
            <a:off x="4648200" y="2362200"/>
            <a:ext cx="4289367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Anterior triangle of neck</a:t>
            </a:r>
          </a:p>
          <a:p>
            <a:pPr lvl="1" algn="just"/>
            <a:r>
              <a:rPr lang="en-US" dirty="0" smtClean="0">
                <a:solidFill>
                  <a:srgbClr val="0070C0"/>
                </a:solidFill>
              </a:rPr>
              <a:t>Carotid sheath</a:t>
            </a:r>
          </a:p>
          <a:p>
            <a:pPr lvl="2" algn="just"/>
            <a:r>
              <a:rPr lang="en-US" dirty="0" smtClean="0"/>
              <a:t>Marked out by line joining the </a:t>
            </a:r>
            <a:r>
              <a:rPr lang="en-US" u="sng" dirty="0" smtClean="0"/>
              <a:t>sternoclavicular joint </a:t>
            </a:r>
            <a:r>
              <a:rPr lang="en-US" dirty="0" smtClean="0"/>
              <a:t>to a point mid way between tip of </a:t>
            </a:r>
            <a:r>
              <a:rPr lang="en-US" u="sng" dirty="0" smtClean="0"/>
              <a:t>mastoid process and angle of </a:t>
            </a:r>
            <a:r>
              <a:rPr lang="en-US" u="sng" dirty="0" smtClean="0"/>
              <a:t>mandible</a:t>
            </a:r>
          </a:p>
          <a:p>
            <a:pPr lvl="2" algn="just"/>
            <a:endParaRPr lang="en-US" u="sng" dirty="0" smtClean="0"/>
          </a:p>
          <a:p>
            <a:pPr lvl="2" algn="just"/>
            <a:r>
              <a:rPr lang="en-US" dirty="0" smtClean="0"/>
              <a:t>At the level of upper border of thyroid cartilage CCA divides in ECA and ICA. Pulsation of these arteries can be felt at this level</a:t>
            </a:r>
            <a:endParaRPr lang="en-US" dirty="0"/>
          </a:p>
        </p:txBody>
      </p:sp>
      <p:pic>
        <p:nvPicPr>
          <p:cNvPr id="65540" name="Picture 4" descr="http://home.comcast.net/~wnor/latpharynx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90800"/>
            <a:ext cx="3124200" cy="2971801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Posterior triangle of neck</a:t>
            </a:r>
          </a:p>
          <a:p>
            <a:pPr lvl="1" algn="just"/>
            <a:r>
              <a:rPr lang="en-US" dirty="0" smtClean="0">
                <a:solidFill>
                  <a:srgbClr val="0070C0"/>
                </a:solidFill>
              </a:rPr>
              <a:t>Nerve point</a:t>
            </a:r>
          </a:p>
          <a:p>
            <a:pPr lvl="2" algn="just"/>
            <a:r>
              <a:rPr lang="en-US" dirty="0" smtClean="0"/>
              <a:t>Mid point of SCM</a:t>
            </a:r>
          </a:p>
          <a:p>
            <a:pPr lvl="2" algn="just"/>
            <a:endParaRPr lang="en-US" dirty="0" smtClean="0">
              <a:solidFill>
                <a:srgbClr val="FF0000"/>
              </a:solidFill>
            </a:endParaRPr>
          </a:p>
          <a:p>
            <a:pPr lvl="1" algn="just"/>
            <a:r>
              <a:rPr lang="en-US" dirty="0" smtClean="0">
                <a:solidFill>
                  <a:srgbClr val="0070C0"/>
                </a:solidFill>
              </a:rPr>
              <a:t>Accessory nerve</a:t>
            </a:r>
          </a:p>
          <a:p>
            <a:pPr lvl="2" algn="just"/>
            <a:r>
              <a:rPr lang="en-US" dirty="0" smtClean="0"/>
              <a:t>Line from nerve point to trapezius</a:t>
            </a:r>
          </a:p>
          <a:p>
            <a:pPr algn="just"/>
            <a:endParaRPr lang="en-US" dirty="0" smtClean="0"/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3" cstate="print"/>
          <a:srcRect t="4930" r="34181" b="44366"/>
          <a:stretch>
            <a:fillRect/>
          </a:stretch>
        </p:blipFill>
        <p:spPr bwMode="auto">
          <a:xfrm>
            <a:off x="4495800" y="2514600"/>
            <a:ext cx="44386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2800" dirty="0" smtClean="0">
                <a:solidFill>
                  <a:srgbClr val="0070C0"/>
                </a:solidFill>
              </a:rPr>
              <a:t>Facial nerve</a:t>
            </a:r>
          </a:p>
          <a:p>
            <a:pPr lvl="1" algn="just">
              <a:lnSpc>
                <a:spcPct val="80000"/>
              </a:lnSpc>
              <a:defRPr/>
            </a:pPr>
            <a:r>
              <a:rPr lang="en-US" sz="2000" dirty="0" err="1" smtClean="0"/>
              <a:t>Stylomastoid</a:t>
            </a:r>
            <a:r>
              <a:rPr lang="en-US" sz="2000" dirty="0" smtClean="0"/>
              <a:t> foramen </a:t>
            </a:r>
            <a:endParaRPr lang="en-US" sz="2000" dirty="0" smtClean="0"/>
          </a:p>
          <a:p>
            <a:pPr lvl="2" algn="just">
              <a:lnSpc>
                <a:spcPct val="80000"/>
              </a:lnSpc>
              <a:defRPr/>
            </a:pPr>
            <a:r>
              <a:rPr lang="en-US" sz="1600" dirty="0" smtClean="0"/>
              <a:t>Situated </a:t>
            </a:r>
            <a:r>
              <a:rPr lang="en-US" sz="1600" dirty="0" smtClean="0"/>
              <a:t>about 2.5 cm from surface, opposite middle of anterior border of </a:t>
            </a:r>
            <a:r>
              <a:rPr lang="en-US" sz="1600" u="sng" dirty="0" smtClean="0"/>
              <a:t>mastoid process</a:t>
            </a:r>
          </a:p>
          <a:p>
            <a:pPr lvl="1" algn="just">
              <a:lnSpc>
                <a:spcPct val="80000"/>
              </a:lnSpc>
              <a:defRPr/>
            </a:pPr>
            <a:endParaRPr lang="en-US" sz="2000" u="sng" dirty="0" smtClean="0"/>
          </a:p>
          <a:p>
            <a:pPr lvl="1" algn="just">
              <a:lnSpc>
                <a:spcPct val="80000"/>
              </a:lnSpc>
              <a:defRPr/>
            </a:pPr>
            <a:r>
              <a:rPr lang="en-US" sz="2000" dirty="0" smtClean="0"/>
              <a:t>Horizontal line from this point to </a:t>
            </a:r>
            <a:r>
              <a:rPr lang="en-US" sz="2000" u="sng" dirty="0" smtClean="0"/>
              <a:t>ramus of mandible</a:t>
            </a:r>
            <a:r>
              <a:rPr lang="en-US" sz="2000" dirty="0" smtClean="0"/>
              <a:t> overlies stem of nerve</a:t>
            </a:r>
          </a:p>
          <a:p>
            <a:endParaRPr lang="en-US" dirty="0"/>
          </a:p>
        </p:txBody>
      </p:sp>
      <p:pic>
        <p:nvPicPr>
          <p:cNvPr id="95234" name="Picture 2" descr="http://www.bellspalsy.ws/nerv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0"/>
            <a:ext cx="3291840" cy="329184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26626" name="Picture 2" descr="http://www.intelligentdental.com/wp-content/uploads/2011/11/Fig7_facial_nerve_di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200400"/>
            <a:ext cx="2723859" cy="3474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Subclavian artery</a:t>
            </a:r>
          </a:p>
          <a:p>
            <a:pPr lvl="1" algn="just"/>
            <a:r>
              <a:rPr lang="en-US" dirty="0" smtClean="0"/>
              <a:t>Indicated by </a:t>
            </a:r>
            <a:r>
              <a:rPr lang="en-US" u="sng" dirty="0" smtClean="0"/>
              <a:t>curved line</a:t>
            </a:r>
            <a:r>
              <a:rPr lang="en-US" dirty="0" smtClean="0"/>
              <a:t>, which passes upward from the </a:t>
            </a:r>
            <a:r>
              <a:rPr lang="en-US" u="sng" dirty="0" smtClean="0"/>
              <a:t>sternoclavicular joint </a:t>
            </a:r>
            <a:r>
              <a:rPr lang="en-US" dirty="0" smtClean="0"/>
              <a:t>for about 0.5 inch and then downward to the </a:t>
            </a:r>
            <a:r>
              <a:rPr lang="en-US" u="sng" dirty="0" smtClean="0"/>
              <a:t>middle of </a:t>
            </a:r>
            <a:r>
              <a:rPr lang="en-US" u="sng" dirty="0" smtClean="0"/>
              <a:t>clavicle</a:t>
            </a:r>
          </a:p>
          <a:p>
            <a:pPr lvl="1" algn="just"/>
            <a:endParaRPr lang="en-US" u="sng" dirty="0" smtClean="0"/>
          </a:p>
          <a:p>
            <a:pPr lvl="1" algn="just"/>
            <a:r>
              <a:rPr lang="en-US" dirty="0" smtClean="0"/>
              <a:t>Here it lies on upper surface of 1</a:t>
            </a:r>
            <a:r>
              <a:rPr lang="en-US" baseline="30000" dirty="0" smtClean="0"/>
              <a:t>st</a:t>
            </a:r>
            <a:r>
              <a:rPr lang="en-US" dirty="0" smtClean="0"/>
              <a:t> rib, that is </a:t>
            </a:r>
            <a:r>
              <a:rPr lang="en-US" dirty="0" smtClean="0"/>
              <a:t>pulsation </a:t>
            </a:r>
            <a:r>
              <a:rPr lang="en-US" dirty="0" smtClean="0"/>
              <a:t>can be </a:t>
            </a:r>
            <a:r>
              <a:rPr lang="en-US" dirty="0" smtClean="0"/>
              <a:t>felt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Subclavian vein lie behind the clavicle </a:t>
            </a:r>
          </a:p>
          <a:p>
            <a:pPr algn="just"/>
            <a:endParaRPr lang="en-US" dirty="0" smtClean="0"/>
          </a:p>
          <a:p>
            <a:endParaRPr lang="en-US" dirty="0"/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2" cstate="print"/>
          <a:srcRect l="11576" t="11892" r="17488" b="5946"/>
          <a:stretch>
            <a:fillRect/>
          </a:stretch>
        </p:blipFill>
        <p:spPr bwMode="auto">
          <a:xfrm>
            <a:off x="4724400" y="1524000"/>
            <a:ext cx="4071490" cy="429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External jugular vein</a:t>
            </a:r>
          </a:p>
          <a:p>
            <a:pPr lvl="1" algn="just"/>
            <a:r>
              <a:rPr lang="en-US" dirty="0" smtClean="0"/>
              <a:t>Lie in superficial fascia deep to </a:t>
            </a:r>
            <a:r>
              <a:rPr lang="en-US" dirty="0" smtClean="0"/>
              <a:t>platysma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Passes downward from the region of </a:t>
            </a:r>
            <a:r>
              <a:rPr lang="en-US" dirty="0" smtClean="0">
                <a:solidFill>
                  <a:srgbClr val="0070C0"/>
                </a:solidFill>
              </a:rPr>
              <a:t>angle of mandible to middle of the </a:t>
            </a:r>
            <a:r>
              <a:rPr lang="en-US" dirty="0" smtClean="0">
                <a:solidFill>
                  <a:srgbClr val="0070C0"/>
                </a:solidFill>
              </a:rPr>
              <a:t>clavicle</a:t>
            </a:r>
          </a:p>
          <a:p>
            <a:pPr lvl="1" algn="just"/>
            <a:endParaRPr lang="en-US" u="sng" dirty="0" smtClean="0"/>
          </a:p>
          <a:p>
            <a:pPr lvl="1" algn="just"/>
            <a:r>
              <a:rPr lang="en-US" dirty="0" smtClean="0"/>
              <a:t>Perforates the deep fascia just above the clavicle and drains into the subclavian vein </a:t>
            </a:r>
          </a:p>
          <a:p>
            <a:endParaRPr lang="en-US" dirty="0"/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 r="50985" b="50000"/>
          <a:stretch>
            <a:fillRect/>
          </a:stretch>
        </p:blipFill>
        <p:spPr bwMode="auto">
          <a:xfrm>
            <a:off x="4724400" y="1981200"/>
            <a:ext cx="4229472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Surface marking of salivary glands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Parotid </a:t>
            </a:r>
            <a:r>
              <a:rPr lang="en-US" dirty="0" smtClean="0">
                <a:solidFill>
                  <a:srgbClr val="0070C0"/>
                </a:solidFill>
              </a:rPr>
              <a:t>gland</a:t>
            </a:r>
            <a:endParaRPr lang="en-US" dirty="0" smtClean="0">
              <a:solidFill>
                <a:srgbClr val="0070C0"/>
              </a:solidFill>
            </a:endParaRPr>
          </a:p>
          <a:p>
            <a:pPr lvl="1" algn="just"/>
            <a:r>
              <a:rPr lang="en-US" dirty="0" smtClean="0"/>
              <a:t>Lies below the ear in the interval between </a:t>
            </a:r>
            <a:r>
              <a:rPr lang="en-US" u="sng" dirty="0" smtClean="0"/>
              <a:t>mandible and anterior border of SCM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>
                <a:solidFill>
                  <a:srgbClr val="0070C0"/>
                </a:solidFill>
              </a:rPr>
              <a:t>Submandibular gland</a:t>
            </a:r>
          </a:p>
          <a:p>
            <a:pPr lvl="1" algn="just"/>
            <a:r>
              <a:rPr lang="en-US" dirty="0"/>
              <a:t>Superficial part</a:t>
            </a:r>
          </a:p>
          <a:p>
            <a:pPr lvl="2" algn="just"/>
            <a:r>
              <a:rPr lang="en-US" dirty="0"/>
              <a:t>Lies beneath lower margin of body of mandible</a:t>
            </a:r>
          </a:p>
          <a:p>
            <a:pPr lvl="1" algn="just"/>
            <a:endParaRPr lang="en-US" dirty="0">
              <a:solidFill>
                <a:srgbClr val="0070C0"/>
              </a:solidFill>
            </a:endParaRPr>
          </a:p>
          <a:p>
            <a:pPr lvl="1" algn="just"/>
            <a:r>
              <a:rPr lang="en-US" dirty="0">
                <a:solidFill>
                  <a:srgbClr val="0070C0"/>
                </a:solidFill>
              </a:rPr>
              <a:t>Deep part, submandibular duct and the sublingual gland</a:t>
            </a:r>
          </a:p>
          <a:p>
            <a:pPr lvl="2" algn="just"/>
            <a:r>
              <a:rPr lang="en-US" dirty="0"/>
              <a:t>Can be palpated through the mucous membrane covering the floor of mouth in the interval between the tongue and lower </a:t>
            </a:r>
            <a:r>
              <a:rPr lang="en-US" dirty="0" smtClean="0"/>
              <a:t>jaw</a:t>
            </a:r>
          </a:p>
          <a:p>
            <a:pPr lvl="2" algn="just"/>
            <a:endParaRPr lang="en-US" dirty="0"/>
          </a:p>
          <a:p>
            <a:pPr lvl="2" algn="just"/>
            <a:r>
              <a:rPr lang="en-US" dirty="0"/>
              <a:t>Submandibular duct opens into the mouth on the side of the frenulum of the tongue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62466" name="Picture 2" descr="http://img.tfd.com/dorland/thumbs/gland_saliva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057400"/>
            <a:ext cx="3701390" cy="38199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Radiology of head &amp; neck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Skull x-ray (lateral view)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Skull x-ray (AP view)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Skull x-ray (AP view) with mouth open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MRI of orbit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Neck x-ray (lateral view)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CT of neck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Skull x-ray (lateral view)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t="2941" b="37059"/>
          <a:stretch>
            <a:fillRect/>
          </a:stretch>
        </p:blipFill>
        <p:spPr bwMode="auto">
          <a:xfrm>
            <a:off x="228600" y="1676400"/>
            <a:ext cx="6120937" cy="4389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553200" y="2514600"/>
            <a:ext cx="25908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 smtClean="0"/>
              <a:t>F. Frontal sinus</a:t>
            </a:r>
          </a:p>
          <a:p>
            <a:pPr>
              <a:defRPr/>
            </a:pPr>
            <a:r>
              <a:rPr lang="en-US" sz="1400" dirty="0" smtClean="0"/>
              <a:t>P. Orbital plate of frontal bone</a:t>
            </a:r>
          </a:p>
          <a:p>
            <a:pPr>
              <a:defRPr/>
            </a:pPr>
            <a:r>
              <a:rPr lang="en-US" sz="1400" dirty="0" smtClean="0">
                <a:latin typeface="+mn-lt"/>
              </a:rPr>
              <a:t>E</a:t>
            </a:r>
            <a:r>
              <a:rPr lang="en-US" sz="1400" dirty="0">
                <a:latin typeface="+mn-lt"/>
              </a:rPr>
              <a:t>. Ethmoidal sinus</a:t>
            </a:r>
          </a:p>
          <a:p>
            <a:pPr>
              <a:defRPr/>
            </a:pPr>
            <a:r>
              <a:rPr lang="en-US" sz="1400" dirty="0" smtClean="0"/>
              <a:t>M. Maxillary sinus</a:t>
            </a:r>
          </a:p>
          <a:p>
            <a:pPr>
              <a:defRPr/>
            </a:pPr>
            <a:r>
              <a:rPr lang="en-US" sz="1400" dirty="0" smtClean="0"/>
              <a:t>S. </a:t>
            </a:r>
            <a:r>
              <a:rPr lang="en-US" sz="1400" dirty="0" err="1" smtClean="0"/>
              <a:t>Sphenoidal</a:t>
            </a:r>
            <a:r>
              <a:rPr lang="en-US" sz="1400" dirty="0" smtClean="0"/>
              <a:t> sinus</a:t>
            </a:r>
          </a:p>
          <a:p>
            <a:pPr>
              <a:defRPr/>
            </a:pPr>
            <a:r>
              <a:rPr lang="en-US" sz="1400" dirty="0" smtClean="0">
                <a:latin typeface="+mn-lt"/>
              </a:rPr>
              <a:t>H</a:t>
            </a:r>
            <a:r>
              <a:rPr lang="en-US" sz="1400" dirty="0">
                <a:latin typeface="+mn-lt"/>
              </a:rPr>
              <a:t>. Hypophyseal fossa</a:t>
            </a:r>
          </a:p>
          <a:p>
            <a:pPr>
              <a:defRPr/>
            </a:pPr>
            <a:r>
              <a:rPr lang="en-US" sz="1400" dirty="0" smtClean="0"/>
              <a:t>N. Nasopharynx</a:t>
            </a:r>
          </a:p>
          <a:p>
            <a:pPr>
              <a:defRPr/>
            </a:pPr>
            <a:r>
              <a:rPr lang="en-US" sz="1400" dirty="0" smtClean="0"/>
              <a:t>T. Petrous part of temporal bone</a:t>
            </a:r>
          </a:p>
          <a:p>
            <a:pPr>
              <a:defRPr/>
            </a:pPr>
            <a:r>
              <a:rPr lang="en-US" sz="1400" dirty="0" smtClean="0"/>
              <a:t>Mc. Mastoid air cells</a:t>
            </a:r>
          </a:p>
          <a:p>
            <a:pPr>
              <a:defRPr/>
            </a:pPr>
            <a:r>
              <a:rPr lang="en-US" sz="1400" dirty="0" smtClean="0">
                <a:latin typeface="+mn-lt"/>
              </a:rPr>
              <a:t>IT</a:t>
            </a:r>
            <a:r>
              <a:rPr lang="en-US" sz="1400" dirty="0">
                <a:latin typeface="+mn-lt"/>
              </a:rPr>
              <a:t>. Inner table of bone</a:t>
            </a:r>
          </a:p>
          <a:p>
            <a:pPr>
              <a:defRPr/>
            </a:pPr>
            <a:r>
              <a:rPr lang="en-US" sz="1400" dirty="0" smtClean="0"/>
              <a:t>D. </a:t>
            </a:r>
            <a:r>
              <a:rPr lang="en-US" sz="1400" dirty="0" err="1" smtClean="0"/>
              <a:t>Diploe</a:t>
            </a:r>
            <a:endParaRPr lang="en-US" sz="1400" dirty="0" smtClean="0"/>
          </a:p>
          <a:p>
            <a:pPr>
              <a:defRPr/>
            </a:pPr>
            <a:r>
              <a:rPr lang="en-US" sz="1400" dirty="0" smtClean="0">
                <a:latin typeface="+mn-lt"/>
              </a:rPr>
              <a:t>OT</a:t>
            </a:r>
            <a:r>
              <a:rPr lang="en-US" sz="1400" dirty="0">
                <a:latin typeface="+mn-lt"/>
              </a:rPr>
              <a:t>. Outer table of </a:t>
            </a:r>
            <a:r>
              <a:rPr lang="en-US" sz="1400" dirty="0" smtClean="0">
                <a:latin typeface="+mn-lt"/>
              </a:rPr>
              <a:t>bone</a:t>
            </a:r>
            <a:endParaRPr lang="en-US" sz="1400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Skull x-ray (AP view)</a:t>
            </a:r>
            <a:endParaRPr lang="en-US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95400"/>
            <a:ext cx="67437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3100" dirty="0" smtClean="0">
                <a:solidFill>
                  <a:srgbClr val="C00000"/>
                </a:solidFill>
              </a:rPr>
              <a:t>Radiograph of the </a:t>
            </a:r>
            <a:r>
              <a:rPr lang="en-US" sz="3100" dirty="0" err="1" smtClean="0">
                <a:solidFill>
                  <a:srgbClr val="C00000"/>
                </a:solidFill>
              </a:rPr>
              <a:t>Odontoid</a:t>
            </a:r>
            <a:r>
              <a:rPr lang="en-US" sz="3100" dirty="0" smtClean="0">
                <a:solidFill>
                  <a:srgbClr val="C00000"/>
                </a:solidFill>
              </a:rPr>
              <a:t> Process and the </a:t>
            </a:r>
            <a:r>
              <a:rPr lang="en-US" sz="3100" dirty="0" err="1" smtClean="0">
                <a:solidFill>
                  <a:srgbClr val="C00000"/>
                </a:solidFill>
              </a:rPr>
              <a:t>Atlantoaxial</a:t>
            </a:r>
            <a:r>
              <a:rPr lang="en-US" sz="3100" dirty="0" smtClean="0">
                <a:solidFill>
                  <a:srgbClr val="C00000"/>
                </a:solidFill>
              </a:rPr>
              <a:t> Joints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0"/>
            <a:ext cx="572366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Axial (horizontal) magnetic resonance imaging showing the contents of the orbital and cranial cavities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95400"/>
            <a:ext cx="7063981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MRI orbit Fem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76375" y="366713"/>
            <a:ext cx="6191250" cy="509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3048000" y="6019800"/>
            <a:ext cx="2743200" cy="406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MRI Orbit</a:t>
            </a:r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304800" y="1371600"/>
            <a:ext cx="1219200" cy="650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Superior oblique </a:t>
            </a:r>
          </a:p>
        </p:txBody>
      </p:sp>
      <p:sp>
        <p:nvSpPr>
          <p:cNvPr id="142342" name="Line 6"/>
          <p:cNvSpPr>
            <a:spLocks noChangeShapeType="1"/>
          </p:cNvSpPr>
          <p:nvPr/>
        </p:nvSpPr>
        <p:spPr bwMode="auto">
          <a:xfrm flipH="1" flipV="1">
            <a:off x="1447800" y="1676400"/>
            <a:ext cx="2667000" cy="10668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2343" name="Text Box 7"/>
          <p:cNvSpPr txBox="1">
            <a:spLocks noChangeArrowheads="1"/>
          </p:cNvSpPr>
          <p:nvPr/>
        </p:nvSpPr>
        <p:spPr bwMode="auto">
          <a:xfrm>
            <a:off x="228600" y="2209800"/>
            <a:ext cx="1219200" cy="650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Lacrimal gland</a:t>
            </a:r>
          </a:p>
        </p:txBody>
      </p:sp>
      <p:sp>
        <p:nvSpPr>
          <p:cNvPr id="142344" name="Line 8"/>
          <p:cNvSpPr>
            <a:spLocks noChangeShapeType="1"/>
          </p:cNvSpPr>
          <p:nvPr/>
        </p:nvSpPr>
        <p:spPr bwMode="auto">
          <a:xfrm flipH="1" flipV="1">
            <a:off x="1524000" y="2590800"/>
            <a:ext cx="1295400" cy="762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BC48D-500C-4A4B-B786-BF8F5CAB5F19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Cervical Spine (lateral View)</a:t>
            </a:r>
            <a:endParaRPr lang="en-US" dirty="0"/>
          </a:p>
        </p:txBody>
      </p:sp>
      <p:pic>
        <p:nvPicPr>
          <p:cNvPr id="64514" name="Picture 2" descr="\\192.168.4.22\Classrooms\1st Semester\ANATOMY &amp; EMBRYOLOGY May-Aug 2012\Anatomy CTs MRIs &amp; Xrays\05 HEAD &amp; NECK\HeadNeckxray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295400"/>
            <a:ext cx="5394960" cy="539496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CT scan of head, neck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61442" name="Picture 2" descr="\\192.168.4.22\Classrooms\1st Semester\ANATOMY- SEPTEMBER-DECEMBER  2010\Anat. CT &amp; X-rays 2009\Head and Neck X rays,MRI &amp; CT 2009\H&amp;NeckCT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295400"/>
            <a:ext cx="5029200" cy="50292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Angiogram of head, neck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Carotid CT angiogram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Vertebral arteriogram (lateral and posterior view)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Cerebral venous sinuses MR (magnetic resonance) </a:t>
            </a:r>
            <a:r>
              <a:rPr lang="en-US" dirty="0" err="1" smtClean="0">
                <a:solidFill>
                  <a:srgbClr val="C00000"/>
                </a:solidFill>
              </a:rPr>
              <a:t>venogram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Angiogram circle of Willis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Carotid CT angiogram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295400"/>
            <a:ext cx="3992281" cy="52029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10200" y="2438400"/>
            <a:ext cx="3352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Common </a:t>
            </a:r>
            <a:r>
              <a:rPr lang="en-US" dirty="0"/>
              <a:t>Carotid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Internal Carotid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Ascending pharyngeal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Occipital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Superficial Temporal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Middle cerebral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Anterior cerebral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Middle meningeal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Maxillary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Facial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Lingual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External carotid artery.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Superior thyroid artery.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Internal carotid arteriogram (Lateral View)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280160"/>
            <a:ext cx="4449485" cy="557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943600" y="2286000"/>
            <a:ext cx="2590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dirty="0" smtClean="0"/>
              <a:t>1. Internal carotid artery (cervical part)</a:t>
            </a:r>
          </a:p>
          <a:p>
            <a:pPr marL="342900" indent="-342900"/>
            <a:r>
              <a:rPr lang="en-US" dirty="0" smtClean="0"/>
              <a:t>2. Internal carotid artery (petrous part), </a:t>
            </a:r>
          </a:p>
          <a:p>
            <a:pPr marL="342900" indent="-342900"/>
            <a:r>
              <a:rPr lang="en-US" dirty="0" smtClean="0"/>
              <a:t>3. Internal carotid artery (cavernous part), </a:t>
            </a:r>
          </a:p>
          <a:p>
            <a:pPr marL="342900" indent="-342900"/>
            <a:r>
              <a:rPr lang="en-US" dirty="0" smtClean="0"/>
              <a:t>4. Ophthalmic artery, </a:t>
            </a:r>
          </a:p>
          <a:p>
            <a:pPr marL="342900" indent="-342900"/>
            <a:r>
              <a:rPr lang="en-US" dirty="0" smtClean="0"/>
              <a:t>5. Anterior cerebral artery,</a:t>
            </a:r>
          </a:p>
          <a:p>
            <a:pPr marL="342900" indent="-342900"/>
            <a:r>
              <a:rPr lang="en-US" dirty="0" smtClean="0"/>
              <a:t>6. Middle cerebral artery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Vertebral arteriogram </a:t>
            </a:r>
            <a:r>
              <a:rPr lang="en-US" sz="3600" dirty="0" smtClean="0">
                <a:solidFill>
                  <a:srgbClr val="C00000"/>
                </a:solidFill>
              </a:rPr>
              <a:t>(Posterior View)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43785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953000" y="1524000"/>
            <a:ext cx="3810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dirty="0" smtClean="0"/>
              <a:t>Vertebral artery</a:t>
            </a:r>
          </a:p>
          <a:p>
            <a:pPr marL="342900" indent="-342900" algn="just">
              <a:buAutoNum type="arabicPeriod"/>
            </a:pP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Basilar artery</a:t>
            </a:r>
          </a:p>
          <a:p>
            <a:pPr marL="342900" indent="-342900" algn="just">
              <a:buAutoNum type="arabicPeriod"/>
            </a:pP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Posterior </a:t>
            </a:r>
            <a:r>
              <a:rPr lang="en-US" dirty="0" smtClean="0"/>
              <a:t>inferior cerebellar </a:t>
            </a:r>
            <a:r>
              <a:rPr lang="en-US" dirty="0" smtClean="0"/>
              <a:t>artery</a:t>
            </a:r>
          </a:p>
          <a:p>
            <a:pPr marL="342900" indent="-342900" algn="just">
              <a:buAutoNum type="arabicPeriod"/>
            </a:pP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Anterior </a:t>
            </a:r>
            <a:r>
              <a:rPr lang="en-US" dirty="0" smtClean="0"/>
              <a:t>inferior cerebellar </a:t>
            </a:r>
            <a:r>
              <a:rPr lang="en-US" dirty="0" smtClean="0"/>
              <a:t>artery</a:t>
            </a:r>
          </a:p>
          <a:p>
            <a:pPr marL="342900" indent="-342900" algn="just">
              <a:buAutoNum type="arabicPeriod"/>
            </a:pP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Superior </a:t>
            </a:r>
            <a:r>
              <a:rPr lang="en-US" dirty="0" smtClean="0"/>
              <a:t>cerebellar </a:t>
            </a:r>
            <a:r>
              <a:rPr lang="en-US" dirty="0" smtClean="0"/>
              <a:t>artery</a:t>
            </a:r>
          </a:p>
          <a:p>
            <a:pPr marL="342900" indent="-342900" algn="just">
              <a:buAutoNum type="arabicPeriod"/>
            </a:pP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Posterior </a:t>
            </a:r>
            <a:r>
              <a:rPr lang="en-US" dirty="0" smtClean="0"/>
              <a:t>cerebral artery (sometimes referred to as the artery of </a:t>
            </a:r>
            <a:r>
              <a:rPr lang="en-US" dirty="0" smtClean="0"/>
              <a:t>sight)</a:t>
            </a:r>
          </a:p>
          <a:p>
            <a:pPr marL="342900" indent="-342900" algn="just">
              <a:buAutoNum type="arabicPeriod"/>
            </a:pP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Occipital </a:t>
            </a:r>
            <a:r>
              <a:rPr lang="en-US" dirty="0" smtClean="0"/>
              <a:t>branch of the posterior cerebral artery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24600"/>
            <a:ext cx="762000" cy="365125"/>
          </a:xfrm>
        </p:spPr>
        <p:txBody>
          <a:bodyPr/>
          <a:lstStyle/>
          <a:p>
            <a:fld id="{08D70083-F559-47B8-B1CF-E946ABADC7ED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Circle of Willis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425" y="1447800"/>
            <a:ext cx="86931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Angiogram showing Circle of Willis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47800"/>
            <a:ext cx="58864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Cerebral venous sinuses MR (magnetic resonance) </a:t>
            </a:r>
            <a:r>
              <a:rPr lang="en-US" dirty="0" err="1" smtClean="0">
                <a:solidFill>
                  <a:srgbClr val="C00000"/>
                </a:solidFill>
              </a:rPr>
              <a:t>venogram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 b="37324"/>
          <a:stretch>
            <a:fillRect/>
          </a:stretch>
        </p:blipFill>
        <p:spPr bwMode="auto">
          <a:xfrm>
            <a:off x="66675" y="1600200"/>
            <a:ext cx="90773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3197</TotalTime>
  <Words>2433</Words>
  <Application>Microsoft Office PowerPoint</Application>
  <PresentationFormat>On-screen Show (4:3)</PresentationFormat>
  <Paragraphs>567</Paragraphs>
  <Slides>62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Apex</vt:lpstr>
      <vt:lpstr>Joints, surface anatomy, radiology of head &amp; neck</vt:lpstr>
      <vt:lpstr>Joints of head, neck</vt:lpstr>
      <vt:lpstr>Skull joints</vt:lpstr>
      <vt:lpstr>Important sutures of skull</vt:lpstr>
      <vt:lpstr>  Joints of neck  </vt:lpstr>
      <vt:lpstr>Intervertebral disc</vt:lpstr>
      <vt:lpstr>Disc prolapse (herniated intervertebral disc)</vt:lpstr>
      <vt:lpstr>Ligaments of vertebral column</vt:lpstr>
      <vt:lpstr>Ligamentum nuchae</vt:lpstr>
      <vt:lpstr>Atlanto-occipital joint</vt:lpstr>
      <vt:lpstr>Ligaments and movement</vt:lpstr>
      <vt:lpstr>Compression fracture  Jefferson’s fracture( # of C1)</vt:lpstr>
      <vt:lpstr>Atlantoaxial joint</vt:lpstr>
      <vt:lpstr>Ligaments</vt:lpstr>
      <vt:lpstr>Slide 15</vt:lpstr>
      <vt:lpstr>Slide 16</vt:lpstr>
      <vt:lpstr>Important ligaments </vt:lpstr>
      <vt:lpstr>Hangman’s #</vt:lpstr>
      <vt:lpstr>Whiplash injury  of neck</vt:lpstr>
      <vt:lpstr>Joints of the ossicles</vt:lpstr>
      <vt:lpstr>Temporomandibular joint</vt:lpstr>
      <vt:lpstr>Slide 22</vt:lpstr>
      <vt:lpstr>Ligaments </vt:lpstr>
      <vt:lpstr>Movements at temporomandibular Joint</vt:lpstr>
      <vt:lpstr>Applied </vt:lpstr>
      <vt:lpstr>Surface anatomy of head &amp; neck</vt:lpstr>
      <vt:lpstr>Important surface landmarks of head 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Surface landmarks of neck Anterior aspect</vt:lpstr>
      <vt:lpstr>Slide 37</vt:lpstr>
      <vt:lpstr>Slide 38</vt:lpstr>
      <vt:lpstr>Slide 39</vt:lpstr>
      <vt:lpstr>Surface landmarks of neck (Posterior  aspect)</vt:lpstr>
      <vt:lpstr>Surface landmarks of neck (Lateral aspect)</vt:lpstr>
      <vt:lpstr>Slide 42</vt:lpstr>
      <vt:lpstr>Slide 43</vt:lpstr>
      <vt:lpstr>Slide 44</vt:lpstr>
      <vt:lpstr>Slide 45</vt:lpstr>
      <vt:lpstr>Slide 46</vt:lpstr>
      <vt:lpstr>Surface marking of salivary glands</vt:lpstr>
      <vt:lpstr>Radiology of head &amp; neck </vt:lpstr>
      <vt:lpstr>Skull x-ray (lateral view)</vt:lpstr>
      <vt:lpstr>Skull x-ray (AP view)</vt:lpstr>
      <vt:lpstr>   Radiograph of the Odontoid Process and the Atlantoaxial Joints   </vt:lpstr>
      <vt:lpstr>Axial (horizontal) magnetic resonance imaging showing the contents of the orbital and cranial cavities</vt:lpstr>
      <vt:lpstr>Slide 53</vt:lpstr>
      <vt:lpstr>Cervical Spine (lateral View)</vt:lpstr>
      <vt:lpstr>CT scan of head, neck</vt:lpstr>
      <vt:lpstr>Angiogram of head, neck</vt:lpstr>
      <vt:lpstr>Carotid CT angiogram</vt:lpstr>
      <vt:lpstr>Internal carotid arteriogram (Lateral View)</vt:lpstr>
      <vt:lpstr>Vertebral arteriogram (Posterior View)</vt:lpstr>
      <vt:lpstr>Circle of Willis</vt:lpstr>
      <vt:lpstr>Angiogram showing Circle of Willis</vt:lpstr>
      <vt:lpstr>Cerebral venous sinuses MR (magnetic resonance) venogram </vt:lpstr>
    </vt:vector>
  </TitlesOfParts>
  <Company>school of medicine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anatomy, radiology and joints of head &amp; neck</dc:title>
  <dc:creator>skumar</dc:creator>
  <cp:lastModifiedBy>skumar</cp:lastModifiedBy>
  <cp:revision>297</cp:revision>
  <dcterms:created xsi:type="dcterms:W3CDTF">2010-11-18T12:32:06Z</dcterms:created>
  <dcterms:modified xsi:type="dcterms:W3CDTF">2013-07-30T14:52:12Z</dcterms:modified>
</cp:coreProperties>
</file>