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72" r:id="rId6"/>
    <p:sldId id="273" r:id="rId7"/>
    <p:sldId id="274" r:id="rId8"/>
    <p:sldId id="261" r:id="rId9"/>
    <p:sldId id="262" r:id="rId10"/>
    <p:sldId id="285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5" r:id="rId21"/>
    <p:sldId id="276" r:id="rId22"/>
    <p:sldId id="28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E557F-E37A-4463-8067-C4DB85003197}" type="datetimeFigureOut">
              <a:rPr lang="en-US" smtClean="0"/>
              <a:t>6/24/2021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71312-AF32-4261-9407-AF8E8CB5F5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3301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E557F-E37A-4463-8067-C4DB85003197}" type="datetimeFigureOut">
              <a:rPr lang="en-US" smtClean="0"/>
              <a:t>6/24/2021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71312-AF32-4261-9407-AF8E8CB5F5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5087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E557F-E37A-4463-8067-C4DB85003197}" type="datetimeFigureOut">
              <a:rPr lang="en-US" smtClean="0"/>
              <a:t>6/24/2021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71312-AF32-4261-9407-AF8E8CB5F5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4270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E557F-E37A-4463-8067-C4DB85003197}" type="datetimeFigureOut">
              <a:rPr lang="en-US" smtClean="0"/>
              <a:t>6/24/2021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71312-AF32-4261-9407-AF8E8CB5F5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5944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E557F-E37A-4463-8067-C4DB85003197}" type="datetimeFigureOut">
              <a:rPr lang="en-US" smtClean="0"/>
              <a:t>6/24/2021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71312-AF32-4261-9407-AF8E8CB5F5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5428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E557F-E37A-4463-8067-C4DB85003197}" type="datetimeFigureOut">
              <a:rPr lang="en-US" smtClean="0"/>
              <a:t>6/24/2021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71312-AF32-4261-9407-AF8E8CB5F5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564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E557F-E37A-4463-8067-C4DB85003197}" type="datetimeFigureOut">
              <a:rPr lang="en-US" smtClean="0"/>
              <a:t>6/24/2021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71312-AF32-4261-9407-AF8E8CB5F5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9204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E557F-E37A-4463-8067-C4DB85003197}" type="datetimeFigureOut">
              <a:rPr lang="en-US" smtClean="0"/>
              <a:t>6/24/2021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71312-AF32-4261-9407-AF8E8CB5F5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4319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E557F-E37A-4463-8067-C4DB85003197}" type="datetimeFigureOut">
              <a:rPr lang="en-US" smtClean="0"/>
              <a:t>6/24/2021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71312-AF32-4261-9407-AF8E8CB5F5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2017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E557F-E37A-4463-8067-C4DB85003197}" type="datetimeFigureOut">
              <a:rPr lang="en-US" smtClean="0"/>
              <a:t>6/24/2021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71312-AF32-4261-9407-AF8E8CB5F5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4137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E557F-E37A-4463-8067-C4DB85003197}" type="datetimeFigureOut">
              <a:rPr lang="en-US" smtClean="0"/>
              <a:t>6/24/2021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71312-AF32-4261-9407-AF8E8CB5F5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716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7E557F-E37A-4463-8067-C4DB85003197}" type="datetimeFigureOut">
              <a:rPr lang="en-US" smtClean="0"/>
              <a:t>6/24/2021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071312-AF32-4261-9407-AF8E8CB5F5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394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HISTOLOGY OF URINARY SYSTEM</a:t>
            </a:r>
            <a:endParaRPr lang="en-US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0400" y="4191000"/>
            <a:ext cx="5410200" cy="1524000"/>
          </a:xfrm>
        </p:spPr>
        <p:txBody>
          <a:bodyPr>
            <a:normAutofit fontScale="55000" lnSpcReduction="20000"/>
          </a:bodyPr>
          <a:lstStyle/>
          <a:p>
            <a:r>
              <a:rPr lang="en-U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Sarangdhar kumar</a:t>
            </a:r>
          </a:p>
          <a:p>
            <a:r>
              <a:rPr lang="en-U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Assistant professor </a:t>
            </a:r>
          </a:p>
          <a:p>
            <a:r>
              <a:rPr lang="en-U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Department of anatomy</a:t>
            </a:r>
          </a:p>
          <a:p>
            <a:r>
              <a:rPr lang="en-U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Rohilkhand medical college </a:t>
            </a:r>
          </a:p>
          <a:p>
            <a:r>
              <a:rPr lang="en-U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Bareilly </a:t>
            </a:r>
            <a:endParaRPr lang="en-US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3019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533400"/>
            <a:ext cx="4343400" cy="6019800"/>
          </a:xfrm>
        </p:spPr>
        <p:txBody>
          <a:bodyPr>
            <a:normAutofit fontScale="92500" lnSpcReduction="10000"/>
          </a:bodyPr>
          <a:lstStyle/>
          <a:p>
            <a:r>
              <a:rPr lang="en-US" sz="2600" dirty="0" smtClean="0"/>
              <a:t>Urinary system consists of </a:t>
            </a:r>
          </a:p>
          <a:p>
            <a:pPr lvl="1"/>
            <a:endParaRPr lang="en-US" sz="2200" dirty="0" smtClean="0"/>
          </a:p>
          <a:p>
            <a:pPr lvl="1"/>
            <a:r>
              <a:rPr lang="en-US" sz="2200" b="1" dirty="0" smtClean="0">
                <a:solidFill>
                  <a:srgbClr val="C00000"/>
                </a:solidFill>
              </a:rPr>
              <a:t>Pair of kidney</a:t>
            </a:r>
          </a:p>
          <a:p>
            <a:pPr lvl="1"/>
            <a:endParaRPr lang="en-US" sz="2200" b="1" dirty="0" smtClean="0">
              <a:solidFill>
                <a:srgbClr val="C00000"/>
              </a:solidFill>
            </a:endParaRPr>
          </a:p>
          <a:p>
            <a:pPr lvl="1"/>
            <a:r>
              <a:rPr lang="en-US" sz="2200" b="1" dirty="0" smtClean="0">
                <a:solidFill>
                  <a:srgbClr val="C00000"/>
                </a:solidFill>
              </a:rPr>
              <a:t>Pair of ureter</a:t>
            </a:r>
          </a:p>
          <a:p>
            <a:pPr lvl="1"/>
            <a:endParaRPr lang="en-US" sz="2200" b="1" dirty="0" smtClean="0">
              <a:solidFill>
                <a:srgbClr val="C00000"/>
              </a:solidFill>
            </a:endParaRPr>
          </a:p>
          <a:p>
            <a:pPr lvl="1"/>
            <a:r>
              <a:rPr lang="en-US" sz="2200" b="1" dirty="0" smtClean="0">
                <a:solidFill>
                  <a:srgbClr val="C00000"/>
                </a:solidFill>
              </a:rPr>
              <a:t>A Urinary bladder</a:t>
            </a:r>
          </a:p>
          <a:p>
            <a:pPr lvl="1"/>
            <a:endParaRPr lang="en-US" sz="2200" b="1" dirty="0" smtClean="0">
              <a:solidFill>
                <a:srgbClr val="C00000"/>
              </a:solidFill>
            </a:endParaRPr>
          </a:p>
          <a:p>
            <a:pPr lvl="1"/>
            <a:r>
              <a:rPr lang="en-US" sz="2200" b="1" dirty="0" smtClean="0">
                <a:solidFill>
                  <a:srgbClr val="C00000"/>
                </a:solidFill>
              </a:rPr>
              <a:t>A urethra </a:t>
            </a:r>
          </a:p>
          <a:p>
            <a:endParaRPr lang="en-US" sz="2600" dirty="0" smtClean="0"/>
          </a:p>
          <a:p>
            <a:r>
              <a:rPr lang="en-US" sz="2600" dirty="0" smtClean="0"/>
              <a:t>Main function is to remove metabolic waste product from blood </a:t>
            </a:r>
          </a:p>
          <a:p>
            <a:endParaRPr lang="en-US" sz="2600" dirty="0" smtClean="0"/>
          </a:p>
          <a:p>
            <a:r>
              <a:rPr lang="en-US" sz="2600" dirty="0" smtClean="0"/>
              <a:t>Also help in regulating fluid &amp; electrolyte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1638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199" y="1676400"/>
            <a:ext cx="4425065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75587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52400"/>
            <a:ext cx="4343400" cy="6553200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The urine produced by kidney is conveyed outside the body by</a:t>
            </a:r>
            <a:r>
              <a:rPr lang="en-US" i="1" dirty="0" smtClean="0">
                <a:solidFill>
                  <a:srgbClr val="C00000"/>
                </a:solidFill>
              </a:rPr>
              <a:t> excretory passages</a:t>
            </a:r>
          </a:p>
          <a:p>
            <a:endParaRPr lang="en-US" dirty="0" smtClean="0"/>
          </a:p>
          <a:p>
            <a:r>
              <a:rPr lang="en-US" dirty="0" smtClean="0"/>
              <a:t>Excretory passages consists of </a:t>
            </a:r>
          </a:p>
          <a:p>
            <a:pPr lvl="1"/>
            <a:endParaRPr lang="en-US" dirty="0" smtClean="0"/>
          </a:p>
          <a:p>
            <a:pPr lvl="1"/>
            <a:r>
              <a:rPr lang="en-US" b="1" dirty="0">
                <a:solidFill>
                  <a:srgbClr val="0070C0"/>
                </a:solidFill>
              </a:rPr>
              <a:t>M</a:t>
            </a:r>
            <a:r>
              <a:rPr lang="en-US" b="1" dirty="0" smtClean="0">
                <a:solidFill>
                  <a:srgbClr val="0070C0"/>
                </a:solidFill>
              </a:rPr>
              <a:t>inor &amp; Major calyces </a:t>
            </a:r>
          </a:p>
          <a:p>
            <a:pPr lvl="1"/>
            <a:endParaRPr lang="en-US" b="1" dirty="0" smtClean="0">
              <a:solidFill>
                <a:srgbClr val="0070C0"/>
              </a:solidFill>
            </a:endParaRPr>
          </a:p>
          <a:p>
            <a:pPr lvl="1"/>
            <a:r>
              <a:rPr lang="en-US" b="1" dirty="0" smtClean="0">
                <a:solidFill>
                  <a:srgbClr val="0070C0"/>
                </a:solidFill>
              </a:rPr>
              <a:t>Renal pelvis </a:t>
            </a:r>
          </a:p>
          <a:p>
            <a:pPr lvl="1"/>
            <a:endParaRPr lang="en-US" b="1" dirty="0" smtClean="0">
              <a:solidFill>
                <a:srgbClr val="0070C0"/>
              </a:solidFill>
            </a:endParaRPr>
          </a:p>
          <a:p>
            <a:pPr lvl="1"/>
            <a:r>
              <a:rPr lang="en-US" b="1" dirty="0" smtClean="0">
                <a:solidFill>
                  <a:srgbClr val="0070C0"/>
                </a:solidFill>
              </a:rPr>
              <a:t> Ureter </a:t>
            </a:r>
            <a:endParaRPr lang="en-US" b="1" dirty="0" smtClean="0">
              <a:solidFill>
                <a:srgbClr val="0070C0"/>
              </a:solidFill>
            </a:endParaRPr>
          </a:p>
          <a:p>
            <a:pPr lvl="1"/>
            <a:endParaRPr lang="en-US" b="1" dirty="0">
              <a:solidFill>
                <a:srgbClr val="0070C0"/>
              </a:solidFill>
            </a:endParaRPr>
          </a:p>
          <a:p>
            <a:pPr lvl="1"/>
            <a:r>
              <a:rPr lang="en-US" b="1" dirty="0" smtClean="0">
                <a:solidFill>
                  <a:srgbClr val="0070C0"/>
                </a:solidFill>
              </a:rPr>
              <a:t>urinary </a:t>
            </a:r>
            <a:r>
              <a:rPr lang="en-US" b="1" dirty="0" smtClean="0">
                <a:solidFill>
                  <a:srgbClr val="0070C0"/>
                </a:solidFill>
              </a:rPr>
              <a:t>bladder </a:t>
            </a:r>
          </a:p>
          <a:p>
            <a:pPr lvl="1"/>
            <a:endParaRPr lang="en-US" b="1" dirty="0" smtClean="0">
              <a:solidFill>
                <a:srgbClr val="0070C0"/>
              </a:solidFill>
            </a:endParaRPr>
          </a:p>
          <a:p>
            <a:pPr lvl="1"/>
            <a:r>
              <a:rPr lang="en-US" b="1" dirty="0" smtClean="0">
                <a:solidFill>
                  <a:srgbClr val="0070C0"/>
                </a:solidFill>
              </a:rPr>
              <a:t> Urethra  </a:t>
            </a:r>
          </a:p>
          <a:p>
            <a:endParaRPr lang="en-US" dirty="0" smtClean="0"/>
          </a:p>
          <a:p>
            <a:r>
              <a:rPr lang="en-US" dirty="0" smtClean="0"/>
              <a:t>These are hollow tube </a:t>
            </a:r>
          </a:p>
          <a:p>
            <a:endParaRPr lang="en-US" dirty="0" smtClean="0"/>
          </a:p>
          <a:p>
            <a:r>
              <a:rPr lang="en-US" dirty="0" smtClean="0"/>
              <a:t>Wall of these tube have similar organization &amp; consists of mucosa , muscle layer and adventitia (except urethra)</a:t>
            </a:r>
          </a:p>
          <a:p>
            <a:endParaRPr lang="en-US" dirty="0" smtClean="0"/>
          </a:p>
          <a:p>
            <a:r>
              <a:rPr lang="en-US" dirty="0" smtClean="0"/>
              <a:t>Mucosal lining of most of these tube is </a:t>
            </a:r>
            <a:r>
              <a:rPr lang="en-US" dirty="0" smtClean="0">
                <a:solidFill>
                  <a:srgbClr val="C00000"/>
                </a:solidFill>
              </a:rPr>
              <a:t>transitional epithelium (</a:t>
            </a:r>
            <a:r>
              <a:rPr lang="en-US" dirty="0">
                <a:solidFill>
                  <a:srgbClr val="C00000"/>
                </a:solidFill>
              </a:rPr>
              <a:t>U</a:t>
            </a:r>
            <a:r>
              <a:rPr lang="en-US" dirty="0" smtClean="0">
                <a:solidFill>
                  <a:srgbClr val="C00000"/>
                </a:solidFill>
              </a:rPr>
              <a:t>rothelium) </a:t>
            </a:r>
            <a:r>
              <a:rPr lang="en-US" dirty="0" smtClean="0"/>
              <a:t>, except some parts of urethra </a:t>
            </a:r>
            <a:endParaRPr lang="en-US" dirty="0"/>
          </a:p>
        </p:txBody>
      </p:sp>
      <p:pic>
        <p:nvPicPr>
          <p:cNvPr id="19459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1617" y="1752600"/>
            <a:ext cx="4655970" cy="358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68951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4638"/>
            <a:ext cx="8153400" cy="48736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Kidney 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" y="1143000"/>
            <a:ext cx="4648200" cy="55626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Retroperitoneal organ</a:t>
            </a:r>
          </a:p>
          <a:p>
            <a:endParaRPr lang="en-US" dirty="0" smtClean="0"/>
          </a:p>
          <a:p>
            <a:r>
              <a:rPr lang="en-US" dirty="0" smtClean="0"/>
              <a:t>Located in the posterior abdominal wall at the level of T12 – L3 vertebrae</a:t>
            </a:r>
          </a:p>
          <a:p>
            <a:endParaRPr lang="en-US" dirty="0" smtClean="0"/>
          </a:p>
          <a:p>
            <a:r>
              <a:rPr lang="en-US" dirty="0" smtClean="0"/>
              <a:t>Bean shaped &amp; medial border has central concavity known as hilum</a:t>
            </a:r>
          </a:p>
          <a:p>
            <a:endParaRPr lang="en-US" dirty="0" smtClean="0"/>
          </a:p>
          <a:p>
            <a:r>
              <a:rPr lang="en-US" dirty="0" smtClean="0"/>
              <a:t>It </a:t>
            </a:r>
            <a:r>
              <a:rPr lang="en-US" dirty="0"/>
              <a:t>secretes - </a:t>
            </a:r>
          </a:p>
          <a:p>
            <a:pPr lvl="1"/>
            <a:endParaRPr lang="en-US" dirty="0"/>
          </a:p>
          <a:p>
            <a:pPr lvl="2"/>
            <a:r>
              <a:rPr lang="en-US" b="1" dirty="0">
                <a:solidFill>
                  <a:srgbClr val="C00000"/>
                </a:solidFill>
              </a:rPr>
              <a:t>Renin – </a:t>
            </a:r>
            <a:r>
              <a:rPr lang="en-US" dirty="0"/>
              <a:t>for autoregulation of blood flow &amp; blood pressure </a:t>
            </a:r>
          </a:p>
          <a:p>
            <a:pPr lvl="1"/>
            <a:endParaRPr lang="en-US" dirty="0"/>
          </a:p>
          <a:p>
            <a:pPr lvl="2"/>
            <a:r>
              <a:rPr lang="en-US" b="1" dirty="0">
                <a:solidFill>
                  <a:srgbClr val="C00000"/>
                </a:solidFill>
              </a:rPr>
              <a:t>Erythropoietin </a:t>
            </a:r>
            <a:r>
              <a:rPr lang="en-US" b="1" dirty="0"/>
              <a:t>– </a:t>
            </a:r>
            <a:r>
              <a:rPr lang="en-US" dirty="0"/>
              <a:t>for  maturation of RBC</a:t>
            </a:r>
          </a:p>
          <a:p>
            <a:pPr lvl="1"/>
            <a:endParaRPr lang="en-US" dirty="0"/>
          </a:p>
          <a:p>
            <a:pPr lvl="2"/>
            <a:r>
              <a:rPr lang="en-US" b="1" dirty="0">
                <a:solidFill>
                  <a:srgbClr val="C00000"/>
                </a:solidFill>
              </a:rPr>
              <a:t>1,25 dihydroxy cholecalciferol  </a:t>
            </a:r>
            <a:r>
              <a:rPr lang="en-US" dirty="0"/>
              <a:t>- for control of calcium metabolism 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6523" y="2131142"/>
            <a:ext cx="4397477" cy="24116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75570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229600" cy="563562"/>
          </a:xfrm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srgbClr val="C00000"/>
                </a:solidFill>
              </a:rPr>
              <a:t>Internal structure of kidney</a:t>
            </a:r>
            <a:br>
              <a:rPr lang="en-US" sz="2800" dirty="0" smtClean="0">
                <a:solidFill>
                  <a:srgbClr val="C00000"/>
                </a:solidFill>
              </a:rPr>
            </a:br>
            <a:r>
              <a:rPr lang="en-US" sz="2800" dirty="0" smtClean="0">
                <a:solidFill>
                  <a:srgbClr val="C00000"/>
                </a:solidFill>
              </a:rPr>
              <a:t>(Macroscopic)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990600"/>
            <a:ext cx="3886200" cy="57150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On Coronal section the specimen presents two parts outer</a:t>
            </a:r>
            <a:r>
              <a:rPr lang="en-US" u="sng" dirty="0" smtClean="0"/>
              <a:t> </a:t>
            </a:r>
            <a:r>
              <a:rPr lang="en-US" i="1" u="sng" dirty="0" smtClean="0">
                <a:solidFill>
                  <a:srgbClr val="C00000"/>
                </a:solidFill>
              </a:rPr>
              <a:t>renal substance</a:t>
            </a:r>
            <a:r>
              <a:rPr lang="en-US" u="sng" dirty="0" smtClean="0"/>
              <a:t>  </a:t>
            </a:r>
            <a:r>
              <a:rPr lang="en-US" dirty="0" smtClean="0"/>
              <a:t>&amp; inner </a:t>
            </a:r>
            <a:r>
              <a:rPr lang="en-US" i="1" u="sng" dirty="0" smtClean="0">
                <a:solidFill>
                  <a:srgbClr val="C00000"/>
                </a:solidFill>
              </a:rPr>
              <a:t>renal sinus  </a:t>
            </a:r>
          </a:p>
          <a:p>
            <a:endParaRPr lang="en-US" dirty="0" smtClean="0">
              <a:solidFill>
                <a:srgbClr val="C00000"/>
              </a:solidFill>
            </a:endParaRPr>
          </a:p>
          <a:p>
            <a:r>
              <a:rPr lang="en-US" u="sng" dirty="0" smtClean="0">
                <a:solidFill>
                  <a:srgbClr val="C00000"/>
                </a:solidFill>
              </a:rPr>
              <a:t>Renal substance </a:t>
            </a:r>
            <a:r>
              <a:rPr lang="en-US" dirty="0" smtClean="0">
                <a:solidFill>
                  <a:srgbClr val="C00000"/>
                </a:solidFill>
              </a:rPr>
              <a:t>–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Consists of </a:t>
            </a:r>
            <a:r>
              <a:rPr lang="en-US" b="1" dirty="0" smtClean="0">
                <a:solidFill>
                  <a:srgbClr val="0070C0"/>
                </a:solidFill>
              </a:rPr>
              <a:t>inner medulla</a:t>
            </a:r>
            <a:r>
              <a:rPr lang="en-US" b="1" dirty="0" smtClean="0"/>
              <a:t> </a:t>
            </a:r>
            <a:r>
              <a:rPr lang="en-US" dirty="0" smtClean="0"/>
              <a:t>&amp; </a:t>
            </a:r>
            <a:r>
              <a:rPr lang="en-US" b="1" dirty="0" smtClean="0">
                <a:solidFill>
                  <a:srgbClr val="0070C0"/>
                </a:solidFill>
              </a:rPr>
              <a:t>outer cortex</a:t>
            </a:r>
          </a:p>
          <a:p>
            <a:endParaRPr lang="en-US" dirty="0" smtClean="0">
              <a:solidFill>
                <a:srgbClr val="0070C0"/>
              </a:solidFill>
            </a:endParaRPr>
          </a:p>
          <a:p>
            <a:r>
              <a:rPr lang="en-US" sz="3100" b="1" dirty="0" smtClean="0">
                <a:solidFill>
                  <a:srgbClr val="0070C0"/>
                </a:solidFill>
              </a:rPr>
              <a:t>Medulla-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Consists of 10 – 15 medullary pyramids 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Base of each pyramid is directed towards the cortex &amp; apex projects into renal sinus 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6147" name="Picture 3" descr="I:\162421063833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7629" y="1143000"/>
            <a:ext cx="5153714" cy="2752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3853338"/>
            <a:ext cx="3276600" cy="29901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95709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" y="457200"/>
            <a:ext cx="4343400" cy="6248400"/>
          </a:xfrm>
        </p:spPr>
        <p:txBody>
          <a:bodyPr>
            <a:normAutofit/>
          </a:bodyPr>
          <a:lstStyle/>
          <a:p>
            <a:endParaRPr lang="en-US" sz="2400" dirty="0" smtClean="0"/>
          </a:p>
          <a:p>
            <a:r>
              <a:rPr lang="en-US" sz="2000" dirty="0" smtClean="0"/>
              <a:t>Apex </a:t>
            </a:r>
            <a:r>
              <a:rPr lang="en-US" sz="2000" dirty="0"/>
              <a:t>of pyramid is known as renal papilla </a:t>
            </a:r>
          </a:p>
          <a:p>
            <a:endParaRPr lang="en-US" sz="2000" dirty="0" smtClean="0"/>
          </a:p>
          <a:p>
            <a:r>
              <a:rPr lang="en-US" sz="2000" dirty="0" smtClean="0"/>
              <a:t>Pyramid </a:t>
            </a:r>
            <a:r>
              <a:rPr lang="en-US" sz="2000" dirty="0"/>
              <a:t>contains </a:t>
            </a:r>
            <a:endParaRPr lang="en-US" sz="2000" dirty="0" smtClean="0"/>
          </a:p>
          <a:p>
            <a:pPr lvl="1"/>
            <a:endParaRPr lang="en-US" sz="1800" b="1" dirty="0" smtClean="0">
              <a:solidFill>
                <a:srgbClr val="00B050"/>
              </a:solidFill>
            </a:endParaRPr>
          </a:p>
          <a:p>
            <a:pPr lvl="1"/>
            <a:r>
              <a:rPr lang="en-US" sz="1800" b="1" dirty="0" smtClean="0">
                <a:solidFill>
                  <a:srgbClr val="00B050"/>
                </a:solidFill>
              </a:rPr>
              <a:t>The </a:t>
            </a:r>
            <a:r>
              <a:rPr lang="en-US" sz="1800" b="1" dirty="0">
                <a:solidFill>
                  <a:srgbClr val="00B050"/>
                </a:solidFill>
              </a:rPr>
              <a:t>collecting duct </a:t>
            </a:r>
            <a:endParaRPr lang="en-US" sz="1800" b="1" dirty="0" smtClean="0">
              <a:solidFill>
                <a:srgbClr val="00B050"/>
              </a:solidFill>
            </a:endParaRPr>
          </a:p>
          <a:p>
            <a:pPr lvl="1"/>
            <a:endParaRPr lang="en-US" sz="1800" b="1" dirty="0" smtClean="0">
              <a:solidFill>
                <a:srgbClr val="00B050"/>
              </a:solidFill>
            </a:endParaRPr>
          </a:p>
          <a:p>
            <a:pPr lvl="1"/>
            <a:r>
              <a:rPr lang="en-US" sz="1800" b="1" dirty="0" smtClean="0">
                <a:solidFill>
                  <a:srgbClr val="00B050"/>
                </a:solidFill>
              </a:rPr>
              <a:t>Loop </a:t>
            </a:r>
            <a:r>
              <a:rPr lang="en-US" sz="1800" b="1" dirty="0">
                <a:solidFill>
                  <a:srgbClr val="00B050"/>
                </a:solidFill>
              </a:rPr>
              <a:t>of Henle </a:t>
            </a:r>
            <a:r>
              <a:rPr lang="en-US" sz="1800" b="1" dirty="0" smtClean="0">
                <a:solidFill>
                  <a:srgbClr val="00B050"/>
                </a:solidFill>
              </a:rPr>
              <a:t> </a:t>
            </a:r>
          </a:p>
          <a:p>
            <a:pPr lvl="1"/>
            <a:endParaRPr lang="en-US" sz="1800" b="1" dirty="0" smtClean="0">
              <a:solidFill>
                <a:srgbClr val="00B050"/>
              </a:solidFill>
            </a:endParaRPr>
          </a:p>
          <a:p>
            <a:pPr lvl="1"/>
            <a:r>
              <a:rPr lang="en-US" sz="1800" b="1" dirty="0" smtClean="0">
                <a:solidFill>
                  <a:srgbClr val="00B050"/>
                </a:solidFill>
              </a:rPr>
              <a:t>Vasa </a:t>
            </a:r>
            <a:r>
              <a:rPr lang="en-US" sz="1800" b="1" dirty="0">
                <a:solidFill>
                  <a:srgbClr val="00B050"/>
                </a:solidFill>
              </a:rPr>
              <a:t>recta </a:t>
            </a:r>
          </a:p>
          <a:p>
            <a:endParaRPr lang="en-US" sz="2000" dirty="0" smtClean="0"/>
          </a:p>
          <a:p>
            <a:r>
              <a:rPr lang="en-US" sz="2000" dirty="0" smtClean="0"/>
              <a:t>Renal </a:t>
            </a:r>
            <a:r>
              <a:rPr lang="en-US" sz="2000" dirty="0"/>
              <a:t>papilla is open at the funnel shaped minor calyx </a:t>
            </a:r>
          </a:p>
          <a:p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9571" y="1524000"/>
            <a:ext cx="4842658" cy="441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68082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533400"/>
            <a:ext cx="4343400" cy="6172200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rgbClr val="0070C0"/>
                </a:solidFill>
              </a:rPr>
              <a:t>Cortex – 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Surrounding  the medulla  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Contains renal corpuscles</a:t>
            </a:r>
          </a:p>
          <a:p>
            <a:pPr lvl="2"/>
            <a:endParaRPr lang="en-US" sz="1800" dirty="0" smtClean="0"/>
          </a:p>
          <a:p>
            <a:pPr lvl="2"/>
            <a:r>
              <a:rPr lang="en-US" sz="1800" b="1" dirty="0" smtClean="0">
                <a:solidFill>
                  <a:srgbClr val="00B050"/>
                </a:solidFill>
              </a:rPr>
              <a:t>PCT</a:t>
            </a:r>
          </a:p>
          <a:p>
            <a:pPr lvl="2"/>
            <a:endParaRPr lang="en-US" sz="1800" b="1" dirty="0" smtClean="0">
              <a:solidFill>
                <a:srgbClr val="00B050"/>
              </a:solidFill>
            </a:endParaRPr>
          </a:p>
          <a:p>
            <a:pPr lvl="2"/>
            <a:r>
              <a:rPr lang="en-US" sz="1800" b="1" dirty="0" smtClean="0">
                <a:solidFill>
                  <a:srgbClr val="00B050"/>
                </a:solidFill>
              </a:rPr>
              <a:t>DCT</a:t>
            </a:r>
          </a:p>
          <a:p>
            <a:pPr lvl="2"/>
            <a:endParaRPr lang="en-US" sz="1800" b="1" dirty="0" smtClean="0">
              <a:solidFill>
                <a:srgbClr val="00B050"/>
              </a:solidFill>
            </a:endParaRPr>
          </a:p>
          <a:p>
            <a:pPr lvl="2"/>
            <a:r>
              <a:rPr lang="en-US" sz="1800" b="1" dirty="0" smtClean="0">
                <a:solidFill>
                  <a:srgbClr val="00B050"/>
                </a:solidFill>
              </a:rPr>
              <a:t>Medullary rays </a:t>
            </a:r>
          </a:p>
          <a:p>
            <a:pPr lvl="3"/>
            <a:endParaRPr lang="en-US" sz="1600" dirty="0" smtClean="0"/>
          </a:p>
          <a:p>
            <a:pPr lvl="3"/>
            <a:r>
              <a:rPr lang="en-US" sz="1600" dirty="0" smtClean="0"/>
              <a:t>Thin projection of medulla from the base of medullary pyramid  into cortex </a:t>
            </a:r>
          </a:p>
          <a:p>
            <a:pPr lvl="2"/>
            <a:endParaRPr lang="en-US" sz="1800" dirty="0" smtClean="0">
              <a:solidFill>
                <a:srgbClr val="00B050"/>
              </a:solidFill>
            </a:endParaRPr>
          </a:p>
          <a:p>
            <a:pPr lvl="2"/>
            <a:r>
              <a:rPr lang="en-US" sz="1800" b="1" dirty="0" smtClean="0">
                <a:solidFill>
                  <a:srgbClr val="00B050"/>
                </a:solidFill>
              </a:rPr>
              <a:t>Interlobular artery &amp; veins </a:t>
            </a:r>
            <a:endParaRPr lang="en-US" sz="1800" b="1" dirty="0">
              <a:solidFill>
                <a:srgbClr val="00B050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1913" y="1752600"/>
            <a:ext cx="4258199" cy="434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99379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Autofit/>
          </a:bodyPr>
          <a:lstStyle/>
          <a:p>
            <a:r>
              <a:rPr lang="en-US" sz="3600" dirty="0" smtClean="0">
                <a:solidFill>
                  <a:srgbClr val="C00000"/>
                </a:solidFill>
              </a:rPr>
              <a:t>Microscopic structure of kidney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990600"/>
            <a:ext cx="4343400" cy="563880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 smtClean="0"/>
              <a:t>Histologically the kidney consists of </a:t>
            </a:r>
            <a:r>
              <a:rPr lang="en-US" b="1" i="1" dirty="0" smtClean="0"/>
              <a:t>three</a:t>
            </a:r>
            <a:r>
              <a:rPr lang="en-US" i="1" dirty="0" smtClean="0"/>
              <a:t> </a:t>
            </a:r>
            <a:r>
              <a:rPr lang="en-US" dirty="0" smtClean="0"/>
              <a:t>components </a:t>
            </a:r>
          </a:p>
          <a:p>
            <a:endParaRPr lang="en-US" dirty="0" smtClean="0"/>
          </a:p>
          <a:p>
            <a:r>
              <a:rPr lang="en-US" b="1" dirty="0" smtClean="0">
                <a:solidFill>
                  <a:srgbClr val="0070C0"/>
                </a:solidFill>
              </a:rPr>
              <a:t>Stroma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The capsule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Interstitium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Connective tissue which support the parenchyma</a:t>
            </a:r>
          </a:p>
          <a:p>
            <a:endParaRPr lang="en-US" dirty="0" smtClean="0">
              <a:solidFill>
                <a:srgbClr val="0070C0"/>
              </a:solidFill>
            </a:endParaRPr>
          </a:p>
          <a:p>
            <a:r>
              <a:rPr lang="en-US" b="1" dirty="0" smtClean="0">
                <a:solidFill>
                  <a:srgbClr val="0070C0"/>
                </a:solidFill>
              </a:rPr>
              <a:t>Parenchyma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Consists of nephrons </a:t>
            </a:r>
          </a:p>
          <a:p>
            <a:endParaRPr lang="en-US" dirty="0" smtClean="0"/>
          </a:p>
          <a:p>
            <a:r>
              <a:rPr lang="en-US" b="1" dirty="0" smtClean="0">
                <a:solidFill>
                  <a:srgbClr val="0070C0"/>
                </a:solidFill>
              </a:rPr>
              <a:t>Collecting system 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Includes collecting tubules &amp; ducts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133600"/>
            <a:ext cx="4373624" cy="3213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17745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228600"/>
            <a:ext cx="4495800" cy="6324600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Nephron</a:t>
            </a:r>
            <a:r>
              <a:rPr lang="en-US" b="1" dirty="0" smtClean="0"/>
              <a:t>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Structural &amp; functional unit of kidney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Major part of a nephron is located in the cortex &amp; parts of it is present in medulla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Each nephron consists of – </a:t>
            </a:r>
          </a:p>
          <a:p>
            <a:pPr lvl="2"/>
            <a:endParaRPr lang="en-US" dirty="0" smtClean="0"/>
          </a:p>
          <a:p>
            <a:pPr lvl="2"/>
            <a:r>
              <a:rPr lang="en-US" b="1" dirty="0" smtClean="0">
                <a:solidFill>
                  <a:srgbClr val="0070C0"/>
                </a:solidFill>
              </a:rPr>
              <a:t>Renal corpuscle</a:t>
            </a:r>
          </a:p>
          <a:p>
            <a:pPr lvl="3"/>
            <a:endParaRPr lang="en-US" dirty="0" smtClean="0"/>
          </a:p>
          <a:p>
            <a:pPr lvl="3"/>
            <a:r>
              <a:rPr lang="en-US" dirty="0" smtClean="0"/>
              <a:t>Consists of Bowman’s capsule &amp; glomerulus </a:t>
            </a:r>
          </a:p>
          <a:p>
            <a:pPr lvl="2"/>
            <a:endParaRPr lang="en-US" dirty="0" smtClean="0"/>
          </a:p>
          <a:p>
            <a:pPr lvl="2"/>
            <a:r>
              <a:rPr lang="en-US" b="1" dirty="0" smtClean="0">
                <a:solidFill>
                  <a:srgbClr val="0070C0"/>
                </a:solidFill>
              </a:rPr>
              <a:t>Tubule </a:t>
            </a:r>
          </a:p>
          <a:p>
            <a:pPr lvl="3"/>
            <a:endParaRPr lang="en-US" dirty="0" smtClean="0"/>
          </a:p>
          <a:p>
            <a:pPr lvl="3"/>
            <a:r>
              <a:rPr lang="en-US" dirty="0" smtClean="0"/>
              <a:t>Consists of PCT , loop of Henle &amp; DCT  </a:t>
            </a:r>
            <a:endParaRPr 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838200"/>
            <a:ext cx="4421667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39156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2572" y="1371600"/>
            <a:ext cx="4301428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990600"/>
            <a:ext cx="4564125" cy="48786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25156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" y="152400"/>
            <a:ext cx="4419600" cy="65532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sz="3400" b="1" dirty="0" smtClean="0">
                <a:solidFill>
                  <a:srgbClr val="0070C0"/>
                </a:solidFill>
              </a:rPr>
              <a:t>Renal corpuscle </a:t>
            </a:r>
          </a:p>
          <a:p>
            <a:pPr lvl="1"/>
            <a:r>
              <a:rPr lang="en-US" dirty="0" smtClean="0"/>
              <a:t>Present in cortex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Present two poles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Vascular pole 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Urinary pole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Consists of Bowman’s capsule &amp; glomerulus </a:t>
            </a:r>
          </a:p>
          <a:p>
            <a:endParaRPr lang="en-US" dirty="0" smtClean="0"/>
          </a:p>
          <a:p>
            <a:r>
              <a:rPr lang="en-US" b="1" dirty="0" smtClean="0">
                <a:solidFill>
                  <a:srgbClr val="00B050"/>
                </a:solidFill>
              </a:rPr>
              <a:t>Bowman’s capsule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Is blind beginning of nephron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Invaginated by tufts of capillaries called  glomerulus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Afferent arteriole enters the renal corpuscle through vascular pole which divides into capillaries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These capillaries join to form efferent arteriole which leaves the glomerulus through vascular pole </a:t>
            </a:r>
            <a:endParaRPr lang="en-US" dirty="0"/>
          </a:p>
        </p:txBody>
      </p:sp>
      <p:pic>
        <p:nvPicPr>
          <p:cNvPr id="20483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1403" y="1219200"/>
            <a:ext cx="4520787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4914" y="3429000"/>
            <a:ext cx="4648200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11673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381000"/>
            <a:ext cx="4343400" cy="6248400"/>
          </a:xfrm>
        </p:spPr>
        <p:txBody>
          <a:bodyPr>
            <a:normAutofit fontScale="85000" lnSpcReduction="10000"/>
          </a:bodyPr>
          <a:lstStyle/>
          <a:p>
            <a:pPr lvl="1"/>
            <a:r>
              <a:rPr lang="en-US" dirty="0" smtClean="0"/>
              <a:t>It consist of two layers </a:t>
            </a:r>
          </a:p>
          <a:p>
            <a:pPr lvl="2"/>
            <a:endParaRPr lang="en-US" dirty="0" smtClean="0"/>
          </a:p>
          <a:p>
            <a:pPr lvl="2"/>
            <a:r>
              <a:rPr lang="en-US" b="1" dirty="0" smtClean="0">
                <a:solidFill>
                  <a:srgbClr val="0070C0"/>
                </a:solidFill>
              </a:rPr>
              <a:t>Parietal layer </a:t>
            </a:r>
          </a:p>
          <a:p>
            <a:pPr lvl="3"/>
            <a:endParaRPr lang="en-US" dirty="0" smtClean="0"/>
          </a:p>
          <a:p>
            <a:pPr lvl="3"/>
            <a:r>
              <a:rPr lang="en-US" dirty="0" smtClean="0">
                <a:solidFill>
                  <a:srgbClr val="C00000"/>
                </a:solidFill>
              </a:rPr>
              <a:t>Lined by simple squamous epithelium</a:t>
            </a:r>
          </a:p>
          <a:p>
            <a:pPr lvl="2"/>
            <a:endParaRPr lang="en-US" dirty="0" smtClean="0"/>
          </a:p>
          <a:p>
            <a:pPr lvl="2"/>
            <a:r>
              <a:rPr lang="en-US" b="1" dirty="0" smtClean="0">
                <a:solidFill>
                  <a:srgbClr val="0070C0"/>
                </a:solidFill>
              </a:rPr>
              <a:t>Visceral layer </a:t>
            </a:r>
          </a:p>
          <a:p>
            <a:pPr lvl="3"/>
            <a:endParaRPr lang="en-US" dirty="0" smtClean="0"/>
          </a:p>
          <a:p>
            <a:pPr lvl="3"/>
            <a:r>
              <a:rPr lang="en-US" dirty="0" smtClean="0">
                <a:solidFill>
                  <a:srgbClr val="C00000"/>
                </a:solidFill>
              </a:rPr>
              <a:t>Lined by podocytes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Space b/w two layers is called urinary space (Bowman’s space)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At vascular pole both layers are continuous with each other </a:t>
            </a:r>
          </a:p>
          <a:p>
            <a:endParaRPr lang="en-US" dirty="0" smtClean="0"/>
          </a:p>
          <a:p>
            <a:r>
              <a:rPr lang="en-US" sz="2400" dirty="0" smtClean="0"/>
              <a:t>The process of urine formation begins with filtrate of blood plasma at the renal corpuscle </a:t>
            </a:r>
            <a:endParaRPr lang="en-US" sz="2400" dirty="0"/>
          </a:p>
        </p:txBody>
      </p:sp>
      <p:pic>
        <p:nvPicPr>
          <p:cNvPr id="2150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914400"/>
            <a:ext cx="4316956" cy="2363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1014" y="3445404"/>
            <a:ext cx="4410586" cy="23457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8880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304800"/>
            <a:ext cx="4343400" cy="6400800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sz="3800" b="1" dirty="0" smtClean="0">
                <a:solidFill>
                  <a:srgbClr val="0070C0"/>
                </a:solidFill>
              </a:rPr>
              <a:t>Tubule</a:t>
            </a:r>
          </a:p>
          <a:p>
            <a:endParaRPr lang="en-US" sz="3200" dirty="0" smtClean="0"/>
          </a:p>
          <a:p>
            <a:r>
              <a:rPr lang="en-US" sz="3800" b="1" dirty="0" smtClean="0">
                <a:solidFill>
                  <a:srgbClr val="00B050"/>
                </a:solidFill>
              </a:rPr>
              <a:t>Proximal convoluted tubule (PCT)</a:t>
            </a:r>
          </a:p>
          <a:p>
            <a:pPr lvl="1"/>
            <a:endParaRPr lang="en-US" sz="2600" dirty="0" smtClean="0"/>
          </a:p>
          <a:p>
            <a:pPr lvl="1"/>
            <a:r>
              <a:rPr lang="en-US" sz="2600" dirty="0" smtClean="0"/>
              <a:t>Longest part of nephron</a:t>
            </a:r>
          </a:p>
          <a:p>
            <a:pPr lvl="1"/>
            <a:endParaRPr lang="en-US" sz="2600" dirty="0" smtClean="0"/>
          </a:p>
          <a:p>
            <a:pPr lvl="1"/>
            <a:r>
              <a:rPr lang="en-US" sz="2600" dirty="0" smtClean="0"/>
              <a:t>Begins at urinary pole of renal corpuscle </a:t>
            </a:r>
          </a:p>
          <a:p>
            <a:pPr lvl="1"/>
            <a:endParaRPr lang="en-US" sz="2600" dirty="0" smtClean="0"/>
          </a:p>
          <a:p>
            <a:pPr lvl="1"/>
            <a:r>
              <a:rPr lang="en-US" sz="2600" dirty="0" smtClean="0">
                <a:solidFill>
                  <a:srgbClr val="C00000"/>
                </a:solidFill>
              </a:rPr>
              <a:t>Lined by simple cuboidal </a:t>
            </a:r>
            <a:r>
              <a:rPr lang="en-US" sz="2600" dirty="0">
                <a:solidFill>
                  <a:srgbClr val="C00000"/>
                </a:solidFill>
              </a:rPr>
              <a:t>epithelium </a:t>
            </a:r>
            <a:r>
              <a:rPr lang="en-US" sz="2600" dirty="0" smtClean="0">
                <a:solidFill>
                  <a:srgbClr val="C00000"/>
                </a:solidFill>
              </a:rPr>
              <a:t>with microvilli(brush border) </a:t>
            </a:r>
          </a:p>
          <a:p>
            <a:pPr lvl="1"/>
            <a:endParaRPr lang="en-US" sz="2600" dirty="0" smtClean="0"/>
          </a:p>
          <a:p>
            <a:pPr lvl="1"/>
            <a:r>
              <a:rPr lang="en-US" sz="2600" dirty="0" smtClean="0"/>
              <a:t>Nuclei are round &amp; centrally placed </a:t>
            </a:r>
          </a:p>
          <a:p>
            <a:pPr lvl="1"/>
            <a:endParaRPr lang="en-US" sz="2600" dirty="0" smtClean="0"/>
          </a:p>
          <a:p>
            <a:pPr lvl="1"/>
            <a:r>
              <a:rPr lang="en-US" sz="2600" dirty="0" smtClean="0"/>
              <a:t>Reabsorption of various component (about 75%) of glomerular filtration  occurs here –</a:t>
            </a:r>
          </a:p>
          <a:p>
            <a:pPr lvl="2"/>
            <a:endParaRPr lang="en-US" sz="2200" dirty="0" smtClean="0"/>
          </a:p>
          <a:p>
            <a:pPr lvl="2"/>
            <a:r>
              <a:rPr lang="en-US" sz="2200" dirty="0" smtClean="0">
                <a:solidFill>
                  <a:srgbClr val="C00000"/>
                </a:solidFill>
              </a:rPr>
              <a:t>Na &amp; Cl (80%)</a:t>
            </a:r>
          </a:p>
          <a:p>
            <a:pPr lvl="2"/>
            <a:r>
              <a:rPr lang="en-US" sz="2200" dirty="0" smtClean="0">
                <a:solidFill>
                  <a:srgbClr val="C00000"/>
                </a:solidFill>
              </a:rPr>
              <a:t> water  (85%)</a:t>
            </a:r>
          </a:p>
          <a:p>
            <a:pPr lvl="2"/>
            <a:endParaRPr lang="en-US" sz="2200" dirty="0" smtClean="0">
              <a:solidFill>
                <a:srgbClr val="C00000"/>
              </a:solidFill>
            </a:endParaRPr>
          </a:p>
          <a:p>
            <a:pPr lvl="2"/>
            <a:r>
              <a:rPr lang="en-US" sz="2200" dirty="0" smtClean="0">
                <a:solidFill>
                  <a:srgbClr val="C00000"/>
                </a:solidFill>
              </a:rPr>
              <a:t>Amino acid ,ascorbic &amp; lactic acid (100%)</a:t>
            </a:r>
          </a:p>
          <a:p>
            <a:pPr lvl="2"/>
            <a:endParaRPr lang="en-US" sz="2200" dirty="0" smtClean="0">
              <a:solidFill>
                <a:srgbClr val="C00000"/>
              </a:solidFill>
            </a:endParaRPr>
          </a:p>
          <a:p>
            <a:pPr lvl="2"/>
            <a:r>
              <a:rPr lang="en-US" sz="2200" dirty="0" smtClean="0">
                <a:solidFill>
                  <a:srgbClr val="C00000"/>
                </a:solidFill>
              </a:rPr>
              <a:t>Glucose </a:t>
            </a:r>
          </a:p>
          <a:p>
            <a:pPr lvl="2"/>
            <a:endParaRPr lang="en-US" sz="2200" dirty="0" smtClean="0">
              <a:solidFill>
                <a:srgbClr val="C00000"/>
              </a:solidFill>
            </a:endParaRPr>
          </a:p>
          <a:p>
            <a:pPr lvl="2"/>
            <a:r>
              <a:rPr lang="en-US" sz="2200" dirty="0" smtClean="0">
                <a:solidFill>
                  <a:srgbClr val="C00000"/>
                </a:solidFill>
              </a:rPr>
              <a:t>Bicarbonate  </a:t>
            </a:r>
          </a:p>
          <a:p>
            <a:endParaRPr lang="en-US" dirty="0"/>
          </a:p>
        </p:txBody>
      </p:sp>
      <p:pic>
        <p:nvPicPr>
          <p:cNvPr id="15363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607" y="2057400"/>
            <a:ext cx="4585435" cy="312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89200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52400"/>
            <a:ext cx="4343400" cy="6400800"/>
          </a:xfrm>
        </p:spPr>
        <p:txBody>
          <a:bodyPr>
            <a:normAutofit fontScale="70000" lnSpcReduction="20000"/>
          </a:bodyPr>
          <a:lstStyle/>
          <a:p>
            <a:r>
              <a:rPr lang="en-US" sz="3400" b="1" dirty="0" smtClean="0">
                <a:solidFill>
                  <a:srgbClr val="00B050"/>
                </a:solidFill>
              </a:rPr>
              <a:t>Loop of Henle (LOP)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It is ‘U’ shape tube arising from PCT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Descends from cortex into medulla &amp; then return back into the cortex &amp; end into DCT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It has descending limb &amp; ascending limb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Each limb has thick &amp; thin parts</a:t>
            </a:r>
          </a:p>
          <a:p>
            <a:pPr lvl="2"/>
            <a:endParaRPr lang="en-US" dirty="0" smtClean="0"/>
          </a:p>
          <a:p>
            <a:pPr lvl="2"/>
            <a:r>
              <a:rPr lang="en-US" b="1" dirty="0" smtClean="0">
                <a:solidFill>
                  <a:srgbClr val="C00000"/>
                </a:solidFill>
              </a:rPr>
              <a:t>Thick part </a:t>
            </a:r>
            <a:r>
              <a:rPr lang="en-US" dirty="0" smtClean="0">
                <a:solidFill>
                  <a:srgbClr val="C00000"/>
                </a:solidFill>
              </a:rPr>
              <a:t>– lined by cuboidal epithelium</a:t>
            </a:r>
          </a:p>
          <a:p>
            <a:pPr lvl="2"/>
            <a:endParaRPr lang="en-US" dirty="0" smtClean="0">
              <a:solidFill>
                <a:srgbClr val="C00000"/>
              </a:solidFill>
            </a:endParaRPr>
          </a:p>
          <a:p>
            <a:pPr lvl="2"/>
            <a:r>
              <a:rPr lang="en-US" b="1" dirty="0" smtClean="0">
                <a:solidFill>
                  <a:srgbClr val="C00000"/>
                </a:solidFill>
              </a:rPr>
              <a:t>Thin part </a:t>
            </a:r>
            <a:r>
              <a:rPr lang="en-US" dirty="0" smtClean="0">
                <a:solidFill>
                  <a:srgbClr val="C00000"/>
                </a:solidFill>
              </a:rPr>
              <a:t>– lined by squamous epithelium with few microvilli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It helps in increasing the osmotic gradient in the medulla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The gradient allows concentration of urine in the collecting duct </a:t>
            </a:r>
          </a:p>
          <a:p>
            <a:pPr marL="0" indent="0">
              <a:buNone/>
            </a:pPr>
            <a:r>
              <a:rPr lang="en-US" dirty="0" smtClean="0"/>
              <a:t> </a:t>
            </a:r>
          </a:p>
          <a:p>
            <a:endParaRPr lang="en-US" dirty="0"/>
          </a:p>
        </p:txBody>
      </p:sp>
      <p:pic>
        <p:nvPicPr>
          <p:cNvPr id="22535" name="Picture 7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6167" y="685800"/>
            <a:ext cx="4517833" cy="53575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83806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381000"/>
            <a:ext cx="4343400" cy="6248400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Distal convoluted tubule (DCT)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Present in cortex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Continuation of ascending limb of LOH</a:t>
            </a:r>
          </a:p>
          <a:p>
            <a:pPr lvl="1"/>
            <a:endParaRPr lang="en-US" dirty="0" smtClean="0">
              <a:solidFill>
                <a:srgbClr val="C00000"/>
              </a:solidFill>
            </a:endParaRPr>
          </a:p>
          <a:p>
            <a:pPr lvl="1"/>
            <a:r>
              <a:rPr lang="en-US" dirty="0" smtClean="0">
                <a:solidFill>
                  <a:srgbClr val="C00000"/>
                </a:solidFill>
              </a:rPr>
              <a:t>Lined by simple cuboidal epithelium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>
                <a:solidFill>
                  <a:srgbClr val="C00000"/>
                </a:solidFill>
              </a:rPr>
              <a:t> Do not have microvilli </a:t>
            </a:r>
          </a:p>
          <a:p>
            <a:pPr lvl="1"/>
            <a:endParaRPr lang="en-US" dirty="0" smtClean="0">
              <a:solidFill>
                <a:srgbClr val="C00000"/>
              </a:solidFill>
            </a:endParaRPr>
          </a:p>
          <a:p>
            <a:pPr lvl="1"/>
            <a:r>
              <a:rPr lang="en-US" dirty="0" smtClean="0">
                <a:solidFill>
                  <a:srgbClr val="C00000"/>
                </a:solidFill>
              </a:rPr>
              <a:t>Large regular lumen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Involved in reabsorption of salt, water &amp; bicarbonate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>
                <a:solidFill>
                  <a:srgbClr val="0070C0"/>
                </a:solidFill>
              </a:rPr>
              <a:t>It is under control of antidiuretic hormone (ADH) which promotes reabsorption   </a:t>
            </a:r>
            <a:endParaRPr lang="en-US" dirty="0">
              <a:solidFill>
                <a:srgbClr val="0070C0"/>
              </a:solidFill>
            </a:endParaRPr>
          </a:p>
        </p:txBody>
      </p:sp>
      <p:pic>
        <p:nvPicPr>
          <p:cNvPr id="7172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286000"/>
            <a:ext cx="4038600" cy="3037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867614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914400"/>
            <a:ext cx="4495800" cy="4953000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rgbClr val="0070C0"/>
                </a:solidFill>
              </a:rPr>
              <a:t>Juxtaglomerular apparatus 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Present in the vascular pole of the kidney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It has a three components</a:t>
            </a:r>
          </a:p>
          <a:p>
            <a:pPr lvl="2"/>
            <a:endParaRPr lang="en-US" sz="1800" dirty="0" smtClean="0"/>
          </a:p>
          <a:p>
            <a:pPr lvl="2"/>
            <a:r>
              <a:rPr lang="en-US" sz="1800" b="1" dirty="0" smtClean="0">
                <a:solidFill>
                  <a:srgbClr val="C00000"/>
                </a:solidFill>
              </a:rPr>
              <a:t>Macula densa </a:t>
            </a:r>
          </a:p>
          <a:p>
            <a:pPr lvl="2"/>
            <a:endParaRPr lang="en-US" sz="1800" b="1" dirty="0" smtClean="0">
              <a:solidFill>
                <a:srgbClr val="C00000"/>
              </a:solidFill>
            </a:endParaRPr>
          </a:p>
          <a:p>
            <a:pPr lvl="2"/>
            <a:r>
              <a:rPr lang="en-US" sz="1800" b="1" dirty="0" smtClean="0">
                <a:solidFill>
                  <a:srgbClr val="C00000"/>
                </a:solidFill>
              </a:rPr>
              <a:t>Juxtaglomerular cells</a:t>
            </a:r>
          </a:p>
          <a:p>
            <a:pPr lvl="2"/>
            <a:endParaRPr lang="en-US" sz="1800" b="1" dirty="0" smtClean="0">
              <a:solidFill>
                <a:srgbClr val="C00000"/>
              </a:solidFill>
            </a:endParaRPr>
          </a:p>
          <a:p>
            <a:pPr lvl="2"/>
            <a:r>
              <a:rPr lang="en-US" sz="1800" b="1" dirty="0" smtClean="0">
                <a:solidFill>
                  <a:srgbClr val="C00000"/>
                </a:solidFill>
              </a:rPr>
              <a:t>Lacis cell/ Polkissen cells</a:t>
            </a:r>
          </a:p>
          <a:p>
            <a:endParaRPr lang="en-US" dirty="0"/>
          </a:p>
        </p:txBody>
      </p:sp>
      <p:pic>
        <p:nvPicPr>
          <p:cNvPr id="8195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2286000"/>
            <a:ext cx="4876800" cy="266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39397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52400"/>
            <a:ext cx="4495800" cy="6553200"/>
          </a:xfrm>
        </p:spPr>
        <p:txBody>
          <a:bodyPr>
            <a:normAutofit fontScale="77500" lnSpcReduction="20000"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Macula densa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Specialized cells of DCT coming in contact with afferent arteriole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Cells lining DCT becomes tall &amp; nuclei are aggregated  to form macula densa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Acts as an osmoreceptor                        ( responding the concentration of sodium in DCT)</a:t>
            </a:r>
          </a:p>
          <a:p>
            <a:endParaRPr lang="en-US" dirty="0" smtClean="0"/>
          </a:p>
          <a:p>
            <a:r>
              <a:rPr lang="en-US" b="1" dirty="0" smtClean="0">
                <a:solidFill>
                  <a:srgbClr val="C00000"/>
                </a:solidFill>
              </a:rPr>
              <a:t>Juxtaglomerular cells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Smooth muscle cells in tunica media of afferent  arteriole becomes modified (large &amp; rounded with spherical nucleus)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It secrets </a:t>
            </a:r>
            <a:r>
              <a:rPr lang="en-US" dirty="0" err="1" smtClean="0"/>
              <a:t>renin,which</a:t>
            </a:r>
            <a:r>
              <a:rPr lang="en-US" dirty="0" smtClean="0"/>
              <a:t> increases the blood pressure </a:t>
            </a:r>
          </a:p>
          <a:p>
            <a:pPr marL="0" indent="0">
              <a:buNone/>
            </a:pPr>
            <a:r>
              <a:rPr lang="en-US" dirty="0" smtClean="0"/>
              <a:t>  </a:t>
            </a:r>
            <a:endParaRPr lang="en-US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8483" y="1828800"/>
            <a:ext cx="4647374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499752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304800"/>
            <a:ext cx="7772400" cy="609600"/>
          </a:xfrm>
        </p:spPr>
        <p:txBody>
          <a:bodyPr>
            <a:normAutofit fontScale="47500" lnSpcReduction="20000"/>
          </a:bodyPr>
          <a:lstStyle/>
          <a:p>
            <a:r>
              <a:rPr lang="en-US" sz="5100" b="1" dirty="0" smtClean="0">
                <a:solidFill>
                  <a:srgbClr val="00B050"/>
                </a:solidFill>
              </a:rPr>
              <a:t>Renin angiotensin mechanism –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10242" name="Picture 2" descr="I:\162446470549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600200"/>
            <a:ext cx="7609562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89484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228600"/>
            <a:ext cx="4343400" cy="6400800"/>
          </a:xfrm>
        </p:spPr>
        <p:txBody>
          <a:bodyPr>
            <a:normAutofit lnSpcReduction="10000"/>
          </a:bodyPr>
          <a:lstStyle/>
          <a:p>
            <a:r>
              <a:rPr lang="en-US" sz="2600" b="1" dirty="0" smtClean="0">
                <a:solidFill>
                  <a:srgbClr val="C00000"/>
                </a:solidFill>
              </a:rPr>
              <a:t>Lacis cells/ Polkissen cells </a:t>
            </a:r>
          </a:p>
          <a:p>
            <a:pPr lvl="1"/>
            <a:endParaRPr lang="en-US" sz="2200" dirty="0" smtClean="0"/>
          </a:p>
          <a:p>
            <a:pPr lvl="1"/>
            <a:r>
              <a:rPr lang="en-US" sz="2200" dirty="0" smtClean="0"/>
              <a:t>Extra-glomerular mesangial cell</a:t>
            </a:r>
          </a:p>
          <a:p>
            <a:pPr lvl="1"/>
            <a:endParaRPr lang="en-US" sz="2200" dirty="0" smtClean="0"/>
          </a:p>
          <a:p>
            <a:pPr lvl="1"/>
            <a:r>
              <a:rPr lang="en-US" sz="2200" dirty="0" smtClean="0"/>
              <a:t>Stellate in shape</a:t>
            </a:r>
          </a:p>
          <a:p>
            <a:pPr lvl="1"/>
            <a:endParaRPr lang="en-US" sz="2200" dirty="0" smtClean="0"/>
          </a:p>
          <a:p>
            <a:pPr lvl="1"/>
            <a:r>
              <a:rPr lang="en-US" sz="2200" dirty="0" smtClean="0"/>
              <a:t>Produces a hormone erythropoietin</a:t>
            </a:r>
          </a:p>
          <a:p>
            <a:pPr lvl="1"/>
            <a:endParaRPr lang="en-US" sz="2200" dirty="0" smtClean="0"/>
          </a:p>
          <a:p>
            <a:pPr lvl="1"/>
            <a:r>
              <a:rPr lang="en-US" sz="2200" dirty="0" smtClean="0"/>
              <a:t>It is also contractile ,thus regulate GFR</a:t>
            </a:r>
          </a:p>
          <a:p>
            <a:pPr lvl="1"/>
            <a:endParaRPr lang="en-US" sz="2200" dirty="0" smtClean="0"/>
          </a:p>
          <a:p>
            <a:pPr lvl="1"/>
            <a:r>
              <a:rPr lang="en-US" sz="2200" dirty="0" smtClean="0"/>
              <a:t>Their phagocytic functions also help to remove large protein &amp; maintain the integrity of filtration  </a:t>
            </a:r>
          </a:p>
          <a:p>
            <a:endParaRPr lang="en-US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2708" y="1905000"/>
            <a:ext cx="4615006" cy="28041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36206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52400"/>
            <a:ext cx="4343400" cy="6553200"/>
          </a:xfrm>
        </p:spPr>
        <p:txBody>
          <a:bodyPr>
            <a:normAutofit fontScale="77500" lnSpcReduction="20000"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Collecting tubule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Begins in the cortex &amp; proceed to the medullary ray where they join the collecting duct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Collecting ducts in medulla run towards the apex of pyramid &amp; join each other to form duct of Bellini </a:t>
            </a:r>
          </a:p>
          <a:p>
            <a:pPr lvl="1"/>
            <a:endParaRPr lang="en-US" dirty="0" smtClean="0">
              <a:solidFill>
                <a:srgbClr val="C00000"/>
              </a:solidFill>
            </a:endParaRPr>
          </a:p>
          <a:p>
            <a:pPr lvl="1"/>
            <a:r>
              <a:rPr lang="en-US" dirty="0" smtClean="0">
                <a:solidFill>
                  <a:srgbClr val="C00000"/>
                </a:solidFill>
              </a:rPr>
              <a:t>Lined by simple cuboidal or columnar epithelium </a:t>
            </a:r>
          </a:p>
          <a:p>
            <a:pPr lvl="1"/>
            <a:endParaRPr lang="en-US" dirty="0" smtClean="0">
              <a:solidFill>
                <a:srgbClr val="C00000"/>
              </a:solidFill>
            </a:endParaRPr>
          </a:p>
          <a:p>
            <a:pPr lvl="1"/>
            <a:r>
              <a:rPr lang="en-US" dirty="0" smtClean="0">
                <a:solidFill>
                  <a:srgbClr val="C00000"/>
                </a:solidFill>
              </a:rPr>
              <a:t>Brush border is not present </a:t>
            </a:r>
          </a:p>
          <a:p>
            <a:pPr lvl="1"/>
            <a:endParaRPr lang="en-US" dirty="0" smtClean="0">
              <a:solidFill>
                <a:srgbClr val="C00000"/>
              </a:solidFill>
            </a:endParaRPr>
          </a:p>
          <a:p>
            <a:pPr lvl="1"/>
            <a:r>
              <a:rPr lang="en-US" dirty="0" smtClean="0">
                <a:solidFill>
                  <a:srgbClr val="C00000"/>
                </a:solidFill>
              </a:rPr>
              <a:t>Cells outline is clear </a:t>
            </a:r>
          </a:p>
          <a:p>
            <a:pPr lvl="1"/>
            <a:endParaRPr lang="en-US" dirty="0" smtClean="0">
              <a:solidFill>
                <a:srgbClr val="C00000"/>
              </a:solidFill>
            </a:endParaRPr>
          </a:p>
          <a:p>
            <a:pPr lvl="1"/>
            <a:r>
              <a:rPr lang="en-US" dirty="0" smtClean="0">
                <a:solidFill>
                  <a:srgbClr val="C00000"/>
                </a:solidFill>
              </a:rPr>
              <a:t>Cells are lightly stained with eosin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It play a role in final concentration of urine </a:t>
            </a:r>
            <a:endParaRPr lang="en-US" dirty="0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1527" y="1447800"/>
            <a:ext cx="4665481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98549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9400" y="1524000"/>
            <a:ext cx="5081943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8600"/>
            <a:ext cx="3666064" cy="64123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05256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6631" y="1600200"/>
            <a:ext cx="2639738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530040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4638"/>
            <a:ext cx="8305800" cy="792162"/>
          </a:xfrm>
        </p:spPr>
        <p:txBody>
          <a:bodyPr>
            <a:normAutofit/>
          </a:bodyPr>
          <a:lstStyle/>
          <a:p>
            <a:r>
              <a:rPr lang="en-US" sz="4000" dirty="0" smtClean="0">
                <a:solidFill>
                  <a:srgbClr val="C00000"/>
                </a:solidFill>
              </a:rPr>
              <a:t>URETER </a:t>
            </a:r>
            <a:endParaRPr lang="en-US" sz="40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990600"/>
            <a:ext cx="4343400" cy="5638800"/>
          </a:xfrm>
        </p:spPr>
        <p:txBody>
          <a:bodyPr/>
          <a:lstStyle/>
          <a:p>
            <a:endParaRPr lang="en-US" dirty="0" smtClean="0"/>
          </a:p>
          <a:p>
            <a:r>
              <a:rPr lang="en-US" sz="2400" dirty="0" smtClean="0"/>
              <a:t>Muscular tube </a:t>
            </a:r>
          </a:p>
          <a:p>
            <a:endParaRPr lang="en-US" sz="2400" dirty="0" smtClean="0"/>
          </a:p>
          <a:p>
            <a:r>
              <a:rPr lang="en-US" sz="2400" dirty="0" smtClean="0"/>
              <a:t>Length – 25-30 cm </a:t>
            </a:r>
          </a:p>
          <a:p>
            <a:endParaRPr lang="en-US" sz="2400" dirty="0" smtClean="0"/>
          </a:p>
          <a:p>
            <a:r>
              <a:rPr lang="en-US" sz="2400" dirty="0" smtClean="0"/>
              <a:t>Convey urine from kidney to urinary bladder </a:t>
            </a:r>
          </a:p>
          <a:p>
            <a:endParaRPr lang="en-US" sz="2400" dirty="0" smtClean="0"/>
          </a:p>
          <a:p>
            <a:r>
              <a:rPr lang="en-US" sz="2400" dirty="0" smtClean="0"/>
              <a:t>It begins as s continuation of  renal pelvis below the lower end of corresponding kidney</a:t>
            </a:r>
            <a:endParaRPr lang="en-US" sz="2400" dirty="0"/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199" y="1447800"/>
            <a:ext cx="4413875" cy="42594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79034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4638"/>
            <a:ext cx="8305800" cy="715962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C00000"/>
                </a:solidFill>
              </a:rPr>
              <a:t>Microscopic structure of ureter 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Wall of ureter consists of three layers-</a:t>
            </a:r>
          </a:p>
          <a:p>
            <a:pPr lvl="1"/>
            <a:endParaRPr lang="en-US" sz="2000" dirty="0" smtClean="0">
              <a:solidFill>
                <a:srgbClr val="C00000"/>
              </a:solidFill>
            </a:endParaRPr>
          </a:p>
          <a:p>
            <a:pPr lvl="1"/>
            <a:r>
              <a:rPr lang="en-US" sz="2000" dirty="0" smtClean="0">
                <a:solidFill>
                  <a:srgbClr val="C00000"/>
                </a:solidFill>
              </a:rPr>
              <a:t>Mucosa </a:t>
            </a:r>
          </a:p>
          <a:p>
            <a:pPr lvl="1"/>
            <a:endParaRPr lang="en-US" sz="2000" dirty="0" smtClean="0">
              <a:solidFill>
                <a:srgbClr val="C00000"/>
              </a:solidFill>
            </a:endParaRPr>
          </a:p>
          <a:p>
            <a:pPr lvl="1"/>
            <a:r>
              <a:rPr lang="en-US" sz="2000" dirty="0" smtClean="0">
                <a:solidFill>
                  <a:srgbClr val="C00000"/>
                </a:solidFill>
              </a:rPr>
              <a:t>Muscle layer </a:t>
            </a:r>
          </a:p>
          <a:p>
            <a:pPr lvl="1"/>
            <a:endParaRPr lang="en-US" sz="2000" dirty="0" smtClean="0">
              <a:solidFill>
                <a:srgbClr val="C00000"/>
              </a:solidFill>
            </a:endParaRPr>
          </a:p>
          <a:p>
            <a:pPr lvl="1"/>
            <a:r>
              <a:rPr lang="en-US" sz="2000" dirty="0" smtClean="0">
                <a:solidFill>
                  <a:srgbClr val="C00000"/>
                </a:solidFill>
              </a:rPr>
              <a:t>Adventitia </a:t>
            </a:r>
            <a:endParaRPr lang="en-US" sz="2000" dirty="0">
              <a:solidFill>
                <a:srgbClr val="C00000"/>
              </a:solidFill>
            </a:endParaRPr>
          </a:p>
        </p:txBody>
      </p:sp>
      <p:pic>
        <p:nvPicPr>
          <p:cNvPr id="1028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2057400"/>
            <a:ext cx="5363507" cy="3536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22481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914400"/>
            <a:ext cx="4267200" cy="4953000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Mucosa 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Extensively folded &amp; gives lumen a star shaped appearance 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Lined by </a:t>
            </a:r>
            <a:r>
              <a:rPr lang="en-US" sz="2000" i="1" dirty="0" smtClean="0">
                <a:solidFill>
                  <a:srgbClr val="00B050"/>
                </a:solidFill>
              </a:rPr>
              <a:t>transitional epithelium 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4-5 cell thick with ill defined basement membrane 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Lamina propria is fibro-elastic connective tissue rich in blood vessels &amp; nerves</a:t>
            </a:r>
            <a:endParaRPr lang="en-US" sz="20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1" y="2085014"/>
            <a:ext cx="4715904" cy="31097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439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52400"/>
            <a:ext cx="4343400" cy="6477000"/>
          </a:xfrm>
        </p:spPr>
        <p:txBody>
          <a:bodyPr>
            <a:normAutofit fontScale="77500" lnSpcReduction="20000"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Muscle layer</a:t>
            </a:r>
          </a:p>
          <a:p>
            <a:pPr lvl="1"/>
            <a:r>
              <a:rPr lang="en-US" dirty="0" smtClean="0"/>
              <a:t>Smooth muscle cells </a:t>
            </a:r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r>
              <a:rPr lang="en-US" dirty="0" smtClean="0"/>
              <a:t>Upper part 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Inner – longitudinal layer 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Outer – circular layer </a:t>
            </a:r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r>
              <a:rPr lang="en-US" dirty="0" smtClean="0"/>
              <a:t>Middle &amp; lower part 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Inner – longitudinal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Middle – circular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Outer – longitudinal </a:t>
            </a:r>
          </a:p>
          <a:p>
            <a:endParaRPr lang="en-US" dirty="0" smtClean="0"/>
          </a:p>
          <a:p>
            <a:r>
              <a:rPr lang="en-US" b="1" dirty="0" smtClean="0">
                <a:solidFill>
                  <a:srgbClr val="C00000"/>
                </a:solidFill>
              </a:rPr>
              <a:t>Adventitia –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Loose connective tissue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Contains blood vessels, nerves &amp; adipose tissue </a:t>
            </a:r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8293" y="1524000"/>
            <a:ext cx="5084538" cy="335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1870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URINARY BLADDER 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Distensible reservoir of urine </a:t>
            </a:r>
          </a:p>
          <a:p>
            <a:endParaRPr lang="en-US" sz="2400" dirty="0" smtClean="0"/>
          </a:p>
          <a:p>
            <a:r>
              <a:rPr lang="en-US" sz="2400" dirty="0" smtClean="0"/>
              <a:t>It stores urine temporarily </a:t>
            </a:r>
          </a:p>
          <a:p>
            <a:endParaRPr lang="en-US" sz="2400" dirty="0" smtClean="0"/>
          </a:p>
          <a:p>
            <a:r>
              <a:rPr lang="en-US" sz="2400" dirty="0" smtClean="0"/>
              <a:t>Located in the lesser pelvis </a:t>
            </a:r>
            <a:endParaRPr lang="en-US" sz="2400" dirty="0"/>
          </a:p>
        </p:txBody>
      </p:sp>
      <p:pic>
        <p:nvPicPr>
          <p:cNvPr id="1843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199" y="1447800"/>
            <a:ext cx="4330435" cy="42594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2332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4638"/>
            <a:ext cx="8305800" cy="792162"/>
          </a:xfrm>
        </p:spPr>
        <p:txBody>
          <a:bodyPr>
            <a:normAutofit/>
          </a:bodyPr>
          <a:lstStyle/>
          <a:p>
            <a:r>
              <a:rPr lang="en-US" sz="3600" dirty="0" smtClean="0"/>
              <a:t>Microscopic structure of urinary bladder 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219200"/>
            <a:ext cx="4343400" cy="5410200"/>
          </a:xfrm>
        </p:spPr>
        <p:txBody>
          <a:bodyPr>
            <a:noAutofit/>
          </a:bodyPr>
          <a:lstStyle/>
          <a:p>
            <a:r>
              <a:rPr lang="en-US" sz="2000" dirty="0" smtClean="0"/>
              <a:t>Wall of urinary bladder consists of three layers </a:t>
            </a:r>
          </a:p>
          <a:p>
            <a:pPr lvl="1"/>
            <a:endParaRPr lang="en-US" sz="1800" dirty="0" smtClean="0"/>
          </a:p>
          <a:p>
            <a:pPr lvl="1"/>
            <a:r>
              <a:rPr lang="en-US" sz="1800" b="1" dirty="0" smtClean="0">
                <a:solidFill>
                  <a:srgbClr val="C00000"/>
                </a:solidFill>
              </a:rPr>
              <a:t>Mucosa </a:t>
            </a:r>
          </a:p>
          <a:p>
            <a:pPr lvl="1"/>
            <a:endParaRPr lang="en-US" sz="1800" b="1" dirty="0" smtClean="0">
              <a:solidFill>
                <a:srgbClr val="C00000"/>
              </a:solidFill>
            </a:endParaRPr>
          </a:p>
          <a:p>
            <a:pPr lvl="1"/>
            <a:r>
              <a:rPr lang="en-US" sz="1800" b="1" dirty="0" smtClean="0">
                <a:solidFill>
                  <a:srgbClr val="C00000"/>
                </a:solidFill>
              </a:rPr>
              <a:t>Muscle layer</a:t>
            </a:r>
          </a:p>
          <a:p>
            <a:pPr lvl="1"/>
            <a:endParaRPr lang="en-US" sz="1800" b="1" dirty="0" smtClean="0">
              <a:solidFill>
                <a:srgbClr val="C00000"/>
              </a:solidFill>
            </a:endParaRPr>
          </a:p>
          <a:p>
            <a:pPr lvl="1"/>
            <a:r>
              <a:rPr lang="en-US" sz="1800" b="1" dirty="0" smtClean="0">
                <a:solidFill>
                  <a:srgbClr val="C00000"/>
                </a:solidFill>
              </a:rPr>
              <a:t>Adventitia/ serosa 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000" b="1" dirty="0" smtClean="0">
                <a:solidFill>
                  <a:srgbClr val="C00000"/>
                </a:solidFill>
              </a:rPr>
              <a:t>Mucosa –</a:t>
            </a:r>
          </a:p>
          <a:p>
            <a:endParaRPr lang="en-US" sz="2000" dirty="0" smtClean="0"/>
          </a:p>
          <a:p>
            <a:r>
              <a:rPr lang="en-US" sz="2000" dirty="0" smtClean="0"/>
              <a:t>In empty bladder mucosa thrown into folds that disappear when bladder distended  </a:t>
            </a:r>
            <a:endParaRPr lang="en-US" sz="2000" dirty="0"/>
          </a:p>
        </p:txBody>
      </p:sp>
      <p:pic>
        <p:nvPicPr>
          <p:cNvPr id="4099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1828800"/>
            <a:ext cx="4648200" cy="3386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760433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228600"/>
            <a:ext cx="4343400" cy="64008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Lined by </a:t>
            </a:r>
            <a:r>
              <a:rPr lang="en-US" sz="2000" i="1" dirty="0" smtClean="0">
                <a:solidFill>
                  <a:srgbClr val="00B050"/>
                </a:solidFill>
              </a:rPr>
              <a:t>transitional epithelium </a:t>
            </a:r>
          </a:p>
          <a:p>
            <a:endParaRPr lang="en-US" sz="2000" dirty="0" smtClean="0"/>
          </a:p>
          <a:p>
            <a:r>
              <a:rPr lang="en-US" sz="2000" dirty="0" smtClean="0"/>
              <a:t>4-7 cells thick in empty bladder </a:t>
            </a:r>
          </a:p>
          <a:p>
            <a:endParaRPr lang="en-US" sz="2000" dirty="0" smtClean="0"/>
          </a:p>
          <a:p>
            <a:r>
              <a:rPr lang="en-US" sz="2000" dirty="0" smtClean="0"/>
              <a:t>2-3 cells thick in distended bladder </a:t>
            </a:r>
          </a:p>
          <a:p>
            <a:endParaRPr lang="en-US" sz="2000" dirty="0" smtClean="0"/>
          </a:p>
          <a:p>
            <a:r>
              <a:rPr lang="en-US" sz="2000" dirty="0" smtClean="0"/>
              <a:t>Made of three distinctive layers of cells</a:t>
            </a:r>
          </a:p>
          <a:p>
            <a:pPr lvl="1"/>
            <a:endParaRPr lang="en-US" sz="1800" dirty="0" smtClean="0"/>
          </a:p>
          <a:p>
            <a:pPr lvl="2"/>
            <a:r>
              <a:rPr lang="en-US" sz="1600" dirty="0" smtClean="0">
                <a:solidFill>
                  <a:srgbClr val="0070C0"/>
                </a:solidFill>
              </a:rPr>
              <a:t>Basal layer </a:t>
            </a:r>
            <a:r>
              <a:rPr lang="en-US" sz="1600" dirty="0" smtClean="0"/>
              <a:t>– cuboidal , mitotic in nature </a:t>
            </a:r>
          </a:p>
          <a:p>
            <a:pPr lvl="1"/>
            <a:endParaRPr lang="en-US" sz="1800" dirty="0" smtClean="0"/>
          </a:p>
          <a:p>
            <a:pPr lvl="2"/>
            <a:r>
              <a:rPr lang="en-US" sz="1600" dirty="0" smtClean="0">
                <a:solidFill>
                  <a:srgbClr val="0070C0"/>
                </a:solidFill>
              </a:rPr>
              <a:t>Intermediate layer </a:t>
            </a:r>
            <a:r>
              <a:rPr lang="en-US" sz="1600" dirty="0" smtClean="0"/>
              <a:t>– polygonal cell, have a capacity to stretch</a:t>
            </a:r>
          </a:p>
          <a:p>
            <a:pPr lvl="1"/>
            <a:endParaRPr lang="en-US" sz="1800" dirty="0" smtClean="0"/>
          </a:p>
          <a:p>
            <a:pPr lvl="2"/>
            <a:r>
              <a:rPr lang="en-US" sz="1600" dirty="0" smtClean="0">
                <a:solidFill>
                  <a:srgbClr val="0070C0"/>
                </a:solidFill>
              </a:rPr>
              <a:t>Superficial layer </a:t>
            </a:r>
            <a:r>
              <a:rPr lang="en-US" sz="1600" dirty="0" smtClean="0"/>
              <a:t>– umbrella cells ,large binucleated , protective in function </a:t>
            </a:r>
            <a:endParaRPr lang="en-US" sz="1600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2118" y="1828800"/>
            <a:ext cx="4811882" cy="3505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0208550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228600"/>
            <a:ext cx="4343400" cy="6553200"/>
          </a:xfrm>
        </p:spPr>
        <p:txBody>
          <a:bodyPr>
            <a:normAutofit fontScale="70000" lnSpcReduction="20000"/>
          </a:bodyPr>
          <a:lstStyle/>
          <a:p>
            <a:pPr lvl="1"/>
            <a:r>
              <a:rPr lang="en-US" dirty="0" smtClean="0"/>
              <a:t>Lamina propria </a:t>
            </a:r>
          </a:p>
          <a:p>
            <a:pPr lvl="2"/>
            <a:r>
              <a:rPr lang="en-US" dirty="0" smtClean="0"/>
              <a:t>Made of connective tissue </a:t>
            </a:r>
          </a:p>
          <a:p>
            <a:pPr lvl="2"/>
            <a:r>
              <a:rPr lang="en-US" dirty="0" smtClean="0"/>
              <a:t>Contains blood vessels , lymphatics &amp; nerves</a:t>
            </a:r>
          </a:p>
          <a:p>
            <a:endParaRPr lang="en-US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C00000"/>
                </a:solidFill>
              </a:rPr>
              <a:t>Muscle layer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 it is made up of three indistinctive  layers –</a:t>
            </a:r>
          </a:p>
          <a:p>
            <a:pPr lvl="2"/>
            <a:endParaRPr lang="en-US" dirty="0" smtClean="0"/>
          </a:p>
          <a:p>
            <a:pPr lvl="2"/>
            <a:r>
              <a:rPr lang="en-US" b="1" dirty="0" smtClean="0"/>
              <a:t>Inner – </a:t>
            </a:r>
            <a:r>
              <a:rPr lang="en-US" dirty="0" smtClean="0"/>
              <a:t>longitudinal</a:t>
            </a:r>
          </a:p>
          <a:p>
            <a:pPr lvl="2"/>
            <a:endParaRPr lang="en-US" dirty="0" smtClean="0"/>
          </a:p>
          <a:p>
            <a:pPr lvl="2"/>
            <a:r>
              <a:rPr lang="en-US" b="1" dirty="0" smtClean="0"/>
              <a:t>Middle – </a:t>
            </a:r>
            <a:r>
              <a:rPr lang="en-US" dirty="0" smtClean="0"/>
              <a:t>circular</a:t>
            </a:r>
          </a:p>
          <a:p>
            <a:pPr lvl="2"/>
            <a:endParaRPr lang="en-US" b="1" dirty="0" smtClean="0"/>
          </a:p>
          <a:p>
            <a:pPr lvl="2"/>
            <a:r>
              <a:rPr lang="en-US" b="1" dirty="0" smtClean="0"/>
              <a:t>Outer </a:t>
            </a:r>
            <a:r>
              <a:rPr lang="en-US" dirty="0" smtClean="0"/>
              <a:t>– longitudinal</a:t>
            </a:r>
          </a:p>
          <a:p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r>
              <a:rPr lang="en-US" b="1" dirty="0" smtClean="0">
                <a:solidFill>
                  <a:srgbClr val="C00000"/>
                </a:solidFill>
              </a:rPr>
              <a:t>Adventitia / serosa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Superior surface – covered by  serosa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Rest of the part – covered by adventitia  </a:t>
            </a:r>
            <a:endParaRPr lang="en-US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5916" y="1905000"/>
            <a:ext cx="4602684" cy="33530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618853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448</TotalTime>
  <Words>1154</Words>
  <Application>Microsoft Office PowerPoint</Application>
  <PresentationFormat>On-screen Show (4:3)</PresentationFormat>
  <Paragraphs>367</Paragraphs>
  <Slides>30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HISTOLOGY OF URINARY SYSTEM</vt:lpstr>
      <vt:lpstr>PowerPoint Presentation</vt:lpstr>
      <vt:lpstr>PowerPoint Presentation</vt:lpstr>
      <vt:lpstr>Kidney </vt:lpstr>
      <vt:lpstr>Internal structure of kidney (Macroscopic)</vt:lpstr>
      <vt:lpstr>PowerPoint Presentation</vt:lpstr>
      <vt:lpstr>PowerPoint Presentation</vt:lpstr>
      <vt:lpstr>Microscopic structure of kidney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URETER </vt:lpstr>
      <vt:lpstr>Microscopic structure of ureter </vt:lpstr>
      <vt:lpstr>PowerPoint Presentation</vt:lpstr>
      <vt:lpstr>PowerPoint Presentation</vt:lpstr>
      <vt:lpstr>URINARY BLADDER </vt:lpstr>
      <vt:lpstr>Microscopic structure of urinary bladder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HISTOLOGY OF URINARY SYSTEM</dc:title>
  <dc:creator>sarangdhar</dc:creator>
  <cp:lastModifiedBy>sarangdhar</cp:lastModifiedBy>
  <cp:revision>65</cp:revision>
  <dcterms:created xsi:type="dcterms:W3CDTF">2021-06-22T03:50:36Z</dcterms:created>
  <dcterms:modified xsi:type="dcterms:W3CDTF">2021-06-24T03:36:05Z</dcterms:modified>
</cp:coreProperties>
</file>