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7" r:id="rId8"/>
    <p:sldId id="261" r:id="rId9"/>
    <p:sldId id="262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46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70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7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040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51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86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03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71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849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69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94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E9595-4344-4D3E-A93F-5DDE2439DAF1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80FDB-6391-45FD-9917-1D6B30F72C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106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HISTOLOGY </a:t>
            </a:r>
            <a:b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SMALL INTESTINE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0" y="4572000"/>
            <a:ext cx="4191000" cy="10668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RMCH,BAREILLY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8481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GENERAL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44196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6 m long</a:t>
            </a:r>
          </a:p>
          <a:p>
            <a:endParaRPr lang="en-US" dirty="0" smtClean="0"/>
          </a:p>
          <a:p>
            <a:r>
              <a:rPr lang="en-US" dirty="0" smtClean="0"/>
              <a:t>Divided into three parts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Duodenum</a:t>
            </a:r>
          </a:p>
          <a:p>
            <a:pPr lvl="2"/>
            <a:r>
              <a:rPr lang="en-US" dirty="0" smtClean="0"/>
              <a:t>Jejunum</a:t>
            </a:r>
          </a:p>
          <a:p>
            <a:pPr lvl="2"/>
            <a:r>
              <a:rPr lang="en-US" dirty="0" smtClean="0"/>
              <a:t>Ileum</a:t>
            </a:r>
          </a:p>
          <a:p>
            <a:endParaRPr lang="en-US" dirty="0" smtClean="0"/>
          </a:p>
          <a:p>
            <a:r>
              <a:rPr lang="en-US" dirty="0" smtClean="0"/>
              <a:t>Principal site for absorption &amp; digestion</a:t>
            </a:r>
          </a:p>
          <a:p>
            <a:endParaRPr lang="en-US" dirty="0" smtClean="0"/>
          </a:p>
          <a:p>
            <a:r>
              <a:rPr lang="en-US" dirty="0" smtClean="0"/>
              <a:t>To facilitate absorption, the luminal surface area is increased by presence of following structures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Plica circularis(valve of Kecking)</a:t>
            </a:r>
          </a:p>
          <a:p>
            <a:pPr lvl="1"/>
            <a:r>
              <a:rPr lang="en-US" dirty="0" smtClean="0"/>
              <a:t>Intestinal villi</a:t>
            </a:r>
          </a:p>
          <a:p>
            <a:pPr lvl="1"/>
            <a:r>
              <a:rPr lang="en-US" dirty="0" smtClean="0"/>
              <a:t>Microvilli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402137" cy="495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417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General microscopic structure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38200"/>
            <a:ext cx="4267200" cy="5867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Mucosa </a:t>
            </a:r>
          </a:p>
          <a:p>
            <a:endParaRPr lang="en-US" dirty="0" smtClean="0"/>
          </a:p>
          <a:p>
            <a:r>
              <a:rPr lang="en-US" dirty="0" smtClean="0"/>
              <a:t>Lining epithelium</a:t>
            </a:r>
          </a:p>
          <a:p>
            <a:pPr lvl="1"/>
            <a:r>
              <a:rPr lang="en-US" dirty="0" smtClean="0"/>
              <a:t>Simple columnar epithelium with goblet cells</a:t>
            </a:r>
          </a:p>
          <a:p>
            <a:pPr lvl="1"/>
            <a:r>
              <a:rPr lang="en-US" dirty="0" smtClean="0"/>
              <a:t>Shows intestinal villi</a:t>
            </a:r>
          </a:p>
          <a:p>
            <a:pPr lvl="1"/>
            <a:r>
              <a:rPr lang="en-US" dirty="0" smtClean="0"/>
              <a:t>Crypts of Liberkuhn(intestinal gland)</a:t>
            </a:r>
          </a:p>
          <a:p>
            <a:pPr lvl="1"/>
            <a:r>
              <a:rPr lang="en-US" dirty="0" smtClean="0"/>
              <a:t>Renewed every 3-5 days</a:t>
            </a:r>
          </a:p>
          <a:p>
            <a:endParaRPr lang="en-US" dirty="0" smtClean="0"/>
          </a:p>
          <a:p>
            <a:r>
              <a:rPr lang="en-US" dirty="0" smtClean="0"/>
              <a:t>Lamina propria</a:t>
            </a:r>
          </a:p>
          <a:p>
            <a:pPr lvl="1"/>
            <a:r>
              <a:rPr lang="en-US" dirty="0" smtClean="0"/>
              <a:t>Connective tissue </a:t>
            </a:r>
          </a:p>
          <a:p>
            <a:pPr lvl="1"/>
            <a:r>
              <a:rPr lang="en-US" dirty="0" smtClean="0"/>
              <a:t>Contains fibroblasts, mast cells , plasma cells, lymphocytes + crypts of Lieberkuhn + lacteals + capillary loops</a:t>
            </a:r>
          </a:p>
          <a:p>
            <a:endParaRPr lang="en-US" dirty="0" smtClean="0"/>
          </a:p>
          <a:p>
            <a:r>
              <a:rPr lang="en-US" dirty="0" smtClean="0"/>
              <a:t>Muscularis mucosae</a:t>
            </a:r>
          </a:p>
          <a:p>
            <a:pPr lvl="1"/>
            <a:r>
              <a:rPr lang="en-US" dirty="0" smtClean="0"/>
              <a:t>Inner – circular muscle layer</a:t>
            </a:r>
          </a:p>
          <a:p>
            <a:pPr lvl="1"/>
            <a:r>
              <a:rPr lang="en-US" dirty="0" smtClean="0"/>
              <a:t>Outer – longitudinal muscle layer</a:t>
            </a:r>
          </a:p>
          <a:p>
            <a:endParaRPr lang="en-US" dirty="0" smtClean="0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484" y="1524000"/>
            <a:ext cx="4541878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824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28800"/>
            <a:ext cx="471646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857242"/>
              </p:ext>
            </p:extLst>
          </p:nvPr>
        </p:nvGraphicFramePr>
        <p:xfrm>
          <a:off x="4495800" y="2819400"/>
          <a:ext cx="4415898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Acrobat Document" r:id="rId4" imgW="8020012" imgH="4705228" progId="AcroExch.Document.2015">
                  <p:embed/>
                </p:oleObj>
              </mc:Choice>
              <mc:Fallback>
                <p:oleObj name="Acrobat Document" r:id="rId4" imgW="8020012" imgH="4705228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95800" y="2819400"/>
                        <a:ext cx="4415898" cy="259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3744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419600" cy="597376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Submucosa</a:t>
            </a:r>
          </a:p>
          <a:p>
            <a:pPr lvl="1"/>
            <a:endParaRPr lang="en-US" sz="2000" dirty="0" smtClean="0">
              <a:solidFill>
                <a:prstClr val="black"/>
              </a:solidFill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</a:rPr>
              <a:t>Brunners gland –  in duodenum</a:t>
            </a:r>
          </a:p>
          <a:p>
            <a:pPr lvl="1"/>
            <a:endParaRPr lang="en-US" sz="2000" dirty="0" smtClean="0">
              <a:solidFill>
                <a:prstClr val="black"/>
              </a:solidFill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</a:rPr>
              <a:t>Peyer’s patches – in  ileum</a:t>
            </a:r>
          </a:p>
          <a:p>
            <a:pPr lvl="1"/>
            <a:endParaRPr lang="en-US" sz="2000" dirty="0" smtClean="0">
              <a:solidFill>
                <a:prstClr val="black"/>
              </a:solidFill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</a:rPr>
              <a:t>No Brunner’s gland &amp;payer’s patches – in jejunum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Muscularis </a:t>
            </a:r>
            <a:r>
              <a:rPr lang="en-US" dirty="0" smtClean="0">
                <a:solidFill>
                  <a:prstClr val="black"/>
                </a:solidFill>
              </a:rPr>
              <a:t>externa</a:t>
            </a:r>
          </a:p>
          <a:p>
            <a:pPr lvl="1"/>
            <a:endParaRPr lang="en-US" sz="2000" dirty="0" smtClean="0">
              <a:solidFill>
                <a:prstClr val="black"/>
              </a:solidFill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</a:rPr>
              <a:t>Inner – circular muscle layer </a:t>
            </a:r>
          </a:p>
          <a:p>
            <a:pPr lvl="1"/>
            <a:endParaRPr lang="en-US" sz="2000" dirty="0" smtClean="0">
              <a:solidFill>
                <a:prstClr val="black"/>
              </a:solidFill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</a:rPr>
              <a:t>Outer – longitudinal muscle layer </a:t>
            </a:r>
            <a:endParaRPr lang="en-US" sz="2000" dirty="0">
              <a:solidFill>
                <a:prstClr val="black"/>
              </a:solidFill>
            </a:endParaRPr>
          </a:p>
          <a:p>
            <a:pPr lvl="0"/>
            <a:endParaRPr lang="en-US" sz="3200" dirty="0" smtClean="0">
              <a:solidFill>
                <a:prstClr val="black"/>
              </a:solidFill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Serosa </a:t>
            </a:r>
            <a:r>
              <a:rPr lang="en-US" dirty="0">
                <a:solidFill>
                  <a:prstClr val="black"/>
                </a:solidFill>
              </a:rPr>
              <a:t>/ Adventitia</a:t>
            </a:r>
          </a:p>
          <a:p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24000"/>
            <a:ext cx="4323721" cy="310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6478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Duodenum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1" y="1143000"/>
            <a:ext cx="4343400" cy="4983163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Villi are leaf like</a:t>
            </a:r>
          </a:p>
          <a:p>
            <a:endParaRPr lang="en-US" dirty="0" smtClean="0"/>
          </a:p>
          <a:p>
            <a:r>
              <a:rPr lang="en-US" dirty="0" smtClean="0"/>
              <a:t>Presence of </a:t>
            </a:r>
            <a:r>
              <a:rPr lang="en-US" dirty="0"/>
              <a:t>B</a:t>
            </a:r>
            <a:r>
              <a:rPr lang="en-US" dirty="0" smtClean="0"/>
              <a:t>runner gland in submucosa </a:t>
            </a:r>
          </a:p>
          <a:p>
            <a:endParaRPr lang="en-US" dirty="0" smtClean="0"/>
          </a:p>
          <a:p>
            <a:r>
              <a:rPr lang="en-US" dirty="0" smtClean="0"/>
              <a:t>Muscularis mucosa is disrupted</a:t>
            </a:r>
          </a:p>
          <a:p>
            <a:endParaRPr lang="en-US" dirty="0" smtClean="0"/>
          </a:p>
          <a:p>
            <a:r>
              <a:rPr lang="en-US" dirty="0" smtClean="0"/>
              <a:t>Enteroendocrine cell secrets hormone like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Urogastrone - inhibits  HCL secretion in stomach</a:t>
            </a:r>
          </a:p>
          <a:p>
            <a:pPr lvl="1"/>
            <a:r>
              <a:rPr lang="en-US" dirty="0" smtClean="0"/>
              <a:t>Secretin  </a:t>
            </a:r>
          </a:p>
          <a:p>
            <a:pPr lvl="1"/>
            <a:r>
              <a:rPr lang="en-US" dirty="0" smtClean="0"/>
              <a:t>Cholecystokinin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4492044" cy="3418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43600" y="3886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Brunner gland in submucosa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26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:\16226918729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618377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83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6962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Jejunum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4038600" cy="4525963"/>
          </a:xfrm>
        </p:spPr>
        <p:txBody>
          <a:bodyPr/>
          <a:lstStyle/>
          <a:p>
            <a:r>
              <a:rPr lang="en-US" dirty="0" smtClean="0"/>
              <a:t>Villi are tongue like</a:t>
            </a:r>
          </a:p>
          <a:p>
            <a:endParaRPr lang="en-US" dirty="0" smtClean="0"/>
          </a:p>
          <a:p>
            <a:r>
              <a:rPr lang="en-US" dirty="0" smtClean="0"/>
              <a:t>Submucosa lacks </a:t>
            </a:r>
            <a:r>
              <a:rPr lang="en-US" dirty="0"/>
              <a:t>B</a:t>
            </a:r>
            <a:r>
              <a:rPr lang="en-US" dirty="0" smtClean="0"/>
              <a:t>runner glands &amp; payer’s patches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9" y="609600"/>
            <a:ext cx="3649337" cy="3786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21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Ileum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4038600" cy="4525963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Villi are short, thin &amp; slender fingers like </a:t>
            </a:r>
          </a:p>
          <a:p>
            <a:endParaRPr lang="en-US" dirty="0" smtClean="0"/>
          </a:p>
          <a:p>
            <a:r>
              <a:rPr lang="en-US" dirty="0" smtClean="0"/>
              <a:t>Submucosa contain </a:t>
            </a:r>
            <a:r>
              <a:rPr lang="en-US" dirty="0"/>
              <a:t>P</a:t>
            </a:r>
            <a:r>
              <a:rPr lang="en-US" dirty="0" smtClean="0"/>
              <a:t>eyer’s patches</a:t>
            </a:r>
          </a:p>
          <a:p>
            <a:endParaRPr lang="en-US" dirty="0" smtClean="0"/>
          </a:p>
          <a:p>
            <a:r>
              <a:rPr lang="en-US" dirty="0" smtClean="0"/>
              <a:t>M cells (antigen presenting cells) are found overlying lymphoid follicle 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635" y="1676400"/>
            <a:ext cx="4848336" cy="3354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80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085668"/>
            <a:ext cx="4724400" cy="449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070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:\16226949127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78597"/>
            <a:ext cx="5715000" cy="581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604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215</Words>
  <Application>Microsoft Office PowerPoint</Application>
  <PresentationFormat>On-screen Show (4:3)</PresentationFormat>
  <Paragraphs>77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Acrobat Document</vt:lpstr>
      <vt:lpstr>HISTOLOGY  OF  SMALL INTESTINE</vt:lpstr>
      <vt:lpstr>GENERAL FEATURE</vt:lpstr>
      <vt:lpstr>General microscopic structure </vt:lpstr>
      <vt:lpstr>PowerPoint Presentation</vt:lpstr>
      <vt:lpstr>PowerPoint Presentation</vt:lpstr>
      <vt:lpstr>Duodenum </vt:lpstr>
      <vt:lpstr>PowerPoint Presentation</vt:lpstr>
      <vt:lpstr>Jejunum </vt:lpstr>
      <vt:lpstr>Ileum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sarangdhar</dc:creator>
  <cp:lastModifiedBy>sarangdhar</cp:lastModifiedBy>
  <cp:revision>14</cp:revision>
  <dcterms:created xsi:type="dcterms:W3CDTF">2021-06-02T17:44:59Z</dcterms:created>
  <dcterms:modified xsi:type="dcterms:W3CDTF">2021-06-03T04:39:52Z</dcterms:modified>
</cp:coreProperties>
</file>