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66" r:id="rId5"/>
    <p:sldId id="276" r:id="rId6"/>
    <p:sldId id="277" r:id="rId7"/>
    <p:sldId id="259" r:id="rId8"/>
    <p:sldId id="260" r:id="rId9"/>
    <p:sldId id="271" r:id="rId10"/>
    <p:sldId id="272" r:id="rId11"/>
    <p:sldId id="263" r:id="rId12"/>
    <p:sldId id="264" r:id="rId13"/>
    <p:sldId id="265" r:id="rId14"/>
    <p:sldId id="268" r:id="rId15"/>
    <p:sldId id="269" r:id="rId16"/>
    <p:sldId id="278" r:id="rId17"/>
    <p:sldId id="270" r:id="rId18"/>
    <p:sldId id="281" r:id="rId19"/>
    <p:sldId id="279" r:id="rId20"/>
    <p:sldId id="28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02EA92-18EC-4132-8713-E2D079E778E5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5EEE03EA-3BAA-4E71-8402-ECCF0C80FC51}">
      <dgm:prSet phldrT="[Text]"/>
      <dgm:spPr/>
      <dgm:t>
        <a:bodyPr/>
        <a:lstStyle/>
        <a:p>
          <a:r>
            <a:rPr lang="en-US" dirty="0" smtClean="0"/>
            <a:t>Loss of mitotic potential</a:t>
          </a:r>
          <a:endParaRPr lang="en-US" dirty="0"/>
        </a:p>
      </dgm:t>
    </dgm:pt>
    <dgm:pt modelId="{DD0C2AE1-AE50-4D98-9E40-9C8507919AA0}" type="parTrans" cxnId="{4E8716B2-8D2F-421A-98EA-704DCBF2FB91}">
      <dgm:prSet/>
      <dgm:spPr/>
      <dgm:t>
        <a:bodyPr/>
        <a:lstStyle/>
        <a:p>
          <a:endParaRPr lang="en-US"/>
        </a:p>
      </dgm:t>
    </dgm:pt>
    <dgm:pt modelId="{37E9EFCE-C6EB-422F-B04C-ACE22226B60B}" type="sibTrans" cxnId="{4E8716B2-8D2F-421A-98EA-704DCBF2FB91}">
      <dgm:prSet/>
      <dgm:spPr/>
      <dgm:t>
        <a:bodyPr/>
        <a:lstStyle/>
        <a:p>
          <a:endParaRPr lang="en-US"/>
        </a:p>
      </dgm:t>
    </dgm:pt>
    <dgm:pt modelId="{3EF6E871-CE6C-466E-89FD-3A0491D3C4FD}">
      <dgm:prSet phldrT="[Text]"/>
      <dgm:spPr/>
      <dgm:t>
        <a:bodyPr/>
        <a:lstStyle/>
        <a:p>
          <a:r>
            <a:rPr lang="en-US" dirty="0" smtClean="0"/>
            <a:t>Keratin synthesis</a:t>
          </a:r>
          <a:endParaRPr lang="en-US" dirty="0"/>
        </a:p>
      </dgm:t>
    </dgm:pt>
    <dgm:pt modelId="{75FA8C0D-AF70-4C54-B5E5-AFFA558BA8FF}" type="parTrans" cxnId="{404A2B54-4F45-463C-91FC-15B3DCC080CE}">
      <dgm:prSet/>
      <dgm:spPr/>
      <dgm:t>
        <a:bodyPr/>
        <a:lstStyle/>
        <a:p>
          <a:endParaRPr lang="en-US"/>
        </a:p>
      </dgm:t>
    </dgm:pt>
    <dgm:pt modelId="{E5187FF7-CBE6-492E-B572-493EDD07E166}" type="sibTrans" cxnId="{404A2B54-4F45-463C-91FC-15B3DCC080CE}">
      <dgm:prSet/>
      <dgm:spPr/>
      <dgm:t>
        <a:bodyPr/>
        <a:lstStyle/>
        <a:p>
          <a:endParaRPr lang="en-US"/>
        </a:p>
      </dgm:t>
    </dgm:pt>
    <dgm:pt modelId="{AE62FC5D-8FA4-4DCE-935C-9A6D1AD74163}">
      <dgm:prSet phldrT="[Text]"/>
      <dgm:spPr/>
      <dgm:t>
        <a:bodyPr/>
        <a:lstStyle/>
        <a:p>
          <a:r>
            <a:rPr lang="en-US" dirty="0" smtClean="0"/>
            <a:t>Thickening of plasma membrane</a:t>
          </a:r>
          <a:endParaRPr lang="en-US" dirty="0"/>
        </a:p>
      </dgm:t>
    </dgm:pt>
    <dgm:pt modelId="{FE71C800-6F75-4C2A-BFA7-FCC97148C881}" type="parTrans" cxnId="{64F638AF-5A21-4A60-AB5A-6FEE8E1D87A6}">
      <dgm:prSet/>
      <dgm:spPr/>
      <dgm:t>
        <a:bodyPr/>
        <a:lstStyle/>
        <a:p>
          <a:endParaRPr lang="en-US"/>
        </a:p>
      </dgm:t>
    </dgm:pt>
    <dgm:pt modelId="{B1676BDA-EE68-4846-82F1-C0724DA12858}" type="sibTrans" cxnId="{64F638AF-5A21-4A60-AB5A-6FEE8E1D87A6}">
      <dgm:prSet/>
      <dgm:spPr/>
      <dgm:t>
        <a:bodyPr/>
        <a:lstStyle/>
        <a:p>
          <a:endParaRPr lang="en-US"/>
        </a:p>
      </dgm:t>
    </dgm:pt>
    <dgm:pt modelId="{8F6527BB-4552-405A-BAE1-4191996A5DC6}">
      <dgm:prSet phldrT="[Text]"/>
      <dgm:spPr/>
      <dgm:t>
        <a:bodyPr/>
        <a:lstStyle/>
        <a:p>
          <a:r>
            <a:rPr lang="en-US" dirty="0" smtClean="0"/>
            <a:t>Disintegration of nuclei &amp; organelles</a:t>
          </a:r>
          <a:endParaRPr lang="en-US" dirty="0"/>
        </a:p>
      </dgm:t>
    </dgm:pt>
    <dgm:pt modelId="{B6C597A9-7024-4F65-9BC2-325F24AB8887}" type="parTrans" cxnId="{4D9DDC13-B69D-421D-AA22-9FC06A271DC6}">
      <dgm:prSet/>
      <dgm:spPr/>
      <dgm:t>
        <a:bodyPr/>
        <a:lstStyle/>
        <a:p>
          <a:endParaRPr lang="en-US"/>
        </a:p>
      </dgm:t>
    </dgm:pt>
    <dgm:pt modelId="{D8018B40-7937-43E7-94E7-242E1C76E4D2}" type="sibTrans" cxnId="{4D9DDC13-B69D-421D-AA22-9FC06A271DC6}">
      <dgm:prSet/>
      <dgm:spPr/>
      <dgm:t>
        <a:bodyPr/>
        <a:lstStyle/>
        <a:p>
          <a:endParaRPr lang="en-US"/>
        </a:p>
      </dgm:t>
    </dgm:pt>
    <dgm:pt modelId="{3525D9C4-D072-465D-8D72-849A9EA859DE}">
      <dgm:prSet phldrT="[Text]"/>
      <dgm:spPr/>
      <dgm:t>
        <a:bodyPr/>
        <a:lstStyle/>
        <a:p>
          <a:r>
            <a:rPr lang="en-US" dirty="0" smtClean="0"/>
            <a:t>Cornification &amp; desquamation of cells</a:t>
          </a:r>
          <a:endParaRPr lang="en-US" dirty="0"/>
        </a:p>
      </dgm:t>
    </dgm:pt>
    <dgm:pt modelId="{C92187B4-C2EC-469F-8A03-943C0A9A75F6}" type="parTrans" cxnId="{E64E796C-FA6E-42F0-AB7A-F4B618101371}">
      <dgm:prSet/>
      <dgm:spPr/>
      <dgm:t>
        <a:bodyPr/>
        <a:lstStyle/>
        <a:p>
          <a:endParaRPr lang="en-US"/>
        </a:p>
      </dgm:t>
    </dgm:pt>
    <dgm:pt modelId="{29DD1A5C-81B1-4822-8566-9A508DF67007}" type="sibTrans" cxnId="{E64E796C-FA6E-42F0-AB7A-F4B618101371}">
      <dgm:prSet/>
      <dgm:spPr/>
      <dgm:t>
        <a:bodyPr/>
        <a:lstStyle/>
        <a:p>
          <a:endParaRPr lang="en-US"/>
        </a:p>
      </dgm:t>
    </dgm:pt>
    <dgm:pt modelId="{005A6498-E415-43C2-8594-7DACDDB75F8A}" type="pres">
      <dgm:prSet presAssocID="{0A02EA92-18EC-4132-8713-E2D079E778E5}" presName="linearFlow" presStyleCnt="0">
        <dgm:presLayoutVars>
          <dgm:resizeHandles val="exact"/>
        </dgm:presLayoutVars>
      </dgm:prSet>
      <dgm:spPr/>
    </dgm:pt>
    <dgm:pt modelId="{B1CCCAEE-C046-45CA-AA40-B9DDFB61B756}" type="pres">
      <dgm:prSet presAssocID="{5EEE03EA-3BAA-4E71-8402-ECCF0C80FC5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FD1FB7-37E8-4437-BF50-7C422038A0F4}" type="pres">
      <dgm:prSet presAssocID="{37E9EFCE-C6EB-422F-B04C-ACE22226B60B}" presName="sibTrans" presStyleLbl="sibTrans2D1" presStyleIdx="0" presStyleCnt="4"/>
      <dgm:spPr/>
      <dgm:t>
        <a:bodyPr/>
        <a:lstStyle/>
        <a:p>
          <a:endParaRPr lang="en-US"/>
        </a:p>
      </dgm:t>
    </dgm:pt>
    <dgm:pt modelId="{D413AA92-B455-4A19-8D95-B86CA8C3B788}" type="pres">
      <dgm:prSet presAssocID="{37E9EFCE-C6EB-422F-B04C-ACE22226B60B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C4E53446-E030-44A8-BC88-408A745F7A4F}" type="pres">
      <dgm:prSet presAssocID="{3EF6E871-CE6C-466E-89FD-3A0491D3C4F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17CD9D-578B-47B0-8258-7CBD165D7B94}" type="pres">
      <dgm:prSet presAssocID="{E5187FF7-CBE6-492E-B572-493EDD07E166}" presName="sibTrans" presStyleLbl="sibTrans2D1" presStyleIdx="1" presStyleCnt="4"/>
      <dgm:spPr/>
      <dgm:t>
        <a:bodyPr/>
        <a:lstStyle/>
        <a:p>
          <a:endParaRPr lang="en-US"/>
        </a:p>
      </dgm:t>
    </dgm:pt>
    <dgm:pt modelId="{75306395-6496-4235-B71C-5C396530D78D}" type="pres">
      <dgm:prSet presAssocID="{E5187FF7-CBE6-492E-B572-493EDD07E166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806AF3F4-C71A-4E81-B04B-F89746E8C5BA}" type="pres">
      <dgm:prSet presAssocID="{AE62FC5D-8FA4-4DCE-935C-9A6D1AD7416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7E449C-E4C0-4A36-9CC9-2B4CCFA5BA96}" type="pres">
      <dgm:prSet presAssocID="{B1676BDA-EE68-4846-82F1-C0724DA12858}" presName="sibTrans" presStyleLbl="sibTrans2D1" presStyleIdx="2" presStyleCnt="4"/>
      <dgm:spPr/>
      <dgm:t>
        <a:bodyPr/>
        <a:lstStyle/>
        <a:p>
          <a:endParaRPr lang="en-US"/>
        </a:p>
      </dgm:t>
    </dgm:pt>
    <dgm:pt modelId="{F0D508AF-D857-4FF6-A400-FAAFB43EAFB4}" type="pres">
      <dgm:prSet presAssocID="{B1676BDA-EE68-4846-82F1-C0724DA12858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372E2438-5319-46E0-83B3-9547E6CE2FC5}" type="pres">
      <dgm:prSet presAssocID="{8F6527BB-4552-405A-BAE1-4191996A5DC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122869-3B12-456A-92C4-D9050510D4F2}" type="pres">
      <dgm:prSet presAssocID="{D8018B40-7937-43E7-94E7-242E1C76E4D2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5E59A6F-5D8E-4611-A6A2-6094D669C15C}" type="pres">
      <dgm:prSet presAssocID="{D8018B40-7937-43E7-94E7-242E1C76E4D2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1D141E99-C05B-4D98-BA6A-A3383C4E065B}" type="pres">
      <dgm:prSet presAssocID="{3525D9C4-D072-465D-8D72-849A9EA859D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CD62CE-A70A-472A-B28D-FCBA58911C25}" type="presOf" srcId="{3EF6E871-CE6C-466E-89FD-3A0491D3C4FD}" destId="{C4E53446-E030-44A8-BC88-408A745F7A4F}" srcOrd="0" destOrd="0" presId="urn:microsoft.com/office/officeart/2005/8/layout/process2"/>
    <dgm:cxn modelId="{4E8716B2-8D2F-421A-98EA-704DCBF2FB91}" srcId="{0A02EA92-18EC-4132-8713-E2D079E778E5}" destId="{5EEE03EA-3BAA-4E71-8402-ECCF0C80FC51}" srcOrd="0" destOrd="0" parTransId="{DD0C2AE1-AE50-4D98-9E40-9C8507919AA0}" sibTransId="{37E9EFCE-C6EB-422F-B04C-ACE22226B60B}"/>
    <dgm:cxn modelId="{9589C4E8-9003-4BF6-AACF-FAD8AAD56A59}" type="presOf" srcId="{E5187FF7-CBE6-492E-B572-493EDD07E166}" destId="{75306395-6496-4235-B71C-5C396530D78D}" srcOrd="1" destOrd="0" presId="urn:microsoft.com/office/officeart/2005/8/layout/process2"/>
    <dgm:cxn modelId="{E64E796C-FA6E-42F0-AB7A-F4B618101371}" srcId="{0A02EA92-18EC-4132-8713-E2D079E778E5}" destId="{3525D9C4-D072-465D-8D72-849A9EA859DE}" srcOrd="4" destOrd="0" parTransId="{C92187B4-C2EC-469F-8A03-943C0A9A75F6}" sibTransId="{29DD1A5C-81B1-4822-8566-9A508DF67007}"/>
    <dgm:cxn modelId="{7741D40F-B2B8-4955-8EA4-15894341A762}" type="presOf" srcId="{B1676BDA-EE68-4846-82F1-C0724DA12858}" destId="{4A7E449C-E4C0-4A36-9CC9-2B4CCFA5BA96}" srcOrd="0" destOrd="0" presId="urn:microsoft.com/office/officeart/2005/8/layout/process2"/>
    <dgm:cxn modelId="{322B0E66-5584-46E3-B55D-9D2C633225F9}" type="presOf" srcId="{AE62FC5D-8FA4-4DCE-935C-9A6D1AD74163}" destId="{806AF3F4-C71A-4E81-B04B-F89746E8C5BA}" srcOrd="0" destOrd="0" presId="urn:microsoft.com/office/officeart/2005/8/layout/process2"/>
    <dgm:cxn modelId="{5BD324E9-9E03-4BC4-BDC5-B028037E63A9}" type="presOf" srcId="{3525D9C4-D072-465D-8D72-849A9EA859DE}" destId="{1D141E99-C05B-4D98-BA6A-A3383C4E065B}" srcOrd="0" destOrd="0" presId="urn:microsoft.com/office/officeart/2005/8/layout/process2"/>
    <dgm:cxn modelId="{317FF90F-1C81-4C37-A51B-BE5A4437CFB3}" type="presOf" srcId="{D8018B40-7937-43E7-94E7-242E1C76E4D2}" destId="{A5E59A6F-5D8E-4611-A6A2-6094D669C15C}" srcOrd="1" destOrd="0" presId="urn:microsoft.com/office/officeart/2005/8/layout/process2"/>
    <dgm:cxn modelId="{4D9DDC13-B69D-421D-AA22-9FC06A271DC6}" srcId="{0A02EA92-18EC-4132-8713-E2D079E778E5}" destId="{8F6527BB-4552-405A-BAE1-4191996A5DC6}" srcOrd="3" destOrd="0" parTransId="{B6C597A9-7024-4F65-9BC2-325F24AB8887}" sibTransId="{D8018B40-7937-43E7-94E7-242E1C76E4D2}"/>
    <dgm:cxn modelId="{B4B62CB1-0F77-4048-BB18-25417D72B458}" type="presOf" srcId="{8F6527BB-4552-405A-BAE1-4191996A5DC6}" destId="{372E2438-5319-46E0-83B3-9547E6CE2FC5}" srcOrd="0" destOrd="0" presId="urn:microsoft.com/office/officeart/2005/8/layout/process2"/>
    <dgm:cxn modelId="{F845672F-B4C2-430A-8079-34CD301156FA}" type="presOf" srcId="{D8018B40-7937-43E7-94E7-242E1C76E4D2}" destId="{FF122869-3B12-456A-92C4-D9050510D4F2}" srcOrd="0" destOrd="0" presId="urn:microsoft.com/office/officeart/2005/8/layout/process2"/>
    <dgm:cxn modelId="{64F638AF-5A21-4A60-AB5A-6FEE8E1D87A6}" srcId="{0A02EA92-18EC-4132-8713-E2D079E778E5}" destId="{AE62FC5D-8FA4-4DCE-935C-9A6D1AD74163}" srcOrd="2" destOrd="0" parTransId="{FE71C800-6F75-4C2A-BFA7-FCC97148C881}" sibTransId="{B1676BDA-EE68-4846-82F1-C0724DA12858}"/>
    <dgm:cxn modelId="{76ADC4FA-A8D8-44DB-9F56-A6434939458B}" type="presOf" srcId="{37E9EFCE-C6EB-422F-B04C-ACE22226B60B}" destId="{F0FD1FB7-37E8-4437-BF50-7C422038A0F4}" srcOrd="0" destOrd="0" presId="urn:microsoft.com/office/officeart/2005/8/layout/process2"/>
    <dgm:cxn modelId="{12A046EF-92F4-42C2-AB91-AA1BFC004ED9}" type="presOf" srcId="{37E9EFCE-C6EB-422F-B04C-ACE22226B60B}" destId="{D413AA92-B455-4A19-8D95-B86CA8C3B788}" srcOrd="1" destOrd="0" presId="urn:microsoft.com/office/officeart/2005/8/layout/process2"/>
    <dgm:cxn modelId="{4B82C47A-EB5F-4EB2-9CAC-F9E1A6A7ACD3}" type="presOf" srcId="{E5187FF7-CBE6-492E-B572-493EDD07E166}" destId="{B417CD9D-578B-47B0-8258-7CBD165D7B94}" srcOrd="0" destOrd="0" presId="urn:microsoft.com/office/officeart/2005/8/layout/process2"/>
    <dgm:cxn modelId="{C9579631-4890-48EA-8D3C-E9E37E0EA0FF}" type="presOf" srcId="{B1676BDA-EE68-4846-82F1-C0724DA12858}" destId="{F0D508AF-D857-4FF6-A400-FAAFB43EAFB4}" srcOrd="1" destOrd="0" presId="urn:microsoft.com/office/officeart/2005/8/layout/process2"/>
    <dgm:cxn modelId="{ABCC05D4-8860-4317-825F-2AD733943CEA}" type="presOf" srcId="{5EEE03EA-3BAA-4E71-8402-ECCF0C80FC51}" destId="{B1CCCAEE-C046-45CA-AA40-B9DDFB61B756}" srcOrd="0" destOrd="0" presId="urn:microsoft.com/office/officeart/2005/8/layout/process2"/>
    <dgm:cxn modelId="{404A2B54-4F45-463C-91FC-15B3DCC080CE}" srcId="{0A02EA92-18EC-4132-8713-E2D079E778E5}" destId="{3EF6E871-CE6C-466E-89FD-3A0491D3C4FD}" srcOrd="1" destOrd="0" parTransId="{75FA8C0D-AF70-4C54-B5E5-AFFA558BA8FF}" sibTransId="{E5187FF7-CBE6-492E-B572-493EDD07E166}"/>
    <dgm:cxn modelId="{707BB77A-8A20-43C2-8BD0-972168D40869}" type="presOf" srcId="{0A02EA92-18EC-4132-8713-E2D079E778E5}" destId="{005A6498-E415-43C2-8594-7DACDDB75F8A}" srcOrd="0" destOrd="0" presId="urn:microsoft.com/office/officeart/2005/8/layout/process2"/>
    <dgm:cxn modelId="{4473E22A-2E95-4BD0-9B43-0FDB7E8C2739}" type="presParOf" srcId="{005A6498-E415-43C2-8594-7DACDDB75F8A}" destId="{B1CCCAEE-C046-45CA-AA40-B9DDFB61B756}" srcOrd="0" destOrd="0" presId="urn:microsoft.com/office/officeart/2005/8/layout/process2"/>
    <dgm:cxn modelId="{FD96D36D-1EC2-4AB6-A8CA-3AD97B2CFED7}" type="presParOf" srcId="{005A6498-E415-43C2-8594-7DACDDB75F8A}" destId="{F0FD1FB7-37E8-4437-BF50-7C422038A0F4}" srcOrd="1" destOrd="0" presId="urn:microsoft.com/office/officeart/2005/8/layout/process2"/>
    <dgm:cxn modelId="{3D7F330C-4FE7-4111-B3A8-D98C3873B29C}" type="presParOf" srcId="{F0FD1FB7-37E8-4437-BF50-7C422038A0F4}" destId="{D413AA92-B455-4A19-8D95-B86CA8C3B788}" srcOrd="0" destOrd="0" presId="urn:microsoft.com/office/officeart/2005/8/layout/process2"/>
    <dgm:cxn modelId="{002ACDCC-3790-433B-8334-D9287CD5E0F0}" type="presParOf" srcId="{005A6498-E415-43C2-8594-7DACDDB75F8A}" destId="{C4E53446-E030-44A8-BC88-408A745F7A4F}" srcOrd="2" destOrd="0" presId="urn:microsoft.com/office/officeart/2005/8/layout/process2"/>
    <dgm:cxn modelId="{69678C5B-8FAB-4782-A981-5A0C09766085}" type="presParOf" srcId="{005A6498-E415-43C2-8594-7DACDDB75F8A}" destId="{B417CD9D-578B-47B0-8258-7CBD165D7B94}" srcOrd="3" destOrd="0" presId="urn:microsoft.com/office/officeart/2005/8/layout/process2"/>
    <dgm:cxn modelId="{0C56EE91-B10B-4792-AD9B-7CFD2AD0D09E}" type="presParOf" srcId="{B417CD9D-578B-47B0-8258-7CBD165D7B94}" destId="{75306395-6496-4235-B71C-5C396530D78D}" srcOrd="0" destOrd="0" presId="urn:microsoft.com/office/officeart/2005/8/layout/process2"/>
    <dgm:cxn modelId="{C1966878-E5DB-400D-8FB8-433481980148}" type="presParOf" srcId="{005A6498-E415-43C2-8594-7DACDDB75F8A}" destId="{806AF3F4-C71A-4E81-B04B-F89746E8C5BA}" srcOrd="4" destOrd="0" presId="urn:microsoft.com/office/officeart/2005/8/layout/process2"/>
    <dgm:cxn modelId="{B3C918AD-BFB3-43C8-A83F-0A06F60D4C73}" type="presParOf" srcId="{005A6498-E415-43C2-8594-7DACDDB75F8A}" destId="{4A7E449C-E4C0-4A36-9CC9-2B4CCFA5BA96}" srcOrd="5" destOrd="0" presId="urn:microsoft.com/office/officeart/2005/8/layout/process2"/>
    <dgm:cxn modelId="{13C17799-DD4D-4DB8-A827-6C6C4A722262}" type="presParOf" srcId="{4A7E449C-E4C0-4A36-9CC9-2B4CCFA5BA96}" destId="{F0D508AF-D857-4FF6-A400-FAAFB43EAFB4}" srcOrd="0" destOrd="0" presId="urn:microsoft.com/office/officeart/2005/8/layout/process2"/>
    <dgm:cxn modelId="{61EF959D-ACD4-4435-9E3F-731EDA785EB4}" type="presParOf" srcId="{005A6498-E415-43C2-8594-7DACDDB75F8A}" destId="{372E2438-5319-46E0-83B3-9547E6CE2FC5}" srcOrd="6" destOrd="0" presId="urn:microsoft.com/office/officeart/2005/8/layout/process2"/>
    <dgm:cxn modelId="{3D06A235-9BA4-4187-BADF-969AF093E891}" type="presParOf" srcId="{005A6498-E415-43C2-8594-7DACDDB75F8A}" destId="{FF122869-3B12-456A-92C4-D9050510D4F2}" srcOrd="7" destOrd="0" presId="urn:microsoft.com/office/officeart/2005/8/layout/process2"/>
    <dgm:cxn modelId="{B0E99ADE-6A37-47CC-A8AD-FCD2B940D40D}" type="presParOf" srcId="{FF122869-3B12-456A-92C4-D9050510D4F2}" destId="{A5E59A6F-5D8E-4611-A6A2-6094D669C15C}" srcOrd="0" destOrd="0" presId="urn:microsoft.com/office/officeart/2005/8/layout/process2"/>
    <dgm:cxn modelId="{13859E46-6865-4722-AD63-3C431651ABB4}" type="presParOf" srcId="{005A6498-E415-43C2-8594-7DACDDB75F8A}" destId="{1D141E99-C05B-4D98-BA6A-A3383C4E065B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CCCAEE-C046-45CA-AA40-B9DDFB61B756}">
      <dsp:nvSpPr>
        <dsp:cNvPr id="0" name=""/>
        <dsp:cNvSpPr/>
      </dsp:nvSpPr>
      <dsp:spPr>
        <a:xfrm>
          <a:off x="1057964" y="586"/>
          <a:ext cx="2227470" cy="685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Loss of mitotic potential</a:t>
          </a:r>
          <a:endParaRPr lang="en-US" sz="1800" kern="1200" dirty="0"/>
        </a:p>
      </dsp:txBody>
      <dsp:txXfrm>
        <a:off x="1078045" y="20667"/>
        <a:ext cx="2187308" cy="645470"/>
      </dsp:txXfrm>
    </dsp:sp>
    <dsp:sp modelId="{F0FD1FB7-37E8-4437-BF50-7C422038A0F4}">
      <dsp:nvSpPr>
        <dsp:cNvPr id="0" name=""/>
        <dsp:cNvSpPr/>
      </dsp:nvSpPr>
      <dsp:spPr>
        <a:xfrm rot="5400000">
          <a:off x="2043143" y="703359"/>
          <a:ext cx="257112" cy="3085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2079139" y="729070"/>
        <a:ext cx="185120" cy="179978"/>
      </dsp:txXfrm>
    </dsp:sp>
    <dsp:sp modelId="{C4E53446-E030-44A8-BC88-408A745F7A4F}">
      <dsp:nvSpPr>
        <dsp:cNvPr id="0" name=""/>
        <dsp:cNvSpPr/>
      </dsp:nvSpPr>
      <dsp:spPr>
        <a:xfrm>
          <a:off x="1057964" y="1029034"/>
          <a:ext cx="2227470" cy="685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Keratin synthesis</a:t>
          </a:r>
          <a:endParaRPr lang="en-US" sz="1800" kern="1200" dirty="0"/>
        </a:p>
      </dsp:txBody>
      <dsp:txXfrm>
        <a:off x="1078045" y="1049115"/>
        <a:ext cx="2187308" cy="645470"/>
      </dsp:txXfrm>
    </dsp:sp>
    <dsp:sp modelId="{B417CD9D-578B-47B0-8258-7CBD165D7B94}">
      <dsp:nvSpPr>
        <dsp:cNvPr id="0" name=""/>
        <dsp:cNvSpPr/>
      </dsp:nvSpPr>
      <dsp:spPr>
        <a:xfrm rot="5400000">
          <a:off x="2043143" y="1731808"/>
          <a:ext cx="257112" cy="3085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2079139" y="1757519"/>
        <a:ext cx="185120" cy="179978"/>
      </dsp:txXfrm>
    </dsp:sp>
    <dsp:sp modelId="{806AF3F4-C71A-4E81-B04B-F89746E8C5BA}">
      <dsp:nvSpPr>
        <dsp:cNvPr id="0" name=""/>
        <dsp:cNvSpPr/>
      </dsp:nvSpPr>
      <dsp:spPr>
        <a:xfrm>
          <a:off x="1057964" y="2057483"/>
          <a:ext cx="2227470" cy="685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Thickening of plasma membrane</a:t>
          </a:r>
          <a:endParaRPr lang="en-US" sz="1800" kern="1200" dirty="0"/>
        </a:p>
      </dsp:txBody>
      <dsp:txXfrm>
        <a:off x="1078045" y="2077564"/>
        <a:ext cx="2187308" cy="645470"/>
      </dsp:txXfrm>
    </dsp:sp>
    <dsp:sp modelId="{4A7E449C-E4C0-4A36-9CC9-2B4CCFA5BA96}">
      <dsp:nvSpPr>
        <dsp:cNvPr id="0" name=""/>
        <dsp:cNvSpPr/>
      </dsp:nvSpPr>
      <dsp:spPr>
        <a:xfrm rot="5400000">
          <a:off x="2043143" y="2760257"/>
          <a:ext cx="257112" cy="3085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2079139" y="2785968"/>
        <a:ext cx="185120" cy="179978"/>
      </dsp:txXfrm>
    </dsp:sp>
    <dsp:sp modelId="{372E2438-5319-46E0-83B3-9547E6CE2FC5}">
      <dsp:nvSpPr>
        <dsp:cNvPr id="0" name=""/>
        <dsp:cNvSpPr/>
      </dsp:nvSpPr>
      <dsp:spPr>
        <a:xfrm>
          <a:off x="1057964" y="3085932"/>
          <a:ext cx="2227470" cy="685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Disintegration of nuclei &amp; organelles</a:t>
          </a:r>
          <a:endParaRPr lang="en-US" sz="1800" kern="1200" dirty="0"/>
        </a:p>
      </dsp:txBody>
      <dsp:txXfrm>
        <a:off x="1078045" y="3106013"/>
        <a:ext cx="2187308" cy="645470"/>
      </dsp:txXfrm>
    </dsp:sp>
    <dsp:sp modelId="{FF122869-3B12-456A-92C4-D9050510D4F2}">
      <dsp:nvSpPr>
        <dsp:cNvPr id="0" name=""/>
        <dsp:cNvSpPr/>
      </dsp:nvSpPr>
      <dsp:spPr>
        <a:xfrm rot="5400000">
          <a:off x="2043143" y="3788705"/>
          <a:ext cx="257112" cy="3085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2079139" y="3814416"/>
        <a:ext cx="185120" cy="179978"/>
      </dsp:txXfrm>
    </dsp:sp>
    <dsp:sp modelId="{1D141E99-C05B-4D98-BA6A-A3383C4E065B}">
      <dsp:nvSpPr>
        <dsp:cNvPr id="0" name=""/>
        <dsp:cNvSpPr/>
      </dsp:nvSpPr>
      <dsp:spPr>
        <a:xfrm>
          <a:off x="1057964" y="4114381"/>
          <a:ext cx="2227470" cy="685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Cornification &amp; desquamation of cells</a:t>
          </a:r>
          <a:endParaRPr lang="en-US" sz="1800" kern="1200" dirty="0"/>
        </a:p>
      </dsp:txBody>
      <dsp:txXfrm>
        <a:off x="1078045" y="4134462"/>
        <a:ext cx="2187308" cy="645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BE980-E45F-4C02-81F2-42A55C5E52B3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37B8-079A-48E6-9771-77399A015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4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BE980-E45F-4C02-81F2-42A55C5E52B3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37B8-079A-48E6-9771-77399A015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73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BE980-E45F-4C02-81F2-42A55C5E52B3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37B8-079A-48E6-9771-77399A015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78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BE980-E45F-4C02-81F2-42A55C5E52B3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37B8-079A-48E6-9771-77399A015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35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BE980-E45F-4C02-81F2-42A55C5E52B3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37B8-079A-48E6-9771-77399A015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261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BE980-E45F-4C02-81F2-42A55C5E52B3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37B8-079A-48E6-9771-77399A015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933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BE980-E45F-4C02-81F2-42A55C5E52B3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37B8-079A-48E6-9771-77399A015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926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BE980-E45F-4C02-81F2-42A55C5E52B3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37B8-079A-48E6-9771-77399A015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05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BE980-E45F-4C02-81F2-42A55C5E52B3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37B8-079A-48E6-9771-77399A015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823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BE980-E45F-4C02-81F2-42A55C5E52B3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37B8-079A-48E6-9771-77399A015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86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BE980-E45F-4C02-81F2-42A55C5E52B3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37B8-079A-48E6-9771-77399A015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41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BE980-E45F-4C02-81F2-42A55C5E52B3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537B8-079A-48E6-9771-77399A015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7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HISTOLOGY OF SKIN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191000"/>
            <a:ext cx="4343400" cy="12954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professor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404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6248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4343400" cy="5638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 </a:t>
            </a:r>
            <a:r>
              <a:rPr lang="en-US" dirty="0"/>
              <a:t>L</a:t>
            </a:r>
            <a:r>
              <a:rPr lang="en-US" dirty="0" smtClean="0"/>
              <a:t>argest organ of the body</a:t>
            </a:r>
          </a:p>
          <a:p>
            <a:endParaRPr lang="en-US" dirty="0" smtClean="0"/>
          </a:p>
          <a:p>
            <a:r>
              <a:rPr lang="en-US" dirty="0" smtClean="0"/>
              <a:t>16% of body weight</a:t>
            </a:r>
          </a:p>
          <a:p>
            <a:endParaRPr lang="en-US" dirty="0" smtClean="0"/>
          </a:p>
          <a:p>
            <a:r>
              <a:rPr lang="en-US" dirty="0" smtClean="0"/>
              <a:t>Covers the entire exterior of the body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T</a:t>
            </a:r>
            <a:r>
              <a:rPr lang="en-US" dirty="0" smtClean="0"/>
              <a:t>hickness varies from 0.1 to 5 mm</a:t>
            </a:r>
          </a:p>
          <a:p>
            <a:endParaRPr lang="en-US" dirty="0" smtClean="0"/>
          </a:p>
          <a:p>
            <a:r>
              <a:rPr lang="en-US" dirty="0" smtClean="0"/>
              <a:t>Weight – 4-5 kg</a:t>
            </a:r>
          </a:p>
          <a:p>
            <a:endParaRPr lang="en-US" dirty="0" smtClean="0"/>
          </a:p>
          <a:p>
            <a:r>
              <a:rPr lang="en-US" dirty="0" smtClean="0"/>
              <a:t>It consists of two layer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Epidermis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Dermis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15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1"/>
            <a:ext cx="7924800" cy="4343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Based on thickness of epidermis it is classified into thin &amp; thick skin</a:t>
            </a:r>
          </a:p>
          <a:p>
            <a:endParaRPr lang="en-US" sz="2400" dirty="0" smtClean="0"/>
          </a:p>
          <a:p>
            <a:r>
              <a:rPr lang="en-US" sz="2400" dirty="0" smtClean="0"/>
              <a:t>Thick skin present in the palm &amp; sole</a:t>
            </a:r>
          </a:p>
          <a:p>
            <a:endParaRPr lang="en-US" sz="2400" dirty="0" smtClean="0"/>
          </a:p>
          <a:p>
            <a:r>
              <a:rPr lang="en-US" sz="2400" dirty="0" smtClean="0"/>
              <a:t>Rest of the body is covered by thin skin</a:t>
            </a:r>
          </a:p>
          <a:p>
            <a:endParaRPr lang="en-US" sz="2400" dirty="0" smtClean="0"/>
          </a:p>
          <a:p>
            <a:r>
              <a:rPr lang="en-US" sz="2400" dirty="0" smtClean="0"/>
              <a:t>Beneath the skin there is layer of loose connective tissue &amp; adipose tissue, hypodermis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600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skin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040749"/>
              </p:ext>
            </p:extLst>
          </p:nvPr>
        </p:nvGraphicFramePr>
        <p:xfrm>
          <a:off x="381000" y="1295399"/>
          <a:ext cx="8305800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/>
                <a:gridCol w="2565400"/>
                <a:gridCol w="2971800"/>
              </a:tblGrid>
              <a:tr h="576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FEATURES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THICK SKIN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THIN SKIN</a:t>
                      </a:r>
                      <a:endParaRPr lang="en-US" dirty="0"/>
                    </a:p>
                  </a:txBody>
                  <a:tcPr/>
                </a:tc>
              </a:tr>
              <a:tr h="99591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THICKNESS OF EPIDERMIS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THICK (0.5MM)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THIN (0.1MM)</a:t>
                      </a:r>
                      <a:endParaRPr lang="en-US" dirty="0"/>
                    </a:p>
                  </a:txBody>
                  <a:tcPr/>
                </a:tc>
              </a:tr>
              <a:tr h="99591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LAYERS OF EPIDERMIS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 FIVE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STRATUM LUCIDUM</a:t>
                      </a:r>
                      <a:r>
                        <a:rPr lang="en-US" baseline="0" dirty="0" smtClean="0"/>
                        <a:t> ABSENT</a:t>
                      </a:r>
                      <a:endParaRPr lang="en-US" dirty="0"/>
                    </a:p>
                  </a:txBody>
                  <a:tcPr/>
                </a:tc>
              </a:tr>
              <a:tr h="576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HAIRS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ABSENT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PRESNT</a:t>
                      </a:r>
                      <a:endParaRPr lang="en-US" dirty="0"/>
                    </a:p>
                  </a:txBody>
                  <a:tcPr/>
                </a:tc>
              </a:tr>
              <a:tr h="576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SABECEOUS GLAND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ABSENT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PRESENT</a:t>
                      </a:r>
                      <a:endParaRPr lang="en-US" dirty="0"/>
                    </a:p>
                  </a:txBody>
                  <a:tcPr/>
                </a:tc>
              </a:tr>
              <a:tr h="576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SWEAT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 GLAND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LESS</a:t>
                      </a:r>
                      <a:endParaRPr lang="en-US" dirty="0"/>
                    </a:p>
                  </a:txBody>
                  <a:tcPr/>
                </a:tc>
              </a:tr>
              <a:tr h="5769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DISTRIBUTION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PALM &amp; SOLE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REST OF THE BODY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79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64008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Thick skin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00" y="1143000"/>
            <a:ext cx="7962606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198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04800"/>
            <a:ext cx="65532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Thin skin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194888"/>
              </p:ext>
            </p:extLst>
          </p:nvPr>
        </p:nvGraphicFramePr>
        <p:xfrm>
          <a:off x="685800" y="1066800"/>
          <a:ext cx="7953375" cy="566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Acrobat Document" r:id="rId3" imgW="7953065" imgH="5667195" progId="AcroExch.Document.2015">
                  <p:embed/>
                </p:oleObj>
              </mc:Choice>
              <mc:Fallback>
                <p:oleObj name="Acrobat Document" r:id="rId3" imgW="7953065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1066800"/>
                        <a:ext cx="7953375" cy="566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411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57150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Epidermis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838200"/>
            <a:ext cx="4419600" cy="57912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sz="2200" dirty="0">
                <a:solidFill>
                  <a:prstClr val="black"/>
                </a:solidFill>
              </a:rPr>
              <a:t>Made up of an epithelium</a:t>
            </a:r>
          </a:p>
          <a:p>
            <a:pPr lvl="0"/>
            <a:endParaRPr lang="en-US" sz="22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Lined </a:t>
            </a:r>
            <a:r>
              <a:rPr lang="en-US" sz="2200" dirty="0">
                <a:solidFill>
                  <a:prstClr val="black"/>
                </a:solidFill>
              </a:rPr>
              <a:t>by stratified squamous epithelium</a:t>
            </a:r>
          </a:p>
          <a:p>
            <a:pPr lvl="0"/>
            <a:endParaRPr lang="en-US" sz="22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Ectodermal </a:t>
            </a:r>
            <a:r>
              <a:rPr lang="en-US" sz="2200" dirty="0">
                <a:solidFill>
                  <a:prstClr val="black"/>
                </a:solidFill>
              </a:rPr>
              <a:t>in origin</a:t>
            </a:r>
          </a:p>
          <a:p>
            <a:pPr lvl="0"/>
            <a:endParaRPr lang="en-US" sz="22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An </a:t>
            </a:r>
            <a:r>
              <a:rPr lang="en-US" sz="2200" dirty="0">
                <a:solidFill>
                  <a:prstClr val="black"/>
                </a:solidFill>
              </a:rPr>
              <a:t>avascular &amp; nourished by diffusion </a:t>
            </a:r>
          </a:p>
          <a:p>
            <a:pPr lvl="0"/>
            <a:endParaRPr lang="en-US" sz="22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Thickness </a:t>
            </a:r>
            <a:r>
              <a:rPr lang="en-US" sz="2200" dirty="0">
                <a:solidFill>
                  <a:prstClr val="black"/>
                </a:solidFill>
              </a:rPr>
              <a:t>varies – 0.1 to 1.4 mm</a:t>
            </a:r>
          </a:p>
          <a:p>
            <a:pPr lvl="0"/>
            <a:endParaRPr lang="en-US" sz="22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Renewed </a:t>
            </a:r>
            <a:r>
              <a:rPr lang="en-US" sz="2200" dirty="0">
                <a:solidFill>
                  <a:prstClr val="black"/>
                </a:solidFill>
              </a:rPr>
              <a:t>every 15-30 days</a:t>
            </a:r>
          </a:p>
          <a:p>
            <a:pPr lvl="0"/>
            <a:endParaRPr lang="en-US" sz="22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Consists </a:t>
            </a:r>
            <a:r>
              <a:rPr lang="en-US" sz="2200" dirty="0">
                <a:solidFill>
                  <a:prstClr val="black"/>
                </a:solidFill>
              </a:rPr>
              <a:t>of five layers</a:t>
            </a:r>
          </a:p>
          <a:p>
            <a:pPr lvl="0"/>
            <a:endParaRPr lang="en-US" sz="22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Mainly </a:t>
            </a:r>
            <a:r>
              <a:rPr lang="en-US" sz="2200" dirty="0">
                <a:solidFill>
                  <a:prstClr val="black"/>
                </a:solidFill>
              </a:rPr>
              <a:t>made up of keratinocytes </a:t>
            </a:r>
            <a:r>
              <a:rPr lang="en-US" sz="2200" dirty="0" smtClean="0">
                <a:solidFill>
                  <a:prstClr val="black"/>
                </a:solidFill>
              </a:rPr>
              <a:t>&amp; non </a:t>
            </a:r>
            <a:r>
              <a:rPr lang="en-US" sz="2200" dirty="0">
                <a:solidFill>
                  <a:prstClr val="black"/>
                </a:solidFill>
              </a:rPr>
              <a:t>keratinocytes cells are also present</a:t>
            </a:r>
          </a:p>
          <a:p>
            <a:pPr marL="0" lvl="0" indent="0">
              <a:buNone/>
            </a:pPr>
            <a:r>
              <a:rPr lang="en-US" sz="2200" dirty="0">
                <a:solidFill>
                  <a:prstClr val="black"/>
                </a:solidFill>
              </a:rPr>
              <a:t>(melanocytes, Langerhans cell &amp;        Markel's cell)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196" y="1905000"/>
            <a:ext cx="4866804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559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7086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Layers of epidermis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43434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Composed of </a:t>
            </a:r>
            <a:r>
              <a:rPr lang="en-US" dirty="0" smtClean="0">
                <a:solidFill>
                  <a:srgbClr val="C00000"/>
                </a:solidFill>
              </a:rPr>
              <a:t>five</a:t>
            </a:r>
            <a:r>
              <a:rPr lang="en-US" dirty="0" smtClean="0"/>
              <a:t> layers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From deep to superficial</a:t>
            </a:r>
          </a:p>
          <a:p>
            <a:pPr lvl="2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Stratum basale</a:t>
            </a:r>
          </a:p>
          <a:p>
            <a:pPr lvl="2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Stratum spinosum</a:t>
            </a:r>
          </a:p>
          <a:p>
            <a:pPr lvl="2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Stratum granulosum</a:t>
            </a:r>
          </a:p>
          <a:p>
            <a:pPr lvl="2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Stratum lucidum</a:t>
            </a:r>
          </a:p>
          <a:p>
            <a:pPr lvl="2"/>
            <a:endParaRPr lang="en-US" dirty="0" smtClean="0">
              <a:solidFill>
                <a:srgbClr val="0070C0"/>
              </a:solidFill>
            </a:endParaRP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Stratum corneum 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358212"/>
              </p:ext>
            </p:extLst>
          </p:nvPr>
        </p:nvGraphicFramePr>
        <p:xfrm>
          <a:off x="3610428" y="2743200"/>
          <a:ext cx="5533572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Acrobat Document" r:id="rId3" imgW="8020012" imgH="3895628" progId="AcroExch.Document.2015">
                  <p:embed/>
                </p:oleObj>
              </mc:Choice>
              <mc:Fallback>
                <p:oleObj name="Acrobat Document" r:id="rId3" imgW="8020012" imgH="3895628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10428" y="2743200"/>
                        <a:ext cx="5533572" cy="327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210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477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Stratum basale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Deepest layer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Single layer of columnar or cuboidal cell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Resting on basement membrane 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Stratum spinosum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Several layer of polygonal cells which are held together by desmosomes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Contains tonfilaments &amp; tonofibrils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These cells have cytoplasmic projection which gives spine like appearance so it is also called prickle cells</a:t>
            </a:r>
          </a:p>
          <a:p>
            <a:pPr marL="0" indent="0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539" y="685800"/>
            <a:ext cx="4866804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3657600"/>
            <a:ext cx="4419600" cy="2786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688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"/>
            <a:ext cx="4495800" cy="6553200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rgbClr val="0070C0"/>
                </a:solidFill>
              </a:rPr>
              <a:t>Stratum granulosum 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4 to 5 layers of flattened cell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Filled with keratohyaline  granule</a:t>
            </a:r>
          </a:p>
          <a:p>
            <a:endParaRPr lang="en-US" sz="1800" dirty="0" smtClean="0">
              <a:solidFill>
                <a:srgbClr val="0070C0"/>
              </a:solidFill>
            </a:endParaRPr>
          </a:p>
          <a:p>
            <a:r>
              <a:rPr lang="en-US" sz="1800" dirty="0" smtClean="0">
                <a:solidFill>
                  <a:srgbClr val="0070C0"/>
                </a:solidFill>
              </a:rPr>
              <a:t>Stratum lucidum 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Seen only in thick skin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Several layers of flattened dead cell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It appear as narrow translucent layer </a:t>
            </a:r>
          </a:p>
          <a:p>
            <a:endParaRPr lang="en-US" sz="1800" dirty="0" smtClean="0">
              <a:solidFill>
                <a:srgbClr val="0070C0"/>
              </a:solidFill>
            </a:endParaRPr>
          </a:p>
          <a:p>
            <a:r>
              <a:rPr lang="en-US" sz="1800" dirty="0" smtClean="0">
                <a:solidFill>
                  <a:srgbClr val="0070C0"/>
                </a:solidFill>
              </a:rPr>
              <a:t>Stratum corneum 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Most superficial layer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Consists of 15-20 layers of dead keratinized cells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Cells are very flat without cell organelles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Cytoplasm has abundant keratin filaments</a:t>
            </a:r>
            <a:endParaRPr lang="en-US" sz="16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853" y="1752600"/>
            <a:ext cx="5185147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743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dirty="0" smtClean="0"/>
              <a:t>Cells of epidermis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43434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Keratinocytes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90% cell in epidermal layer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Produce tough protein complex scleroprotein known as keratin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Keratohyalin granule + </a:t>
            </a:r>
            <a:r>
              <a:rPr lang="en-US" dirty="0"/>
              <a:t>T</a:t>
            </a:r>
            <a:r>
              <a:rPr lang="en-US" dirty="0" smtClean="0"/>
              <a:t>onofibrils = Keratin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Keratinocyte migrate from stratum basale toward surface </a:t>
            </a:r>
          </a:p>
          <a:p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8486989"/>
              </p:ext>
            </p:extLst>
          </p:nvPr>
        </p:nvGraphicFramePr>
        <p:xfrm>
          <a:off x="4495800" y="1752600"/>
          <a:ext cx="43434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257800" y="1143000"/>
            <a:ext cx="3276600" cy="457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keratinization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40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267200" cy="5715000"/>
          </a:xfrm>
        </p:spPr>
        <p:txBody>
          <a:bodyPr/>
          <a:lstStyle/>
          <a:p>
            <a:pPr lvl="0"/>
            <a:r>
              <a:rPr lang="en-US" sz="2600" dirty="0">
                <a:solidFill>
                  <a:prstClr val="black"/>
                </a:solidFill>
              </a:rPr>
              <a:t>Non keratinocytes</a:t>
            </a:r>
          </a:p>
          <a:p>
            <a:pPr lvl="0"/>
            <a:endParaRPr lang="en-US" sz="2600" dirty="0" smtClean="0">
              <a:solidFill>
                <a:prstClr val="black"/>
              </a:solidFill>
            </a:endParaRPr>
          </a:p>
          <a:p>
            <a:pPr lvl="0"/>
            <a:r>
              <a:rPr lang="en-US" sz="2600" dirty="0" smtClean="0">
                <a:solidFill>
                  <a:srgbClr val="0070C0"/>
                </a:solidFill>
              </a:rPr>
              <a:t>Melanocytes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dirty="0" smtClean="0">
                <a:solidFill>
                  <a:prstClr val="black"/>
                </a:solidFill>
              </a:rPr>
              <a:t>Originates from neural crest cell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dirty="0" smtClean="0">
                <a:solidFill>
                  <a:prstClr val="black"/>
                </a:solidFill>
              </a:rPr>
              <a:t>Present in stratum basale 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dirty="0" smtClean="0">
                <a:solidFill>
                  <a:prstClr val="black"/>
                </a:solidFill>
              </a:rPr>
              <a:t>Produce melanin pigment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dirty="0" smtClean="0">
                <a:solidFill>
                  <a:prstClr val="black"/>
                </a:solidFill>
              </a:rPr>
              <a:t>Protect from UV radiation</a:t>
            </a:r>
            <a:endParaRPr lang="en-US" sz="26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3792766"/>
              </p:ext>
            </p:extLst>
          </p:nvPr>
        </p:nvGraphicFramePr>
        <p:xfrm>
          <a:off x="4267200" y="690435"/>
          <a:ext cx="4851664" cy="5862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Acrobat Document" r:id="rId3" imgW="5667037" imgH="6848240" progId="AcroExch.Document.2015">
                  <p:embed/>
                </p:oleObj>
              </mc:Choice>
              <mc:Fallback>
                <p:oleObj name="Acrobat Document" r:id="rId3" imgW="5667037" imgH="6848240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67200" y="690435"/>
                        <a:ext cx="4851664" cy="5862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413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533400"/>
            <a:ext cx="4114800" cy="564242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Langerhans cells </a:t>
            </a:r>
          </a:p>
          <a:p>
            <a:pPr lvl="1"/>
            <a:endParaRPr lang="en-US" dirty="0" smtClean="0"/>
          </a:p>
          <a:p>
            <a:pPr lvl="1"/>
            <a:r>
              <a:rPr lang="en-US" sz="2000" dirty="0" smtClean="0"/>
              <a:t>Non pigmented granular dendrocytes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Present in stratum spinosum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Not seen in H&amp;E stain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Derived from bone marrow           ( mesodermal in origin)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Antigen presenting cells &amp; it belong to mononuclear phagocytic system</a:t>
            </a:r>
            <a:endParaRPr lang="en-US" sz="20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180" y="533400"/>
            <a:ext cx="4659333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798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4525963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Merkel’s cell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Sensory cells (mechanoreceptors 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Present in stratum basale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Innervated by sensory nerve ending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052146"/>
              </p:ext>
            </p:extLst>
          </p:nvPr>
        </p:nvGraphicFramePr>
        <p:xfrm>
          <a:off x="3889375" y="1752600"/>
          <a:ext cx="5229225" cy="3533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Acrobat Document" r:id="rId3" imgW="8020012" imgH="5419691" progId="AcroExch.Document.2015">
                  <p:embed/>
                </p:oleObj>
              </mc:Choice>
              <mc:Fallback>
                <p:oleObj name="Acrobat Document" r:id="rId3" imgW="8020012" imgH="5419691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89375" y="1752600"/>
                        <a:ext cx="5229225" cy="3533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899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54102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Dermis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66800"/>
            <a:ext cx="4267200" cy="5638800"/>
          </a:xfrm>
        </p:spPr>
        <p:txBody>
          <a:bodyPr>
            <a:normAutofit fontScale="92500" lnSpcReduction="10000"/>
          </a:bodyPr>
          <a:lstStyle/>
          <a:p>
            <a:pPr lvl="0"/>
            <a:endParaRPr lang="en-US" sz="24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Made </a:t>
            </a:r>
            <a:r>
              <a:rPr lang="en-US" sz="2200" dirty="0">
                <a:solidFill>
                  <a:prstClr val="black"/>
                </a:solidFill>
              </a:rPr>
              <a:t>up of connective tissue</a:t>
            </a:r>
          </a:p>
          <a:p>
            <a:pPr lvl="0"/>
            <a:endParaRPr lang="en-US" sz="22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Predominantly </a:t>
            </a:r>
            <a:r>
              <a:rPr lang="en-US" sz="2200" dirty="0">
                <a:solidFill>
                  <a:prstClr val="black"/>
                </a:solidFill>
              </a:rPr>
              <a:t>made up of collagen bundles</a:t>
            </a:r>
          </a:p>
          <a:p>
            <a:pPr lvl="0"/>
            <a:endParaRPr lang="en-US" sz="22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Mesodermal </a:t>
            </a:r>
            <a:r>
              <a:rPr lang="en-US" sz="2200" dirty="0">
                <a:solidFill>
                  <a:prstClr val="black"/>
                </a:solidFill>
              </a:rPr>
              <a:t>in origin</a:t>
            </a:r>
          </a:p>
          <a:p>
            <a:pPr lvl="0"/>
            <a:endParaRPr lang="en-US" sz="22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Vascular </a:t>
            </a:r>
          </a:p>
          <a:p>
            <a:pPr lvl="0"/>
            <a:endParaRPr lang="en-US" sz="22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Rich supply of  free nerve endings &amp; Pacinian corpuscles</a:t>
            </a:r>
            <a:endParaRPr lang="en-US" sz="2200" dirty="0">
              <a:solidFill>
                <a:prstClr val="black"/>
              </a:solidFill>
            </a:endParaRPr>
          </a:p>
          <a:p>
            <a:pPr lvl="0"/>
            <a:endParaRPr lang="en-US" sz="22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Thickness </a:t>
            </a:r>
            <a:r>
              <a:rPr lang="en-US" sz="2200" dirty="0">
                <a:solidFill>
                  <a:prstClr val="black"/>
                </a:solidFill>
              </a:rPr>
              <a:t>varies – 0.3 to 4.0 mm</a:t>
            </a:r>
          </a:p>
          <a:p>
            <a:pPr lvl="0"/>
            <a:endParaRPr lang="en-US" sz="2200" dirty="0" smtClean="0">
              <a:solidFill>
                <a:prstClr val="black"/>
              </a:solidFill>
            </a:endParaRPr>
          </a:p>
          <a:p>
            <a:pPr lvl="0"/>
            <a:r>
              <a:rPr lang="en-US" sz="2200" dirty="0" smtClean="0">
                <a:solidFill>
                  <a:prstClr val="black"/>
                </a:solidFill>
              </a:rPr>
              <a:t>Consists </a:t>
            </a:r>
            <a:r>
              <a:rPr lang="en-US" sz="2200" dirty="0">
                <a:solidFill>
                  <a:prstClr val="black"/>
                </a:solidFill>
              </a:rPr>
              <a:t>of two layers,  papillary &amp; reticular </a:t>
            </a:r>
          </a:p>
          <a:p>
            <a:endParaRPr lang="en-US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00200"/>
            <a:ext cx="4640422" cy="4164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701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0999787"/>
              </p:ext>
            </p:extLst>
          </p:nvPr>
        </p:nvGraphicFramePr>
        <p:xfrm>
          <a:off x="590550" y="595313"/>
          <a:ext cx="7962900" cy="566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Acrobat Document" r:id="rId3" imgW="7962899" imgH="5667195" progId="AcroExch.Document.2015">
                  <p:embed/>
                </p:oleObj>
              </mc:Choice>
              <mc:Fallback>
                <p:oleObj name="Acrobat Document" r:id="rId3" imgW="7962899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0550" y="595313"/>
                        <a:ext cx="7962900" cy="566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646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419600" cy="6553200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Papillary layer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Loose connective tissue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Show finger like projection  in to base of epidermis called dermal papillae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Epidermal ridges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Reticular layer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Dense connective tissue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Contains coarse bundle of collagen ,nerves, blood vessels </a:t>
            </a:r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10" y="2209800"/>
            <a:ext cx="5012266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9330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1020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Nerve endings &amp; Pacinian corpuscles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59" y="2451835"/>
            <a:ext cx="4174985" cy="3034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476432"/>
            <a:ext cx="4382935" cy="3009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521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71628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Clinical correlations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90600"/>
            <a:ext cx="8382000" cy="5135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Vitiligo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degeneration of melanocytes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Causing depigmentation of skin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Treatment – phototherapy (UV light)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Acne vulgaris –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Commonly referred as pimples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Occurs due to blockage of sebum outflow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Malignant melanoma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Cancer arising from melanocytes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542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THANK YOU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974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571</Words>
  <Application>Microsoft Office PowerPoint</Application>
  <PresentationFormat>On-screen Show (4:3)</PresentationFormat>
  <Paragraphs>216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Acrobat Document</vt:lpstr>
      <vt:lpstr>HISTOLOGY OF SKIN</vt:lpstr>
      <vt:lpstr>Introduction </vt:lpstr>
      <vt:lpstr>PowerPoint Presentation</vt:lpstr>
      <vt:lpstr>Types of skin</vt:lpstr>
      <vt:lpstr>Thick skin</vt:lpstr>
      <vt:lpstr>Thin skin</vt:lpstr>
      <vt:lpstr>Epidermis </vt:lpstr>
      <vt:lpstr>Layers of epidermis</vt:lpstr>
      <vt:lpstr>PowerPoint Presentation</vt:lpstr>
      <vt:lpstr>PowerPoint Presentation</vt:lpstr>
      <vt:lpstr>Cells of epidermis </vt:lpstr>
      <vt:lpstr>PowerPoint Presentation</vt:lpstr>
      <vt:lpstr>PowerPoint Presentation</vt:lpstr>
      <vt:lpstr>PowerPoint Presentation</vt:lpstr>
      <vt:lpstr>Dermis </vt:lpstr>
      <vt:lpstr>PowerPoint Presentation</vt:lpstr>
      <vt:lpstr>PowerPoint Presentation</vt:lpstr>
      <vt:lpstr>Nerve endings &amp; Pacinian corpuscles</vt:lpstr>
      <vt:lpstr>Clinical correlations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sarangdhar</dc:creator>
  <cp:lastModifiedBy>sarangdhar</cp:lastModifiedBy>
  <cp:revision>39</cp:revision>
  <dcterms:created xsi:type="dcterms:W3CDTF">2021-05-04T05:53:24Z</dcterms:created>
  <dcterms:modified xsi:type="dcterms:W3CDTF">2021-05-06T03:33:07Z</dcterms:modified>
</cp:coreProperties>
</file>