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7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1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42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0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3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9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47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9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3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9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4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654C7-B8B0-4912-8D20-D73A0413756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2AC43-4BBD-4C54-9469-974FA108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6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7924800" cy="1905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HISTOLOGY</a:t>
            </a:r>
            <a:b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b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MALE GENITAL SYSTEM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267200"/>
            <a:ext cx="3276600" cy="1524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Assistant professor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Rohilkhand medical college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Bareilly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19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648200" cy="6477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Male genital system includes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Male gonads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Testes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Duct system</a:t>
            </a:r>
          </a:p>
          <a:p>
            <a:pPr lvl="1"/>
            <a:r>
              <a:rPr lang="en-US" dirty="0" smtClean="0"/>
              <a:t>Straight tubule</a:t>
            </a:r>
          </a:p>
          <a:p>
            <a:pPr lvl="1"/>
            <a:r>
              <a:rPr lang="en-US" dirty="0" smtClean="0"/>
              <a:t>Rete testis </a:t>
            </a:r>
          </a:p>
          <a:p>
            <a:pPr lvl="1"/>
            <a:r>
              <a:rPr lang="en-US" dirty="0" smtClean="0"/>
              <a:t>Efferent ducts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Epididymis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Vas deferens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Accessory sex gland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Seminal vesicle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Prostate</a:t>
            </a:r>
          </a:p>
          <a:p>
            <a:pPr lvl="1"/>
            <a:r>
              <a:rPr lang="en-US" dirty="0" smtClean="0"/>
              <a:t>Bulbourethral gland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Copulatory organ </a:t>
            </a:r>
          </a:p>
          <a:p>
            <a:pPr lvl="1"/>
            <a:r>
              <a:rPr lang="en-US" dirty="0" smtClean="0"/>
              <a:t>Penis   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552" y="3900487"/>
            <a:ext cx="4038600" cy="2719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9780"/>
            <a:ext cx="4343400" cy="3550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003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Paired male gonads</a:t>
            </a:r>
          </a:p>
          <a:p>
            <a:endParaRPr lang="en-US" dirty="0" smtClean="0"/>
          </a:p>
          <a:p>
            <a:r>
              <a:rPr lang="en-US" dirty="0" smtClean="0"/>
              <a:t>Ovoid in shape</a:t>
            </a:r>
          </a:p>
          <a:p>
            <a:endParaRPr lang="en-US" dirty="0" smtClean="0"/>
          </a:p>
          <a:p>
            <a:r>
              <a:rPr lang="en-US" dirty="0" smtClean="0"/>
              <a:t>Located in scrotum </a:t>
            </a:r>
          </a:p>
          <a:p>
            <a:endParaRPr lang="en-US" dirty="0" smtClean="0"/>
          </a:p>
          <a:p>
            <a:r>
              <a:rPr lang="en-US" dirty="0" smtClean="0"/>
              <a:t>It has a two functions:-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Production of male gametes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Synthesis &amp; secretion of male sexual hormones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i="1" dirty="0" smtClean="0">
                <a:solidFill>
                  <a:srgbClr val="00B050"/>
                </a:solidFill>
              </a:rPr>
              <a:t>testosterone 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Testis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40417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62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00800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Structural organisation of testis 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Coverings of testis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1800" dirty="0" smtClean="0"/>
              <a:t>(From outside inwards)</a:t>
            </a:r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Tunica vaginalis</a:t>
            </a:r>
          </a:p>
          <a:p>
            <a:pPr lvl="3"/>
            <a:r>
              <a:rPr lang="en-US" dirty="0" smtClean="0"/>
              <a:t>Serous sac 	 </a:t>
            </a: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Tunica albuginea </a:t>
            </a:r>
          </a:p>
          <a:p>
            <a:pPr lvl="3"/>
            <a:r>
              <a:rPr lang="en-US" dirty="0" smtClean="0"/>
              <a:t>Dense connective tissue surrounding the testis </a:t>
            </a:r>
          </a:p>
          <a:p>
            <a:pPr lvl="3"/>
            <a:r>
              <a:rPr lang="en-US" dirty="0" smtClean="0"/>
              <a:t>Mediastinum testis </a:t>
            </a:r>
          </a:p>
          <a:p>
            <a:pPr lvl="3"/>
            <a:r>
              <a:rPr lang="en-US" dirty="0" smtClean="0"/>
              <a:t>About 250 lobules</a:t>
            </a:r>
          </a:p>
          <a:p>
            <a:pPr lvl="3"/>
            <a:r>
              <a:rPr lang="en-US" dirty="0" smtClean="0"/>
              <a:t>Each lobules contains – </a:t>
            </a:r>
          </a:p>
          <a:p>
            <a:pPr lvl="4"/>
            <a:r>
              <a:rPr lang="en-US" dirty="0" smtClean="0">
                <a:solidFill>
                  <a:srgbClr val="FF0000"/>
                </a:solidFill>
              </a:rPr>
              <a:t>2-4 seminiferous tubules</a:t>
            </a:r>
          </a:p>
          <a:p>
            <a:pPr lvl="4"/>
            <a:r>
              <a:rPr lang="en-US" dirty="0" smtClean="0">
                <a:solidFill>
                  <a:srgbClr val="FF0000"/>
                </a:solidFill>
              </a:rPr>
              <a:t>Loose connective tissue </a:t>
            </a:r>
          </a:p>
          <a:p>
            <a:pPr lvl="4"/>
            <a:r>
              <a:rPr lang="en-US" dirty="0" smtClean="0">
                <a:solidFill>
                  <a:srgbClr val="FF0000"/>
                </a:solidFill>
              </a:rPr>
              <a:t>Interstitial cells of Leydig</a:t>
            </a: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Tunica vasculosa </a:t>
            </a:r>
          </a:p>
          <a:p>
            <a:pPr lvl="3"/>
            <a:r>
              <a:rPr lang="en-US" dirty="0" smtClean="0"/>
              <a:t>Vascular layer which lines the lobules of testis </a:t>
            </a:r>
          </a:p>
          <a:p>
            <a:endParaRPr 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186" y="3886200"/>
            <a:ext cx="3375025" cy="239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101" y="838200"/>
            <a:ext cx="40417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14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8" name="Picture 2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311936" cy="5170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925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Seminiferous tubules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Highly convoluted tubules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Interior of tubules is lined by special type of stratified germinal epithelium(seminiferous epithelium)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 of two types of cells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rgbClr val="00B0F0"/>
                </a:solidFill>
              </a:rPr>
              <a:t>Spermatogenic cells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Differentiate into sperm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rgbClr val="00B0F0"/>
                </a:solidFill>
              </a:rPr>
              <a:t>Sertoli cells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Supporting cell 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724400" cy="246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08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Sertoli cells-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Pyramid shape cells with ovoid nuclei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Extends from basement membrane to lumen of seminiferous tubules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Have a numerous processes on the lateral surface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Basal lateral process divide the lumen into two compartment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Basal compartment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Ad luminal compartment</a:t>
            </a:r>
          </a:p>
          <a:p>
            <a:endParaRPr lang="en-US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046" y="1828800"/>
            <a:ext cx="4847083" cy="2964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7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457200"/>
            <a:ext cx="8686800" cy="5668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Functions of Sertoli cell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Provide nutrition &amp; mechanical support to spermatogenic cells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Forms blood testis barrier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Phagocytosis of residual bodies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secretes -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ABP( androgen binding protein)</a:t>
            </a:r>
          </a:p>
          <a:p>
            <a:pPr lvl="2"/>
            <a:endParaRPr lang="en-US" dirty="0" smtClean="0">
              <a:solidFill>
                <a:srgbClr val="00B050"/>
              </a:solidFill>
            </a:endParaRP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Inhibin </a:t>
            </a:r>
          </a:p>
          <a:p>
            <a:pPr lvl="2"/>
            <a:endParaRPr lang="en-US" dirty="0" smtClean="0">
              <a:solidFill>
                <a:srgbClr val="00B050"/>
              </a:solidFill>
            </a:endParaRP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MIS (mullerian inhibiting substances )</a:t>
            </a:r>
          </a:p>
          <a:p>
            <a:pPr lvl="2"/>
            <a:endParaRPr lang="en-US" dirty="0" smtClean="0">
              <a:solidFill>
                <a:srgbClr val="00B050"/>
              </a:solidFill>
            </a:endParaRP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Transferrin (iron transporting molecule)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0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343400" cy="5668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Interstitial cells of Leydig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Located in connective tissue b/w seminiferous tubules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Polygonal cells with round nucleus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Presents in clusters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Constitute the endocrine part of testis 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i="1" dirty="0" smtClean="0">
                <a:solidFill>
                  <a:srgbClr val="00B050"/>
                </a:solidFill>
              </a:rPr>
              <a:t>It synthesize &amp; secrets testosterone </a:t>
            </a:r>
            <a:endParaRPr lang="en-US" i="1" dirty="0">
              <a:solidFill>
                <a:srgbClr val="00B05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1899106"/>
            <a:ext cx="4457436" cy="3162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82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EPIDIDYMIS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Comma shaped structure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Located on posterolateral aspect of testis </a:t>
            </a:r>
          </a:p>
          <a:p>
            <a:endParaRPr lang="en-US" dirty="0" smtClean="0"/>
          </a:p>
          <a:p>
            <a:r>
              <a:rPr lang="en-US" dirty="0" smtClean="0"/>
              <a:t>Single highly coiled  tube  </a:t>
            </a:r>
          </a:p>
          <a:p>
            <a:endParaRPr lang="en-US" dirty="0" smtClean="0"/>
          </a:p>
          <a:p>
            <a:r>
              <a:rPr lang="en-US" dirty="0" smtClean="0"/>
              <a:t>Consists of head ,body &amp; tail</a:t>
            </a:r>
          </a:p>
          <a:p>
            <a:endParaRPr lang="en-US" dirty="0" smtClean="0"/>
          </a:p>
          <a:p>
            <a:r>
              <a:rPr lang="en-US" dirty="0" smtClean="0"/>
              <a:t>6 m long </a:t>
            </a:r>
          </a:p>
          <a:p>
            <a:endParaRPr lang="en-US" dirty="0" smtClean="0"/>
          </a:p>
          <a:p>
            <a:r>
              <a:rPr lang="en-US" dirty="0" smtClean="0"/>
              <a:t>Continue as vas deferens </a:t>
            </a:r>
          </a:p>
          <a:p>
            <a:endParaRPr lang="en-US" dirty="0"/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2055678"/>
            <a:ext cx="4700230" cy="3168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1600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Microscopic structure of epididymis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434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Lined by</a:t>
            </a:r>
            <a:r>
              <a:rPr lang="en-US" dirty="0" smtClean="0">
                <a:solidFill>
                  <a:srgbClr val="0070C0"/>
                </a:solidFill>
              </a:rPr>
              <a:t> pseudostratified epithelium with stereocilia </a:t>
            </a:r>
          </a:p>
          <a:p>
            <a:endParaRPr lang="en-US" dirty="0" smtClean="0"/>
          </a:p>
          <a:p>
            <a:r>
              <a:rPr lang="en-US" dirty="0" smtClean="0"/>
              <a:t>Consists of two types of cells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Principal cells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Columnar &amp; have a stereocilia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Basal cells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Small &amp; round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Acts as precursor of principal cells</a:t>
            </a:r>
          </a:p>
          <a:p>
            <a:endParaRPr lang="en-US" dirty="0" smtClean="0"/>
          </a:p>
          <a:p>
            <a:r>
              <a:rPr lang="en-US" dirty="0" smtClean="0"/>
              <a:t>Underneath the basement membrane there is a thin layer of circularly arranged smooth muscle cells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838200"/>
            <a:ext cx="3995840" cy="288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10" y="3720585"/>
            <a:ext cx="4474421" cy="292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902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8077200" cy="624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Functions –</a:t>
            </a:r>
          </a:p>
          <a:p>
            <a:endParaRPr lang="en-US" dirty="0" smtClean="0"/>
          </a:p>
          <a:p>
            <a:r>
              <a:rPr lang="en-US" dirty="0" smtClean="0"/>
              <a:t>Spermatozoa are stored &amp; make motility </a:t>
            </a:r>
          </a:p>
          <a:p>
            <a:endParaRPr lang="en-US" dirty="0" smtClean="0"/>
          </a:p>
          <a:p>
            <a:r>
              <a:rPr lang="en-US" dirty="0" smtClean="0"/>
              <a:t>Cells lining the epithelium performs three functions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Absorption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phagocytosis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Secretions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Glycerophosphocholine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Sialic acid</a:t>
            </a:r>
          </a:p>
          <a:p>
            <a:pPr lvl="2"/>
            <a:endParaRPr lang="en-US" dirty="0" smtClean="0"/>
          </a:p>
          <a:p>
            <a:pPr lvl="2"/>
            <a:r>
              <a:rPr lang="en-US" dirty="0"/>
              <a:t>G</a:t>
            </a:r>
            <a:r>
              <a:rPr lang="en-US" dirty="0" smtClean="0"/>
              <a:t>lycoproteins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75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VAS DEFERENS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Thick walled muscular tube </a:t>
            </a:r>
          </a:p>
          <a:p>
            <a:endParaRPr lang="en-US" dirty="0" smtClean="0"/>
          </a:p>
          <a:p>
            <a:r>
              <a:rPr lang="en-US" dirty="0" smtClean="0"/>
              <a:t>Carries spermatozoa from epididymis to the ejaculatory duct </a:t>
            </a:r>
          </a:p>
          <a:p>
            <a:endParaRPr lang="en-US" dirty="0" smtClean="0"/>
          </a:p>
          <a:p>
            <a:r>
              <a:rPr lang="en-US" dirty="0" smtClean="0"/>
              <a:t>Begins as a continuations of epididymis  &amp; finally joins the duct of seminal vesicle to form ejaculatory duct 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1"/>
            <a:ext cx="4414126" cy="360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78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Microscopic structure of vas deferens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3434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Mucosa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Lining epithelium is</a:t>
            </a:r>
            <a:r>
              <a:rPr lang="en-US" i="1" dirty="0" smtClean="0">
                <a:solidFill>
                  <a:srgbClr val="0070C0"/>
                </a:solidFill>
              </a:rPr>
              <a:t> pseudostratified columnar epithelium with stereocilia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Lamina propria contains elastic &amp; collagen fibers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Muscle layers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Thick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Arranged in three layers </a:t>
            </a:r>
          </a:p>
          <a:p>
            <a:pPr lvl="2"/>
            <a:r>
              <a:rPr lang="en-US" dirty="0" smtClean="0"/>
              <a:t>Inner – longitudinal</a:t>
            </a:r>
          </a:p>
          <a:p>
            <a:pPr lvl="2"/>
            <a:r>
              <a:rPr lang="en-US" dirty="0" smtClean="0"/>
              <a:t>Middle – circular</a:t>
            </a:r>
          </a:p>
          <a:p>
            <a:pPr lvl="2"/>
            <a:r>
              <a:rPr lang="en-US" dirty="0" smtClean="0"/>
              <a:t>Outer - longitudinal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Adventitia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Loose areolar tissue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Contains blood vessels &amp; nerves </a:t>
            </a:r>
            <a:endParaRPr 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88" y="2327054"/>
            <a:ext cx="4754812" cy="3159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19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SEMINAL VESICLE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0"/>
            <a:ext cx="4419600" cy="59436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Paired elongated sac like gland </a:t>
            </a:r>
          </a:p>
          <a:p>
            <a:endParaRPr lang="en-US" dirty="0" smtClean="0"/>
          </a:p>
          <a:p>
            <a:r>
              <a:rPr lang="en-US" dirty="0" smtClean="0"/>
              <a:t>Located at the base of urinary bladder </a:t>
            </a:r>
          </a:p>
          <a:p>
            <a:endParaRPr lang="en-US" dirty="0" smtClean="0"/>
          </a:p>
          <a:p>
            <a:r>
              <a:rPr lang="en-US" dirty="0" smtClean="0"/>
              <a:t>Highly convoluted irregular lumen </a:t>
            </a:r>
          </a:p>
          <a:p>
            <a:endParaRPr lang="en-US" dirty="0" smtClean="0"/>
          </a:p>
          <a:p>
            <a:r>
              <a:rPr lang="en-US" dirty="0" smtClean="0"/>
              <a:t>Secretions of seminal vesicle constitute 70% of total ejaculate </a:t>
            </a:r>
          </a:p>
          <a:p>
            <a:endParaRPr lang="en-US" dirty="0" smtClean="0"/>
          </a:p>
          <a:p>
            <a:r>
              <a:rPr lang="en-US" dirty="0" smtClean="0"/>
              <a:t>Secretions contains fructose &amp; prostaglandin </a:t>
            </a:r>
          </a:p>
          <a:p>
            <a:endParaRPr lang="en-US" dirty="0" smtClean="0"/>
          </a:p>
          <a:p>
            <a:r>
              <a:rPr lang="en-US" dirty="0" smtClean="0"/>
              <a:t>Secretion is yellow ,slightly alkaline &amp; rich in fructose which provide nutrition to sperm  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79742"/>
            <a:ext cx="4665117" cy="3142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163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Microscopic structure of seminal vesicle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Consists of three layers 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Mucosa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Highly folded &amp;</a:t>
            </a:r>
            <a:r>
              <a:rPr lang="en-US" dirty="0" smtClean="0">
                <a:solidFill>
                  <a:srgbClr val="0070C0"/>
                </a:solidFill>
              </a:rPr>
              <a:t> lined by pseudostratified columnar non ciliated epithelium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Lamina propria  – loose connective tissue 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Muscle layer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smooth muscle arranged in two layer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Inner - circular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Outer- longitudinal 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F0"/>
                </a:solidFill>
              </a:rPr>
              <a:t>Adventitia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Connective tissue 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128" y="2463165"/>
            <a:ext cx="4673871" cy="2642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PROSTATE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343400" cy="5562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An accessory male sex gland </a:t>
            </a:r>
          </a:p>
          <a:p>
            <a:endParaRPr lang="en-US" dirty="0" smtClean="0"/>
          </a:p>
          <a:p>
            <a:r>
              <a:rPr lang="en-US" dirty="0" smtClean="0"/>
              <a:t>Present below the neck of urinary bladder </a:t>
            </a:r>
          </a:p>
          <a:p>
            <a:endParaRPr lang="en-US" dirty="0" smtClean="0"/>
          </a:p>
          <a:p>
            <a:r>
              <a:rPr lang="en-US" dirty="0" smtClean="0"/>
              <a:t>Surrounding the origin of urethra infront of ampulla of rectum </a:t>
            </a:r>
          </a:p>
          <a:p>
            <a:endParaRPr lang="en-US" dirty="0" smtClean="0"/>
          </a:p>
          <a:p>
            <a:r>
              <a:rPr lang="en-US" dirty="0" smtClean="0"/>
              <a:t>Secrets prostatic fluid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Thin milky fluid (1/3</a:t>
            </a:r>
            <a:r>
              <a:rPr lang="en-US" baseline="30000" dirty="0" smtClean="0"/>
              <a:t>rd</a:t>
            </a:r>
            <a:r>
              <a:rPr lang="en-US" dirty="0" smtClean="0"/>
              <a:t> of semen)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Rich in acid phosphatase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Fibrinolysin 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Citric acid 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Amylase 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 lvl="1"/>
            <a:r>
              <a:rPr lang="en-US" b="1" dirty="0" smtClean="0"/>
              <a:t>PSA (prostatic specific antigen)</a:t>
            </a:r>
            <a:endParaRPr lang="en-US" b="1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755" y="1981200"/>
            <a:ext cx="4566379" cy="373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24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228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Microscopic feature of prostate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Consists of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Fibromuscular stroma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Fibrous connective tissue &amp; smooth muscle  </a:t>
            </a: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Parenchyma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30-50 tubuloalveolar glands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Arranged in three concentric layers </a:t>
            </a:r>
          </a:p>
          <a:p>
            <a:pPr lvl="2"/>
            <a:r>
              <a:rPr lang="en-US" b="1" dirty="0" smtClean="0"/>
              <a:t>Inner – mucosal </a:t>
            </a:r>
          </a:p>
          <a:p>
            <a:pPr lvl="2"/>
            <a:r>
              <a:rPr lang="en-US" b="1" dirty="0" smtClean="0"/>
              <a:t>Intermediate - submucosal</a:t>
            </a:r>
          </a:p>
          <a:p>
            <a:pPr lvl="2"/>
            <a:r>
              <a:rPr lang="en-US" b="1" dirty="0" smtClean="0"/>
              <a:t>Outer – main glands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Lining epithelium of gland 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In an active state – 	pseudostratified columnar 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In an inactive state – simple cuboidal/ columnar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old age alveoli of gland show a rounded eosinophilic bodies ( corpora amylacea )  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67" y="1143000"/>
            <a:ext cx="4680110" cy="303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898" y="4267201"/>
            <a:ext cx="4352418" cy="236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61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09600"/>
            <a:ext cx="8153400" cy="5516563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Ducts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10-12 in number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Lined by simple columnar epithelium which changes to a transitional epithelium in the terminal part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6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543800" cy="522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371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480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603</Words>
  <Application>Microsoft Office PowerPoint</Application>
  <PresentationFormat>On-screen Show (4:3)</PresentationFormat>
  <Paragraphs>256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HISTOLOGY  OF  MALE GENITAL SYSTEM </vt:lpstr>
      <vt:lpstr>PowerPoint Presentation</vt:lpstr>
      <vt:lpstr>Testis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EPIDIDYMIS </vt:lpstr>
      <vt:lpstr>Microscopic structure of epididymis </vt:lpstr>
      <vt:lpstr>PowerPoint Presentation</vt:lpstr>
      <vt:lpstr>VAS DEFERENS </vt:lpstr>
      <vt:lpstr>Microscopic structure of vas deferens </vt:lpstr>
      <vt:lpstr>SEMINAL VESICLE </vt:lpstr>
      <vt:lpstr>Microscopic structure of seminal vesicle </vt:lpstr>
      <vt:lpstr>PROSTATE </vt:lpstr>
      <vt:lpstr>Microscopic feature of prostate 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HISTOLOGY  OF  MALE GENITAL SYSTEM</dc:title>
  <dc:creator>sarangdhar</dc:creator>
  <cp:lastModifiedBy>sarangdhar</cp:lastModifiedBy>
  <cp:revision>38</cp:revision>
  <dcterms:created xsi:type="dcterms:W3CDTF">2021-07-21T13:55:17Z</dcterms:created>
  <dcterms:modified xsi:type="dcterms:W3CDTF">2021-07-22T11:35:28Z</dcterms:modified>
</cp:coreProperties>
</file>