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58" r:id="rId12"/>
    <p:sldId id="259" r:id="rId13"/>
    <p:sldId id="260" r:id="rId14"/>
    <p:sldId id="261" r:id="rId15"/>
    <p:sldId id="266" r:id="rId16"/>
    <p:sldId id="262" r:id="rId17"/>
    <p:sldId id="263" r:id="rId18"/>
    <p:sldId id="268" r:id="rId19"/>
    <p:sldId id="267" r:id="rId20"/>
    <p:sldId id="265" r:id="rId21"/>
    <p:sldId id="269" r:id="rId22"/>
    <p:sldId id="270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8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4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9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0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9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95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73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20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3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55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7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39703-CB55-4667-BB08-F668F675DE17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9A7CB-D1C9-460C-9C68-68C230702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2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76401"/>
            <a:ext cx="7924800" cy="19240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OF</a:t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LIVER , PANCREAS &amp; GALL BLADDER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4724400"/>
            <a:ext cx="4114800" cy="1219200"/>
          </a:xfrm>
        </p:spPr>
        <p:txBody>
          <a:bodyPr>
            <a:normAutofit fontScale="40000" lnSpcReduction="20000"/>
          </a:bodyPr>
          <a:lstStyle/>
          <a:p>
            <a:r>
              <a:rPr lang="en-US" sz="37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sz="37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 </a:t>
            </a:r>
          </a:p>
          <a:p>
            <a:r>
              <a:rPr lang="en-US" sz="37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37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sz="37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</a:t>
            </a:r>
          </a:p>
          <a:p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102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LIVER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3434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Largest gland of body</a:t>
            </a:r>
          </a:p>
          <a:p>
            <a:endParaRPr lang="en-US" dirty="0" smtClean="0"/>
          </a:p>
          <a:p>
            <a:r>
              <a:rPr lang="en-US" dirty="0" smtClean="0"/>
              <a:t>Present under the diaphragm</a:t>
            </a:r>
          </a:p>
          <a:p>
            <a:endParaRPr lang="en-US" dirty="0" smtClean="0"/>
          </a:p>
          <a:p>
            <a:r>
              <a:rPr lang="en-US" dirty="0" smtClean="0"/>
              <a:t>Occupies entire right hypochondrium , part of epigastrium &amp; left hypochondrium </a:t>
            </a:r>
          </a:p>
          <a:p>
            <a:endParaRPr lang="en-US" dirty="0" smtClean="0"/>
          </a:p>
          <a:p>
            <a:r>
              <a:rPr lang="en-US" dirty="0" smtClean="0"/>
              <a:t>Anatomically consists of four lobe – right , left , caudate &amp; quadrate lobes </a:t>
            </a:r>
          </a:p>
          <a:p>
            <a:endParaRPr lang="en-US" dirty="0" smtClean="0"/>
          </a:p>
          <a:p>
            <a:r>
              <a:rPr lang="en-US" dirty="0" smtClean="0"/>
              <a:t>Hilum or porta hepatis is present b/w caudate &amp; quadrate lobe 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981201"/>
            <a:ext cx="4299819" cy="354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064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Functions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Maintaining the normal level of blood glucose through synthesis , storage &amp; breakdown of glycogen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Metabolism &amp; transport of fat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xcretion </a:t>
            </a:r>
            <a:r>
              <a:rPr lang="en-US" dirty="0" smtClean="0"/>
              <a:t>of urea as a byproduct of deamination of amino acids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Synthesis of plasma protein  including albumin &amp; globulins and clotting factors such as fibrinogen &amp; prothrombin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Detoxification of drugs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Removal of waste from blood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Excretion of bilirubin which is byproduct of red blood destruction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Storage of vitamin A  &amp; 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Gluconeogenesis – conversion of  lipids &amp; amino acids into glucose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6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Microscopic structure 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Stroma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Connective tissue covers the liver , Glisson’s capsule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Parenchyma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Liver lobule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Hepatic sinusoids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Hepatocytes (liver cells)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87" y="998477"/>
            <a:ext cx="3595914" cy="2811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800" y="3810000"/>
            <a:ext cx="39378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8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Liver lobule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hree different type of liver lobule 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Classical lobule 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n structural basis</a:t>
            </a:r>
          </a:p>
          <a:p>
            <a:pPr lvl="2"/>
            <a:r>
              <a:rPr lang="en-US" dirty="0" smtClean="0"/>
              <a:t>It is basic structural unit of the liver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Portal lobule 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n the basis of biliary flow through liver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Hepatic acinus</a:t>
            </a:r>
          </a:p>
          <a:p>
            <a:pPr lvl="2"/>
            <a:r>
              <a:rPr lang="en-US" dirty="0" smtClean="0"/>
              <a:t>On the functional basis it is the functional unit of the liver 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557" y="2362200"/>
            <a:ext cx="464644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1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629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Classical lobule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Surrounded by connective tissue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Hexagonal in shape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At angles of hexagon there are small triangular area of connective tissue ,  portal triads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Portal triads contain contains branches of portal vein , hepatic artery &amp; interlobular bile duct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Centre of each lobule is the central vein 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71600"/>
            <a:ext cx="4814748" cy="3897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49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5973763"/>
          </a:xfrm>
        </p:spPr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Inside the hepatic lobule hepatocytes radiate from central vein , which are arranged in one or two cell thick plate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Between the plate there is space called sinusoids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Neighbouring plates  are anastomose with each other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4531236" cy="366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34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6248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Hepatic sinusoids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Lies b/w hepatic lamina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Lined by two kinds of cell endothelial cell &amp; phagocytic cells (Kupffer cells)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fenestrated space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Narrow space b/w endothelial cells &amp; hepatocytes called space of </a:t>
            </a:r>
            <a:r>
              <a:rPr lang="en-US" dirty="0"/>
              <a:t>D</a:t>
            </a:r>
            <a:r>
              <a:rPr lang="en-US" dirty="0" smtClean="0"/>
              <a:t>isse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034" y="1219200"/>
            <a:ext cx="4644391" cy="252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30601"/>
            <a:ext cx="4568825" cy="186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1713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77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Space of Disse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Perisinusoidal space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Exchange of substance b/w hepatocytes &amp; blood vessels takes place </a:t>
            </a:r>
          </a:p>
          <a:p>
            <a:pPr lvl="1"/>
            <a:endParaRPr lang="en-US" i="1" dirty="0" smtClean="0">
              <a:solidFill>
                <a:srgbClr val="00B050"/>
              </a:solidFill>
            </a:endParaRPr>
          </a:p>
          <a:p>
            <a:pPr lvl="1"/>
            <a:r>
              <a:rPr lang="en-US" i="1" dirty="0" smtClean="0">
                <a:solidFill>
                  <a:srgbClr val="00B050"/>
                </a:solidFill>
              </a:rPr>
              <a:t>Ito cells </a:t>
            </a:r>
            <a:r>
              <a:rPr lang="en-US" dirty="0" smtClean="0"/>
              <a:t>are found in this space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Involved in storage of vitamin A &amp; lipid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4724400" cy="252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96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267200" cy="640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Hepatocytes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Polygonal in shape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Have 5 – 12 sides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Large nucleus (probably binucleated ) &amp; single nucleolus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Have granular acidophilic cytoplasm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Constitute about 80% of liver volume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Life span – 5 month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Capable of regeneration 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582" y="2286000"/>
            <a:ext cx="4772418" cy="2549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624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Pancreas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343400" cy="5867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 is retroperitoneal organ</a:t>
            </a:r>
          </a:p>
          <a:p>
            <a:endParaRPr lang="en-US" dirty="0" smtClean="0"/>
          </a:p>
          <a:p>
            <a:r>
              <a:rPr lang="en-US" dirty="0" smtClean="0"/>
              <a:t>Consists of both endocrine &amp; exocrine part</a:t>
            </a:r>
          </a:p>
          <a:p>
            <a:endParaRPr lang="en-US" dirty="0" smtClean="0"/>
          </a:p>
          <a:p>
            <a:r>
              <a:rPr lang="en-US" dirty="0" smtClean="0"/>
              <a:t>Extend from concavity of duodenum to the hilum of spleen</a:t>
            </a:r>
          </a:p>
          <a:p>
            <a:endParaRPr lang="en-US" dirty="0" smtClean="0"/>
          </a:p>
          <a:p>
            <a:r>
              <a:rPr lang="en-US" dirty="0" smtClean="0"/>
              <a:t>It consists of four parts</a:t>
            </a:r>
          </a:p>
          <a:p>
            <a:pPr lvl="1"/>
            <a:r>
              <a:rPr lang="en-US" dirty="0" smtClean="0"/>
              <a:t>Head </a:t>
            </a:r>
          </a:p>
          <a:p>
            <a:pPr lvl="2"/>
            <a:r>
              <a:rPr lang="en-US" dirty="0" smtClean="0"/>
              <a:t>Located within concavity of duodenum</a:t>
            </a:r>
          </a:p>
          <a:p>
            <a:pPr lvl="1"/>
            <a:r>
              <a:rPr lang="en-US" dirty="0" smtClean="0"/>
              <a:t>Neck</a:t>
            </a:r>
          </a:p>
          <a:p>
            <a:pPr lvl="2"/>
            <a:r>
              <a:rPr lang="en-US" dirty="0" smtClean="0"/>
              <a:t>Constricted part</a:t>
            </a:r>
          </a:p>
          <a:p>
            <a:pPr lvl="1"/>
            <a:r>
              <a:rPr lang="en-US" dirty="0" smtClean="0"/>
              <a:t>Body</a:t>
            </a:r>
          </a:p>
          <a:p>
            <a:pPr lvl="2"/>
            <a:r>
              <a:rPr lang="en-US" dirty="0" smtClean="0"/>
              <a:t>Major bulk part of gland</a:t>
            </a:r>
          </a:p>
          <a:p>
            <a:pPr lvl="1"/>
            <a:r>
              <a:rPr lang="en-US" dirty="0" smtClean="0"/>
              <a:t>Tail</a:t>
            </a:r>
          </a:p>
          <a:p>
            <a:pPr lvl="2"/>
            <a:r>
              <a:rPr lang="en-US" dirty="0" smtClean="0"/>
              <a:t>Related to hilum of spleen</a:t>
            </a:r>
          </a:p>
          <a:p>
            <a:endParaRPr lang="en-US" dirty="0"/>
          </a:p>
        </p:txBody>
      </p:sp>
      <p:pic>
        <p:nvPicPr>
          <p:cNvPr id="1029" name="Picture 5" descr="I:\16238985209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917" y="1447800"/>
            <a:ext cx="4763054" cy="453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87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343400" cy="55927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Microscopic features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has three component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Stroma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Parenchyma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Duct system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Carries the secretion of exocrine part into duodenum 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0"/>
            <a:ext cx="506565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2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09600"/>
            <a:ext cx="4419600" cy="5516563"/>
          </a:xfrm>
        </p:spPr>
        <p:txBody>
          <a:bodyPr/>
          <a:lstStyle/>
          <a:p>
            <a:r>
              <a:rPr lang="en-US" sz="2400" dirty="0" smtClean="0">
                <a:solidFill>
                  <a:srgbClr val="0070C0"/>
                </a:solidFill>
              </a:rPr>
              <a:t>Stroma</a:t>
            </a:r>
            <a:r>
              <a:rPr lang="en-US" sz="2400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Thin capsule of connective tissue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Numerous septa arises from the capsule which divide the parenchyma of gland into many lobules</a:t>
            </a:r>
            <a:endParaRPr lang="en-US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4524936" cy="284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363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267200" cy="6400800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>
                <a:solidFill>
                  <a:srgbClr val="0070C0"/>
                </a:solidFill>
              </a:rPr>
              <a:t>Parenchyma </a:t>
            </a:r>
          </a:p>
          <a:p>
            <a:pPr lvl="1"/>
            <a:endParaRPr lang="en-US" sz="8000" dirty="0" smtClean="0"/>
          </a:p>
          <a:p>
            <a:pPr lvl="1"/>
            <a:r>
              <a:rPr lang="en-US" sz="7200" dirty="0" smtClean="0"/>
              <a:t>Consists of exocrine part &amp; endocrine part</a:t>
            </a:r>
          </a:p>
          <a:p>
            <a:endParaRPr lang="en-US" sz="8000" dirty="0" smtClean="0"/>
          </a:p>
          <a:p>
            <a:r>
              <a:rPr lang="en-US" sz="9600" dirty="0" smtClean="0">
                <a:solidFill>
                  <a:srgbClr val="00B050"/>
                </a:solidFill>
              </a:rPr>
              <a:t>Exocrine part</a:t>
            </a:r>
          </a:p>
          <a:p>
            <a:pPr lvl="1"/>
            <a:endParaRPr lang="en-US" sz="8000" dirty="0" smtClean="0"/>
          </a:p>
          <a:p>
            <a:pPr lvl="1"/>
            <a:r>
              <a:rPr lang="en-US" sz="7200" dirty="0" smtClean="0"/>
              <a:t>Compound acinar gland</a:t>
            </a:r>
          </a:p>
          <a:p>
            <a:pPr lvl="1"/>
            <a:endParaRPr lang="en-US" sz="7200" dirty="0" smtClean="0"/>
          </a:p>
          <a:p>
            <a:pPr lvl="1"/>
            <a:r>
              <a:rPr lang="en-US" sz="7200" dirty="0" smtClean="0"/>
              <a:t>Pancreatic acini </a:t>
            </a:r>
          </a:p>
          <a:p>
            <a:pPr lvl="1"/>
            <a:endParaRPr lang="en-US" sz="8000" dirty="0" smtClean="0"/>
          </a:p>
          <a:p>
            <a:pPr lvl="1"/>
            <a:r>
              <a:rPr lang="en-US" sz="7200" dirty="0" smtClean="0"/>
              <a:t>Group of pyramidal shaped acinar cells arranged around  small lumen</a:t>
            </a:r>
          </a:p>
          <a:p>
            <a:pPr lvl="1"/>
            <a:endParaRPr lang="en-US" sz="7200" dirty="0" smtClean="0"/>
          </a:p>
          <a:p>
            <a:pPr lvl="1"/>
            <a:r>
              <a:rPr lang="en-US" sz="7200" dirty="0" smtClean="0"/>
              <a:t>Round nuclei at their base</a:t>
            </a:r>
          </a:p>
          <a:p>
            <a:pPr lvl="1"/>
            <a:endParaRPr lang="en-US" sz="8000" dirty="0" smtClean="0"/>
          </a:p>
          <a:p>
            <a:pPr lvl="1"/>
            <a:r>
              <a:rPr lang="en-US" sz="7200" dirty="0" smtClean="0"/>
              <a:t>Cytoplasm in</a:t>
            </a:r>
          </a:p>
          <a:p>
            <a:pPr marL="914400" lvl="2" indent="0">
              <a:buNone/>
            </a:pPr>
            <a:r>
              <a:rPr lang="en-US" sz="7200" dirty="0" smtClean="0"/>
              <a:t> </a:t>
            </a:r>
          </a:p>
          <a:p>
            <a:pPr lvl="2"/>
            <a:r>
              <a:rPr lang="en-US" sz="7200" dirty="0" smtClean="0"/>
              <a:t>Basal portion – basophilic</a:t>
            </a:r>
          </a:p>
          <a:p>
            <a:pPr lvl="2"/>
            <a:endParaRPr lang="en-US" sz="7200" dirty="0" smtClean="0"/>
          </a:p>
          <a:p>
            <a:pPr lvl="2"/>
            <a:r>
              <a:rPr lang="en-US" sz="7200" dirty="0" smtClean="0"/>
              <a:t>Apical portion – eosinophilic (zymogenic granules)</a:t>
            </a:r>
          </a:p>
          <a:p>
            <a:endParaRPr lang="en-US" sz="6400" dirty="0" smtClean="0"/>
          </a:p>
          <a:p>
            <a:pPr marL="0" indent="0">
              <a:buNone/>
            </a:pPr>
            <a:endParaRPr lang="en-US" sz="6400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94973"/>
            <a:ext cx="4739530" cy="285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2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8600"/>
            <a:ext cx="4495800" cy="6400800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rgbClr val="0070C0"/>
                </a:solidFill>
              </a:rPr>
              <a:t>Duct system – 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Intercalated duct </a:t>
            </a:r>
          </a:p>
          <a:p>
            <a:pPr lvl="2"/>
            <a:endParaRPr lang="en-US" dirty="0" smtClean="0">
              <a:solidFill>
                <a:prstClr val="black"/>
              </a:solidFill>
            </a:endParaRPr>
          </a:p>
          <a:p>
            <a:pPr lvl="2"/>
            <a:r>
              <a:rPr lang="en-US" dirty="0" smtClean="0">
                <a:solidFill>
                  <a:prstClr val="black"/>
                </a:solidFill>
              </a:rPr>
              <a:t>Lies </a:t>
            </a:r>
            <a:r>
              <a:rPr lang="en-US" dirty="0">
                <a:solidFill>
                  <a:prstClr val="black"/>
                </a:solidFill>
              </a:rPr>
              <a:t>inside the acini &amp; lined by centroacinar cell</a:t>
            </a:r>
          </a:p>
          <a:p>
            <a:pPr lvl="0"/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Intralobular duct</a:t>
            </a:r>
          </a:p>
          <a:p>
            <a:pPr lvl="2"/>
            <a:endParaRPr lang="en-US" dirty="0" smtClean="0">
              <a:solidFill>
                <a:prstClr val="black"/>
              </a:solidFill>
            </a:endParaRPr>
          </a:p>
          <a:p>
            <a:pPr lvl="2"/>
            <a:r>
              <a:rPr lang="en-US" dirty="0" smtClean="0">
                <a:solidFill>
                  <a:prstClr val="black"/>
                </a:solidFill>
              </a:rPr>
              <a:t>Lined </a:t>
            </a:r>
            <a:r>
              <a:rPr lang="en-US" dirty="0">
                <a:solidFill>
                  <a:prstClr val="black"/>
                </a:solidFill>
              </a:rPr>
              <a:t>by simple cuboidal epithelium</a:t>
            </a:r>
          </a:p>
          <a:p>
            <a:pPr lvl="0"/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Interlobular duct</a:t>
            </a:r>
          </a:p>
          <a:p>
            <a:pPr lvl="2"/>
            <a:endParaRPr lang="en-US" dirty="0" smtClean="0">
              <a:solidFill>
                <a:prstClr val="black"/>
              </a:solidFill>
            </a:endParaRPr>
          </a:p>
          <a:p>
            <a:pPr lvl="2"/>
            <a:r>
              <a:rPr lang="en-US" dirty="0" smtClean="0">
                <a:solidFill>
                  <a:prstClr val="black"/>
                </a:solidFill>
              </a:rPr>
              <a:t>Simple </a:t>
            </a:r>
            <a:r>
              <a:rPr lang="en-US" dirty="0">
                <a:solidFill>
                  <a:prstClr val="black"/>
                </a:solidFill>
              </a:rPr>
              <a:t>columnar epithelium</a:t>
            </a:r>
          </a:p>
          <a:p>
            <a:pPr lvl="0"/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en-US" sz="2000" dirty="0">
                <a:solidFill>
                  <a:prstClr val="black"/>
                </a:solidFill>
              </a:rPr>
              <a:t>Main pancreatic duct</a:t>
            </a:r>
          </a:p>
          <a:p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752600"/>
            <a:ext cx="4880484" cy="351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94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343400" cy="6172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200" dirty="0" smtClean="0">
                <a:solidFill>
                  <a:srgbClr val="00B050"/>
                </a:solidFill>
              </a:rPr>
              <a:t>Centroacinar cell </a:t>
            </a: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Seen at </a:t>
            </a:r>
            <a:r>
              <a:rPr lang="en-US" sz="1800" dirty="0" err="1" smtClean="0">
                <a:solidFill>
                  <a:prstClr val="black"/>
                </a:solidFill>
              </a:rPr>
              <a:t>centre</a:t>
            </a:r>
            <a:r>
              <a:rPr lang="en-US" sz="1800" dirty="0" smtClean="0">
                <a:solidFill>
                  <a:prstClr val="black"/>
                </a:solidFill>
              </a:rPr>
              <a:t> of acini where duct system begins</a:t>
            </a: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Have a central nucleus &amp; pale cytoplasm</a:t>
            </a: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endParaRPr lang="en-US" sz="1800" dirty="0">
              <a:solidFill>
                <a:prstClr val="black"/>
              </a:solidFill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Add bicarbonate ions to  pancreatic juice which neutralize the acidic contents entering the duodenum from stomach </a:t>
            </a:r>
          </a:p>
          <a:p>
            <a:pPr lvl="0"/>
            <a:endParaRPr lang="en-US" sz="22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2200" dirty="0" smtClean="0">
                <a:solidFill>
                  <a:prstClr val="black"/>
                </a:solidFill>
              </a:rPr>
              <a:t>  </a:t>
            </a:r>
            <a:endParaRPr lang="en-US" sz="2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14419"/>
            <a:ext cx="4729300" cy="340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111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457200"/>
            <a:ext cx="838200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Endocrine part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Islets of Langerhans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Most abundantly in tail region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Consists of polyhedral cells arranged in cord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Have four types of cells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Alpha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Beta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Delta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PP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392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78679693"/>
              </p:ext>
            </p:extLst>
          </p:nvPr>
        </p:nvGraphicFramePr>
        <p:xfrm>
          <a:off x="304800" y="533399"/>
          <a:ext cx="84582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952005">
                <a:tc>
                  <a:txBody>
                    <a:bodyPr/>
                    <a:lstStyle/>
                    <a:p>
                      <a:r>
                        <a:rPr lang="en-US" dirty="0" smtClean="0"/>
                        <a:t>Types of 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of 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Secretion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Effects of secretion</a:t>
                      </a:r>
                      <a:endParaRPr lang="en-US" dirty="0"/>
                    </a:p>
                  </a:txBody>
                  <a:tcPr/>
                </a:tc>
              </a:tr>
              <a:tr h="952005">
                <a:tc>
                  <a:txBody>
                    <a:bodyPr/>
                    <a:lstStyle/>
                    <a:p>
                      <a:r>
                        <a:rPr lang="en-US" dirty="0" smtClean="0"/>
                        <a:t>Alpha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Glucagon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Rise in blood glucose level</a:t>
                      </a:r>
                      <a:endParaRPr lang="en-US" dirty="0"/>
                    </a:p>
                  </a:txBody>
                  <a:tcPr/>
                </a:tc>
              </a:tr>
              <a:tr h="1171699">
                <a:tc>
                  <a:txBody>
                    <a:bodyPr/>
                    <a:lstStyle/>
                    <a:p>
                      <a:r>
                        <a:rPr lang="en-US" dirty="0" smtClean="0"/>
                        <a:t>Beta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70-75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Insulin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</a:t>
                      </a:r>
                      <a:r>
                        <a:rPr lang="en-US" baseline="0" dirty="0" smtClean="0"/>
                        <a:t> in blood glucose level</a:t>
                      </a:r>
                      <a:endParaRPr lang="en-US" dirty="0"/>
                    </a:p>
                  </a:txBody>
                  <a:tcPr/>
                </a:tc>
              </a:tr>
              <a:tr h="1391392">
                <a:tc>
                  <a:txBody>
                    <a:bodyPr/>
                    <a:lstStyle/>
                    <a:p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5-8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Somatostatin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Inhibition of secretion of alpha &amp; beta cell</a:t>
                      </a:r>
                      <a:endParaRPr lang="en-US" dirty="0"/>
                    </a:p>
                  </a:txBody>
                  <a:tcPr/>
                </a:tc>
              </a:tr>
              <a:tr h="1171699">
                <a:tc>
                  <a:txBody>
                    <a:bodyPr/>
                    <a:lstStyle/>
                    <a:p>
                      <a:r>
                        <a:rPr lang="en-US" dirty="0" smtClean="0"/>
                        <a:t>PP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Pancreatic peptide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Inhibition of exocrine secretion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383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534400" cy="6324600"/>
          </a:xfrm>
        </p:spPr>
        <p:txBody>
          <a:bodyPr>
            <a:normAutofit/>
          </a:bodyPr>
          <a:lstStyle/>
          <a:p>
            <a:pPr lvl="0"/>
            <a:r>
              <a:rPr lang="en-US" sz="2200" dirty="0">
                <a:solidFill>
                  <a:srgbClr val="00B050"/>
                </a:solidFill>
              </a:rPr>
              <a:t>Pancreatic secretions </a:t>
            </a: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Exocrine </a:t>
            </a:r>
            <a:r>
              <a:rPr lang="en-US" sz="1800" dirty="0">
                <a:solidFill>
                  <a:prstClr val="black"/>
                </a:solidFill>
              </a:rPr>
              <a:t>part </a:t>
            </a:r>
          </a:p>
          <a:p>
            <a:pPr lvl="2"/>
            <a:endParaRPr lang="en-US" sz="1400" dirty="0" smtClean="0">
              <a:solidFill>
                <a:prstClr val="black"/>
              </a:solidFill>
            </a:endParaRPr>
          </a:p>
          <a:p>
            <a:pPr lvl="2"/>
            <a:r>
              <a:rPr lang="en-US" sz="1400" dirty="0" smtClean="0">
                <a:solidFill>
                  <a:prstClr val="black"/>
                </a:solidFill>
              </a:rPr>
              <a:t>Fluid </a:t>
            </a:r>
            <a:r>
              <a:rPr lang="en-US" sz="1400" dirty="0">
                <a:solidFill>
                  <a:prstClr val="black"/>
                </a:solidFill>
              </a:rPr>
              <a:t>rich bicarbonate ions &amp; digestive enzymes</a:t>
            </a:r>
          </a:p>
          <a:p>
            <a:pPr lvl="2"/>
            <a:endParaRPr lang="en-US" sz="1400" dirty="0" smtClean="0">
              <a:solidFill>
                <a:prstClr val="black"/>
              </a:solidFill>
            </a:endParaRPr>
          </a:p>
          <a:p>
            <a:pPr lvl="2"/>
            <a:r>
              <a:rPr lang="en-US" sz="1400" dirty="0" smtClean="0">
                <a:solidFill>
                  <a:prstClr val="black"/>
                </a:solidFill>
              </a:rPr>
              <a:t>These  </a:t>
            </a:r>
            <a:r>
              <a:rPr lang="en-US" sz="1400" dirty="0">
                <a:solidFill>
                  <a:prstClr val="black"/>
                </a:solidFill>
              </a:rPr>
              <a:t>secretions are under hormonal control secretin &amp; cholecystokinin</a:t>
            </a: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Endocrine </a:t>
            </a:r>
            <a:r>
              <a:rPr lang="en-US" sz="1800" dirty="0">
                <a:solidFill>
                  <a:prstClr val="black"/>
                </a:solidFill>
              </a:rPr>
              <a:t>part </a:t>
            </a:r>
          </a:p>
          <a:p>
            <a:pPr lvl="1"/>
            <a:endParaRPr lang="en-US" sz="1800" dirty="0" smtClean="0">
              <a:solidFill>
                <a:prstClr val="black"/>
              </a:solidFill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Secretes </a:t>
            </a:r>
            <a:endParaRPr lang="en-US" sz="1800" dirty="0">
              <a:solidFill>
                <a:prstClr val="black"/>
              </a:solidFill>
            </a:endParaRPr>
          </a:p>
          <a:p>
            <a:pPr lvl="2"/>
            <a:endParaRPr lang="en-US" sz="1400" dirty="0" smtClean="0">
              <a:solidFill>
                <a:prstClr val="black"/>
              </a:solidFill>
            </a:endParaRPr>
          </a:p>
          <a:p>
            <a:pPr lvl="2"/>
            <a:r>
              <a:rPr lang="en-US" sz="1400" dirty="0" smtClean="0">
                <a:solidFill>
                  <a:prstClr val="black"/>
                </a:solidFill>
              </a:rPr>
              <a:t>Glucagon </a:t>
            </a:r>
            <a:endParaRPr lang="en-US" sz="1400" dirty="0">
              <a:solidFill>
                <a:prstClr val="black"/>
              </a:solidFill>
            </a:endParaRPr>
          </a:p>
          <a:p>
            <a:pPr lvl="2"/>
            <a:endParaRPr lang="en-US" sz="1400" dirty="0" smtClean="0">
              <a:solidFill>
                <a:prstClr val="black"/>
              </a:solidFill>
            </a:endParaRPr>
          </a:p>
          <a:p>
            <a:pPr lvl="2"/>
            <a:r>
              <a:rPr lang="en-US" sz="1400" dirty="0" smtClean="0">
                <a:solidFill>
                  <a:prstClr val="black"/>
                </a:solidFill>
              </a:rPr>
              <a:t>Insulin</a:t>
            </a:r>
            <a:endParaRPr lang="en-US" sz="1400" dirty="0">
              <a:solidFill>
                <a:prstClr val="black"/>
              </a:solidFill>
            </a:endParaRPr>
          </a:p>
          <a:p>
            <a:pPr lvl="2"/>
            <a:endParaRPr lang="en-US" sz="1400" dirty="0" smtClean="0">
              <a:solidFill>
                <a:prstClr val="black"/>
              </a:solidFill>
            </a:endParaRPr>
          </a:p>
          <a:p>
            <a:pPr lvl="2"/>
            <a:r>
              <a:rPr lang="en-US" sz="1400" dirty="0" smtClean="0">
                <a:solidFill>
                  <a:prstClr val="black"/>
                </a:solidFill>
              </a:rPr>
              <a:t>Somatostatin</a:t>
            </a:r>
            <a:endParaRPr lang="en-US" sz="1400" dirty="0">
              <a:solidFill>
                <a:prstClr val="black"/>
              </a:solidFill>
            </a:endParaRPr>
          </a:p>
          <a:p>
            <a:pPr lvl="2"/>
            <a:endParaRPr lang="en-US" sz="1400" dirty="0" smtClean="0">
              <a:solidFill>
                <a:prstClr val="black"/>
              </a:solidFill>
            </a:endParaRPr>
          </a:p>
          <a:p>
            <a:pPr lvl="2"/>
            <a:r>
              <a:rPr lang="en-US" sz="1400" dirty="0" smtClean="0">
                <a:solidFill>
                  <a:prstClr val="black"/>
                </a:solidFill>
              </a:rPr>
              <a:t>Pancreatic </a:t>
            </a:r>
            <a:r>
              <a:rPr lang="en-US" sz="1400" dirty="0">
                <a:solidFill>
                  <a:prstClr val="black"/>
                </a:solidFill>
              </a:rPr>
              <a:t>peptide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907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Gall bladder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Blind sac</a:t>
            </a:r>
          </a:p>
          <a:p>
            <a:endParaRPr lang="en-US" dirty="0" smtClean="0"/>
          </a:p>
          <a:p>
            <a:r>
              <a:rPr lang="en-US" dirty="0" smtClean="0"/>
              <a:t>Present at the inferior surface of liver</a:t>
            </a:r>
          </a:p>
          <a:p>
            <a:endParaRPr lang="en-US" dirty="0" smtClean="0"/>
          </a:p>
          <a:p>
            <a:r>
              <a:rPr lang="en-US" dirty="0" smtClean="0"/>
              <a:t>It has a three parts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Neck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It is continuous with cystic duct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Body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Fundus</a:t>
            </a:r>
          </a:p>
          <a:p>
            <a:endParaRPr lang="en-US" dirty="0" smtClean="0"/>
          </a:p>
          <a:p>
            <a:r>
              <a:rPr lang="en-US" dirty="0" smtClean="0"/>
              <a:t>Stores &amp; concentrates the bile</a:t>
            </a:r>
          </a:p>
          <a:p>
            <a:endParaRPr lang="en-US" dirty="0"/>
          </a:p>
        </p:txBody>
      </p:sp>
      <p:pic>
        <p:nvPicPr>
          <p:cNvPr id="3074" name="Picture 2" descr="I:\16238985043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485" y="2133600"/>
            <a:ext cx="452833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74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Microscopic features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three layers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Mucosa 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Muscularis externa                ( fibromuscular layer )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Adventitia/ serosa</a:t>
            </a:r>
          </a:p>
          <a:p>
            <a:pPr lvl="1"/>
            <a:endParaRPr lang="en-US" dirty="0" smtClean="0"/>
          </a:p>
          <a:p>
            <a:pPr lvl="1"/>
            <a:r>
              <a:rPr lang="en-US" u="sng" dirty="0" smtClean="0">
                <a:solidFill>
                  <a:srgbClr val="00B050"/>
                </a:solidFill>
              </a:rPr>
              <a:t>No submucosal layer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55" y="304800"/>
            <a:ext cx="4980489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66790"/>
            <a:ext cx="3657600" cy="301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8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5029200" cy="5791200"/>
          </a:xfrm>
        </p:spPr>
        <p:txBody>
          <a:bodyPr>
            <a:normAutofit fontScale="40000" lnSpcReduction="20000"/>
          </a:bodyPr>
          <a:lstStyle/>
          <a:p>
            <a:r>
              <a:rPr lang="en-US" sz="5100" dirty="0" smtClean="0">
                <a:solidFill>
                  <a:srgbClr val="C00000"/>
                </a:solidFill>
              </a:rPr>
              <a:t>Mucosa </a:t>
            </a:r>
          </a:p>
          <a:p>
            <a:endParaRPr lang="en-US" sz="3400" dirty="0" smtClean="0"/>
          </a:p>
          <a:p>
            <a:r>
              <a:rPr lang="en-US" sz="3400" dirty="0" smtClean="0">
                <a:solidFill>
                  <a:srgbClr val="0070C0"/>
                </a:solidFill>
              </a:rPr>
              <a:t>Lining epithelium </a:t>
            </a:r>
          </a:p>
          <a:p>
            <a:pPr lvl="1"/>
            <a:endParaRPr lang="en-US" sz="3400" dirty="0" smtClean="0"/>
          </a:p>
          <a:p>
            <a:pPr lvl="1"/>
            <a:r>
              <a:rPr lang="en-US" sz="3400" dirty="0" smtClean="0"/>
              <a:t>Simple columnar epithelium with microvilli</a:t>
            </a:r>
          </a:p>
          <a:p>
            <a:pPr lvl="1"/>
            <a:endParaRPr lang="en-US" sz="3400" dirty="0" smtClean="0"/>
          </a:p>
          <a:p>
            <a:pPr lvl="1"/>
            <a:r>
              <a:rPr lang="en-US" sz="3400" dirty="0" smtClean="0"/>
              <a:t>No goblet cells </a:t>
            </a:r>
          </a:p>
          <a:p>
            <a:pPr lvl="1"/>
            <a:endParaRPr lang="en-US" sz="3400" dirty="0" smtClean="0"/>
          </a:p>
          <a:p>
            <a:pPr lvl="1"/>
            <a:r>
              <a:rPr lang="en-US" sz="3400" dirty="0" smtClean="0"/>
              <a:t>Lies over lamina propria</a:t>
            </a:r>
          </a:p>
          <a:p>
            <a:endParaRPr lang="en-US" sz="3400" u="sng" dirty="0" smtClean="0"/>
          </a:p>
          <a:p>
            <a:r>
              <a:rPr lang="en-US" sz="3400" i="1" u="sng" dirty="0" smtClean="0">
                <a:solidFill>
                  <a:srgbClr val="00B050"/>
                </a:solidFill>
              </a:rPr>
              <a:t>No muscularis mucosa</a:t>
            </a:r>
          </a:p>
          <a:p>
            <a:endParaRPr lang="en-US" sz="3400" dirty="0" smtClean="0"/>
          </a:p>
          <a:p>
            <a:r>
              <a:rPr lang="en-US" sz="5100" dirty="0" smtClean="0">
                <a:solidFill>
                  <a:srgbClr val="C00000"/>
                </a:solidFill>
              </a:rPr>
              <a:t>Muscularis externa </a:t>
            </a:r>
          </a:p>
          <a:p>
            <a:pPr lvl="1"/>
            <a:endParaRPr lang="en-US" sz="3400" dirty="0" smtClean="0"/>
          </a:p>
          <a:p>
            <a:pPr lvl="1"/>
            <a:r>
              <a:rPr lang="en-US" sz="3400" dirty="0" smtClean="0"/>
              <a:t>Bundles of smooth muscles </a:t>
            </a:r>
          </a:p>
          <a:p>
            <a:pPr lvl="1"/>
            <a:endParaRPr lang="en-US" sz="3400" dirty="0" smtClean="0"/>
          </a:p>
          <a:p>
            <a:pPr lvl="1"/>
            <a:r>
              <a:rPr lang="en-US" sz="3400" dirty="0" smtClean="0"/>
              <a:t>Arranged in different planes(circularly , longitudinally &amp; obliquely)</a:t>
            </a:r>
          </a:p>
          <a:p>
            <a:pPr lvl="1"/>
            <a:endParaRPr lang="en-US" sz="3400" dirty="0" smtClean="0"/>
          </a:p>
          <a:p>
            <a:pPr lvl="1"/>
            <a:r>
              <a:rPr lang="en-US" sz="3400" dirty="0" smtClean="0"/>
              <a:t>In between bundles of smooth muscles there are numerous</a:t>
            </a:r>
          </a:p>
          <a:p>
            <a:endParaRPr lang="en-US" sz="3400" dirty="0" smtClean="0"/>
          </a:p>
          <a:p>
            <a:endParaRPr lang="en-US" sz="3400" dirty="0" smtClean="0"/>
          </a:p>
          <a:p>
            <a:r>
              <a:rPr lang="en-US" sz="5100" dirty="0" smtClean="0">
                <a:solidFill>
                  <a:srgbClr val="C00000"/>
                </a:solidFill>
              </a:rPr>
              <a:t>Adventitia &amp; serosa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1219200"/>
            <a:ext cx="4524375" cy="276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03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28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785</Words>
  <Application>Microsoft Office PowerPoint</Application>
  <PresentationFormat>On-screen Show (4:3)</PresentationFormat>
  <Paragraphs>302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HISTOLOGY  OF  LIVER , PANCREAS &amp; GALL BLADDER</vt:lpstr>
      <vt:lpstr>LIVER</vt:lpstr>
      <vt:lpstr>PowerPoint Presentation</vt:lpstr>
      <vt:lpstr>Microscopic structure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Gall bladder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HISTOLOGY  OF  LIVER , PANCREAS &amp; GALL BLADDER</dc:title>
  <dc:creator>sarangdhar</dc:creator>
  <cp:lastModifiedBy>sarangdhar</cp:lastModifiedBy>
  <cp:revision>45</cp:revision>
  <dcterms:created xsi:type="dcterms:W3CDTF">2021-06-15T04:30:41Z</dcterms:created>
  <dcterms:modified xsi:type="dcterms:W3CDTF">2021-06-17T03:20:09Z</dcterms:modified>
</cp:coreProperties>
</file>