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1" r:id="rId7"/>
    <p:sldId id="269" r:id="rId8"/>
    <p:sldId id="266" r:id="rId9"/>
    <p:sldId id="267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2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5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9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3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68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2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1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7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963E9-B6A8-421D-A5F9-60704FEE517A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A6C5-B3D3-4576-9E76-C24FC0048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8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 OF LARGE INTESTINE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4191000"/>
            <a:ext cx="4876800" cy="12954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138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419600" cy="6400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Large intestine consists of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Caecum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Colon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Rectum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Anal </a:t>
            </a:r>
            <a:r>
              <a:rPr lang="en-US" dirty="0" smtClean="0"/>
              <a:t>canal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is house of some nonpathogenic bacteria that produce vit.B12 &amp; vit.K </a:t>
            </a:r>
          </a:p>
          <a:p>
            <a:endParaRPr lang="en-US" dirty="0" smtClean="0"/>
          </a:p>
          <a:p>
            <a:r>
              <a:rPr lang="en-US" dirty="0" smtClean="0"/>
              <a:t>Diameter </a:t>
            </a:r>
            <a:r>
              <a:rPr lang="en-US" dirty="0" smtClean="0"/>
              <a:t>is more than that small intestine</a:t>
            </a:r>
          </a:p>
          <a:p>
            <a:endParaRPr lang="en-US" dirty="0" smtClean="0"/>
          </a:p>
          <a:p>
            <a:r>
              <a:rPr lang="en-US" dirty="0" smtClean="0"/>
              <a:t>Main </a:t>
            </a:r>
            <a:r>
              <a:rPr lang="en-US" dirty="0" smtClean="0"/>
              <a:t>function are absorption of water and electrolyte  &amp; Conversion of liquid</a:t>
            </a:r>
          </a:p>
          <a:p>
            <a:endParaRPr lang="en-US" dirty="0" smtClean="0"/>
          </a:p>
          <a:p>
            <a:r>
              <a:rPr lang="en-US" dirty="0" smtClean="0"/>
              <a:t>Undigested </a:t>
            </a:r>
            <a:r>
              <a:rPr lang="en-US" dirty="0" smtClean="0"/>
              <a:t>material into solid faeces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209" y="990600"/>
            <a:ext cx="4425391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9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6096000"/>
          </a:xfrm>
        </p:spPr>
        <p:txBody>
          <a:bodyPr>
            <a:normAutofit/>
          </a:bodyPr>
          <a:lstStyle/>
          <a:p>
            <a:r>
              <a:rPr lang="en-US" sz="2400" dirty="0"/>
              <a:t>Structure of large intestine remains almost the same throughout except anal canal </a:t>
            </a:r>
          </a:p>
          <a:p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has three important cardinal feature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Taenia </a:t>
            </a:r>
            <a:r>
              <a:rPr lang="en-US" sz="2000" dirty="0"/>
              <a:t>coli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Sacculations</a:t>
            </a:r>
            <a:endParaRPr lang="en-US" sz="2000" dirty="0"/>
          </a:p>
          <a:p>
            <a:endParaRPr lang="en-US" sz="2400" dirty="0" smtClean="0"/>
          </a:p>
          <a:p>
            <a:pPr lvl="1"/>
            <a:r>
              <a:rPr lang="en-US" sz="2000" dirty="0" smtClean="0"/>
              <a:t>Appendices </a:t>
            </a:r>
            <a:r>
              <a:rPr lang="en-US" sz="2000" dirty="0"/>
              <a:t>epiloicae</a:t>
            </a:r>
          </a:p>
          <a:p>
            <a:endParaRPr lang="en-US" sz="2400" dirty="0"/>
          </a:p>
          <a:p>
            <a:r>
              <a:rPr lang="en-US" sz="2400" dirty="0"/>
              <a:t>It lacks of intestinal villi</a:t>
            </a:r>
          </a:p>
          <a:p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378068" cy="2927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6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colon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4343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Mucosa </a:t>
            </a:r>
          </a:p>
          <a:p>
            <a:pPr lvl="1"/>
            <a:r>
              <a:rPr lang="en-US" dirty="0" smtClean="0"/>
              <a:t>Mucosal fold (plica circularis) &amp; villi are absent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Lining </a:t>
            </a:r>
            <a:r>
              <a:rPr lang="en-US" dirty="0" smtClean="0">
                <a:solidFill>
                  <a:srgbClr val="0070C0"/>
                </a:solidFill>
              </a:rPr>
              <a:t>Epithelium </a:t>
            </a:r>
            <a:endParaRPr lang="en-US" dirty="0">
              <a:solidFill>
                <a:srgbClr val="0070C0"/>
              </a:solidFill>
            </a:endParaRPr>
          </a:p>
          <a:p>
            <a:pPr lvl="2"/>
            <a:r>
              <a:rPr lang="en-US" dirty="0" smtClean="0"/>
              <a:t>simple </a:t>
            </a:r>
            <a:r>
              <a:rPr lang="en-US" dirty="0" smtClean="0"/>
              <a:t>columnar with goblet cell</a:t>
            </a:r>
          </a:p>
          <a:p>
            <a:pPr lvl="2"/>
            <a:r>
              <a:rPr lang="en-US" dirty="0" smtClean="0"/>
              <a:t>Absorptive surface have microvilli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Lamina </a:t>
            </a:r>
            <a:r>
              <a:rPr lang="en-US" dirty="0" smtClean="0">
                <a:solidFill>
                  <a:srgbClr val="0070C0"/>
                </a:solidFill>
              </a:rPr>
              <a:t>propria </a:t>
            </a:r>
          </a:p>
          <a:p>
            <a:pPr lvl="2"/>
            <a:r>
              <a:rPr lang="en-US" dirty="0" smtClean="0"/>
              <a:t>Crypt of Leiberkuhn(intestinal gland) &amp; lymphoid follicle</a:t>
            </a:r>
          </a:p>
          <a:p>
            <a:pPr lvl="2"/>
            <a:r>
              <a:rPr lang="en-US" dirty="0" smtClean="0"/>
              <a:t>Contain enteroendocrine cell</a:t>
            </a:r>
          </a:p>
          <a:p>
            <a:pPr lvl="3"/>
            <a:r>
              <a:rPr lang="en-US" dirty="0" smtClean="0"/>
              <a:t>Stem cell</a:t>
            </a:r>
          </a:p>
          <a:p>
            <a:pPr lvl="3"/>
            <a:r>
              <a:rPr lang="en-US" dirty="0" smtClean="0"/>
              <a:t>Goblet cell</a:t>
            </a:r>
          </a:p>
          <a:p>
            <a:pPr lvl="3"/>
            <a:r>
              <a:rPr lang="en-US" dirty="0" smtClean="0"/>
              <a:t>No Paneth cell</a:t>
            </a:r>
            <a:endParaRPr lang="en-US" dirty="0"/>
          </a:p>
        </p:txBody>
      </p:sp>
      <p:pic>
        <p:nvPicPr>
          <p:cNvPr id="1026" name="Picture 2" descr="I:\16232936105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1" y="1524000"/>
            <a:ext cx="470027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3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01057"/>
            <a:ext cx="4260010" cy="537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4876800"/>
            <a:ext cx="1166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Taenia coli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4299466"/>
            <a:ext cx="201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Muscularis externa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96272" y="3486666"/>
            <a:ext cx="124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submucosa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76172" y="2173905"/>
            <a:ext cx="97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Mucosa 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308615" y="2523918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42015" y="2293253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Lining epithelium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284524" y="2694070"/>
            <a:ext cx="524054" cy="29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08578" y="2523918"/>
            <a:ext cx="160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Lamina propria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402728" y="2886777"/>
            <a:ext cx="4392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800551" y="2723099"/>
            <a:ext cx="209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Muscularis mucosae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2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629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Muscularis externa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Consists of two layers of smooth muscle-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Inner circular layer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Outer longitudinal layer</a:t>
            </a:r>
          </a:p>
          <a:p>
            <a:pPr lvl="2"/>
            <a:r>
              <a:rPr lang="en-US" dirty="0" smtClean="0"/>
              <a:t>Outer longitudinal layer forms three longitudinal band – taenia coli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Auerbach’s or myenteric plexus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Adventitia/ serosa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Transvers colon &amp; sigmoid colon have serosa &amp; rest of parts have a adventitia</a:t>
            </a:r>
          </a:p>
          <a:p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99" y="1524000"/>
            <a:ext cx="4700587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12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26768"/>
            <a:ext cx="7008140" cy="572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093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Appendix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Narrowest part of large intestine </a:t>
            </a:r>
          </a:p>
          <a:p>
            <a:endParaRPr lang="en-US" dirty="0" smtClean="0"/>
          </a:p>
          <a:p>
            <a:r>
              <a:rPr lang="en-US" dirty="0" smtClean="0"/>
              <a:t>Microscopic structure of appendix resembles the colon with few differences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Lamina propria has numerous lymphoid follicles which extend into submucosa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 taenia coli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Small lumen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781" y="1524000"/>
            <a:ext cx="4597831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46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16232936491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4" y="2133600"/>
            <a:ext cx="4339136" cy="323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4035902" cy="435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59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Anal canal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Upper part of anal canal shows 6 -10 permanent longitudinal fold – columns of Morgagni</a:t>
            </a:r>
          </a:p>
          <a:p>
            <a:endParaRPr lang="en-US" dirty="0" smtClean="0"/>
          </a:p>
          <a:p>
            <a:r>
              <a:rPr lang="en-US" dirty="0" smtClean="0"/>
              <a:t>Lower end of columns are connected with fold of mucosa – anal valves</a:t>
            </a:r>
          </a:p>
          <a:p>
            <a:endParaRPr lang="en-US" dirty="0" smtClean="0"/>
          </a:p>
          <a:p>
            <a:r>
              <a:rPr lang="en-US" dirty="0" smtClean="0"/>
              <a:t>Pectinate line corresponds to level of the anal valve </a:t>
            </a:r>
          </a:p>
          <a:p>
            <a:endParaRPr lang="en-US" dirty="0" smtClean="0"/>
          </a:p>
          <a:p>
            <a:r>
              <a:rPr lang="en-US" dirty="0" smtClean="0"/>
              <a:t>Hiltons white line 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63" y="1371600"/>
            <a:ext cx="473483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1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Mucosa</a:t>
            </a:r>
            <a:r>
              <a:rPr lang="en-US" dirty="0" smtClean="0"/>
              <a:t>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Lining epithelium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Upper 1/3</a:t>
            </a:r>
            <a:r>
              <a:rPr lang="en-US" baseline="30000" dirty="0" smtClean="0"/>
              <a:t>rd</a:t>
            </a:r>
            <a:r>
              <a:rPr lang="en-US" dirty="0"/>
              <a:t> </a:t>
            </a:r>
            <a:r>
              <a:rPr lang="en-US" dirty="0" smtClean="0"/>
              <a:t> part – simple columnar epithelium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Middle 1/3</a:t>
            </a:r>
            <a:r>
              <a:rPr lang="en-US" baseline="30000" dirty="0" smtClean="0"/>
              <a:t>rd </a:t>
            </a:r>
            <a:r>
              <a:rPr lang="en-US" dirty="0" smtClean="0"/>
              <a:t> part  –  stratified squamous non keratinized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Lower 1/3</a:t>
            </a:r>
            <a:r>
              <a:rPr lang="en-US" baseline="30000" dirty="0" smtClean="0"/>
              <a:t>rd</a:t>
            </a:r>
            <a:r>
              <a:rPr lang="en-US" dirty="0" smtClean="0"/>
              <a:t> part –  stratified </a:t>
            </a:r>
            <a:r>
              <a:rPr lang="en-US" dirty="0"/>
              <a:t>s</a:t>
            </a:r>
            <a:r>
              <a:rPr lang="en-US" dirty="0" smtClean="0"/>
              <a:t>quamous  keratinized 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Lamina propria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Few short intestinal gland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Muscularis mucosae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Disappears at the level of middle part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79" y="1676400"/>
            <a:ext cx="4586921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4717" y="183192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61197" y="2212146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84103" y="2770556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59377" y="403860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0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324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Submucosa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numerous venous plexus , haemorrhoidal plexus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Muscularis externa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Inner - circular muscle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Outer – longitudinal muscle layer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Adventitia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05000"/>
            <a:ext cx="458419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040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8686800" cy="6172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Ulcerative colitis </a:t>
            </a:r>
          </a:p>
          <a:p>
            <a:pPr lvl="1"/>
            <a:r>
              <a:rPr lang="en-US" dirty="0" smtClean="0"/>
              <a:t>Inflammatory bowels diseases </a:t>
            </a:r>
          </a:p>
          <a:p>
            <a:pPr lvl="1"/>
            <a:r>
              <a:rPr lang="en-US" dirty="0" smtClean="0"/>
              <a:t>More common in female</a:t>
            </a:r>
          </a:p>
          <a:p>
            <a:pPr lvl="1"/>
            <a:r>
              <a:rPr lang="en-US" dirty="0" smtClean="0"/>
              <a:t>Inflammation &amp; ulceration occurs in colon &amp; rectum</a:t>
            </a:r>
          </a:p>
          <a:p>
            <a:pPr lvl="1"/>
            <a:r>
              <a:rPr lang="en-US" dirty="0" smtClean="0"/>
              <a:t>Damage of mucosa &amp; submucosa results in bloody diarrhoea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Hirschsprung disease </a:t>
            </a:r>
          </a:p>
          <a:p>
            <a:pPr lvl="1"/>
            <a:r>
              <a:rPr lang="en-US" dirty="0" smtClean="0"/>
              <a:t>Neural plexus of GIT develops from neural crest cells which migrate into the wall of GIT in cephalocaudal direction during development </a:t>
            </a:r>
          </a:p>
          <a:p>
            <a:pPr lvl="1"/>
            <a:r>
              <a:rPr lang="en-US" dirty="0" smtClean="0"/>
              <a:t>This disease results due to migration of neural cells arrests before reaching the anus</a:t>
            </a:r>
          </a:p>
          <a:p>
            <a:pPr lvl="1"/>
            <a:r>
              <a:rPr lang="en-US" dirty="0" smtClean="0"/>
              <a:t>There is no neural coordination in </a:t>
            </a:r>
            <a:r>
              <a:rPr lang="en-US" dirty="0" err="1" smtClean="0"/>
              <a:t>aganglionic</a:t>
            </a:r>
            <a:r>
              <a:rPr lang="en-US" dirty="0" smtClean="0"/>
              <a:t> segment hence it remain contracted  and this lead to constipation &amp; abdominal distension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Appendicitis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Inflammation of appendix </a:t>
            </a:r>
          </a:p>
          <a:p>
            <a:pPr lvl="1"/>
            <a:r>
              <a:rPr lang="en-US" dirty="0" smtClean="0"/>
              <a:t>In this condition numerous neutrophils &amp; ulceration are seen in mucosa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507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427</Words>
  <Application>Microsoft Office PowerPoint</Application>
  <PresentationFormat>On-screen Show (4:3)</PresentationFormat>
  <Paragraphs>133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HISTOLOGY OF LARGE INTESTINE</vt:lpstr>
      <vt:lpstr>PowerPoint Presentation</vt:lpstr>
      <vt:lpstr>PowerPoint Presentation</vt:lpstr>
      <vt:lpstr>colon</vt:lpstr>
      <vt:lpstr>PowerPoint Presentation</vt:lpstr>
      <vt:lpstr>PowerPoint Presentation</vt:lpstr>
      <vt:lpstr>PowerPoint Presentation</vt:lpstr>
      <vt:lpstr>Appendix </vt:lpstr>
      <vt:lpstr>PowerPoint Presentation</vt:lpstr>
      <vt:lpstr>Anal canal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HISTOLOGY OF LARGE INTESTINE</dc:title>
  <dc:creator>sarangdhar</dc:creator>
  <cp:lastModifiedBy>sarangdhar</cp:lastModifiedBy>
  <cp:revision>21</cp:revision>
  <dcterms:created xsi:type="dcterms:W3CDTF">2021-06-08T11:39:12Z</dcterms:created>
  <dcterms:modified xsi:type="dcterms:W3CDTF">2021-06-10T03:26:39Z</dcterms:modified>
</cp:coreProperties>
</file>