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7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608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93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40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53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978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32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88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914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74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535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285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5BCD3-58A4-4F63-881A-6BB239F1D176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1D6C8-54E2-4DDC-98FD-A75A580B3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85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HISTOLOGY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OF 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GASTROINTESTINAL TRACT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4800600"/>
            <a:ext cx="5029200" cy="12192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4566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924800" cy="7921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GENERAL PLAN OF GASTROINTESTINAL TRACT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267200" cy="54864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LONG MUSCULAR TUBE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BEGINS WITH ORAL CAVITY &amp; END IN THE ANUS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PARTS – 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ORAL CAVITY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PHARYNX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OESOPHAGUS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STOMACH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SMALL INTESTINE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LARGE INTESTINE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613" y="1371600"/>
            <a:ext cx="4398559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9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MAIN FUNCTION IS DIGESTION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DIFFERENT PARTS OF TRACT ARE SPECIALISED TO PERFORM DIFFERENT FUNCTION</a:t>
            </a:r>
            <a:endParaRPr lang="en-US" sz="2400" dirty="0"/>
          </a:p>
        </p:txBody>
      </p:sp>
      <p:pic>
        <p:nvPicPr>
          <p:cNvPr id="4106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817" y="1600200"/>
            <a:ext cx="401936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394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962400" cy="49831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GENERAL MICROSCOPIC FEATURES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GIT CONSISTS OF</a:t>
            </a:r>
            <a:r>
              <a:rPr lang="en-US" sz="2000" dirty="0" smtClean="0">
                <a:solidFill>
                  <a:srgbClr val="C00000"/>
                </a:solidFill>
              </a:rPr>
              <a:t> FOUR </a:t>
            </a:r>
            <a:r>
              <a:rPr lang="en-US" sz="2000" dirty="0" smtClean="0"/>
              <a:t>LAYERS</a:t>
            </a:r>
          </a:p>
          <a:p>
            <a:pPr lvl="2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MUCOSA</a:t>
            </a:r>
          </a:p>
          <a:p>
            <a:pPr lvl="2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SUBMUCOSA</a:t>
            </a:r>
          </a:p>
          <a:p>
            <a:pPr lvl="2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MUSCULARIS EXTERNA</a:t>
            </a:r>
          </a:p>
          <a:p>
            <a:pPr lvl="2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SEROSA OR ADVENTITIA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399" y="2133600"/>
            <a:ext cx="5185851" cy="3062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818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77000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</a:rPr>
              <a:t>MUCOSA- </a:t>
            </a:r>
          </a:p>
          <a:p>
            <a:r>
              <a:rPr lang="en-US" dirty="0" smtClean="0"/>
              <a:t>Consists of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Lining epithelium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gets modified according to the function it has to perform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70C0"/>
                </a:solidFill>
              </a:rPr>
              <a:t>Lamina propria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Support epithelium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Composed of loose connective tissue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Rich in blood supply &amp; lymphatics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Digested food enters the blood in this layer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also contain gland &amp; lymphoid follicles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70C0"/>
                </a:solidFill>
              </a:rPr>
              <a:t>Muscularis mucosae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separates mucosa from submucosa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inner circular &amp; outer longitudinal layers of smooth muscle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produces localised movement of mucous membrane</a:t>
            </a:r>
            <a:endParaRPr lang="en-US" dirty="0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201" y="1219200"/>
            <a:ext cx="4419948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85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4343400" cy="5668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SUBMUCOSA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Made up of loose connective tissue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Consists 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>
                <a:solidFill>
                  <a:srgbClr val="00B050"/>
                </a:solidFill>
              </a:rPr>
              <a:t>Plexus of autonomic nerve (Meissner’s plexus)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Blood vessels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Lymphatics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It may also contain glands</a:t>
            </a:r>
          </a:p>
          <a:p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66800"/>
            <a:ext cx="4249470" cy="4606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62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324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</a:rPr>
              <a:t>MUSCULARIS EXTERNA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Consists of two layers of smooth muscle-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dirty="0" smtClean="0"/>
              <a:t>Inner circular layer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dirty="0" smtClean="0"/>
              <a:t>Outer longitudinal layer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>
                <a:solidFill>
                  <a:srgbClr val="00B050"/>
                </a:solidFill>
              </a:rPr>
              <a:t>Auerbach’s or myenteric plexus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Contraction of this layer propels the food contents</a:t>
            </a:r>
            <a:endParaRPr lang="en-US" sz="2000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783" y="990600"/>
            <a:ext cx="4419601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381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419600" cy="4953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SEROSA &amp; ADVENTITIA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Outermost layer of GIT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The adventitia consists of loose connective tissue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In the abdominal part adventitia is covered by simple squamous epithelium (mesothelium)</a:t>
            </a:r>
          </a:p>
          <a:p>
            <a:pPr lvl="1"/>
            <a:endParaRPr lang="en-US" sz="1800" dirty="0" smtClean="0"/>
          </a:p>
          <a:p>
            <a:pPr lvl="2"/>
            <a:r>
              <a:rPr lang="en-US" sz="1600" dirty="0" smtClean="0"/>
              <a:t>Adventitia + mesothelium = serosa</a:t>
            </a: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14400"/>
            <a:ext cx="4059818" cy="4433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5585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HISTOLOGY OF OESOPHAGUS 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676400"/>
            <a:ext cx="8534400" cy="4343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25 cm long muscular tube</a:t>
            </a:r>
          </a:p>
          <a:p>
            <a:endParaRPr lang="en-US" sz="2000" dirty="0" smtClean="0"/>
          </a:p>
          <a:p>
            <a:r>
              <a:rPr lang="en-US" sz="2000" dirty="0" smtClean="0"/>
              <a:t>Proximally it continue with oropharynx &amp; distally it passes through posterior mediastinum and pierces the diaphragm  and open into the cardiac end of stomach</a:t>
            </a:r>
          </a:p>
          <a:p>
            <a:endParaRPr lang="en-US" sz="2000" dirty="0" smtClean="0"/>
          </a:p>
          <a:p>
            <a:r>
              <a:rPr lang="en-US" sz="2000" dirty="0" smtClean="0"/>
              <a:t>It conducts chewed food (bolus)&amp; liquid to stomach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28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419600" cy="6553200"/>
          </a:xfrm>
        </p:spPr>
        <p:txBody>
          <a:bodyPr>
            <a:noAutofit/>
          </a:bodyPr>
          <a:lstStyle/>
          <a:p>
            <a:r>
              <a:rPr lang="en-US" sz="1600" dirty="0" smtClean="0"/>
              <a:t>Four basic layers-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600" b="1" dirty="0" smtClean="0">
                <a:solidFill>
                  <a:srgbClr val="C00000"/>
                </a:solidFill>
              </a:rPr>
              <a:t>MUCOSA</a:t>
            </a:r>
          </a:p>
          <a:p>
            <a:endParaRPr lang="en-US" sz="1600" dirty="0" smtClean="0"/>
          </a:p>
          <a:p>
            <a:pPr lvl="1"/>
            <a:r>
              <a:rPr lang="en-US" sz="1200" dirty="0" smtClean="0"/>
              <a:t>Lining epithelium – stratified squamous epithelium( non keratinized )</a:t>
            </a:r>
          </a:p>
          <a:p>
            <a:endParaRPr lang="en-US" sz="1600" dirty="0" smtClean="0"/>
          </a:p>
          <a:p>
            <a:pPr lvl="1"/>
            <a:r>
              <a:rPr lang="en-US" sz="1200" dirty="0" smtClean="0"/>
              <a:t>Lamina propria – few lymphoid follicles, oesophageal cardiac gland</a:t>
            </a:r>
          </a:p>
          <a:p>
            <a:endParaRPr lang="en-US" sz="1600" dirty="0" smtClean="0"/>
          </a:p>
          <a:p>
            <a:pPr lvl="1"/>
            <a:r>
              <a:rPr lang="en-US" sz="1200" dirty="0" smtClean="0"/>
              <a:t>Muscularis mucosae – single longitudinal layer of smooth muscle</a:t>
            </a:r>
          </a:p>
          <a:p>
            <a:pPr lvl="2"/>
            <a:r>
              <a:rPr lang="en-US" sz="800" dirty="0" smtClean="0"/>
              <a:t>No circular layer</a:t>
            </a:r>
          </a:p>
          <a:p>
            <a:endParaRPr lang="en-US" sz="16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rgbClr val="C00000"/>
                </a:solidFill>
              </a:rPr>
              <a:t>SUBMUCOSA </a:t>
            </a:r>
          </a:p>
          <a:p>
            <a:pPr lvl="1"/>
            <a:r>
              <a:rPr lang="en-US" sz="1200" dirty="0" smtClean="0"/>
              <a:t>Oesophageal gland </a:t>
            </a:r>
          </a:p>
          <a:p>
            <a:endParaRPr lang="en-US" sz="16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rgbClr val="C00000"/>
                </a:solidFill>
              </a:rPr>
              <a:t>MUSCULARIS EXTERNA</a:t>
            </a:r>
          </a:p>
          <a:p>
            <a:pPr lvl="1"/>
            <a:r>
              <a:rPr lang="en-US" sz="1200" dirty="0" smtClean="0"/>
              <a:t>In upper 1/3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– skeletal muscle</a:t>
            </a:r>
          </a:p>
          <a:p>
            <a:pPr lvl="1"/>
            <a:r>
              <a:rPr lang="en-US" sz="1200" dirty="0" smtClean="0"/>
              <a:t>In middle 1/3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– both skeletal &amp; smooth</a:t>
            </a:r>
          </a:p>
          <a:p>
            <a:pPr lvl="1"/>
            <a:r>
              <a:rPr lang="en-US" sz="1200" dirty="0" smtClean="0"/>
              <a:t>In lower 1/3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– only smooth muscle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rgbClr val="C00000"/>
                </a:solidFill>
              </a:rPr>
              <a:t>ADVENTITIA &amp; SEROSA</a:t>
            </a:r>
          </a:p>
          <a:p>
            <a:pPr lvl="1"/>
            <a:r>
              <a:rPr lang="en-US" sz="1200" dirty="0" smtClean="0"/>
              <a:t>In thoracic part – adventitia</a:t>
            </a:r>
          </a:p>
          <a:p>
            <a:pPr lvl="1"/>
            <a:r>
              <a:rPr lang="en-US" sz="1200" dirty="0" smtClean="0"/>
              <a:t>In abdominal part -  serosa </a:t>
            </a:r>
            <a:endParaRPr lang="en-US" sz="1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81975"/>
            <a:ext cx="4038600" cy="56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443694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079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696200" cy="838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HISTOLOGY OF STOMACH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38200"/>
            <a:ext cx="4495800" cy="5943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On the basis of histological structure it is divided into three regions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Cardiac region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Fundic region (or body)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Pyloric region</a:t>
            </a:r>
          </a:p>
          <a:p>
            <a:endParaRPr lang="en-US" dirty="0" smtClean="0"/>
          </a:p>
          <a:p>
            <a:r>
              <a:rPr lang="en-US" dirty="0" smtClean="0"/>
              <a:t>In empty stomach mucosa &amp; submucosa are thrown into longitudinal folds called </a:t>
            </a:r>
            <a:r>
              <a:rPr lang="en-US" dirty="0" err="1" smtClean="0"/>
              <a:t>rugae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Epithelial lining gastric mucosa contains many depressions called gastric pits </a:t>
            </a:r>
          </a:p>
          <a:p>
            <a:endParaRPr lang="en-US" dirty="0" smtClean="0"/>
          </a:p>
          <a:p>
            <a:r>
              <a:rPr lang="en-US" dirty="0" smtClean="0"/>
              <a:t>From  </a:t>
            </a:r>
            <a:r>
              <a:rPr lang="en-US" dirty="0"/>
              <a:t>b</a:t>
            </a:r>
            <a:r>
              <a:rPr lang="en-US" dirty="0" smtClean="0"/>
              <a:t>ottom of each pit several tubular gastric gland extend into lamina propria </a:t>
            </a:r>
          </a:p>
          <a:p>
            <a:endParaRPr lang="en-US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752600"/>
            <a:ext cx="5012533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038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7700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</a:rPr>
              <a:t>CARDIAC REGION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MUCOSA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Lining epithelium </a:t>
            </a:r>
            <a:r>
              <a:rPr lang="en-US" dirty="0" smtClean="0"/>
              <a:t>– simple columnar epithelium</a:t>
            </a:r>
          </a:p>
          <a:p>
            <a:pPr lvl="1"/>
            <a:r>
              <a:rPr lang="en-US" dirty="0" smtClean="0"/>
              <a:t>Goblet cells are not present in epithelium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Lamina propria </a:t>
            </a:r>
            <a:r>
              <a:rPr lang="en-US" dirty="0" smtClean="0"/>
              <a:t>– contains small tubular gland (cardiac gland)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Muscularis mucosae – </a:t>
            </a:r>
          </a:p>
          <a:p>
            <a:pPr lvl="2"/>
            <a:r>
              <a:rPr lang="en-US" dirty="0" smtClean="0"/>
              <a:t>Inner circular layer </a:t>
            </a:r>
          </a:p>
          <a:p>
            <a:pPr lvl="2"/>
            <a:r>
              <a:rPr lang="en-US" dirty="0" smtClean="0"/>
              <a:t>Outer longitudinal layer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SUBMUCOSA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MUSCULARIS EXTERNA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three layer of smooth muscle </a:t>
            </a:r>
          </a:p>
          <a:p>
            <a:pPr lvl="2"/>
            <a:r>
              <a:rPr lang="en-US" dirty="0" smtClean="0"/>
              <a:t>Inner – oblique</a:t>
            </a:r>
          </a:p>
          <a:p>
            <a:pPr lvl="2"/>
            <a:r>
              <a:rPr lang="en-US" dirty="0" smtClean="0"/>
              <a:t>Middle – circular</a:t>
            </a:r>
          </a:p>
          <a:p>
            <a:pPr lvl="2"/>
            <a:r>
              <a:rPr lang="en-US" dirty="0" smtClean="0"/>
              <a:t>Outer – longitudinal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SEROSA/ADVENTITIA</a:t>
            </a:r>
          </a:p>
          <a:p>
            <a:endParaRPr lang="en-US" dirty="0"/>
          </a:p>
        </p:txBody>
      </p:sp>
      <p:pic>
        <p:nvPicPr>
          <p:cNvPr id="1028" name="Picture 4" descr="C:\Users\sarangdhar\Desktop\Untitled-3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14400"/>
            <a:ext cx="451540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46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419600" cy="6553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70C0"/>
                </a:solidFill>
              </a:rPr>
              <a:t>FUNDIC OR BODY REGION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MUCOSA – </a:t>
            </a:r>
          </a:p>
          <a:p>
            <a:pPr lvl="1"/>
            <a:r>
              <a:rPr lang="en-US" sz="2000" dirty="0" smtClean="0">
                <a:solidFill>
                  <a:srgbClr val="00B050"/>
                </a:solidFill>
              </a:rPr>
              <a:t>LINING EPITHELIUM</a:t>
            </a:r>
          </a:p>
          <a:p>
            <a:pPr lvl="2"/>
            <a:r>
              <a:rPr lang="en-US" sz="1800" dirty="0" smtClean="0"/>
              <a:t>Simple columnar epithelium</a:t>
            </a:r>
          </a:p>
          <a:p>
            <a:pPr lvl="2"/>
            <a:r>
              <a:rPr lang="en-US" sz="1800" dirty="0" smtClean="0"/>
              <a:t>Secrets mucus </a:t>
            </a:r>
          </a:p>
          <a:p>
            <a:pPr lvl="2"/>
            <a:r>
              <a:rPr lang="en-US" sz="1800" dirty="0" smtClean="0"/>
              <a:t>Invaginates into lamina propria to form gastric pit </a:t>
            </a:r>
          </a:p>
          <a:p>
            <a:pPr lvl="1"/>
            <a:r>
              <a:rPr lang="en-US" sz="2000" dirty="0" smtClean="0">
                <a:solidFill>
                  <a:srgbClr val="00B050"/>
                </a:solidFill>
              </a:rPr>
              <a:t>LAMINA PROPRIA</a:t>
            </a:r>
          </a:p>
          <a:p>
            <a:pPr lvl="2"/>
            <a:r>
              <a:rPr lang="en-US" sz="1800" dirty="0" smtClean="0"/>
              <a:t>Contains gastric gland or fundic gland </a:t>
            </a:r>
          </a:p>
          <a:p>
            <a:pPr lvl="2"/>
            <a:r>
              <a:rPr lang="en-US" sz="1800" dirty="0" smtClean="0">
                <a:solidFill>
                  <a:srgbClr val="0070C0"/>
                </a:solidFill>
              </a:rPr>
              <a:t>Gastric gland – </a:t>
            </a:r>
          </a:p>
          <a:p>
            <a:pPr lvl="3"/>
            <a:r>
              <a:rPr lang="en-US" sz="1600" dirty="0" smtClean="0"/>
              <a:t>Branched tubular gland</a:t>
            </a:r>
          </a:p>
          <a:p>
            <a:pPr lvl="3"/>
            <a:r>
              <a:rPr lang="en-US" sz="1600" dirty="0" smtClean="0"/>
              <a:t>Three parts – isthmus, neck &amp; base</a:t>
            </a:r>
          </a:p>
          <a:p>
            <a:pPr lvl="4"/>
            <a:r>
              <a:rPr lang="en-US" sz="1600" dirty="0" smtClean="0"/>
              <a:t>Isthmus contain – surface epithelium &amp; parietal cells</a:t>
            </a:r>
          </a:p>
          <a:p>
            <a:pPr lvl="4"/>
            <a:r>
              <a:rPr lang="en-US" sz="1600" dirty="0" smtClean="0"/>
              <a:t>Neck – mucous neck cells, stem cell &amp; parietal cells</a:t>
            </a:r>
          </a:p>
          <a:p>
            <a:pPr lvl="4"/>
            <a:r>
              <a:rPr lang="en-US" sz="1600" dirty="0" smtClean="0"/>
              <a:t>Base – zymogen cell enteroendocrine cell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48" y="914400"/>
            <a:ext cx="4414901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68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77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Cells of gastric gland –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Parietal cells </a:t>
            </a:r>
          </a:p>
          <a:p>
            <a:pPr lvl="1"/>
            <a:r>
              <a:rPr lang="en-US" dirty="0" smtClean="0"/>
              <a:t>Also called oxyntic cells</a:t>
            </a:r>
          </a:p>
          <a:p>
            <a:pPr lvl="1"/>
            <a:r>
              <a:rPr lang="en-US" dirty="0" smtClean="0"/>
              <a:t>Secrets gastric acid &amp; intrinsic factor – absorption of vitamin B12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Stem cells </a:t>
            </a:r>
          </a:p>
          <a:p>
            <a:pPr lvl="1"/>
            <a:r>
              <a:rPr lang="en-US" dirty="0" smtClean="0"/>
              <a:t>It differentiate into other types of cells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Mucous neck cells</a:t>
            </a:r>
          </a:p>
          <a:p>
            <a:pPr lvl="1"/>
            <a:r>
              <a:rPr lang="en-US" dirty="0" smtClean="0"/>
              <a:t>Lies b/w the parietal cells of neck region</a:t>
            </a:r>
          </a:p>
          <a:p>
            <a:pPr lvl="1"/>
            <a:r>
              <a:rPr lang="en-US" dirty="0" smtClean="0"/>
              <a:t>Secrets mucus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Zymogen cells</a:t>
            </a:r>
          </a:p>
          <a:p>
            <a:pPr lvl="1"/>
            <a:r>
              <a:rPr lang="en-US" dirty="0" smtClean="0"/>
              <a:t>Also called chief cells</a:t>
            </a:r>
          </a:p>
          <a:p>
            <a:pPr lvl="1"/>
            <a:r>
              <a:rPr lang="en-US" dirty="0" smtClean="0"/>
              <a:t>Present in the base of gland</a:t>
            </a:r>
          </a:p>
          <a:p>
            <a:pPr lvl="1"/>
            <a:r>
              <a:rPr lang="en-US" dirty="0" smtClean="0"/>
              <a:t>Secrets gastric enzyme pepsinogen, rennin &amp; gastric lipase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Enteroendocrine cells </a:t>
            </a:r>
          </a:p>
          <a:p>
            <a:pPr lvl="1"/>
            <a:r>
              <a:rPr lang="en-US" dirty="0" smtClean="0"/>
              <a:t>Mainly present in the base of the gland</a:t>
            </a:r>
          </a:p>
          <a:p>
            <a:pPr lvl="1"/>
            <a:r>
              <a:rPr lang="en-US" dirty="0" smtClean="0"/>
              <a:t>Secrets  serotonin, histamin &amp; gastrin </a:t>
            </a:r>
            <a:endParaRPr lang="en-US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33400"/>
            <a:ext cx="4309702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64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762000"/>
            <a:ext cx="8382000" cy="5334000"/>
          </a:xfrm>
        </p:spPr>
        <p:txBody>
          <a:bodyPr/>
          <a:lstStyle/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MUSCULARIS MUCOSAE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Thin layer of smooth muscle cells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Arranged in inner circular &amp; outer longitudinal layer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SUBMUCOSA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MUSCULARIS EXTERNA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94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114800" cy="65532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</a:rPr>
              <a:t>PYLORIC REGION 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MUCOSA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Similar to that of fundus &amp; body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Points of differences are-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Gastric pits are longer than body &amp; fundus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Bases of the glands are more coiled than the glands in the body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Ratio b/w depth of gastric pit &amp; the gastric gland is 3:1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No zymogen cells are present in this region 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499" y="304800"/>
            <a:ext cx="4735418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6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Comparison between fundus &amp; pylorus of the stomach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97786"/>
              </p:ext>
            </p:extLst>
          </p:nvPr>
        </p:nvGraphicFramePr>
        <p:xfrm>
          <a:off x="381000" y="25146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FUNDUS &amp; BODY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PYLORUS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Depth</a:t>
                      </a:r>
                      <a:r>
                        <a:rPr lang="en-US" baseline="0" dirty="0" smtClean="0"/>
                        <a:t> of gastric pit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Coiling of base of gland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Parietal cells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Numerous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Very few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Zymogen cells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numerous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Absent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552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716</Words>
  <Application>Microsoft Office PowerPoint</Application>
  <PresentationFormat>On-screen Show (4:3)</PresentationFormat>
  <Paragraphs>238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HISTOLOGY  OF  GASTROINTESTINAL TRACT</vt:lpstr>
      <vt:lpstr>GENERAL PLAN OF GASTROINTESTINAL TRACT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HISTOLOGY OF OESOPHAGUS </vt:lpstr>
      <vt:lpstr>PowerPoint Presentation</vt:lpstr>
      <vt:lpstr>HISTOLOGY OF STOMACH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Comparison between fundus &amp; pylorus of the stomach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HISTOLOGY  OF  OESOPHAGUS &amp; STOMACH</dc:title>
  <dc:creator>sarangdhar</dc:creator>
  <cp:lastModifiedBy>sarangdhar</cp:lastModifiedBy>
  <cp:revision>41</cp:revision>
  <dcterms:created xsi:type="dcterms:W3CDTF">2021-05-26T13:25:54Z</dcterms:created>
  <dcterms:modified xsi:type="dcterms:W3CDTF">2021-05-27T03:28:18Z</dcterms:modified>
</cp:coreProperties>
</file>