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1" r:id="rId2"/>
    <p:sldId id="278" r:id="rId3"/>
    <p:sldId id="263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9" r:id="rId12"/>
    <p:sldId id="273" r:id="rId13"/>
    <p:sldId id="274" r:id="rId14"/>
    <p:sldId id="275" r:id="rId15"/>
    <p:sldId id="276" r:id="rId16"/>
    <p:sldId id="277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92" r:id="rId25"/>
    <p:sldId id="290" r:id="rId26"/>
    <p:sldId id="295" r:id="rId27"/>
    <p:sldId id="293" r:id="rId28"/>
    <p:sldId id="291" r:id="rId29"/>
    <p:sldId id="296" r:id="rId30"/>
    <p:sldId id="304" r:id="rId31"/>
    <p:sldId id="297" r:id="rId32"/>
    <p:sldId id="298" r:id="rId33"/>
    <p:sldId id="301" r:id="rId34"/>
    <p:sldId id="302" r:id="rId35"/>
    <p:sldId id="303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6F565E-3061-4B03-9E6A-0471B0DAAB34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B861B9-ED79-4D9D-AEBB-A813A7CB5CB4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THREE LAYER</a:t>
          </a:r>
          <a:endParaRPr lang="en-US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515D36-E8AB-4F6A-BE30-29FDD93EBF70}" type="parTrans" cxnId="{E0C7B438-6FF7-4395-9D39-A2653361C37B}">
      <dgm:prSet/>
      <dgm:spPr/>
      <dgm:t>
        <a:bodyPr/>
        <a:lstStyle/>
        <a:p>
          <a:endParaRPr lang="en-US"/>
        </a:p>
      </dgm:t>
    </dgm:pt>
    <dgm:pt modelId="{B191B8C3-E1A0-4A3C-8567-A3C98B084CF3}" type="sibTrans" cxnId="{E0C7B438-6FF7-4395-9D39-A2653361C37B}">
      <dgm:prSet/>
      <dgm:spPr/>
      <dgm:t>
        <a:bodyPr/>
        <a:lstStyle/>
        <a:p>
          <a:endParaRPr lang="en-US"/>
        </a:p>
      </dgm:t>
    </dgm:pt>
    <dgm:pt modelId="{9466ABF9-4342-43ED-8F38-856D79296CEC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SUPERFICIAL</a:t>
          </a:r>
        </a:p>
        <a:p>
          <a:r>
            <a:rPr lang="en-US" sz="1200" dirty="0" smtClean="0"/>
            <a:t>GLUTEUS MAXIMUS</a:t>
          </a:r>
        </a:p>
        <a:p>
          <a:r>
            <a:rPr lang="en-US" sz="1200" dirty="0" smtClean="0"/>
            <a:t>TENSOR FASCIA LATAE</a:t>
          </a:r>
          <a:endParaRPr lang="en-US" sz="1200" dirty="0"/>
        </a:p>
      </dgm:t>
    </dgm:pt>
    <dgm:pt modelId="{EB6024A4-4993-4F32-B4B9-F448CD4FC785}" type="parTrans" cxnId="{CD608A6D-616D-4743-91A6-F8047E4486F6}">
      <dgm:prSet/>
      <dgm:spPr/>
      <dgm:t>
        <a:bodyPr/>
        <a:lstStyle/>
        <a:p>
          <a:endParaRPr lang="en-US"/>
        </a:p>
      </dgm:t>
    </dgm:pt>
    <dgm:pt modelId="{2FBB95E1-E8F8-49B0-870A-F2BFB912AE67}" type="sibTrans" cxnId="{CD608A6D-616D-4743-91A6-F8047E4486F6}">
      <dgm:prSet/>
      <dgm:spPr/>
      <dgm:t>
        <a:bodyPr/>
        <a:lstStyle/>
        <a:p>
          <a:endParaRPr lang="en-US"/>
        </a:p>
      </dgm:t>
    </dgm:pt>
    <dgm:pt modelId="{C038CA5C-0CF3-4E4F-AB9A-ADBCD8BF3691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</a:t>
          </a:r>
        </a:p>
        <a:p>
          <a:r>
            <a:rPr lang="en-US" sz="1200" dirty="0" smtClean="0"/>
            <a:t>GLUTEUS MEDIUS</a:t>
          </a:r>
        </a:p>
        <a:p>
          <a:r>
            <a:rPr lang="en-US" sz="1200" dirty="0" smtClean="0"/>
            <a:t>PIRIFORMIS</a:t>
          </a:r>
        </a:p>
        <a:p>
          <a:r>
            <a:rPr lang="en-US" sz="1200" dirty="0" smtClean="0"/>
            <a:t>GRMILUS SUPERIOR</a:t>
          </a:r>
        </a:p>
        <a:p>
          <a:r>
            <a:rPr lang="en-US" sz="1200" dirty="0" smtClean="0"/>
            <a:t>GEMILUS INFERIOR</a:t>
          </a:r>
        </a:p>
        <a:p>
          <a:r>
            <a:rPr lang="en-US" sz="1200" dirty="0" smtClean="0"/>
            <a:t>OBTURATOR INTERNUS</a:t>
          </a:r>
        </a:p>
        <a:p>
          <a:r>
            <a:rPr lang="en-US" sz="1200" dirty="0" smtClean="0"/>
            <a:t>QUADRATUS FEMORIS</a:t>
          </a:r>
          <a:endParaRPr lang="en-US" sz="1200" dirty="0"/>
        </a:p>
      </dgm:t>
    </dgm:pt>
    <dgm:pt modelId="{E7EA57B2-E3F7-40C7-A9FF-A4D0365E6AB5}" type="parTrans" cxnId="{E276E993-9EDD-430B-9269-B79DAD54E196}">
      <dgm:prSet/>
      <dgm:spPr/>
      <dgm:t>
        <a:bodyPr/>
        <a:lstStyle/>
        <a:p>
          <a:endParaRPr lang="en-US"/>
        </a:p>
      </dgm:t>
    </dgm:pt>
    <dgm:pt modelId="{0441E9F9-25A4-4F4F-ADBA-CFDE386AFF56}" type="sibTrans" cxnId="{E276E993-9EDD-430B-9269-B79DAD54E196}">
      <dgm:prSet/>
      <dgm:spPr/>
      <dgm:t>
        <a:bodyPr/>
        <a:lstStyle/>
        <a:p>
          <a:endParaRPr lang="en-US"/>
        </a:p>
      </dgm:t>
    </dgm:pt>
    <dgm:pt modelId="{C2D0163D-E8A8-47FD-9374-51EF72AC75A9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DEEP LAYER</a:t>
          </a:r>
        </a:p>
        <a:p>
          <a:r>
            <a:rPr lang="en-US" sz="1300" dirty="0" smtClean="0"/>
            <a:t>GLUTEUS MINIMUS</a:t>
          </a:r>
        </a:p>
        <a:p>
          <a:r>
            <a:rPr lang="en-US" sz="1300" dirty="0" smtClean="0"/>
            <a:t>REFLECTED HEAD OF RECTUS FEMORIS</a:t>
          </a:r>
        </a:p>
        <a:p>
          <a:r>
            <a:rPr lang="en-US" sz="1300" dirty="0" smtClean="0"/>
            <a:t>TENDINOUS INSERTION OF OBTURATOR EXTERNUS</a:t>
          </a:r>
          <a:endParaRPr lang="en-US" sz="1300" dirty="0"/>
        </a:p>
      </dgm:t>
    </dgm:pt>
    <dgm:pt modelId="{3B3FEBD6-4612-4E1E-A07C-B3D0A47B22CA}" type="parTrans" cxnId="{A48E3476-C574-4CB8-A193-55A76D72D8F7}">
      <dgm:prSet/>
      <dgm:spPr/>
      <dgm:t>
        <a:bodyPr/>
        <a:lstStyle/>
        <a:p>
          <a:endParaRPr lang="en-US"/>
        </a:p>
      </dgm:t>
    </dgm:pt>
    <dgm:pt modelId="{6A459620-DA53-4DBF-9A65-ECC80A260F7D}" type="sibTrans" cxnId="{A48E3476-C574-4CB8-A193-55A76D72D8F7}">
      <dgm:prSet/>
      <dgm:spPr/>
      <dgm:t>
        <a:bodyPr/>
        <a:lstStyle/>
        <a:p>
          <a:endParaRPr lang="en-US"/>
        </a:p>
      </dgm:t>
    </dgm:pt>
    <dgm:pt modelId="{DC60C216-68FC-4AC6-91C5-B9307E570E01}" type="pres">
      <dgm:prSet presAssocID="{A16F565E-3061-4B03-9E6A-0471B0DAAB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586517D-D8CC-4ED4-ABE7-D5EE88E8A62D}" type="pres">
      <dgm:prSet presAssocID="{55B861B9-ED79-4D9D-AEBB-A813A7CB5CB4}" presName="hierRoot1" presStyleCnt="0"/>
      <dgm:spPr/>
    </dgm:pt>
    <dgm:pt modelId="{5C3B538A-9224-459D-AEA4-FA33D67A2BA8}" type="pres">
      <dgm:prSet presAssocID="{55B861B9-ED79-4D9D-AEBB-A813A7CB5CB4}" presName="composite" presStyleCnt="0"/>
      <dgm:spPr/>
    </dgm:pt>
    <dgm:pt modelId="{261FD915-1649-47E7-8535-9EF83875F104}" type="pres">
      <dgm:prSet presAssocID="{55B861B9-ED79-4D9D-AEBB-A813A7CB5CB4}" presName="background" presStyleLbl="node0" presStyleIdx="0" presStyleCnt="1"/>
      <dgm:spPr/>
    </dgm:pt>
    <dgm:pt modelId="{03BB76E9-B944-49BD-B02B-C59A84642A2C}" type="pres">
      <dgm:prSet presAssocID="{55B861B9-ED79-4D9D-AEBB-A813A7CB5CB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2A36BA-8843-4ED3-AC1B-514323EFB6DD}" type="pres">
      <dgm:prSet presAssocID="{55B861B9-ED79-4D9D-AEBB-A813A7CB5CB4}" presName="hierChild2" presStyleCnt="0"/>
      <dgm:spPr/>
    </dgm:pt>
    <dgm:pt modelId="{951188F6-E223-4BDF-BD8A-6F024709C08E}" type="pres">
      <dgm:prSet presAssocID="{EB6024A4-4993-4F32-B4B9-F448CD4FC785}" presName="Name10" presStyleLbl="parChTrans1D2" presStyleIdx="0" presStyleCnt="3"/>
      <dgm:spPr/>
      <dgm:t>
        <a:bodyPr/>
        <a:lstStyle/>
        <a:p>
          <a:endParaRPr lang="en-US"/>
        </a:p>
      </dgm:t>
    </dgm:pt>
    <dgm:pt modelId="{F1530F84-E321-4A38-9461-199E138B7F67}" type="pres">
      <dgm:prSet presAssocID="{9466ABF9-4342-43ED-8F38-856D79296CEC}" presName="hierRoot2" presStyleCnt="0"/>
      <dgm:spPr/>
    </dgm:pt>
    <dgm:pt modelId="{522A06EA-BEB0-4A04-8C81-48391CA4704A}" type="pres">
      <dgm:prSet presAssocID="{9466ABF9-4342-43ED-8F38-856D79296CEC}" presName="composite2" presStyleCnt="0"/>
      <dgm:spPr/>
    </dgm:pt>
    <dgm:pt modelId="{781EF521-22DF-452F-8BD3-8C7104C8E108}" type="pres">
      <dgm:prSet presAssocID="{9466ABF9-4342-43ED-8F38-856D79296CEC}" presName="background2" presStyleLbl="node2" presStyleIdx="0" presStyleCnt="3"/>
      <dgm:spPr/>
    </dgm:pt>
    <dgm:pt modelId="{658A1E2D-653C-4F8E-B3A1-73676DCB1AF5}" type="pres">
      <dgm:prSet presAssocID="{9466ABF9-4342-43ED-8F38-856D79296CEC}" presName="text2" presStyleLbl="fgAcc2" presStyleIdx="0" presStyleCnt="3" custLinFactNeighborX="1365" custLinFactNeighborY="-17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7F27A4-83FF-428F-B9B0-86EA191A31A1}" type="pres">
      <dgm:prSet presAssocID="{9466ABF9-4342-43ED-8F38-856D79296CEC}" presName="hierChild3" presStyleCnt="0"/>
      <dgm:spPr/>
    </dgm:pt>
    <dgm:pt modelId="{55C55263-EF91-483A-A30F-4DD0158086F0}" type="pres">
      <dgm:prSet presAssocID="{E7EA57B2-E3F7-40C7-A9FF-A4D0365E6AB5}" presName="Name10" presStyleLbl="parChTrans1D2" presStyleIdx="1" presStyleCnt="3"/>
      <dgm:spPr/>
      <dgm:t>
        <a:bodyPr/>
        <a:lstStyle/>
        <a:p>
          <a:endParaRPr lang="en-US"/>
        </a:p>
      </dgm:t>
    </dgm:pt>
    <dgm:pt modelId="{BA54E878-93CE-4E96-B536-542A77802D57}" type="pres">
      <dgm:prSet presAssocID="{C038CA5C-0CF3-4E4F-AB9A-ADBCD8BF3691}" presName="hierRoot2" presStyleCnt="0"/>
      <dgm:spPr/>
    </dgm:pt>
    <dgm:pt modelId="{1D621F27-075C-4111-BA29-98D88BE4223C}" type="pres">
      <dgm:prSet presAssocID="{C038CA5C-0CF3-4E4F-AB9A-ADBCD8BF3691}" presName="composite2" presStyleCnt="0"/>
      <dgm:spPr/>
    </dgm:pt>
    <dgm:pt modelId="{3DEF682A-64FE-4CA9-8E86-0A9A0739776B}" type="pres">
      <dgm:prSet presAssocID="{C038CA5C-0CF3-4E4F-AB9A-ADBCD8BF3691}" presName="background2" presStyleLbl="node2" presStyleIdx="1" presStyleCnt="3"/>
      <dgm:spPr/>
    </dgm:pt>
    <dgm:pt modelId="{31F39856-BD39-4A76-9A6D-737368AF63CD}" type="pres">
      <dgm:prSet presAssocID="{C038CA5C-0CF3-4E4F-AB9A-ADBCD8BF3691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A5B8F2-D7FF-4736-92E6-A64520968169}" type="pres">
      <dgm:prSet presAssocID="{C038CA5C-0CF3-4E4F-AB9A-ADBCD8BF3691}" presName="hierChild3" presStyleCnt="0"/>
      <dgm:spPr/>
    </dgm:pt>
    <dgm:pt modelId="{786FAE6D-739A-440D-A5A2-A94131912891}" type="pres">
      <dgm:prSet presAssocID="{3B3FEBD6-4612-4E1E-A07C-B3D0A47B22CA}" presName="Name10" presStyleLbl="parChTrans1D2" presStyleIdx="2" presStyleCnt="3"/>
      <dgm:spPr/>
      <dgm:t>
        <a:bodyPr/>
        <a:lstStyle/>
        <a:p>
          <a:endParaRPr lang="en-US"/>
        </a:p>
      </dgm:t>
    </dgm:pt>
    <dgm:pt modelId="{1406C764-3E63-4A98-B7D2-FE1C42015AA7}" type="pres">
      <dgm:prSet presAssocID="{C2D0163D-E8A8-47FD-9374-51EF72AC75A9}" presName="hierRoot2" presStyleCnt="0"/>
      <dgm:spPr/>
    </dgm:pt>
    <dgm:pt modelId="{50E5E906-2E81-49DF-8136-1C2699EE3435}" type="pres">
      <dgm:prSet presAssocID="{C2D0163D-E8A8-47FD-9374-51EF72AC75A9}" presName="composite2" presStyleCnt="0"/>
      <dgm:spPr/>
    </dgm:pt>
    <dgm:pt modelId="{090F9D6A-2512-41F7-B7D4-7D8AEACAB69A}" type="pres">
      <dgm:prSet presAssocID="{C2D0163D-E8A8-47FD-9374-51EF72AC75A9}" presName="background2" presStyleLbl="node2" presStyleIdx="2" presStyleCnt="3"/>
      <dgm:spPr/>
    </dgm:pt>
    <dgm:pt modelId="{AB171A0E-B0A3-4213-B90C-020F570FB5DF}" type="pres">
      <dgm:prSet presAssocID="{C2D0163D-E8A8-47FD-9374-51EF72AC75A9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7473AC-E21E-482B-A4C3-795F428F2C8E}" type="pres">
      <dgm:prSet presAssocID="{C2D0163D-E8A8-47FD-9374-51EF72AC75A9}" presName="hierChild3" presStyleCnt="0"/>
      <dgm:spPr/>
    </dgm:pt>
  </dgm:ptLst>
  <dgm:cxnLst>
    <dgm:cxn modelId="{A310C888-61F7-4891-9A25-81B38FB88DFB}" type="presOf" srcId="{EB6024A4-4993-4F32-B4B9-F448CD4FC785}" destId="{951188F6-E223-4BDF-BD8A-6F024709C08E}" srcOrd="0" destOrd="0" presId="urn:microsoft.com/office/officeart/2005/8/layout/hierarchy1"/>
    <dgm:cxn modelId="{A48E3476-C574-4CB8-A193-55A76D72D8F7}" srcId="{55B861B9-ED79-4D9D-AEBB-A813A7CB5CB4}" destId="{C2D0163D-E8A8-47FD-9374-51EF72AC75A9}" srcOrd="2" destOrd="0" parTransId="{3B3FEBD6-4612-4E1E-A07C-B3D0A47B22CA}" sibTransId="{6A459620-DA53-4DBF-9A65-ECC80A260F7D}"/>
    <dgm:cxn modelId="{C88F1381-8CA1-4BED-B4AC-E580D2C4CC81}" type="presOf" srcId="{A16F565E-3061-4B03-9E6A-0471B0DAAB34}" destId="{DC60C216-68FC-4AC6-91C5-B9307E570E01}" srcOrd="0" destOrd="0" presId="urn:microsoft.com/office/officeart/2005/8/layout/hierarchy1"/>
    <dgm:cxn modelId="{E276E993-9EDD-430B-9269-B79DAD54E196}" srcId="{55B861B9-ED79-4D9D-AEBB-A813A7CB5CB4}" destId="{C038CA5C-0CF3-4E4F-AB9A-ADBCD8BF3691}" srcOrd="1" destOrd="0" parTransId="{E7EA57B2-E3F7-40C7-A9FF-A4D0365E6AB5}" sibTransId="{0441E9F9-25A4-4F4F-ADBA-CFDE386AFF56}"/>
    <dgm:cxn modelId="{B357D6F9-B0B2-4A02-83F2-CB8473B034B3}" type="presOf" srcId="{C2D0163D-E8A8-47FD-9374-51EF72AC75A9}" destId="{AB171A0E-B0A3-4213-B90C-020F570FB5DF}" srcOrd="0" destOrd="0" presId="urn:microsoft.com/office/officeart/2005/8/layout/hierarchy1"/>
    <dgm:cxn modelId="{9A8D6BB5-F766-403D-852F-84F6009C05C3}" type="presOf" srcId="{3B3FEBD6-4612-4E1E-A07C-B3D0A47B22CA}" destId="{786FAE6D-739A-440D-A5A2-A94131912891}" srcOrd="0" destOrd="0" presId="urn:microsoft.com/office/officeart/2005/8/layout/hierarchy1"/>
    <dgm:cxn modelId="{69FE2C1C-CFCF-4AA0-B102-7A540127B381}" type="presOf" srcId="{C038CA5C-0CF3-4E4F-AB9A-ADBCD8BF3691}" destId="{31F39856-BD39-4A76-9A6D-737368AF63CD}" srcOrd="0" destOrd="0" presId="urn:microsoft.com/office/officeart/2005/8/layout/hierarchy1"/>
    <dgm:cxn modelId="{E0C7B438-6FF7-4395-9D39-A2653361C37B}" srcId="{A16F565E-3061-4B03-9E6A-0471B0DAAB34}" destId="{55B861B9-ED79-4D9D-AEBB-A813A7CB5CB4}" srcOrd="0" destOrd="0" parTransId="{A5515D36-E8AB-4F6A-BE30-29FDD93EBF70}" sibTransId="{B191B8C3-E1A0-4A3C-8567-A3C98B084CF3}"/>
    <dgm:cxn modelId="{B5FAC5E7-9485-410D-A2B1-1C8EE7BDB95B}" type="presOf" srcId="{55B861B9-ED79-4D9D-AEBB-A813A7CB5CB4}" destId="{03BB76E9-B944-49BD-B02B-C59A84642A2C}" srcOrd="0" destOrd="0" presId="urn:microsoft.com/office/officeart/2005/8/layout/hierarchy1"/>
    <dgm:cxn modelId="{7ABEB233-E28D-49CC-8DCB-4128058B4C15}" type="presOf" srcId="{9466ABF9-4342-43ED-8F38-856D79296CEC}" destId="{658A1E2D-653C-4F8E-B3A1-73676DCB1AF5}" srcOrd="0" destOrd="0" presId="urn:microsoft.com/office/officeart/2005/8/layout/hierarchy1"/>
    <dgm:cxn modelId="{CD608A6D-616D-4743-91A6-F8047E4486F6}" srcId="{55B861B9-ED79-4D9D-AEBB-A813A7CB5CB4}" destId="{9466ABF9-4342-43ED-8F38-856D79296CEC}" srcOrd="0" destOrd="0" parTransId="{EB6024A4-4993-4F32-B4B9-F448CD4FC785}" sibTransId="{2FBB95E1-E8F8-49B0-870A-F2BFB912AE67}"/>
    <dgm:cxn modelId="{32C17474-3F1F-479D-9F33-0B7E1DA69247}" type="presOf" srcId="{E7EA57B2-E3F7-40C7-A9FF-A4D0365E6AB5}" destId="{55C55263-EF91-483A-A30F-4DD0158086F0}" srcOrd="0" destOrd="0" presId="urn:microsoft.com/office/officeart/2005/8/layout/hierarchy1"/>
    <dgm:cxn modelId="{1B24E04C-BAF2-4382-A41C-3A1ACBE003ED}" type="presParOf" srcId="{DC60C216-68FC-4AC6-91C5-B9307E570E01}" destId="{5586517D-D8CC-4ED4-ABE7-D5EE88E8A62D}" srcOrd="0" destOrd="0" presId="urn:microsoft.com/office/officeart/2005/8/layout/hierarchy1"/>
    <dgm:cxn modelId="{7A86E898-9537-4A17-81B3-A30DC069A0B9}" type="presParOf" srcId="{5586517D-D8CC-4ED4-ABE7-D5EE88E8A62D}" destId="{5C3B538A-9224-459D-AEA4-FA33D67A2BA8}" srcOrd="0" destOrd="0" presId="urn:microsoft.com/office/officeart/2005/8/layout/hierarchy1"/>
    <dgm:cxn modelId="{014A59E2-21C7-4281-AD49-F1854520F048}" type="presParOf" srcId="{5C3B538A-9224-459D-AEA4-FA33D67A2BA8}" destId="{261FD915-1649-47E7-8535-9EF83875F104}" srcOrd="0" destOrd="0" presId="urn:microsoft.com/office/officeart/2005/8/layout/hierarchy1"/>
    <dgm:cxn modelId="{476BD1FB-4E83-4262-8E8C-853F0EC43240}" type="presParOf" srcId="{5C3B538A-9224-459D-AEA4-FA33D67A2BA8}" destId="{03BB76E9-B944-49BD-B02B-C59A84642A2C}" srcOrd="1" destOrd="0" presId="urn:microsoft.com/office/officeart/2005/8/layout/hierarchy1"/>
    <dgm:cxn modelId="{0D4B149B-836B-4143-9B28-DD1A927107F5}" type="presParOf" srcId="{5586517D-D8CC-4ED4-ABE7-D5EE88E8A62D}" destId="{072A36BA-8843-4ED3-AC1B-514323EFB6DD}" srcOrd="1" destOrd="0" presId="urn:microsoft.com/office/officeart/2005/8/layout/hierarchy1"/>
    <dgm:cxn modelId="{091C7A87-8DF4-4071-8357-04E71625797D}" type="presParOf" srcId="{072A36BA-8843-4ED3-AC1B-514323EFB6DD}" destId="{951188F6-E223-4BDF-BD8A-6F024709C08E}" srcOrd="0" destOrd="0" presId="urn:microsoft.com/office/officeart/2005/8/layout/hierarchy1"/>
    <dgm:cxn modelId="{7B39E8AA-61B2-415E-A607-FE0DF0A900EC}" type="presParOf" srcId="{072A36BA-8843-4ED3-AC1B-514323EFB6DD}" destId="{F1530F84-E321-4A38-9461-199E138B7F67}" srcOrd="1" destOrd="0" presId="urn:microsoft.com/office/officeart/2005/8/layout/hierarchy1"/>
    <dgm:cxn modelId="{3889C824-82B2-44B5-9EDD-ED99F6BF693E}" type="presParOf" srcId="{F1530F84-E321-4A38-9461-199E138B7F67}" destId="{522A06EA-BEB0-4A04-8C81-48391CA4704A}" srcOrd="0" destOrd="0" presId="urn:microsoft.com/office/officeart/2005/8/layout/hierarchy1"/>
    <dgm:cxn modelId="{C1667D52-1B0E-437A-AAC9-704DE2DDEA6A}" type="presParOf" srcId="{522A06EA-BEB0-4A04-8C81-48391CA4704A}" destId="{781EF521-22DF-452F-8BD3-8C7104C8E108}" srcOrd="0" destOrd="0" presId="urn:microsoft.com/office/officeart/2005/8/layout/hierarchy1"/>
    <dgm:cxn modelId="{F8711BE3-FCE5-4807-AC0B-0B9ED41181D0}" type="presParOf" srcId="{522A06EA-BEB0-4A04-8C81-48391CA4704A}" destId="{658A1E2D-653C-4F8E-B3A1-73676DCB1AF5}" srcOrd="1" destOrd="0" presId="urn:microsoft.com/office/officeart/2005/8/layout/hierarchy1"/>
    <dgm:cxn modelId="{1DB8DB3A-498C-4A4A-A18A-E49DEC714A7B}" type="presParOf" srcId="{F1530F84-E321-4A38-9461-199E138B7F67}" destId="{0A7F27A4-83FF-428F-B9B0-86EA191A31A1}" srcOrd="1" destOrd="0" presId="urn:microsoft.com/office/officeart/2005/8/layout/hierarchy1"/>
    <dgm:cxn modelId="{EBF2D4A5-8CF9-4F50-9684-EFE7C89944EA}" type="presParOf" srcId="{072A36BA-8843-4ED3-AC1B-514323EFB6DD}" destId="{55C55263-EF91-483A-A30F-4DD0158086F0}" srcOrd="2" destOrd="0" presId="urn:microsoft.com/office/officeart/2005/8/layout/hierarchy1"/>
    <dgm:cxn modelId="{A90ADA71-D100-46CF-9173-8F45656F3341}" type="presParOf" srcId="{072A36BA-8843-4ED3-AC1B-514323EFB6DD}" destId="{BA54E878-93CE-4E96-B536-542A77802D57}" srcOrd="3" destOrd="0" presId="urn:microsoft.com/office/officeart/2005/8/layout/hierarchy1"/>
    <dgm:cxn modelId="{FC1879FF-69C4-4A21-86ED-D5E2C1D356CC}" type="presParOf" srcId="{BA54E878-93CE-4E96-B536-542A77802D57}" destId="{1D621F27-075C-4111-BA29-98D88BE4223C}" srcOrd="0" destOrd="0" presId="urn:microsoft.com/office/officeart/2005/8/layout/hierarchy1"/>
    <dgm:cxn modelId="{72BA40BC-451C-4B0C-B144-F3FDE411B7EA}" type="presParOf" srcId="{1D621F27-075C-4111-BA29-98D88BE4223C}" destId="{3DEF682A-64FE-4CA9-8E86-0A9A0739776B}" srcOrd="0" destOrd="0" presId="urn:microsoft.com/office/officeart/2005/8/layout/hierarchy1"/>
    <dgm:cxn modelId="{3219C30F-C2A5-4B6B-807C-0E5F1726B7AF}" type="presParOf" srcId="{1D621F27-075C-4111-BA29-98D88BE4223C}" destId="{31F39856-BD39-4A76-9A6D-737368AF63CD}" srcOrd="1" destOrd="0" presId="urn:microsoft.com/office/officeart/2005/8/layout/hierarchy1"/>
    <dgm:cxn modelId="{28E4BABB-5E3A-46E5-9196-2C281A345CDB}" type="presParOf" srcId="{BA54E878-93CE-4E96-B536-542A77802D57}" destId="{63A5B8F2-D7FF-4736-92E6-A64520968169}" srcOrd="1" destOrd="0" presId="urn:microsoft.com/office/officeart/2005/8/layout/hierarchy1"/>
    <dgm:cxn modelId="{690C2FDA-CB39-4B3A-A21F-5C74B40A19B0}" type="presParOf" srcId="{072A36BA-8843-4ED3-AC1B-514323EFB6DD}" destId="{786FAE6D-739A-440D-A5A2-A94131912891}" srcOrd="4" destOrd="0" presId="urn:microsoft.com/office/officeart/2005/8/layout/hierarchy1"/>
    <dgm:cxn modelId="{CDAEFD60-467C-408C-9115-F442C172F225}" type="presParOf" srcId="{072A36BA-8843-4ED3-AC1B-514323EFB6DD}" destId="{1406C764-3E63-4A98-B7D2-FE1C42015AA7}" srcOrd="5" destOrd="0" presId="urn:microsoft.com/office/officeart/2005/8/layout/hierarchy1"/>
    <dgm:cxn modelId="{15470175-AA6D-403F-AA80-55AA1752F273}" type="presParOf" srcId="{1406C764-3E63-4A98-B7D2-FE1C42015AA7}" destId="{50E5E906-2E81-49DF-8136-1C2699EE3435}" srcOrd="0" destOrd="0" presId="urn:microsoft.com/office/officeart/2005/8/layout/hierarchy1"/>
    <dgm:cxn modelId="{B1C7D6F0-9DC7-42BE-B14D-31D8DAFEE734}" type="presParOf" srcId="{50E5E906-2E81-49DF-8136-1C2699EE3435}" destId="{090F9D6A-2512-41F7-B7D4-7D8AEACAB69A}" srcOrd="0" destOrd="0" presId="urn:microsoft.com/office/officeart/2005/8/layout/hierarchy1"/>
    <dgm:cxn modelId="{A91FA436-1C50-45FB-B190-57F56A996492}" type="presParOf" srcId="{50E5E906-2E81-49DF-8136-1C2699EE3435}" destId="{AB171A0E-B0A3-4213-B90C-020F570FB5DF}" srcOrd="1" destOrd="0" presId="urn:microsoft.com/office/officeart/2005/8/layout/hierarchy1"/>
    <dgm:cxn modelId="{B30DF51E-F695-4A36-B2AD-F6AB56800A89}" type="presParOf" srcId="{1406C764-3E63-4A98-B7D2-FE1C42015AA7}" destId="{097473AC-E21E-482B-A4C3-795F428F2C8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FAE6D-739A-440D-A5A2-A94131912891}">
      <dsp:nvSpPr>
        <dsp:cNvPr id="0" name=""/>
        <dsp:cNvSpPr/>
      </dsp:nvSpPr>
      <dsp:spPr>
        <a:xfrm>
          <a:off x="4207668" y="2182778"/>
          <a:ext cx="2986087" cy="710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221"/>
              </a:lnTo>
              <a:lnTo>
                <a:pt x="2986087" y="484221"/>
              </a:lnTo>
              <a:lnTo>
                <a:pt x="2986087" y="71055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55263-EF91-483A-A30F-4DD0158086F0}">
      <dsp:nvSpPr>
        <dsp:cNvPr id="0" name=""/>
        <dsp:cNvSpPr/>
      </dsp:nvSpPr>
      <dsp:spPr>
        <a:xfrm>
          <a:off x="4161948" y="2182778"/>
          <a:ext cx="91440" cy="7105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055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188F6-E223-4BDF-BD8A-6F024709C08E}">
      <dsp:nvSpPr>
        <dsp:cNvPr id="0" name=""/>
        <dsp:cNvSpPr/>
      </dsp:nvSpPr>
      <dsp:spPr>
        <a:xfrm>
          <a:off x="1254930" y="2182778"/>
          <a:ext cx="2952738" cy="683527"/>
        </a:xfrm>
        <a:custGeom>
          <a:avLst/>
          <a:gdLst/>
          <a:ahLst/>
          <a:cxnLst/>
          <a:rect l="0" t="0" r="0" b="0"/>
          <a:pathLst>
            <a:path>
              <a:moveTo>
                <a:pt x="2952738" y="0"/>
              </a:moveTo>
              <a:lnTo>
                <a:pt x="2952738" y="457195"/>
              </a:lnTo>
              <a:lnTo>
                <a:pt x="0" y="457195"/>
              </a:lnTo>
              <a:lnTo>
                <a:pt x="0" y="68352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FD915-1649-47E7-8535-9EF83875F104}">
      <dsp:nvSpPr>
        <dsp:cNvPr id="0" name=""/>
        <dsp:cNvSpPr/>
      </dsp:nvSpPr>
      <dsp:spPr>
        <a:xfrm>
          <a:off x="2986087" y="631370"/>
          <a:ext cx="2443162" cy="1551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BB76E9-B944-49BD-B02B-C59A84642A2C}">
      <dsp:nvSpPr>
        <dsp:cNvPr id="0" name=""/>
        <dsp:cNvSpPr/>
      </dsp:nvSpPr>
      <dsp:spPr>
        <a:xfrm>
          <a:off x="3257550" y="889259"/>
          <a:ext cx="2443162" cy="1551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THREE LAYER</a:t>
          </a:r>
          <a:endParaRPr lang="en-US" sz="2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02989" y="934698"/>
        <a:ext cx="2352284" cy="1460530"/>
      </dsp:txXfrm>
    </dsp:sp>
    <dsp:sp modelId="{781EF521-22DF-452F-8BD3-8C7104C8E108}">
      <dsp:nvSpPr>
        <dsp:cNvPr id="0" name=""/>
        <dsp:cNvSpPr/>
      </dsp:nvSpPr>
      <dsp:spPr>
        <a:xfrm>
          <a:off x="33349" y="2866306"/>
          <a:ext cx="2443162" cy="1551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8A1E2D-653C-4F8E-B3A1-73676DCB1AF5}">
      <dsp:nvSpPr>
        <dsp:cNvPr id="0" name=""/>
        <dsp:cNvSpPr/>
      </dsp:nvSpPr>
      <dsp:spPr>
        <a:xfrm>
          <a:off x="304811" y="3124195"/>
          <a:ext cx="2443162" cy="1551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SUPERFICIAL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GLUTEUS MAXIMUS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TENSOR FASCIA LATAE</a:t>
          </a:r>
          <a:endParaRPr lang="en-US" sz="1200" kern="1200" dirty="0"/>
        </a:p>
      </dsp:txBody>
      <dsp:txXfrm>
        <a:off x="350250" y="3169634"/>
        <a:ext cx="2352284" cy="1460530"/>
      </dsp:txXfrm>
    </dsp:sp>
    <dsp:sp modelId="{3DEF682A-64FE-4CA9-8E86-0A9A0739776B}">
      <dsp:nvSpPr>
        <dsp:cNvPr id="0" name=""/>
        <dsp:cNvSpPr/>
      </dsp:nvSpPr>
      <dsp:spPr>
        <a:xfrm>
          <a:off x="2986087" y="2893331"/>
          <a:ext cx="2443162" cy="1551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F39856-BD39-4A76-9A6D-737368AF63CD}">
      <dsp:nvSpPr>
        <dsp:cNvPr id="0" name=""/>
        <dsp:cNvSpPr/>
      </dsp:nvSpPr>
      <dsp:spPr>
        <a:xfrm>
          <a:off x="3257550" y="3151221"/>
          <a:ext cx="2443162" cy="1551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GLUTEUS MEDIUS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PIRIFORMIS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GRMILUS SUPERIOR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GEMILUS INFERIOR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OBTURATOR INTERNUS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QUADRATUS FEMORIS</a:t>
          </a:r>
          <a:endParaRPr lang="en-US" sz="1200" kern="1200" dirty="0"/>
        </a:p>
      </dsp:txBody>
      <dsp:txXfrm>
        <a:off x="3302989" y="3196660"/>
        <a:ext cx="2352284" cy="1460530"/>
      </dsp:txXfrm>
    </dsp:sp>
    <dsp:sp modelId="{090F9D6A-2512-41F7-B7D4-7D8AEACAB69A}">
      <dsp:nvSpPr>
        <dsp:cNvPr id="0" name=""/>
        <dsp:cNvSpPr/>
      </dsp:nvSpPr>
      <dsp:spPr>
        <a:xfrm>
          <a:off x="5972175" y="2893331"/>
          <a:ext cx="2443162" cy="1551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71A0E-B0A3-4213-B90C-020F570FB5DF}">
      <dsp:nvSpPr>
        <dsp:cNvPr id="0" name=""/>
        <dsp:cNvSpPr/>
      </dsp:nvSpPr>
      <dsp:spPr>
        <a:xfrm>
          <a:off x="6243637" y="3151221"/>
          <a:ext cx="2443162" cy="1551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DEEP LAYER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GLUTEUS MINIMUS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REFLECTED HEAD OF RECTUS FEMORIS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TENDINOUS INSERTION OF OBTURATOR EXTERNUS</a:t>
          </a:r>
          <a:endParaRPr lang="en-US" sz="1300" kern="1200" dirty="0"/>
        </a:p>
      </dsp:txBody>
      <dsp:txXfrm>
        <a:off x="6289076" y="3196660"/>
        <a:ext cx="2352284" cy="1460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0CD6D-BA61-4CF6-A43F-353AA09C2553}" type="datetimeFigureOut">
              <a:rPr lang="en-US" smtClean="0"/>
              <a:t>4/4/2021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E5CE7-529C-4869-82BB-EF1A765D24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3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4F54-C515-4DD0-A614-4ECA05EC4314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3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24AA6-4958-43EC-80E1-737A7E3AAB42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64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BF37-F298-4A60-87DC-7B96A65602BD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5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33BC3-96FA-4720-90EB-DC2A12D0F8F2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089A-D4A4-4A6A-8A73-C0A2D670B23B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9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9DF4F-D99E-4387-B015-6F70471EE941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9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444F-BAEC-4C35-9210-D3244A9A2132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66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3482-CCDA-444A-982C-F76714F6C27B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8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C626-8871-4897-A831-77F9A1CF75DF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15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DE29B-32CF-417F-8A32-A1A6120FEEF5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93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4B339-7169-48AC-A0CE-77FD39D45580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4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06F0A-6F6F-4BD8-A930-24E79C38E8E4}" type="datetime1">
              <a:rPr lang="en-US" smtClean="0"/>
              <a:t>4/4/2021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EC5F2-EC58-4681-B3A0-E1849601F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2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GLUTEAL REGION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4953000"/>
            <a:ext cx="510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SARANGDHAR KUMAR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DEPARTMENT OF ANATOMY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ROHILKHAND MEDICAL COLLEGE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BAREILLY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3048000" y="1447800"/>
            <a:ext cx="3013586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8382000" cy="6324600"/>
          </a:xfrm>
        </p:spPr>
        <p:txBody>
          <a:bodyPr/>
          <a:lstStyle/>
          <a:p>
            <a:pPr marL="12700" lvl="0" indent="0">
              <a:spcBef>
                <a:spcPts val="725"/>
              </a:spcBef>
              <a:buClr>
                <a:srgbClr val="0AD0D9"/>
              </a:buClr>
              <a:buSzPct val="94230"/>
              <a:buNone/>
              <a:tabLst>
                <a:tab pos="287020" algn="l"/>
              </a:tabLst>
            </a:pPr>
            <a:r>
              <a:rPr lang="en-US" sz="2600" spc="-30" dirty="0" smtClean="0">
                <a:solidFill>
                  <a:srgbClr val="C00000"/>
                </a:solidFill>
                <a:cs typeface="Georgia"/>
              </a:rPr>
              <a:t>CHAPTER OUTLINE :-</a:t>
            </a:r>
          </a:p>
          <a:p>
            <a:pPr marL="12700" lvl="0" indent="0">
              <a:spcBef>
                <a:spcPts val="725"/>
              </a:spcBef>
              <a:buClr>
                <a:srgbClr val="0AD0D9"/>
              </a:buClr>
              <a:buSzPct val="94230"/>
              <a:buNone/>
              <a:tabLst>
                <a:tab pos="287020" algn="l"/>
              </a:tabLst>
            </a:pPr>
            <a:endParaRPr lang="en-US" sz="2600" spc="-30" dirty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7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spc="-30" dirty="0" smtClean="0">
                <a:solidFill>
                  <a:srgbClr val="0070C0"/>
                </a:solidFill>
                <a:cs typeface="Georgia"/>
              </a:rPr>
              <a:t>Introduction of Gluteal </a:t>
            </a:r>
            <a:r>
              <a:rPr lang="en-US" sz="2600" spc="-30" dirty="0">
                <a:solidFill>
                  <a:srgbClr val="0070C0"/>
                </a:solidFill>
                <a:cs typeface="Georgia"/>
              </a:rPr>
              <a:t>region </a:t>
            </a:r>
            <a:r>
              <a:rPr lang="en-US" sz="2600" spc="-35" dirty="0">
                <a:solidFill>
                  <a:srgbClr val="0070C0"/>
                </a:solidFill>
                <a:cs typeface="Georgia"/>
              </a:rPr>
              <a:t>and</a:t>
            </a:r>
            <a:r>
              <a:rPr lang="en-US" sz="2600" spc="-45" dirty="0">
                <a:solidFill>
                  <a:srgbClr val="0070C0"/>
                </a:solidFill>
                <a:cs typeface="Georgia"/>
              </a:rPr>
              <a:t> </a:t>
            </a:r>
            <a:r>
              <a:rPr lang="en-US" sz="2600" spc="-45" dirty="0" smtClean="0">
                <a:solidFill>
                  <a:srgbClr val="0070C0"/>
                </a:solidFill>
                <a:cs typeface="Georgia"/>
              </a:rPr>
              <a:t>its extension</a:t>
            </a:r>
          </a:p>
          <a:p>
            <a:pPr marL="469900" lvl="0" indent="-457200">
              <a:spcBef>
                <a:spcPts val="7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endParaRPr lang="en-US" sz="2600" spc="-75" dirty="0" smtClean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7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dirty="0" smtClean="0">
                <a:solidFill>
                  <a:srgbClr val="0070C0"/>
                </a:solidFill>
                <a:cs typeface="Georgia"/>
              </a:rPr>
              <a:t>Skeletal framework of gluteal region</a:t>
            </a:r>
          </a:p>
          <a:p>
            <a:pPr marL="469900" lvl="0" indent="-457200">
              <a:spcBef>
                <a:spcPts val="7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endParaRPr lang="en-US" sz="2600" dirty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spc="-25" dirty="0">
                <a:solidFill>
                  <a:srgbClr val="0070C0"/>
                </a:solidFill>
                <a:cs typeface="Georgia"/>
              </a:rPr>
              <a:t>Cutaneous</a:t>
            </a:r>
            <a:r>
              <a:rPr lang="en-US" sz="2600" spc="-90" dirty="0">
                <a:solidFill>
                  <a:srgbClr val="0070C0"/>
                </a:solidFill>
                <a:cs typeface="Georgia"/>
              </a:rPr>
              <a:t> </a:t>
            </a:r>
            <a:r>
              <a:rPr lang="en-US" sz="2600" spc="-25" dirty="0" smtClean="0">
                <a:solidFill>
                  <a:srgbClr val="0070C0"/>
                </a:solidFill>
                <a:cs typeface="Georgia"/>
              </a:rPr>
              <a:t>innervation</a:t>
            </a: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endParaRPr lang="en-US" sz="2600" dirty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spc="-45" dirty="0">
                <a:solidFill>
                  <a:srgbClr val="0070C0"/>
                </a:solidFill>
                <a:cs typeface="Georgia"/>
              </a:rPr>
              <a:t>Muscles </a:t>
            </a:r>
            <a:r>
              <a:rPr lang="en-US" sz="2600" spc="-20" dirty="0">
                <a:solidFill>
                  <a:srgbClr val="0070C0"/>
                </a:solidFill>
                <a:cs typeface="Georgia"/>
              </a:rPr>
              <a:t>of </a:t>
            </a:r>
            <a:r>
              <a:rPr lang="en-US" sz="2600" spc="-25" dirty="0">
                <a:solidFill>
                  <a:srgbClr val="0070C0"/>
                </a:solidFill>
                <a:cs typeface="Georgia"/>
              </a:rPr>
              <a:t>gluteal</a:t>
            </a:r>
            <a:r>
              <a:rPr lang="en-US" sz="2600" spc="-170" dirty="0">
                <a:solidFill>
                  <a:srgbClr val="0070C0"/>
                </a:solidFill>
                <a:cs typeface="Georgia"/>
              </a:rPr>
              <a:t> </a:t>
            </a:r>
            <a:r>
              <a:rPr lang="en-US" sz="2600" spc="-30" dirty="0" smtClean="0">
                <a:solidFill>
                  <a:srgbClr val="0070C0"/>
                </a:solidFill>
                <a:cs typeface="Georgia"/>
              </a:rPr>
              <a:t>region</a:t>
            </a: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endParaRPr lang="en-US" sz="2600" dirty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spc="-35" dirty="0">
                <a:solidFill>
                  <a:srgbClr val="0070C0"/>
                </a:solidFill>
                <a:cs typeface="Georgia"/>
              </a:rPr>
              <a:t>Arteries </a:t>
            </a:r>
            <a:r>
              <a:rPr lang="en-US" sz="2600" spc="-20" dirty="0">
                <a:solidFill>
                  <a:srgbClr val="0070C0"/>
                </a:solidFill>
                <a:cs typeface="Georgia"/>
              </a:rPr>
              <a:t>of </a:t>
            </a:r>
            <a:r>
              <a:rPr lang="en-US" sz="2600" spc="-25" dirty="0">
                <a:solidFill>
                  <a:srgbClr val="0070C0"/>
                </a:solidFill>
                <a:cs typeface="Georgia"/>
              </a:rPr>
              <a:t>gluteal</a:t>
            </a:r>
            <a:r>
              <a:rPr lang="en-US" sz="2600" spc="-145" dirty="0">
                <a:solidFill>
                  <a:srgbClr val="0070C0"/>
                </a:solidFill>
                <a:cs typeface="Georgia"/>
              </a:rPr>
              <a:t> </a:t>
            </a:r>
            <a:r>
              <a:rPr lang="en-US" sz="2600" spc="-30" dirty="0" smtClean="0">
                <a:solidFill>
                  <a:srgbClr val="0070C0"/>
                </a:solidFill>
                <a:cs typeface="Georgia"/>
              </a:rPr>
              <a:t>region</a:t>
            </a: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endParaRPr lang="en-US" sz="2600" dirty="0">
              <a:solidFill>
                <a:srgbClr val="0070C0"/>
              </a:solidFill>
              <a:cs typeface="Georgia"/>
            </a:endParaRPr>
          </a:p>
          <a:p>
            <a:pPr marL="469900" lvl="0" indent="-457200">
              <a:spcBef>
                <a:spcPts val="625"/>
              </a:spcBef>
              <a:buClr>
                <a:srgbClr val="0AD0D9"/>
              </a:buClr>
              <a:buSzPct val="94230"/>
              <a:buFont typeface="Wingdings" panose="05000000000000000000" pitchFamily="2" charset="2"/>
              <a:buChar char="q"/>
              <a:tabLst>
                <a:tab pos="287020" algn="l"/>
              </a:tabLst>
            </a:pPr>
            <a:r>
              <a:rPr lang="en-US" sz="2600" spc="-50" dirty="0">
                <a:solidFill>
                  <a:srgbClr val="0070C0"/>
                </a:solidFill>
                <a:cs typeface="Georgia"/>
              </a:rPr>
              <a:t>Nerves </a:t>
            </a:r>
            <a:r>
              <a:rPr lang="en-US" sz="2600" spc="-20" dirty="0">
                <a:solidFill>
                  <a:srgbClr val="0070C0"/>
                </a:solidFill>
                <a:cs typeface="Georgia"/>
              </a:rPr>
              <a:t>of </a:t>
            </a:r>
            <a:r>
              <a:rPr lang="en-US" sz="2600" spc="-25" dirty="0">
                <a:solidFill>
                  <a:srgbClr val="0070C0"/>
                </a:solidFill>
                <a:cs typeface="Georgia"/>
              </a:rPr>
              <a:t>gluteal</a:t>
            </a:r>
            <a:r>
              <a:rPr lang="en-US" sz="2600" spc="-110" dirty="0">
                <a:solidFill>
                  <a:srgbClr val="0070C0"/>
                </a:solidFill>
                <a:cs typeface="Georgia"/>
              </a:rPr>
              <a:t> </a:t>
            </a:r>
            <a:r>
              <a:rPr lang="en-US" sz="2600" spc="-30" dirty="0">
                <a:solidFill>
                  <a:srgbClr val="0070C0"/>
                </a:solidFill>
                <a:cs typeface="Georgia"/>
              </a:rPr>
              <a:t>region</a:t>
            </a:r>
            <a:endParaRPr lang="en-US" sz="2600" dirty="0">
              <a:solidFill>
                <a:srgbClr val="0070C0"/>
              </a:solidFill>
              <a:cs typeface="Georgia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7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8610600" cy="6248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</a:rPr>
              <a:t>PROMINANACE IN THE UPPER POSTERIOR PART OF LOWER LIMB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</a:rPr>
              <a:t>ANTERO-SUPERIOR PART OF THIS REGION SEEN IN A SIDE VIEW IS CALLED </a:t>
            </a:r>
            <a:r>
              <a:rPr lang="en-US" i="1" dirty="0" smtClean="0">
                <a:solidFill>
                  <a:srgbClr val="C00000"/>
                </a:solidFill>
              </a:rPr>
              <a:t>HIP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</a:rPr>
              <a:t>THE PROMINANACE OF BUTTOCK IS UNIQUE IN MAN DUE TO-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ADOPTION OF UPRIGHT POSTURE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BIPEDAL MODE OF LOCOMOTION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</a:rPr>
              <a:t>THE PROMINANCE IS ACCOUNTED FOR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MASSIVE DEVELOPMENT OF GLUTEUS MAXIMUS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/>
              <a:t> ABUNDANT DEPOSITION OF SUBCUTANEOUS FAT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8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5" y="16764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EXTENT OF GLUTEAL REGION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648200" cy="5486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ABOVE</a:t>
            </a:r>
            <a:r>
              <a:rPr lang="en-US" dirty="0" smtClean="0"/>
              <a:t> –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entire length of iliac crest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BELOW </a:t>
            </a:r>
            <a:r>
              <a:rPr lang="en-US" dirty="0" smtClean="0"/>
              <a:t>–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gluteal fold  </a:t>
            </a:r>
            <a:r>
              <a:rPr lang="en-US" sz="2200" dirty="0" smtClean="0"/>
              <a:t>(transverse skin crease for hip joint)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BEHIND</a:t>
            </a:r>
            <a:r>
              <a:rPr lang="en-US" dirty="0" smtClean="0"/>
              <a:t> – </a:t>
            </a:r>
            <a:r>
              <a:rPr lang="en-US" sz="2400" dirty="0" smtClean="0">
                <a:solidFill>
                  <a:srgbClr val="0070C0"/>
                </a:solidFill>
              </a:rPr>
              <a:t>sacral spine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INFRONT </a:t>
            </a:r>
            <a:r>
              <a:rPr lang="en-US" dirty="0" smtClean="0"/>
              <a:t>–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an imaginary vertical line </a:t>
            </a:r>
          </a:p>
          <a:p>
            <a:pPr marL="0" indent="0">
              <a:buNone/>
            </a:pPr>
            <a:r>
              <a:rPr lang="en-US" sz="2200" dirty="0" smtClean="0"/>
              <a:t>   (extend from anterior superior iliac   spine to anterior edge of greater trochanter)</a:t>
            </a:r>
          </a:p>
          <a:p>
            <a:endParaRPr lang="en-US" dirty="0"/>
          </a:p>
        </p:txBody>
      </p:sp>
      <p:sp>
        <p:nvSpPr>
          <p:cNvPr id="5" name="object 8"/>
          <p:cNvSpPr/>
          <p:nvPr/>
        </p:nvSpPr>
        <p:spPr>
          <a:xfrm>
            <a:off x="4800600" y="1447800"/>
            <a:ext cx="4308986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3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SKELETAL FRAMEWORK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419600" cy="5486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It is contributed by the following bones –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Dorsal surface of sacrum &amp; coccyx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Gluteal surface of ilium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Dorsal surface of ischium with ischial tuberosity , ischial spine , greater &amp; lesser sciatic notch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/>
              <a:t>Posterior surface of upper part of femur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14400"/>
            <a:ext cx="411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5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Highest point of iliac crest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Posterior superior iliac spine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Tip of greater trochanter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Ischial tuberosity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BONY LANDMARKS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389" y="951214"/>
            <a:ext cx="3921611" cy="544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5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SUPERFICIAL FASCIA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4419600" cy="5562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</a:rPr>
              <a:t>Thick &amp; fatty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Subcutaneous fat is abundant in adult female that makes the rounded contour of the buttock</a:t>
            </a:r>
          </a:p>
          <a:p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0070C0"/>
                </a:solidFill>
              </a:rPr>
              <a:t>Consists of </a:t>
            </a:r>
          </a:p>
          <a:p>
            <a:pPr lvl="1"/>
            <a:r>
              <a:rPr lang="en-US" sz="2000" dirty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utaneous nerves</a:t>
            </a: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Cutaneous vessels- </a:t>
            </a:r>
            <a:r>
              <a:rPr lang="en-US" sz="2000" dirty="0" smtClean="0"/>
              <a:t>perforating branch of superior &amp; inferior gluteal vessels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 smtClean="0">
                <a:solidFill>
                  <a:srgbClr val="00B050"/>
                </a:solidFill>
              </a:rPr>
              <a:t>Lymphatics- </a:t>
            </a:r>
            <a:r>
              <a:rPr lang="en-US" sz="2000" dirty="0" smtClean="0"/>
              <a:t>lat. group of superficial inguinal lymph node</a:t>
            </a:r>
            <a:endParaRPr lang="en-US" sz="2000" dirty="0" smtClean="0">
              <a:solidFill>
                <a:srgbClr val="00B050"/>
              </a:solidFill>
            </a:endParaRPr>
          </a:p>
          <a:p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419600" cy="340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object 9"/>
          <p:cNvGrpSpPr/>
          <p:nvPr/>
        </p:nvGrpSpPr>
        <p:grpSpPr>
          <a:xfrm>
            <a:off x="6172200" y="4191000"/>
            <a:ext cx="1833866" cy="2438400"/>
            <a:chOff x="5556250" y="609600"/>
            <a:chExt cx="2374900" cy="3733800"/>
          </a:xfrm>
        </p:grpSpPr>
        <p:sp>
          <p:nvSpPr>
            <p:cNvPr id="6" name="object 10"/>
            <p:cNvSpPr/>
            <p:nvPr/>
          </p:nvSpPr>
          <p:spPr>
            <a:xfrm>
              <a:off x="5715000" y="609600"/>
              <a:ext cx="2201926" cy="3733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11"/>
            <p:cNvSpPr/>
            <p:nvPr/>
          </p:nvSpPr>
          <p:spPr>
            <a:xfrm>
              <a:off x="5715000" y="609600"/>
              <a:ext cx="2133600" cy="2667000"/>
            </a:xfrm>
            <a:custGeom>
              <a:avLst/>
              <a:gdLst/>
              <a:ahLst/>
              <a:cxnLst/>
              <a:rect l="l" t="t" r="r" b="b"/>
              <a:pathLst>
                <a:path w="2133600" h="2667000">
                  <a:moveTo>
                    <a:pt x="1371600" y="0"/>
                  </a:moveTo>
                  <a:lnTo>
                    <a:pt x="1371600" y="2667000"/>
                  </a:lnTo>
                </a:path>
                <a:path w="2133600" h="2667000">
                  <a:moveTo>
                    <a:pt x="0" y="1752600"/>
                  </a:moveTo>
                  <a:lnTo>
                    <a:pt x="2133600" y="1752600"/>
                  </a:lnTo>
                </a:path>
              </a:pathLst>
            </a:custGeom>
            <a:ln w="12700">
              <a:solidFill>
                <a:srgbClr val="80F888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2"/>
            <p:cNvSpPr/>
            <p:nvPr/>
          </p:nvSpPr>
          <p:spPr>
            <a:xfrm>
              <a:off x="5562600" y="838200"/>
              <a:ext cx="2362200" cy="2362200"/>
            </a:xfrm>
            <a:custGeom>
              <a:avLst/>
              <a:gdLst/>
              <a:ahLst/>
              <a:cxnLst/>
              <a:rect l="l" t="t" r="r" b="b"/>
              <a:pathLst>
                <a:path w="2362200" h="2362200">
                  <a:moveTo>
                    <a:pt x="0" y="1181100"/>
                  </a:moveTo>
                  <a:lnTo>
                    <a:pt x="985" y="1132417"/>
                  </a:lnTo>
                  <a:lnTo>
                    <a:pt x="3915" y="1084235"/>
                  </a:lnTo>
                  <a:lnTo>
                    <a:pt x="8752" y="1036592"/>
                  </a:lnTo>
                  <a:lnTo>
                    <a:pt x="15459" y="989527"/>
                  </a:lnTo>
                  <a:lnTo>
                    <a:pt x="23997" y="943076"/>
                  </a:lnTo>
                  <a:lnTo>
                    <a:pt x="34327" y="897278"/>
                  </a:lnTo>
                  <a:lnTo>
                    <a:pt x="46413" y="852171"/>
                  </a:lnTo>
                  <a:lnTo>
                    <a:pt x="60216" y="807793"/>
                  </a:lnTo>
                  <a:lnTo>
                    <a:pt x="75698" y="764182"/>
                  </a:lnTo>
                  <a:lnTo>
                    <a:pt x="92821" y="721375"/>
                  </a:lnTo>
                  <a:lnTo>
                    <a:pt x="111547" y="679412"/>
                  </a:lnTo>
                  <a:lnTo>
                    <a:pt x="131838" y="638330"/>
                  </a:lnTo>
                  <a:lnTo>
                    <a:pt x="153656" y="598167"/>
                  </a:lnTo>
                  <a:lnTo>
                    <a:pt x="176963" y="558960"/>
                  </a:lnTo>
                  <a:lnTo>
                    <a:pt x="201721" y="520749"/>
                  </a:lnTo>
                  <a:lnTo>
                    <a:pt x="227892" y="483571"/>
                  </a:lnTo>
                  <a:lnTo>
                    <a:pt x="255439" y="447463"/>
                  </a:lnTo>
                  <a:lnTo>
                    <a:pt x="284322" y="412465"/>
                  </a:lnTo>
                  <a:lnTo>
                    <a:pt x="314504" y="378614"/>
                  </a:lnTo>
                  <a:lnTo>
                    <a:pt x="345947" y="345948"/>
                  </a:lnTo>
                  <a:lnTo>
                    <a:pt x="378614" y="314504"/>
                  </a:lnTo>
                  <a:lnTo>
                    <a:pt x="412465" y="284322"/>
                  </a:lnTo>
                  <a:lnTo>
                    <a:pt x="447463" y="255439"/>
                  </a:lnTo>
                  <a:lnTo>
                    <a:pt x="483571" y="227892"/>
                  </a:lnTo>
                  <a:lnTo>
                    <a:pt x="520749" y="201721"/>
                  </a:lnTo>
                  <a:lnTo>
                    <a:pt x="558960" y="176963"/>
                  </a:lnTo>
                  <a:lnTo>
                    <a:pt x="598167" y="153656"/>
                  </a:lnTo>
                  <a:lnTo>
                    <a:pt x="638330" y="131838"/>
                  </a:lnTo>
                  <a:lnTo>
                    <a:pt x="679412" y="111547"/>
                  </a:lnTo>
                  <a:lnTo>
                    <a:pt x="721375" y="92821"/>
                  </a:lnTo>
                  <a:lnTo>
                    <a:pt x="764182" y="75698"/>
                  </a:lnTo>
                  <a:lnTo>
                    <a:pt x="807793" y="60216"/>
                  </a:lnTo>
                  <a:lnTo>
                    <a:pt x="852171" y="46413"/>
                  </a:lnTo>
                  <a:lnTo>
                    <a:pt x="897278" y="34327"/>
                  </a:lnTo>
                  <a:lnTo>
                    <a:pt x="943076" y="23997"/>
                  </a:lnTo>
                  <a:lnTo>
                    <a:pt x="989527" y="15459"/>
                  </a:lnTo>
                  <a:lnTo>
                    <a:pt x="1036592" y="8752"/>
                  </a:lnTo>
                  <a:lnTo>
                    <a:pt x="1084235" y="3915"/>
                  </a:lnTo>
                  <a:lnTo>
                    <a:pt x="1132417" y="985"/>
                  </a:lnTo>
                  <a:lnTo>
                    <a:pt x="1181100" y="0"/>
                  </a:lnTo>
                  <a:lnTo>
                    <a:pt x="1229782" y="985"/>
                  </a:lnTo>
                  <a:lnTo>
                    <a:pt x="1277964" y="3915"/>
                  </a:lnTo>
                  <a:lnTo>
                    <a:pt x="1325607" y="8752"/>
                  </a:lnTo>
                  <a:lnTo>
                    <a:pt x="1372672" y="15459"/>
                  </a:lnTo>
                  <a:lnTo>
                    <a:pt x="1419123" y="23997"/>
                  </a:lnTo>
                  <a:lnTo>
                    <a:pt x="1464921" y="34327"/>
                  </a:lnTo>
                  <a:lnTo>
                    <a:pt x="1510028" y="46413"/>
                  </a:lnTo>
                  <a:lnTo>
                    <a:pt x="1554406" y="60216"/>
                  </a:lnTo>
                  <a:lnTo>
                    <a:pt x="1598017" y="75698"/>
                  </a:lnTo>
                  <a:lnTo>
                    <a:pt x="1640824" y="92821"/>
                  </a:lnTo>
                  <a:lnTo>
                    <a:pt x="1682787" y="111547"/>
                  </a:lnTo>
                  <a:lnTo>
                    <a:pt x="1723869" y="131838"/>
                  </a:lnTo>
                  <a:lnTo>
                    <a:pt x="1764032" y="153656"/>
                  </a:lnTo>
                  <a:lnTo>
                    <a:pt x="1803239" y="176963"/>
                  </a:lnTo>
                  <a:lnTo>
                    <a:pt x="1841450" y="201721"/>
                  </a:lnTo>
                  <a:lnTo>
                    <a:pt x="1878628" y="227892"/>
                  </a:lnTo>
                  <a:lnTo>
                    <a:pt x="1914736" y="255439"/>
                  </a:lnTo>
                  <a:lnTo>
                    <a:pt x="1949734" y="284322"/>
                  </a:lnTo>
                  <a:lnTo>
                    <a:pt x="1983585" y="314504"/>
                  </a:lnTo>
                  <a:lnTo>
                    <a:pt x="2016251" y="345947"/>
                  </a:lnTo>
                  <a:lnTo>
                    <a:pt x="2047695" y="378614"/>
                  </a:lnTo>
                  <a:lnTo>
                    <a:pt x="2077877" y="412465"/>
                  </a:lnTo>
                  <a:lnTo>
                    <a:pt x="2106760" y="447463"/>
                  </a:lnTo>
                  <a:lnTo>
                    <a:pt x="2134307" y="483571"/>
                  </a:lnTo>
                  <a:lnTo>
                    <a:pt x="2160478" y="520749"/>
                  </a:lnTo>
                  <a:lnTo>
                    <a:pt x="2185236" y="558960"/>
                  </a:lnTo>
                  <a:lnTo>
                    <a:pt x="2208543" y="598167"/>
                  </a:lnTo>
                  <a:lnTo>
                    <a:pt x="2230361" y="638330"/>
                  </a:lnTo>
                  <a:lnTo>
                    <a:pt x="2250652" y="679412"/>
                  </a:lnTo>
                  <a:lnTo>
                    <a:pt x="2269378" y="721375"/>
                  </a:lnTo>
                  <a:lnTo>
                    <a:pt x="2286501" y="764182"/>
                  </a:lnTo>
                  <a:lnTo>
                    <a:pt x="2301983" y="807793"/>
                  </a:lnTo>
                  <a:lnTo>
                    <a:pt x="2315786" y="852171"/>
                  </a:lnTo>
                  <a:lnTo>
                    <a:pt x="2327872" y="897278"/>
                  </a:lnTo>
                  <a:lnTo>
                    <a:pt x="2338202" y="943076"/>
                  </a:lnTo>
                  <a:lnTo>
                    <a:pt x="2346740" y="989527"/>
                  </a:lnTo>
                  <a:lnTo>
                    <a:pt x="2353447" y="1036592"/>
                  </a:lnTo>
                  <a:lnTo>
                    <a:pt x="2358284" y="1084235"/>
                  </a:lnTo>
                  <a:lnTo>
                    <a:pt x="2361214" y="1132417"/>
                  </a:lnTo>
                  <a:lnTo>
                    <a:pt x="2362200" y="1181100"/>
                  </a:lnTo>
                  <a:lnTo>
                    <a:pt x="2361214" y="1229782"/>
                  </a:lnTo>
                  <a:lnTo>
                    <a:pt x="2358284" y="1277964"/>
                  </a:lnTo>
                  <a:lnTo>
                    <a:pt x="2353447" y="1325607"/>
                  </a:lnTo>
                  <a:lnTo>
                    <a:pt x="2346740" y="1372672"/>
                  </a:lnTo>
                  <a:lnTo>
                    <a:pt x="2338202" y="1419123"/>
                  </a:lnTo>
                  <a:lnTo>
                    <a:pt x="2327872" y="1464921"/>
                  </a:lnTo>
                  <a:lnTo>
                    <a:pt x="2315786" y="1510028"/>
                  </a:lnTo>
                  <a:lnTo>
                    <a:pt x="2301983" y="1554406"/>
                  </a:lnTo>
                  <a:lnTo>
                    <a:pt x="2286501" y="1598017"/>
                  </a:lnTo>
                  <a:lnTo>
                    <a:pt x="2269378" y="1640824"/>
                  </a:lnTo>
                  <a:lnTo>
                    <a:pt x="2250652" y="1682787"/>
                  </a:lnTo>
                  <a:lnTo>
                    <a:pt x="2230361" y="1723869"/>
                  </a:lnTo>
                  <a:lnTo>
                    <a:pt x="2208543" y="1764032"/>
                  </a:lnTo>
                  <a:lnTo>
                    <a:pt x="2185236" y="1803239"/>
                  </a:lnTo>
                  <a:lnTo>
                    <a:pt x="2160478" y="1841450"/>
                  </a:lnTo>
                  <a:lnTo>
                    <a:pt x="2134307" y="1878628"/>
                  </a:lnTo>
                  <a:lnTo>
                    <a:pt x="2106760" y="1914736"/>
                  </a:lnTo>
                  <a:lnTo>
                    <a:pt x="2077877" y="1949734"/>
                  </a:lnTo>
                  <a:lnTo>
                    <a:pt x="2047695" y="1983585"/>
                  </a:lnTo>
                  <a:lnTo>
                    <a:pt x="2016251" y="2016251"/>
                  </a:lnTo>
                  <a:lnTo>
                    <a:pt x="1983585" y="2047695"/>
                  </a:lnTo>
                  <a:lnTo>
                    <a:pt x="1949734" y="2077877"/>
                  </a:lnTo>
                  <a:lnTo>
                    <a:pt x="1914736" y="2106760"/>
                  </a:lnTo>
                  <a:lnTo>
                    <a:pt x="1878628" y="2134307"/>
                  </a:lnTo>
                  <a:lnTo>
                    <a:pt x="1841450" y="2160478"/>
                  </a:lnTo>
                  <a:lnTo>
                    <a:pt x="1803239" y="2185236"/>
                  </a:lnTo>
                  <a:lnTo>
                    <a:pt x="1764032" y="2208543"/>
                  </a:lnTo>
                  <a:lnTo>
                    <a:pt x="1723869" y="2230361"/>
                  </a:lnTo>
                  <a:lnTo>
                    <a:pt x="1682787" y="2250652"/>
                  </a:lnTo>
                  <a:lnTo>
                    <a:pt x="1640824" y="2269378"/>
                  </a:lnTo>
                  <a:lnTo>
                    <a:pt x="1598017" y="2286501"/>
                  </a:lnTo>
                  <a:lnTo>
                    <a:pt x="1554406" y="2301983"/>
                  </a:lnTo>
                  <a:lnTo>
                    <a:pt x="1510028" y="2315786"/>
                  </a:lnTo>
                  <a:lnTo>
                    <a:pt x="1464921" y="2327872"/>
                  </a:lnTo>
                  <a:lnTo>
                    <a:pt x="1419123" y="2338202"/>
                  </a:lnTo>
                  <a:lnTo>
                    <a:pt x="1372672" y="2346740"/>
                  </a:lnTo>
                  <a:lnTo>
                    <a:pt x="1325607" y="2353447"/>
                  </a:lnTo>
                  <a:lnTo>
                    <a:pt x="1277964" y="2358284"/>
                  </a:lnTo>
                  <a:lnTo>
                    <a:pt x="1229782" y="2361214"/>
                  </a:lnTo>
                  <a:lnTo>
                    <a:pt x="1181100" y="2362200"/>
                  </a:lnTo>
                  <a:lnTo>
                    <a:pt x="1132417" y="2361214"/>
                  </a:lnTo>
                  <a:lnTo>
                    <a:pt x="1084235" y="2358284"/>
                  </a:lnTo>
                  <a:lnTo>
                    <a:pt x="1036592" y="2353447"/>
                  </a:lnTo>
                  <a:lnTo>
                    <a:pt x="989527" y="2346740"/>
                  </a:lnTo>
                  <a:lnTo>
                    <a:pt x="943076" y="2338202"/>
                  </a:lnTo>
                  <a:lnTo>
                    <a:pt x="897278" y="2327872"/>
                  </a:lnTo>
                  <a:lnTo>
                    <a:pt x="852171" y="2315786"/>
                  </a:lnTo>
                  <a:lnTo>
                    <a:pt x="807793" y="2301983"/>
                  </a:lnTo>
                  <a:lnTo>
                    <a:pt x="764182" y="2286501"/>
                  </a:lnTo>
                  <a:lnTo>
                    <a:pt x="721375" y="2269378"/>
                  </a:lnTo>
                  <a:lnTo>
                    <a:pt x="679412" y="2250652"/>
                  </a:lnTo>
                  <a:lnTo>
                    <a:pt x="638330" y="2230361"/>
                  </a:lnTo>
                  <a:lnTo>
                    <a:pt x="598167" y="2208543"/>
                  </a:lnTo>
                  <a:lnTo>
                    <a:pt x="558960" y="2185236"/>
                  </a:lnTo>
                  <a:lnTo>
                    <a:pt x="520749" y="2160478"/>
                  </a:lnTo>
                  <a:lnTo>
                    <a:pt x="483571" y="2134307"/>
                  </a:lnTo>
                  <a:lnTo>
                    <a:pt x="447463" y="2106760"/>
                  </a:lnTo>
                  <a:lnTo>
                    <a:pt x="412465" y="2077877"/>
                  </a:lnTo>
                  <a:lnTo>
                    <a:pt x="378614" y="2047695"/>
                  </a:lnTo>
                  <a:lnTo>
                    <a:pt x="345948" y="2016252"/>
                  </a:lnTo>
                  <a:lnTo>
                    <a:pt x="314504" y="1983585"/>
                  </a:lnTo>
                  <a:lnTo>
                    <a:pt x="284322" y="1949734"/>
                  </a:lnTo>
                  <a:lnTo>
                    <a:pt x="255439" y="1914736"/>
                  </a:lnTo>
                  <a:lnTo>
                    <a:pt x="227892" y="1878628"/>
                  </a:lnTo>
                  <a:lnTo>
                    <a:pt x="201721" y="1841450"/>
                  </a:lnTo>
                  <a:lnTo>
                    <a:pt x="176963" y="1803239"/>
                  </a:lnTo>
                  <a:lnTo>
                    <a:pt x="153656" y="1764032"/>
                  </a:lnTo>
                  <a:lnTo>
                    <a:pt x="131838" y="1723869"/>
                  </a:lnTo>
                  <a:lnTo>
                    <a:pt x="111547" y="1682787"/>
                  </a:lnTo>
                  <a:lnTo>
                    <a:pt x="92821" y="1640824"/>
                  </a:lnTo>
                  <a:lnTo>
                    <a:pt x="75698" y="1598017"/>
                  </a:lnTo>
                  <a:lnTo>
                    <a:pt x="60216" y="1554406"/>
                  </a:lnTo>
                  <a:lnTo>
                    <a:pt x="46413" y="1510028"/>
                  </a:lnTo>
                  <a:lnTo>
                    <a:pt x="34327" y="1464921"/>
                  </a:lnTo>
                  <a:lnTo>
                    <a:pt x="23997" y="1419123"/>
                  </a:lnTo>
                  <a:lnTo>
                    <a:pt x="15459" y="1372672"/>
                  </a:lnTo>
                  <a:lnTo>
                    <a:pt x="8752" y="1325607"/>
                  </a:lnTo>
                  <a:lnTo>
                    <a:pt x="3915" y="1277964"/>
                  </a:lnTo>
                  <a:lnTo>
                    <a:pt x="985" y="1229782"/>
                  </a:lnTo>
                  <a:lnTo>
                    <a:pt x="0" y="11811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DEEP FASCIA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867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Attached above to iliac crest &amp; behind to the sacrum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Fascia splits twice along the iliac crest to enclose the gluteus maximus &amp; tensor fascia latae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Forms thick aponeurotic sheath over gluteus medius muscle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Laterally it continue with ilio-tibial tract</a:t>
            </a:r>
            <a:endParaRPr lang="en-US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12" y="4572000"/>
            <a:ext cx="3581400" cy="213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176" y="914400"/>
            <a:ext cx="41943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3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MUSCLES OF GLUTEAL REGION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87630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10 IN NUMBER &amp; ARRANGED IN THREE LAYER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9241761"/>
              </p:ext>
            </p:extLst>
          </p:nvPr>
        </p:nvGraphicFramePr>
        <p:xfrm>
          <a:off x="228600" y="1371600"/>
          <a:ext cx="8686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0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4572000" cy="5334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</a:rPr>
              <a:t>GLUTEUS MAXIMUS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114800" cy="59737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Largest &amp; more superficial muscle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/>
              <a:t>Quadrilateral in outline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0070C0"/>
                </a:solidFill>
              </a:rPr>
              <a:t>Origin-</a:t>
            </a:r>
          </a:p>
          <a:p>
            <a:pPr lvl="1"/>
            <a:r>
              <a:rPr lang="en-US" dirty="0" smtClean="0"/>
              <a:t> </a:t>
            </a:r>
            <a:r>
              <a:rPr lang="en-US" sz="1800" dirty="0"/>
              <a:t>G</a:t>
            </a:r>
            <a:r>
              <a:rPr lang="en-US" sz="1800" dirty="0" smtClean="0"/>
              <a:t>luteal surface of ilium above &amp; behind the posterior gluteal line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Outer sloping area of dorsal segment of iliac crest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Posterior layer of thoraco-lumber fascia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Dorsal surface of gluteal aponeurosis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Sacrotuberous ligament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Dorsal surface of lower part of sacrum &amp; coccyx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85800"/>
            <a:ext cx="4820287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0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/>
          <p:cNvSpPr/>
          <p:nvPr/>
        </p:nvSpPr>
        <p:spPr>
          <a:xfrm>
            <a:off x="2133600" y="228600"/>
            <a:ext cx="4191000" cy="632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648200" cy="6400800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 Insertion</a:t>
            </a:r>
            <a:r>
              <a:rPr lang="en-US" dirty="0" smtClean="0"/>
              <a:t> – </a:t>
            </a:r>
          </a:p>
          <a:p>
            <a:pPr lvl="2"/>
            <a:r>
              <a:rPr lang="en-US" dirty="0" smtClean="0"/>
              <a:t>1/4</a:t>
            </a:r>
            <a:r>
              <a:rPr lang="en-US" baseline="30000" dirty="0" smtClean="0"/>
              <a:t>th</a:t>
            </a:r>
            <a:r>
              <a:rPr lang="en-US" dirty="0" smtClean="0"/>
              <a:t> part- gluteal tuberosity</a:t>
            </a:r>
          </a:p>
          <a:p>
            <a:pPr lvl="2"/>
            <a:r>
              <a:rPr lang="en-US" dirty="0" smtClean="0"/>
              <a:t>3/4</a:t>
            </a:r>
            <a:r>
              <a:rPr lang="en-US" baseline="30000" dirty="0" smtClean="0"/>
              <a:t>th</a:t>
            </a:r>
            <a:r>
              <a:rPr lang="en-US" dirty="0" smtClean="0"/>
              <a:t> part- upper part of ilio-tibial tract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 Nerve supply </a:t>
            </a:r>
            <a:r>
              <a:rPr lang="en-US" dirty="0" smtClean="0"/>
              <a:t>–</a:t>
            </a:r>
          </a:p>
          <a:p>
            <a:pPr lvl="2"/>
            <a:r>
              <a:rPr lang="en-US" dirty="0" smtClean="0"/>
              <a:t> inferior gluteal nerve (L5,S1, S2)dorsal branch of ventral primary rami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 Arterial supply </a:t>
            </a:r>
            <a:r>
              <a:rPr lang="en-US" dirty="0" smtClean="0"/>
              <a:t>– </a:t>
            </a:r>
          </a:p>
          <a:p>
            <a:pPr lvl="2"/>
            <a:r>
              <a:rPr lang="en-US" dirty="0" smtClean="0"/>
              <a:t>superior &amp; inferior gluteal artery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 Actions </a:t>
            </a:r>
            <a:r>
              <a:rPr lang="en-US" dirty="0" smtClean="0"/>
              <a:t>– </a:t>
            </a:r>
          </a:p>
          <a:p>
            <a:pPr lvl="2"/>
            <a:r>
              <a:rPr lang="en-US" dirty="0" smtClean="0"/>
              <a:t>chief extensor of hip joint</a:t>
            </a:r>
          </a:p>
          <a:p>
            <a:pPr lvl="2"/>
            <a:r>
              <a:rPr lang="en-US" dirty="0" smtClean="0"/>
              <a:t>Strong lateral rotator of hip joint</a:t>
            </a:r>
          </a:p>
          <a:p>
            <a:pPr lvl="2"/>
            <a:r>
              <a:rPr lang="en-US" dirty="0" smtClean="0"/>
              <a:t>Powerful abductor of hip joint (upper fibers)</a:t>
            </a:r>
          </a:p>
          <a:p>
            <a:pPr lvl="2"/>
            <a:endParaRPr lang="en-US" dirty="0" smtClean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810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33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15962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C00000"/>
                </a:solidFill>
              </a:rPr>
              <a:t>Structures undercover of gluteus maximus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Bones &amp; ligament –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Ilium </a:t>
            </a:r>
          </a:p>
          <a:p>
            <a:pPr lvl="1"/>
            <a:r>
              <a:rPr lang="en-US" dirty="0" smtClean="0"/>
              <a:t>ischium</a:t>
            </a:r>
          </a:p>
          <a:p>
            <a:pPr lvl="1"/>
            <a:r>
              <a:rPr lang="en-US" dirty="0" smtClean="0"/>
              <a:t>Sacrum</a:t>
            </a:r>
          </a:p>
          <a:p>
            <a:pPr lvl="1"/>
            <a:r>
              <a:rPr lang="en-US" dirty="0" smtClean="0"/>
              <a:t> Coccyx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schial tuberosity</a:t>
            </a:r>
          </a:p>
          <a:p>
            <a:pPr lvl="1"/>
            <a:r>
              <a:rPr lang="en-US" dirty="0" smtClean="0"/>
              <a:t> Greater trochanter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acro-tuberous ligament</a:t>
            </a:r>
          </a:p>
          <a:p>
            <a:pPr lvl="1"/>
            <a:r>
              <a:rPr lang="en-US" dirty="0" smtClean="0"/>
              <a:t> Dorsal sacro-iliac ligament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Bursae – 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rochanteric bursa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 smtClean="0"/>
              <a:t>luteo-femoral bursa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schial bursa (occasionally)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4495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1" y="609600"/>
            <a:ext cx="4800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4038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34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28600"/>
            <a:ext cx="45720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Muscles – 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/>
              <a:t>G</a:t>
            </a:r>
            <a:r>
              <a:rPr lang="en-US" dirty="0" smtClean="0"/>
              <a:t>luteus medius, 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luteus minimus 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iriformis,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ricipital tendon of obturator internus,</a:t>
            </a:r>
          </a:p>
          <a:p>
            <a:pPr lvl="1"/>
            <a:r>
              <a:rPr lang="en-US" dirty="0"/>
              <a:t>Q</a:t>
            </a:r>
            <a:r>
              <a:rPr lang="en-US" dirty="0" smtClean="0"/>
              <a:t>uadratus femoris,</a:t>
            </a:r>
          </a:p>
          <a:p>
            <a:pPr lvl="1"/>
            <a:r>
              <a:rPr lang="en-US" dirty="0" smtClean="0"/>
              <a:t> Origin of hamstring group of muscle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Blood vessels &amp; nerves </a:t>
            </a:r>
            <a:r>
              <a:rPr lang="en-US" dirty="0" smtClean="0">
                <a:solidFill>
                  <a:srgbClr val="0070C0"/>
                </a:solidFill>
              </a:rPr>
              <a:t>–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lvl="1"/>
            <a:r>
              <a:rPr lang="en-US" dirty="0"/>
              <a:t>S</a:t>
            </a:r>
            <a:r>
              <a:rPr lang="en-US" dirty="0" smtClean="0"/>
              <a:t>uperior &amp; inferior gluteal artery,</a:t>
            </a:r>
          </a:p>
          <a:p>
            <a:pPr lvl="1"/>
            <a:r>
              <a:rPr lang="en-US" dirty="0" smtClean="0"/>
              <a:t> Internal pudendal vessels,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ciatic nerve,</a:t>
            </a:r>
          </a:p>
          <a:p>
            <a:pPr lvl="1"/>
            <a:r>
              <a:rPr lang="en-US" dirty="0" smtClean="0"/>
              <a:t> Posterior cutaneous nerve of thigh,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uperior &amp;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/>
              <a:t>inferior gluteal nerve,</a:t>
            </a:r>
          </a:p>
          <a:p>
            <a:pPr lvl="1"/>
            <a:r>
              <a:rPr lang="en-US" dirty="0" smtClean="0"/>
              <a:t> Nerve to obturator internus,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erve to quadratus femoris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Arterial anastomosis –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/>
              <a:t>T</a:t>
            </a:r>
            <a:r>
              <a:rPr lang="en-US" dirty="0" smtClean="0"/>
              <a:t>rochanteric ,</a:t>
            </a:r>
          </a:p>
          <a:p>
            <a:pPr lvl="1"/>
            <a:r>
              <a:rPr lang="en-US" dirty="0" smtClean="0"/>
              <a:t> Cruciate 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3400"/>
            <a:ext cx="4343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36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343400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TENSOR FASCIAE LATAE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5181600" cy="5562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dirty="0" smtClean="0"/>
              <a:t>uter lip of iliac crest b/w anterior superior iliac spine to iliac tubercle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</a:rPr>
              <a:t>I</a:t>
            </a:r>
            <a:r>
              <a:rPr lang="en-US" dirty="0" smtClean="0">
                <a:solidFill>
                  <a:srgbClr val="0070C0"/>
                </a:solidFill>
              </a:rPr>
              <a:t>nsertion </a:t>
            </a:r>
            <a:r>
              <a:rPr lang="en-US" dirty="0" smtClean="0"/>
              <a:t>–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 Ilio-tibial tract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</a:t>
            </a:r>
            <a:r>
              <a:rPr lang="en-US" dirty="0" smtClean="0"/>
              <a:t>–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 Superior gluteal nerve (L4,L5,S1 dorsal branch)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 </a:t>
            </a:r>
            <a:r>
              <a:rPr lang="en-US" dirty="0" smtClean="0"/>
              <a:t>–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 Abductor of hip joint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Assist the gluteus maximus muscle to keeping  knee in  extended position</a:t>
            </a:r>
            <a:endParaRPr lang="en-US" sz="2000" dirty="0"/>
          </a:p>
        </p:txBody>
      </p:sp>
      <p:sp>
        <p:nvSpPr>
          <p:cNvPr id="5" name="object 8"/>
          <p:cNvSpPr/>
          <p:nvPr/>
        </p:nvSpPr>
        <p:spPr>
          <a:xfrm>
            <a:off x="6553200" y="0"/>
            <a:ext cx="2235199" cy="6848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 rot="5196808">
            <a:off x="7183009" y="2705192"/>
            <a:ext cx="142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Iliotibial tract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43800" y="381000"/>
            <a:ext cx="124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Tensor fasciae latae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343400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GLUTEUS MEDIUS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" name="object 8"/>
          <p:cNvSpPr/>
          <p:nvPr/>
        </p:nvSpPr>
        <p:spPr>
          <a:xfrm>
            <a:off x="5581268" y="7619"/>
            <a:ext cx="3562604" cy="6850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4994919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0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352800" cy="715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Gluteus medius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8458200" cy="5791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 </a:t>
            </a:r>
          </a:p>
          <a:p>
            <a:pPr lvl="1"/>
            <a:r>
              <a:rPr lang="en-US" dirty="0" smtClean="0"/>
              <a:t>Area b/w posterior gluteal line and anterior gluteal line of gluteal surface of ilium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 </a:t>
            </a:r>
          </a:p>
          <a:p>
            <a:pPr lvl="1"/>
            <a:r>
              <a:rPr lang="en-US" dirty="0" smtClean="0"/>
              <a:t>Oblique ridge on lateral surface  of greater trochanter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1"/>
            <a:r>
              <a:rPr lang="en-US" dirty="0" smtClean="0"/>
              <a:t>superior gluteal nerve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Actions – </a:t>
            </a:r>
          </a:p>
          <a:p>
            <a:pPr lvl="1"/>
            <a:r>
              <a:rPr lang="en-US" dirty="0" smtClean="0"/>
              <a:t>Gluteus medius + Gluteus minimus = powerful abductor of hip joint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nterior fiber medially rotate the thigh</a:t>
            </a:r>
          </a:p>
          <a:p>
            <a:pPr lvl="1"/>
            <a:r>
              <a:rPr lang="en-US" dirty="0" smtClean="0"/>
              <a:t>Holds the opposite side of pelvis horizontally when foot is off the ground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4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9624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GLUTEUS MINIMUS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5257800" cy="5867400"/>
          </a:xfrm>
        </p:spPr>
        <p:txBody>
          <a:bodyPr/>
          <a:lstStyle/>
          <a:p>
            <a:r>
              <a:rPr lang="en-US" dirty="0" smtClean="0"/>
              <a:t>It is triangular in outline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lvl="1"/>
            <a:r>
              <a:rPr lang="en-US" dirty="0" smtClean="0"/>
              <a:t>Area b/w anterior and inferior gluteal line of gluteal surface of ilium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dirty="0" smtClean="0"/>
              <a:t>Anterior surface of greater trochanter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1"/>
            <a:r>
              <a:rPr lang="en-US" dirty="0" smtClean="0"/>
              <a:t>Superior gluteal nerve</a:t>
            </a: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</a:rPr>
              <a:t>Action – </a:t>
            </a:r>
          </a:p>
          <a:p>
            <a:pPr marL="742950" lvl="2" indent="-342900"/>
            <a:r>
              <a:rPr lang="en-US" dirty="0" smtClean="0"/>
              <a:t>Gluteus </a:t>
            </a:r>
            <a:r>
              <a:rPr lang="en-US" dirty="0"/>
              <a:t>medius + Gluteus minimus = powerful abductor of hip joint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object 8"/>
          <p:cNvSpPr/>
          <p:nvPr/>
        </p:nvSpPr>
        <p:spPr>
          <a:xfrm>
            <a:off x="5583174" y="7619"/>
            <a:ext cx="3560699" cy="6850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6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30480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PIRIFORMIS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449580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Key muscle of this region</a:t>
            </a:r>
          </a:p>
          <a:p>
            <a:r>
              <a:rPr lang="en-US" dirty="0" smtClean="0"/>
              <a:t>It lies partly in pelvis region &amp; partly in gluteal region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Origin –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B</a:t>
            </a:r>
            <a:r>
              <a:rPr lang="en-US" dirty="0" smtClean="0"/>
              <a:t>ony bar of middle three sacral foramina on pelvic surface of sacrum</a:t>
            </a:r>
          </a:p>
          <a:p>
            <a:pPr lvl="1"/>
            <a:r>
              <a:rPr lang="en-US" dirty="0" smtClean="0"/>
              <a:t>Sacro-tuberous ligament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pper margin of greater sciatic notch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dirty="0" smtClean="0"/>
              <a:t>Apex of greater trochanter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Nerve supply –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erve to piriformis (S1,S2 root of sacral plexus)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Actions –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extended thigh it acts as lateral rotator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flexed thigh it acts as abductor</a:t>
            </a:r>
          </a:p>
          <a:p>
            <a:endParaRPr lang="en-US" dirty="0"/>
          </a:p>
        </p:txBody>
      </p:sp>
      <p:sp>
        <p:nvSpPr>
          <p:cNvPr id="5" name="object 8"/>
          <p:cNvSpPr/>
          <p:nvPr/>
        </p:nvSpPr>
        <p:spPr>
          <a:xfrm>
            <a:off x="4800600" y="381000"/>
            <a:ext cx="4343400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3505200" cy="4873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TRICIPITAL TENDON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5867400" cy="6172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Obturator internus – 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Origin –</a:t>
            </a:r>
          </a:p>
          <a:p>
            <a:pPr lvl="1"/>
            <a:r>
              <a:rPr lang="en-US" sz="1200" dirty="0" smtClean="0">
                <a:solidFill>
                  <a:srgbClr val="0070C0"/>
                </a:solidFill>
              </a:rPr>
              <a:t> </a:t>
            </a:r>
            <a:r>
              <a:rPr lang="en-US" sz="1200" dirty="0"/>
              <a:t>I</a:t>
            </a:r>
            <a:r>
              <a:rPr lang="en-US" sz="1200" dirty="0" smtClean="0"/>
              <a:t>nner surface of obturator membrane</a:t>
            </a:r>
          </a:p>
          <a:p>
            <a:pPr lvl="1"/>
            <a:r>
              <a:rPr lang="en-US" sz="1200" dirty="0"/>
              <a:t>A</a:t>
            </a:r>
            <a:r>
              <a:rPr lang="en-US" sz="1200" dirty="0" smtClean="0"/>
              <a:t>djoining ischio-pubis ramus</a:t>
            </a:r>
          </a:p>
          <a:p>
            <a:pPr lvl="1"/>
            <a:r>
              <a:rPr lang="en-US" sz="1200" dirty="0"/>
              <a:t>U</a:t>
            </a:r>
            <a:r>
              <a:rPr lang="en-US" sz="1200" dirty="0" smtClean="0"/>
              <a:t>pper part of pelvic surface of body of ischium</a:t>
            </a:r>
            <a:endParaRPr lang="en-US" sz="1200" dirty="0" smtClean="0">
              <a:solidFill>
                <a:srgbClr val="C00000"/>
              </a:solidFill>
            </a:endParaRPr>
          </a:p>
          <a:p>
            <a:r>
              <a:rPr lang="en-US" sz="1600" dirty="0" smtClean="0">
                <a:solidFill>
                  <a:srgbClr val="0070C0"/>
                </a:solidFill>
              </a:rPr>
              <a:t>Insertion –</a:t>
            </a:r>
          </a:p>
          <a:p>
            <a:pPr lvl="1"/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200" dirty="0"/>
              <a:t>M</a:t>
            </a:r>
            <a:r>
              <a:rPr lang="en-US" sz="1200" dirty="0" smtClean="0"/>
              <a:t>edial surface of greater trochanter of femur(above &amp; infront of trochanteric fossa)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Nerve supply –  </a:t>
            </a:r>
          </a:p>
          <a:p>
            <a:pPr lvl="1"/>
            <a:r>
              <a:rPr lang="en-US" sz="1200" dirty="0"/>
              <a:t>N</a:t>
            </a:r>
            <a:r>
              <a:rPr lang="en-US" sz="1200" dirty="0" smtClean="0"/>
              <a:t>erve to obturator internus(L5,S1,S2 ventral branch)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Gemellus superior – 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Origin – </a:t>
            </a:r>
          </a:p>
          <a:p>
            <a:pPr lvl="1"/>
            <a:r>
              <a:rPr lang="en-US" sz="1200" dirty="0"/>
              <a:t>U</a:t>
            </a:r>
            <a:r>
              <a:rPr lang="en-US" sz="1200" dirty="0" smtClean="0"/>
              <a:t>pper part of lesser sciatic notch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sz="1200" dirty="0"/>
              <a:t>M</a:t>
            </a:r>
            <a:r>
              <a:rPr lang="en-US" sz="1200" dirty="0" smtClean="0"/>
              <a:t>edial surface of greater trochanter of femur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Nerve supply – </a:t>
            </a:r>
          </a:p>
          <a:p>
            <a:pPr lvl="1"/>
            <a:r>
              <a:rPr lang="en-US" sz="1200" dirty="0"/>
              <a:t>N</a:t>
            </a:r>
            <a:r>
              <a:rPr lang="en-US" sz="1200" dirty="0" smtClean="0"/>
              <a:t>erve to obturator internus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rgbClr val="C00000"/>
                </a:solidFill>
              </a:rPr>
              <a:t>Gemellus inferior – 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Origin –</a:t>
            </a:r>
            <a:endParaRPr lang="en-US" sz="1600" dirty="0" smtClean="0"/>
          </a:p>
          <a:p>
            <a:pPr lvl="1"/>
            <a:r>
              <a:rPr lang="en-US" sz="1400" dirty="0" smtClean="0"/>
              <a:t> </a:t>
            </a:r>
            <a:r>
              <a:rPr lang="en-US" sz="1200" dirty="0"/>
              <a:t>L</a:t>
            </a:r>
            <a:r>
              <a:rPr lang="en-US" sz="1200" dirty="0" smtClean="0"/>
              <a:t>ower part of lesser sciatic notch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sz="1200" dirty="0"/>
              <a:t>M</a:t>
            </a:r>
            <a:r>
              <a:rPr lang="en-US" sz="1200" dirty="0" smtClean="0"/>
              <a:t>edial surface of greater trochanter of femur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Nerve supply –</a:t>
            </a:r>
          </a:p>
          <a:p>
            <a:pPr lvl="1"/>
            <a:r>
              <a:rPr lang="en-US" sz="1200" dirty="0" smtClean="0"/>
              <a:t> Nerve to quadratus femoris(L4,L5,S1ventral branch)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21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512" y="685800"/>
            <a:ext cx="299148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6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3886200" cy="5334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QUDRATUS FEMORIS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267200" cy="5791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Rectangular muscle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Origin –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femoral surface of ischial tuberosity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Insertion –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quadrate tubercle (present on intertrochanteric crest of femur)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Nerve supply –  </a:t>
            </a:r>
          </a:p>
          <a:p>
            <a:pPr lvl="1"/>
            <a:r>
              <a:rPr lang="en-US" dirty="0" smtClean="0"/>
              <a:t>nerve to quadratus femoris (L4,L5,S1 ventral branch)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Action – </a:t>
            </a:r>
          </a:p>
          <a:p>
            <a:pPr lvl="1"/>
            <a:r>
              <a:rPr lang="en-US" dirty="0" smtClean="0"/>
              <a:t>lateral rotator of thigh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22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54366"/>
            <a:ext cx="3733801" cy="549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NERVES OF GLUTEAL REGION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267200" cy="571500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C00000"/>
                </a:solidFill>
              </a:rPr>
              <a:t>SCIATIC NERVE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SUPERIOR GLUTEAL NERVE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INFERIOR GLUTEAL NERVE</a:t>
            </a:r>
          </a:p>
          <a:p>
            <a:pPr marL="0" indent="0">
              <a:buNone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POSTERIOR CUTANEOUS NERVE OF THIGH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PUDENDAL NERVE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NERVE TO OBTURATOR INTERNUS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rgbClr val="C00000"/>
                </a:solidFill>
              </a:rPr>
              <a:t>NERVE TO QUADRATUS FEMORIS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These are the branch of</a:t>
            </a:r>
            <a:r>
              <a:rPr lang="en-US" sz="2000" i="1" dirty="0" smtClean="0">
                <a:solidFill>
                  <a:srgbClr val="C00000"/>
                </a:solidFill>
              </a:rPr>
              <a:t> sacral plexus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23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065" y="1142999"/>
            <a:ext cx="4469687" cy="510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1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24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" y="1371600"/>
            <a:ext cx="428752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359" y="1295400"/>
            <a:ext cx="4775641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52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657600" cy="5635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SACRAL PLEXUS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495800" cy="579120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Formed by ventral rami of fourth &amp; fifth lumber and upper four sacral nerves          </a:t>
            </a:r>
            <a:r>
              <a:rPr lang="en-US" dirty="0" smtClean="0">
                <a:solidFill>
                  <a:srgbClr val="C00000"/>
                </a:solidFill>
              </a:rPr>
              <a:t>( L4,L5,S1,S2,S3 &amp; S4)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L4</a:t>
            </a:r>
            <a:r>
              <a:rPr lang="en-US" dirty="0" smtClean="0"/>
              <a:t> is called </a:t>
            </a:r>
            <a:r>
              <a:rPr lang="en-US" i="1" dirty="0" err="1" smtClean="0">
                <a:solidFill>
                  <a:srgbClr val="0070C0"/>
                </a:solidFill>
              </a:rPr>
              <a:t>nervi</a:t>
            </a:r>
            <a:r>
              <a:rPr lang="en-US" i="1" dirty="0" smtClean="0">
                <a:solidFill>
                  <a:srgbClr val="0070C0"/>
                </a:solidFill>
              </a:rPr>
              <a:t> furcalis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i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All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the root of sacral plexus divides into dorsal and ventral branch, except S4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Ventral ramus of S4 divides into upper and lower branch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Lower branch of S4 joins with S5  and forms coccygeal plexus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plexus present two terminal branches, the sciatic &amp; pudendal nerves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445764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39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26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70342"/>
            <a:ext cx="8458200" cy="557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2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"/>
            <a:ext cx="8458200" cy="6553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C00000"/>
                </a:solidFill>
              </a:rPr>
              <a:t>Branches of sciatic nerve –</a:t>
            </a:r>
          </a:p>
          <a:p>
            <a:r>
              <a:rPr lang="en-US" sz="2000" dirty="0" smtClean="0"/>
              <a:t>12 named branches </a:t>
            </a:r>
          </a:p>
          <a:p>
            <a:r>
              <a:rPr lang="en-US" sz="2000" dirty="0" smtClean="0"/>
              <a:t>Sciatic &amp; pudendal nerve is terminal branch</a:t>
            </a:r>
          </a:p>
          <a:p>
            <a:r>
              <a:rPr lang="en-US" sz="2000" dirty="0" smtClean="0"/>
              <a:t>3 sets of nerve arises from root of plexus</a:t>
            </a:r>
          </a:p>
          <a:p>
            <a:pPr lvl="1"/>
            <a:r>
              <a:rPr lang="en-US" sz="1600" dirty="0" smtClean="0"/>
              <a:t>Nerve to piriformis (S1,S2)</a:t>
            </a:r>
          </a:p>
          <a:p>
            <a:pPr lvl="1"/>
            <a:r>
              <a:rPr lang="en-US" sz="1600" dirty="0"/>
              <a:t> N</a:t>
            </a:r>
            <a:r>
              <a:rPr lang="en-US" sz="1600" dirty="0" smtClean="0"/>
              <a:t>erve to levator </a:t>
            </a:r>
            <a:r>
              <a:rPr lang="en-US" sz="1600" dirty="0" err="1" smtClean="0"/>
              <a:t>ani</a:t>
            </a:r>
            <a:r>
              <a:rPr lang="en-US" sz="1600" dirty="0" smtClean="0"/>
              <a:t> (S3,S4)</a:t>
            </a:r>
          </a:p>
          <a:p>
            <a:pPr lvl="1"/>
            <a:r>
              <a:rPr lang="en-US" sz="1600" dirty="0" smtClean="0"/>
              <a:t>Pelvic splanchnic nerve (S2,S3,S4)</a:t>
            </a:r>
            <a:endParaRPr lang="en-US" sz="1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60993522"/>
              </p:ext>
            </p:extLst>
          </p:nvPr>
        </p:nvGraphicFramePr>
        <p:xfrm>
          <a:off x="304800" y="2895600"/>
          <a:ext cx="83058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4648200"/>
              </a:tblGrid>
              <a:tr h="479323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dirty="0" smtClean="0"/>
                        <a:t>PELVIC</a:t>
                      </a:r>
                      <a:r>
                        <a:rPr lang="en-US" baseline="0" dirty="0" smtClean="0"/>
                        <a:t> REGION (5)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GLUTEAL REGION</a:t>
                      </a:r>
                      <a:r>
                        <a:rPr lang="en-US" baseline="0" dirty="0" smtClean="0"/>
                        <a:t> (7)</a:t>
                      </a:r>
                      <a:endParaRPr lang="en-US" dirty="0"/>
                    </a:p>
                  </a:txBody>
                  <a:tcPr/>
                </a:tc>
              </a:tr>
              <a:tr h="294967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Nerve</a:t>
                      </a:r>
                      <a:r>
                        <a:rPr lang="en-US" baseline="0" dirty="0" smtClean="0"/>
                        <a:t> to piriformis (S1,S2)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Nerve to levator </a:t>
                      </a:r>
                      <a:r>
                        <a:rPr lang="en-US" baseline="0" dirty="0" err="1" smtClean="0"/>
                        <a:t>ani</a:t>
                      </a:r>
                      <a:r>
                        <a:rPr lang="en-US" baseline="0" dirty="0" smtClean="0"/>
                        <a:t> (S3,S4)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Pelvic splanchnic nerve (S2,S3,S4)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Perineal branch of S4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Pudendal nerve (S2,S3,S4 ventral branch)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Superior gluteal nerve (L4,L5,S1)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dirty="0" smtClean="0"/>
                        <a:t>Inferior</a:t>
                      </a:r>
                      <a:r>
                        <a:rPr lang="en-US" baseline="0" dirty="0" smtClean="0"/>
                        <a:t> gluteal nerve (L5,S1,S2)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Perforating cutaneous nerve (S2,S3)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Nerve to obturator internus (L5,S1,S2)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Nerve to quadratus femoris (L4,L5,S1)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Sciatic nerve (L4,L5,S1,S2,S3)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baseline="0" dirty="0" smtClean="0"/>
                        <a:t>Posterior cutaneous nerve of thigh (S1,S2,S3)</a:t>
                      </a:r>
                    </a:p>
                    <a:p>
                      <a:r>
                        <a:rPr lang="en-US" baseline="0" dirty="0" smtClean="0"/>
                        <a:t>(S1,S2- dorsal branch &amp; S2,S3- ventral branch)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27</a:t>
            </a:fld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7697724" y="3429000"/>
            <a:ext cx="77724" cy="685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11261" y="3048000"/>
            <a:ext cx="227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dorsal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2653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28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4343400" cy="325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350304" cy="345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74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419600" cy="5943600"/>
          </a:xfrm>
        </p:spPr>
        <p:txBody>
          <a:bodyPr>
            <a:normAutofit fontScale="92500" lnSpcReduction="10000"/>
          </a:bodyPr>
          <a:lstStyle/>
          <a:p>
            <a:pPr marL="469900" marR="57785" lvl="0" indent="-457200">
              <a:lnSpc>
                <a:spcPct val="102899"/>
              </a:lnSpc>
              <a:spcBef>
                <a:spcPts val="0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pc="-125" dirty="0" smtClean="0">
                <a:solidFill>
                  <a:srgbClr val="C00000"/>
                </a:solidFill>
                <a:cs typeface="Georgia"/>
              </a:rPr>
              <a:t>Sciatic nerve – </a:t>
            </a:r>
          </a:p>
          <a:p>
            <a:pPr marL="469900" marR="57785" lvl="0" indent="-457200">
              <a:lnSpc>
                <a:spcPct val="102899"/>
              </a:lnSpc>
              <a:spcBef>
                <a:spcPts val="0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endParaRPr lang="en-US" spc="-125" dirty="0" smtClean="0">
              <a:solidFill>
                <a:prstClr val="black"/>
              </a:solidFill>
              <a:cs typeface="Georgia"/>
            </a:endParaRPr>
          </a:p>
          <a:p>
            <a:pPr marL="869950" marR="57785" lvl="1" indent="-457200">
              <a:lnSpc>
                <a:spcPct val="102899"/>
              </a:lnSpc>
              <a:spcBef>
                <a:spcPts val="0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pc="-125" dirty="0" smtClean="0">
                <a:solidFill>
                  <a:srgbClr val="0070C0"/>
                </a:solidFill>
                <a:cs typeface="Georgia"/>
              </a:rPr>
              <a:t>Root value -  </a:t>
            </a:r>
            <a:r>
              <a:rPr lang="en-US" i="1" spc="-125" dirty="0" smtClean="0">
                <a:solidFill>
                  <a:srgbClr val="C00000"/>
                </a:solidFill>
                <a:cs typeface="Georgia"/>
              </a:rPr>
              <a:t>L4, L5, S1, S2, S3</a:t>
            </a:r>
          </a:p>
          <a:p>
            <a:pPr marL="412750" marR="57785" lvl="1" indent="0">
              <a:lnSpc>
                <a:spcPct val="102899"/>
              </a:lnSpc>
              <a:spcBef>
                <a:spcPts val="0"/>
              </a:spcBef>
              <a:buSzPct val="114285"/>
              <a:buNone/>
              <a:tabLst>
                <a:tab pos="240029" algn="l"/>
              </a:tabLst>
            </a:pPr>
            <a:endParaRPr lang="en-US" sz="2200" spc="-125" dirty="0" smtClean="0">
              <a:solidFill>
                <a:prstClr val="black"/>
              </a:solidFill>
              <a:cs typeface="Georgia"/>
            </a:endParaRPr>
          </a:p>
          <a:p>
            <a:pPr marL="869950" marR="57785" lvl="1" indent="-457200">
              <a:lnSpc>
                <a:spcPct val="102899"/>
              </a:lnSpc>
              <a:spcBef>
                <a:spcPts val="0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pc="-125" dirty="0" smtClean="0">
                <a:solidFill>
                  <a:prstClr val="black"/>
                </a:solidFill>
                <a:cs typeface="Georgia"/>
              </a:rPr>
              <a:t>Is </a:t>
            </a:r>
            <a:r>
              <a:rPr lang="en-US" spc="-5" dirty="0">
                <a:solidFill>
                  <a:prstClr val="black"/>
                </a:solidFill>
                <a:cs typeface="Georgia"/>
              </a:rPr>
              <a:t>the </a:t>
            </a:r>
            <a:r>
              <a:rPr lang="en-US" spc="-55" dirty="0">
                <a:solidFill>
                  <a:prstClr val="black"/>
                </a:solidFill>
                <a:cs typeface="Georgia"/>
              </a:rPr>
              <a:t>largest </a:t>
            </a:r>
            <a:r>
              <a:rPr lang="en-US" spc="-40" dirty="0">
                <a:solidFill>
                  <a:prstClr val="black"/>
                </a:solidFill>
                <a:cs typeface="Georgia"/>
              </a:rPr>
              <a:t>branch </a:t>
            </a:r>
            <a:r>
              <a:rPr lang="en-US" spc="-25" dirty="0">
                <a:solidFill>
                  <a:prstClr val="black"/>
                </a:solidFill>
                <a:cs typeface="Georgia"/>
              </a:rPr>
              <a:t>of </a:t>
            </a:r>
            <a:r>
              <a:rPr lang="en-US" spc="-5" dirty="0">
                <a:solidFill>
                  <a:prstClr val="black"/>
                </a:solidFill>
                <a:cs typeface="Georgia"/>
              </a:rPr>
              <a:t>the </a:t>
            </a:r>
            <a:r>
              <a:rPr lang="en-US" spc="-60" dirty="0">
                <a:solidFill>
                  <a:prstClr val="black"/>
                </a:solidFill>
                <a:cs typeface="Georgia"/>
              </a:rPr>
              <a:t>sacral  </a:t>
            </a:r>
            <a:r>
              <a:rPr lang="en-US" spc="-40" dirty="0">
                <a:solidFill>
                  <a:prstClr val="black"/>
                </a:solidFill>
                <a:cs typeface="Georgia"/>
              </a:rPr>
              <a:t>plexus and </a:t>
            </a:r>
            <a:r>
              <a:rPr lang="en-US" spc="-5" dirty="0">
                <a:solidFill>
                  <a:prstClr val="black"/>
                </a:solidFill>
                <a:cs typeface="Georgia"/>
              </a:rPr>
              <a:t>the </a:t>
            </a:r>
            <a:r>
              <a:rPr lang="en-US" spc="-55" dirty="0">
                <a:solidFill>
                  <a:prstClr val="black"/>
                </a:solidFill>
                <a:cs typeface="Georgia"/>
              </a:rPr>
              <a:t>largest </a:t>
            </a:r>
            <a:r>
              <a:rPr lang="en-US" spc="-40" dirty="0">
                <a:solidFill>
                  <a:prstClr val="black"/>
                </a:solidFill>
                <a:cs typeface="Georgia"/>
              </a:rPr>
              <a:t>nerve </a:t>
            </a:r>
            <a:r>
              <a:rPr lang="en-US" spc="-35" dirty="0">
                <a:solidFill>
                  <a:prstClr val="black"/>
                </a:solidFill>
                <a:cs typeface="Georgia"/>
              </a:rPr>
              <a:t>in</a:t>
            </a:r>
            <a:r>
              <a:rPr lang="en-US" spc="-114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pc="-25" dirty="0" smtClean="0">
                <a:solidFill>
                  <a:prstClr val="black"/>
                </a:solidFill>
                <a:cs typeface="Georgia"/>
              </a:rPr>
              <a:t>body</a:t>
            </a:r>
          </a:p>
          <a:p>
            <a:pPr marL="869950" marR="57785" lvl="1" indent="-457200">
              <a:lnSpc>
                <a:spcPct val="102899"/>
              </a:lnSpc>
              <a:spcBef>
                <a:spcPts val="0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endParaRPr lang="en-US" sz="2950" dirty="0">
              <a:solidFill>
                <a:prstClr val="black"/>
              </a:solidFill>
              <a:cs typeface="Georgia"/>
            </a:endParaRPr>
          </a:p>
          <a:p>
            <a:pPr marL="869950" marR="5080" lvl="1" indent="-457200"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spc="75" dirty="0">
                <a:solidFill>
                  <a:prstClr val="black"/>
                </a:solidFill>
                <a:cs typeface="Times New Roman"/>
              </a:rPr>
              <a:t>Consists </a:t>
            </a:r>
            <a:r>
              <a:rPr lang="en-US" spc="20" dirty="0">
                <a:solidFill>
                  <a:prstClr val="black"/>
                </a:solidFill>
                <a:cs typeface="Times New Roman"/>
              </a:rPr>
              <a:t>of </a:t>
            </a:r>
            <a:r>
              <a:rPr lang="en-US" spc="90" dirty="0">
                <a:solidFill>
                  <a:prstClr val="black"/>
                </a:solidFill>
                <a:cs typeface="Times New Roman"/>
              </a:rPr>
              <a:t>two </a:t>
            </a:r>
            <a:r>
              <a:rPr lang="en-US" spc="105" dirty="0" smtClean="0">
                <a:solidFill>
                  <a:prstClr val="black"/>
                </a:solidFill>
                <a:cs typeface="Times New Roman"/>
              </a:rPr>
              <a:t>component of </a:t>
            </a:r>
            <a:r>
              <a:rPr lang="en-US" spc="70" dirty="0" smtClean="0">
                <a:solidFill>
                  <a:prstClr val="black"/>
                </a:solidFill>
                <a:cs typeface="Times New Roman"/>
              </a:rPr>
              <a:t>nerves</a:t>
            </a:r>
            <a:r>
              <a:rPr lang="en-US" spc="70" dirty="0">
                <a:solidFill>
                  <a:prstClr val="black"/>
                </a:solidFill>
                <a:cs typeface="Times New Roman"/>
              </a:rPr>
              <a:t>,  </a:t>
            </a:r>
            <a:r>
              <a:rPr lang="en-US" spc="-5" dirty="0">
                <a:solidFill>
                  <a:prstClr val="black"/>
                </a:solidFill>
                <a:cs typeface="Georgia"/>
              </a:rPr>
              <a:t>the </a:t>
            </a:r>
            <a:r>
              <a:rPr lang="en-US" spc="-25" dirty="0">
                <a:solidFill>
                  <a:prstClr val="black"/>
                </a:solidFill>
                <a:cs typeface="Georgia"/>
              </a:rPr>
              <a:t>common </a:t>
            </a:r>
            <a:r>
              <a:rPr lang="en-US" spc="-40" dirty="0">
                <a:solidFill>
                  <a:prstClr val="black"/>
                </a:solidFill>
                <a:cs typeface="Georgia"/>
              </a:rPr>
              <a:t>peroneal </a:t>
            </a:r>
            <a:r>
              <a:rPr lang="en-US" spc="-40" dirty="0" smtClean="0">
                <a:solidFill>
                  <a:prstClr val="black"/>
                </a:solidFill>
                <a:cs typeface="Georgia"/>
              </a:rPr>
              <a:t>nerve (d) </a:t>
            </a:r>
            <a:r>
              <a:rPr lang="en-US" spc="-40" dirty="0">
                <a:solidFill>
                  <a:prstClr val="black"/>
                </a:solidFill>
                <a:cs typeface="Georgia"/>
              </a:rPr>
              <a:t>and</a:t>
            </a:r>
            <a:r>
              <a:rPr lang="en-US" spc="-220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pc="-5" dirty="0">
                <a:solidFill>
                  <a:prstClr val="black"/>
                </a:solidFill>
                <a:cs typeface="Georgia"/>
              </a:rPr>
              <a:t>the  </a:t>
            </a:r>
            <a:r>
              <a:rPr lang="en-US" spc="-30" dirty="0">
                <a:solidFill>
                  <a:prstClr val="black"/>
                </a:solidFill>
                <a:cs typeface="Georgia"/>
              </a:rPr>
              <a:t>tibial</a:t>
            </a:r>
            <a:r>
              <a:rPr lang="en-US" spc="10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pc="-40" dirty="0" smtClean="0">
                <a:solidFill>
                  <a:prstClr val="black"/>
                </a:solidFill>
                <a:cs typeface="Georgia"/>
              </a:rPr>
              <a:t>nerve (v)</a:t>
            </a:r>
          </a:p>
          <a:p>
            <a:pPr marL="869950" marR="5080" lvl="1" indent="-457200"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endParaRPr lang="en-US" dirty="0">
              <a:solidFill>
                <a:prstClr val="black"/>
              </a:solidFill>
              <a:cs typeface="Georgia"/>
            </a:endParaRPr>
          </a:p>
          <a:p>
            <a:pPr marL="869950" marR="479425" lvl="1" indent="-45720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dirty="0">
                <a:solidFill>
                  <a:prstClr val="black"/>
                </a:solidFill>
                <a:cs typeface="Times New Roman"/>
              </a:rPr>
              <a:t>Leaves </a:t>
            </a:r>
            <a:r>
              <a:rPr lang="en-US" spc="170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pc="40" dirty="0">
                <a:solidFill>
                  <a:prstClr val="black"/>
                </a:solidFill>
                <a:cs typeface="Times New Roman"/>
              </a:rPr>
              <a:t>pelvis </a:t>
            </a:r>
            <a:r>
              <a:rPr lang="en-US" spc="145" dirty="0">
                <a:solidFill>
                  <a:prstClr val="black"/>
                </a:solidFill>
                <a:cs typeface="Times New Roman"/>
              </a:rPr>
              <a:t>through </a:t>
            </a:r>
            <a:r>
              <a:rPr lang="en-US" spc="170" dirty="0">
                <a:solidFill>
                  <a:prstClr val="black"/>
                </a:solidFill>
                <a:cs typeface="Times New Roman"/>
              </a:rPr>
              <a:t>the  </a:t>
            </a:r>
            <a:r>
              <a:rPr lang="en-US" spc="-45" dirty="0">
                <a:solidFill>
                  <a:prstClr val="black"/>
                </a:solidFill>
                <a:cs typeface="Georgia"/>
              </a:rPr>
              <a:t>greater </a:t>
            </a:r>
            <a:r>
              <a:rPr lang="en-US" spc="-25" dirty="0">
                <a:solidFill>
                  <a:prstClr val="black"/>
                </a:solidFill>
                <a:cs typeface="Georgia"/>
              </a:rPr>
              <a:t>sciatic </a:t>
            </a:r>
            <a:r>
              <a:rPr lang="en-US" spc="-50" dirty="0">
                <a:solidFill>
                  <a:prstClr val="black"/>
                </a:solidFill>
                <a:cs typeface="Georgia"/>
              </a:rPr>
              <a:t>foramen </a:t>
            </a:r>
            <a:r>
              <a:rPr lang="en-US" spc="-30" dirty="0">
                <a:solidFill>
                  <a:prstClr val="black"/>
                </a:solidFill>
                <a:cs typeface="Georgia"/>
              </a:rPr>
              <a:t>below</a:t>
            </a:r>
            <a:r>
              <a:rPr lang="en-US" spc="-160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pc="-10" dirty="0">
                <a:solidFill>
                  <a:prstClr val="black"/>
                </a:solidFill>
                <a:cs typeface="Georgia"/>
              </a:rPr>
              <a:t>the  </a:t>
            </a:r>
            <a:r>
              <a:rPr lang="en-US" spc="-50" dirty="0">
                <a:solidFill>
                  <a:prstClr val="black"/>
                </a:solidFill>
                <a:cs typeface="Georgia"/>
              </a:rPr>
              <a:t>piriformis </a:t>
            </a:r>
            <a:r>
              <a:rPr lang="en-US" spc="-30" dirty="0">
                <a:solidFill>
                  <a:prstClr val="black"/>
                </a:solidFill>
                <a:cs typeface="Georgia"/>
              </a:rPr>
              <a:t>muscle</a:t>
            </a:r>
            <a:endParaRPr lang="en-US" dirty="0">
              <a:solidFill>
                <a:prstClr val="black"/>
              </a:solidFill>
              <a:cs typeface="Georgia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29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4038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187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457200"/>
            <a:ext cx="4724400" cy="6248400"/>
          </a:xfrm>
        </p:spPr>
        <p:txBody>
          <a:bodyPr>
            <a:normAutofit fontScale="92500" lnSpcReduction="20000"/>
          </a:bodyPr>
          <a:lstStyle/>
          <a:p>
            <a:pPr marL="469265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dirty="0" smtClean="0">
                <a:solidFill>
                  <a:srgbClr val="C00000"/>
                </a:solidFill>
                <a:cs typeface="Times New Roman"/>
              </a:rPr>
              <a:t>SUPERIOR GLUTEAL NERVE – </a:t>
            </a:r>
          </a:p>
          <a:p>
            <a:pPr marL="469265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endParaRPr lang="en-US" dirty="0" smtClean="0">
              <a:solidFill>
                <a:prstClr val="black"/>
              </a:solidFill>
              <a:cs typeface="Times New Roman"/>
            </a:endParaRPr>
          </a:p>
          <a:p>
            <a:pPr marL="869315" lvl="1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dirty="0" smtClean="0">
                <a:solidFill>
                  <a:srgbClr val="0070C0"/>
                </a:solidFill>
                <a:cs typeface="Times New Roman"/>
              </a:rPr>
              <a:t>Root value – </a:t>
            </a:r>
            <a:r>
              <a:rPr lang="en-US" i="1" dirty="0" smtClean="0">
                <a:solidFill>
                  <a:srgbClr val="C00000"/>
                </a:solidFill>
                <a:cs typeface="Times New Roman"/>
              </a:rPr>
              <a:t>L4, L5, S1 </a:t>
            </a:r>
            <a:r>
              <a:rPr lang="en-US" dirty="0" smtClean="0">
                <a:solidFill>
                  <a:prstClr val="black"/>
                </a:solidFill>
                <a:cs typeface="Times New Roman"/>
              </a:rPr>
              <a:t>ventral branch </a:t>
            </a:r>
          </a:p>
          <a:p>
            <a:pPr marL="469265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endParaRPr lang="en-US" sz="2400" dirty="0" smtClean="0">
              <a:solidFill>
                <a:prstClr val="black"/>
              </a:solidFill>
              <a:cs typeface="Times New Roman"/>
            </a:endParaRPr>
          </a:p>
          <a:p>
            <a:pPr marL="869315" lvl="1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dirty="0" smtClean="0">
                <a:solidFill>
                  <a:prstClr val="black"/>
                </a:solidFill>
                <a:cs typeface="Times New Roman"/>
              </a:rPr>
              <a:t>Leaves </a:t>
            </a:r>
            <a:r>
              <a:rPr lang="en-US" spc="170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pc="40" dirty="0" smtClean="0">
                <a:solidFill>
                  <a:prstClr val="black"/>
                </a:solidFill>
                <a:cs typeface="Times New Roman"/>
              </a:rPr>
              <a:t>pelvis </a:t>
            </a:r>
            <a:r>
              <a:rPr lang="en-US" spc="-440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145" dirty="0" smtClean="0">
                <a:solidFill>
                  <a:prstClr val="black"/>
                </a:solidFill>
                <a:cs typeface="Times New Roman"/>
              </a:rPr>
              <a:t>through the</a:t>
            </a:r>
            <a:r>
              <a:rPr lang="en-US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400" spc="-45" dirty="0" smtClean="0">
                <a:solidFill>
                  <a:prstClr val="black"/>
                </a:solidFill>
                <a:cs typeface="Georgia"/>
              </a:rPr>
              <a:t>greater </a:t>
            </a:r>
            <a:r>
              <a:rPr lang="en-US" sz="2400" spc="-20" dirty="0">
                <a:solidFill>
                  <a:prstClr val="black"/>
                </a:solidFill>
                <a:cs typeface="Georgia"/>
              </a:rPr>
              <a:t>sciatic </a:t>
            </a:r>
            <a:r>
              <a:rPr lang="en-US" sz="2400" spc="-50" dirty="0">
                <a:solidFill>
                  <a:prstClr val="black"/>
                </a:solidFill>
                <a:cs typeface="Georgia"/>
              </a:rPr>
              <a:t>foramen</a:t>
            </a:r>
            <a:r>
              <a:rPr lang="en-US" sz="2400" spc="-325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z="2400" spc="-325" dirty="0" smtClean="0">
                <a:solidFill>
                  <a:prstClr val="black"/>
                </a:solidFill>
                <a:cs typeface="Georgia"/>
              </a:rPr>
              <a:t>	</a:t>
            </a:r>
            <a:r>
              <a:rPr lang="en-US" sz="2400" spc="-50" dirty="0" smtClean="0">
                <a:solidFill>
                  <a:prstClr val="black"/>
                </a:solidFill>
                <a:cs typeface="Georgia"/>
              </a:rPr>
              <a:t>above</a:t>
            </a:r>
            <a:r>
              <a:rPr lang="en-US" sz="2400" dirty="0" smtClean="0">
                <a:solidFill>
                  <a:prstClr val="black"/>
                </a:solidFill>
                <a:cs typeface="Georgia"/>
              </a:rPr>
              <a:t> </a:t>
            </a:r>
            <a:r>
              <a:rPr lang="en-US" sz="2400" spc="-5" dirty="0" smtClean="0">
                <a:solidFill>
                  <a:prstClr val="black"/>
                </a:solidFill>
                <a:cs typeface="Georgia"/>
              </a:rPr>
              <a:t>the </a:t>
            </a:r>
            <a:r>
              <a:rPr lang="en-US" sz="2400" spc="-50" dirty="0">
                <a:solidFill>
                  <a:prstClr val="black"/>
                </a:solidFill>
                <a:cs typeface="Georgia"/>
              </a:rPr>
              <a:t>piriformis </a:t>
            </a:r>
            <a:r>
              <a:rPr lang="en-US" sz="2400" spc="-50" dirty="0" smtClean="0">
                <a:solidFill>
                  <a:prstClr val="black"/>
                </a:solidFill>
                <a:cs typeface="Georgia"/>
              </a:rPr>
              <a:t>muscle with	</a:t>
            </a:r>
            <a:r>
              <a:rPr lang="en-US" sz="2400" spc="-5" dirty="0" smtClean="0">
                <a:solidFill>
                  <a:prstClr val="black"/>
                </a:solidFill>
                <a:cs typeface="Georgia"/>
              </a:rPr>
              <a:t>the </a:t>
            </a:r>
            <a:r>
              <a:rPr lang="en-US" sz="2400" spc="-45" dirty="0">
                <a:solidFill>
                  <a:prstClr val="black"/>
                </a:solidFill>
                <a:cs typeface="Georgia"/>
              </a:rPr>
              <a:t>superior </a:t>
            </a:r>
            <a:r>
              <a:rPr lang="en-US" sz="2400" spc="-30" dirty="0" smtClean="0">
                <a:solidFill>
                  <a:prstClr val="black"/>
                </a:solidFill>
                <a:cs typeface="Georgia"/>
              </a:rPr>
              <a:t>gluteal</a:t>
            </a:r>
            <a:r>
              <a:rPr lang="en-US" sz="2400" spc="-355" dirty="0" smtClean="0">
                <a:solidFill>
                  <a:prstClr val="black"/>
                </a:solidFill>
                <a:cs typeface="Georgia"/>
              </a:rPr>
              <a:t> </a:t>
            </a:r>
            <a:r>
              <a:rPr lang="en-US" sz="2400" spc="-45" dirty="0">
                <a:solidFill>
                  <a:prstClr val="black"/>
                </a:solidFill>
                <a:cs typeface="Georgia"/>
              </a:rPr>
              <a:t>artery  </a:t>
            </a:r>
            <a:r>
              <a:rPr lang="en-US" sz="2400" spc="-40" dirty="0">
                <a:solidFill>
                  <a:prstClr val="black"/>
                </a:solidFill>
                <a:cs typeface="Georgia"/>
              </a:rPr>
              <a:t>and</a:t>
            </a:r>
            <a:r>
              <a:rPr lang="en-US" sz="2400" spc="-65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z="2400" spc="-45" dirty="0">
                <a:solidFill>
                  <a:prstClr val="black"/>
                </a:solidFill>
                <a:cs typeface="Georgia"/>
              </a:rPr>
              <a:t>vein</a:t>
            </a:r>
            <a:endParaRPr lang="en-US" sz="2400" dirty="0">
              <a:solidFill>
                <a:prstClr val="black"/>
              </a:solidFill>
              <a:cs typeface="Georgia"/>
            </a:endParaRPr>
          </a:p>
          <a:p>
            <a:pPr lvl="0">
              <a:spcBef>
                <a:spcPts val="5"/>
              </a:spcBef>
              <a:buFont typeface="Wingdings" panose="05000000000000000000" pitchFamily="2" charset="2"/>
              <a:buChar char="q"/>
            </a:pPr>
            <a:endParaRPr lang="en-US" sz="2950" dirty="0">
              <a:solidFill>
                <a:prstClr val="black"/>
              </a:solidFill>
              <a:cs typeface="Georgia"/>
            </a:endParaRPr>
          </a:p>
          <a:p>
            <a:pPr marL="869950" marR="5080" lvl="1" indent="-457200"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210820" algn="l"/>
              </a:tabLst>
            </a:pPr>
            <a:r>
              <a:rPr lang="en-US" spc="120" dirty="0">
                <a:solidFill>
                  <a:prstClr val="black"/>
                </a:solidFill>
                <a:cs typeface="Times New Roman"/>
              </a:rPr>
              <a:t>In</a:t>
            </a:r>
            <a:r>
              <a:rPr lang="en-US" spc="-7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pc="-12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80" dirty="0">
                <a:solidFill>
                  <a:prstClr val="black"/>
                </a:solidFill>
                <a:cs typeface="Times New Roman"/>
              </a:rPr>
              <a:t>gluteal</a:t>
            </a:r>
            <a:r>
              <a:rPr lang="en-US" spc="-2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90" dirty="0">
                <a:solidFill>
                  <a:prstClr val="black"/>
                </a:solidFill>
                <a:cs typeface="Times New Roman"/>
              </a:rPr>
              <a:t>region</a:t>
            </a:r>
            <a:r>
              <a:rPr lang="en-US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85" dirty="0">
                <a:solidFill>
                  <a:prstClr val="black"/>
                </a:solidFill>
                <a:cs typeface="Times New Roman"/>
              </a:rPr>
              <a:t>supplies</a:t>
            </a:r>
            <a:r>
              <a:rPr lang="en-US" spc="-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-60" dirty="0" smtClean="0">
                <a:solidFill>
                  <a:prstClr val="black"/>
                </a:solidFill>
                <a:cs typeface="Times New Roman"/>
              </a:rPr>
              <a:t>– </a:t>
            </a:r>
          </a:p>
          <a:p>
            <a:pPr marL="12700" marR="5080" lvl="0" indent="0">
              <a:spcBef>
                <a:spcPts val="5"/>
              </a:spcBef>
              <a:buFontTx/>
              <a:buChar char="•"/>
              <a:tabLst>
                <a:tab pos="210820" algn="l"/>
              </a:tabLst>
            </a:pPr>
            <a:endParaRPr lang="en-US" spc="-60" dirty="0" smtClean="0">
              <a:solidFill>
                <a:prstClr val="black"/>
              </a:solidFill>
              <a:cs typeface="Times New Roman"/>
            </a:endParaRPr>
          </a:p>
          <a:p>
            <a:pPr marL="412750" marR="5080" lvl="1" indent="0">
              <a:spcBef>
                <a:spcPts val="5"/>
              </a:spcBef>
              <a:buNone/>
              <a:tabLst>
                <a:tab pos="210820" algn="l"/>
              </a:tabLst>
            </a:pPr>
            <a:r>
              <a:rPr lang="en-US" spc="95" dirty="0" smtClean="0">
                <a:solidFill>
                  <a:prstClr val="black"/>
                </a:solidFill>
                <a:cs typeface="Times New Roman"/>
              </a:rPr>
              <a:t>	Gluteus</a:t>
            </a:r>
            <a:r>
              <a:rPr lang="en-US" spc="-3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pc="-45" dirty="0" smtClean="0">
                <a:solidFill>
                  <a:prstClr val="black"/>
                </a:solidFill>
                <a:cs typeface="Georgia"/>
              </a:rPr>
              <a:t>medius</a:t>
            </a:r>
          </a:p>
          <a:p>
            <a:pPr marL="12700" marR="5080" lvl="0" indent="0">
              <a:spcBef>
                <a:spcPts val="5"/>
              </a:spcBef>
              <a:buFontTx/>
              <a:buChar char="•"/>
              <a:tabLst>
                <a:tab pos="210820" algn="l"/>
              </a:tabLst>
            </a:pPr>
            <a:endParaRPr lang="en-US" spc="5" dirty="0" smtClean="0">
              <a:solidFill>
                <a:prstClr val="black"/>
              </a:solidFill>
              <a:cs typeface="Georgia"/>
            </a:endParaRPr>
          </a:p>
          <a:p>
            <a:pPr marL="412750" marR="5080" lvl="1" indent="0">
              <a:spcBef>
                <a:spcPts val="5"/>
              </a:spcBef>
              <a:buNone/>
              <a:tabLst>
                <a:tab pos="210820" algn="l"/>
              </a:tabLst>
            </a:pPr>
            <a:r>
              <a:rPr lang="en-US" spc="-30" dirty="0" smtClean="0">
                <a:solidFill>
                  <a:prstClr val="black"/>
                </a:solidFill>
                <a:cs typeface="Georgia"/>
              </a:rPr>
              <a:t>	Gluteus </a:t>
            </a:r>
            <a:r>
              <a:rPr lang="en-US" spc="-45" dirty="0" smtClean="0">
                <a:solidFill>
                  <a:prstClr val="black"/>
                </a:solidFill>
                <a:cs typeface="Georgia"/>
              </a:rPr>
              <a:t>minimus</a:t>
            </a:r>
          </a:p>
          <a:p>
            <a:pPr marL="12700" marR="5080" lvl="0" indent="0">
              <a:spcBef>
                <a:spcPts val="5"/>
              </a:spcBef>
              <a:buFontTx/>
              <a:buChar char="•"/>
              <a:tabLst>
                <a:tab pos="210820" algn="l"/>
              </a:tabLst>
            </a:pPr>
            <a:endParaRPr lang="en-US" spc="-45" dirty="0" smtClean="0">
              <a:solidFill>
                <a:prstClr val="black"/>
              </a:solidFill>
              <a:cs typeface="Georgia"/>
            </a:endParaRPr>
          </a:p>
          <a:p>
            <a:pPr marL="412750" marR="5080" lvl="1" indent="0">
              <a:spcBef>
                <a:spcPts val="5"/>
              </a:spcBef>
              <a:buNone/>
              <a:tabLst>
                <a:tab pos="210820" algn="l"/>
              </a:tabLst>
            </a:pPr>
            <a:r>
              <a:rPr lang="en-US" spc="-5" dirty="0" smtClean="0">
                <a:solidFill>
                  <a:prstClr val="black"/>
                </a:solidFill>
                <a:cs typeface="Georgia"/>
              </a:rPr>
              <a:t>	 </a:t>
            </a:r>
            <a:r>
              <a:rPr lang="en-US" spc="-35" dirty="0" smtClean="0">
                <a:solidFill>
                  <a:prstClr val="black"/>
                </a:solidFill>
                <a:cs typeface="Georgia"/>
              </a:rPr>
              <a:t>Tensor </a:t>
            </a:r>
            <a:r>
              <a:rPr lang="en-US" spc="-45" dirty="0">
                <a:solidFill>
                  <a:prstClr val="black"/>
                </a:solidFill>
                <a:cs typeface="Georgia"/>
              </a:rPr>
              <a:t>fasciae </a:t>
            </a:r>
            <a:r>
              <a:rPr lang="en-US" spc="-35" dirty="0" smtClean="0">
                <a:solidFill>
                  <a:prstClr val="black"/>
                </a:solidFill>
                <a:cs typeface="Georgia"/>
              </a:rPr>
              <a:t>latae</a:t>
            </a:r>
          </a:p>
          <a:p>
            <a:pPr marL="12700" marR="5080" lvl="0" indent="0">
              <a:spcBef>
                <a:spcPts val="5"/>
              </a:spcBef>
              <a:buFontTx/>
              <a:buChar char="•"/>
              <a:tabLst>
                <a:tab pos="210820" algn="l"/>
              </a:tabLst>
            </a:pPr>
            <a:endParaRPr lang="en-US" spc="-35" dirty="0" smtClean="0">
              <a:solidFill>
                <a:prstClr val="black"/>
              </a:solidFill>
              <a:cs typeface="Georgia"/>
            </a:endParaRPr>
          </a:p>
          <a:p>
            <a:pPr marL="412750" marR="5080" lvl="1" indent="0">
              <a:spcBef>
                <a:spcPts val="5"/>
              </a:spcBef>
              <a:buNone/>
              <a:tabLst>
                <a:tab pos="210820" algn="l"/>
              </a:tabLst>
            </a:pPr>
            <a:r>
              <a:rPr lang="en-US" spc="-5" dirty="0" smtClean="0">
                <a:solidFill>
                  <a:prstClr val="black"/>
                </a:solidFill>
                <a:cs typeface="Georgia"/>
              </a:rPr>
              <a:t>	The </a:t>
            </a:r>
            <a:r>
              <a:rPr lang="en-US" spc="-25" dirty="0">
                <a:solidFill>
                  <a:prstClr val="black"/>
                </a:solidFill>
                <a:cs typeface="Georgia"/>
              </a:rPr>
              <a:t>hip  </a:t>
            </a:r>
            <a:r>
              <a:rPr lang="en-US" spc="-30" dirty="0">
                <a:solidFill>
                  <a:prstClr val="black"/>
                </a:solidFill>
                <a:cs typeface="Georgia"/>
              </a:rPr>
              <a:t>joint</a:t>
            </a:r>
            <a:endParaRPr lang="en-US" dirty="0">
              <a:solidFill>
                <a:prstClr val="black"/>
              </a:solidFill>
              <a:cs typeface="Georgia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30</a:t>
            </a:fld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019" y="914400"/>
            <a:ext cx="3812381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490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029200"/>
          </a:xfrm>
        </p:spPr>
        <p:txBody>
          <a:bodyPr>
            <a:normAutofit/>
          </a:bodyPr>
          <a:lstStyle/>
          <a:p>
            <a:pPr marL="584200" marR="32384" lvl="0" indent="-5715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r>
              <a:rPr lang="en-US" sz="2400" kern="0" spc="5" dirty="0" smtClean="0">
                <a:solidFill>
                  <a:srgbClr val="C00000"/>
                </a:solidFill>
                <a:cs typeface="Times New Roman"/>
              </a:rPr>
              <a:t>INFERIOR GLUTEAL NERVE – </a:t>
            </a:r>
          </a:p>
          <a:p>
            <a:pPr marL="584200" marR="32384" lvl="0" indent="-5715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endParaRPr lang="en-US" sz="2400" kern="0" spc="5" dirty="0" smtClean="0">
              <a:solidFill>
                <a:srgbClr val="C00000"/>
              </a:solidFill>
              <a:cs typeface="Times New Roman"/>
            </a:endParaRPr>
          </a:p>
          <a:p>
            <a:pPr marL="584200" marR="32384" lvl="0" indent="-5715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r>
              <a:rPr lang="en-US" sz="2000" kern="0" spc="5" dirty="0" smtClean="0">
                <a:solidFill>
                  <a:srgbClr val="0070C0"/>
                </a:solidFill>
                <a:cs typeface="Times New Roman"/>
              </a:rPr>
              <a:t>Root value </a:t>
            </a:r>
            <a:r>
              <a:rPr lang="en-US" sz="2000" i="1" kern="0" spc="5" dirty="0" smtClean="0">
                <a:solidFill>
                  <a:srgbClr val="C00000"/>
                </a:solidFill>
                <a:cs typeface="Times New Roman"/>
              </a:rPr>
              <a:t>-  L5, S1, S2</a:t>
            </a:r>
          </a:p>
          <a:p>
            <a:pPr marL="584200" marR="32384" lvl="0" indent="-5715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endParaRPr lang="en-US" sz="2000" kern="0" spc="5" dirty="0" smtClean="0">
              <a:solidFill>
                <a:prstClr val="black"/>
              </a:solidFill>
              <a:cs typeface="Times New Roman"/>
            </a:endParaRPr>
          </a:p>
          <a:p>
            <a:pPr marL="584200" marR="32384" lvl="0" indent="-5715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r>
              <a:rPr lang="en-US" sz="2000" kern="0" spc="5" dirty="0" smtClean="0">
                <a:solidFill>
                  <a:prstClr val="black"/>
                </a:solidFill>
                <a:cs typeface="Times New Roman"/>
              </a:rPr>
              <a:t>Leaves </a:t>
            </a:r>
            <a:r>
              <a:rPr lang="en-US" sz="2000" kern="0" spc="245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2000" kern="0" spc="60" dirty="0">
                <a:solidFill>
                  <a:prstClr val="black"/>
                </a:solidFill>
                <a:cs typeface="Times New Roman"/>
              </a:rPr>
              <a:t>pelvis </a:t>
            </a:r>
            <a:r>
              <a:rPr lang="en-US" sz="2000" kern="0" spc="210" dirty="0">
                <a:solidFill>
                  <a:prstClr val="black"/>
                </a:solidFill>
                <a:cs typeface="Times New Roman"/>
              </a:rPr>
              <a:t>through </a:t>
            </a:r>
            <a:r>
              <a:rPr lang="en-US" sz="2000" kern="0" spc="245" dirty="0">
                <a:solidFill>
                  <a:prstClr val="black"/>
                </a:solidFill>
                <a:cs typeface="Times New Roman"/>
              </a:rPr>
              <a:t>the  </a:t>
            </a:r>
            <a:r>
              <a:rPr lang="en-US" sz="2000" kern="0" spc="-65" dirty="0">
                <a:solidFill>
                  <a:prstClr val="black"/>
                </a:solidFill>
              </a:rPr>
              <a:t>greater </a:t>
            </a:r>
            <a:r>
              <a:rPr lang="en-US" sz="2000" kern="0" spc="-30" dirty="0">
                <a:solidFill>
                  <a:prstClr val="black"/>
                </a:solidFill>
              </a:rPr>
              <a:t>sciatic </a:t>
            </a:r>
            <a:r>
              <a:rPr lang="en-US" sz="2000" kern="0" spc="-70" dirty="0">
                <a:solidFill>
                  <a:prstClr val="black"/>
                </a:solidFill>
              </a:rPr>
              <a:t>foramen </a:t>
            </a:r>
            <a:r>
              <a:rPr lang="en-US" sz="2000" kern="0" spc="-30" dirty="0">
                <a:solidFill>
                  <a:prstClr val="black"/>
                </a:solidFill>
              </a:rPr>
              <a:t>below </a:t>
            </a:r>
            <a:r>
              <a:rPr lang="en-US" sz="2000" kern="0" spc="-10" dirty="0">
                <a:solidFill>
                  <a:prstClr val="black"/>
                </a:solidFill>
              </a:rPr>
              <a:t>the  </a:t>
            </a:r>
            <a:r>
              <a:rPr lang="en-US" sz="2000" kern="0" spc="-65" dirty="0">
                <a:solidFill>
                  <a:prstClr val="black"/>
                </a:solidFill>
              </a:rPr>
              <a:t>piriformis </a:t>
            </a:r>
            <a:r>
              <a:rPr lang="en-US" sz="2000" kern="0" spc="-40" dirty="0">
                <a:solidFill>
                  <a:prstClr val="black"/>
                </a:solidFill>
              </a:rPr>
              <a:t>muscle </a:t>
            </a:r>
            <a:r>
              <a:rPr lang="en-US" sz="2000" kern="0" spc="-15" dirty="0">
                <a:solidFill>
                  <a:prstClr val="black"/>
                </a:solidFill>
              </a:rPr>
              <a:t>with </a:t>
            </a:r>
            <a:r>
              <a:rPr lang="en-US" sz="2000" kern="0" spc="-5" dirty="0">
                <a:solidFill>
                  <a:prstClr val="black"/>
                </a:solidFill>
              </a:rPr>
              <a:t>the</a:t>
            </a:r>
            <a:r>
              <a:rPr lang="en-US" sz="2000" kern="0" spc="-225" dirty="0">
                <a:solidFill>
                  <a:prstClr val="black"/>
                </a:solidFill>
              </a:rPr>
              <a:t> </a:t>
            </a:r>
            <a:r>
              <a:rPr lang="en-US" sz="2000" kern="0" spc="-60" dirty="0">
                <a:solidFill>
                  <a:prstClr val="black"/>
                </a:solidFill>
              </a:rPr>
              <a:t>inferior  </a:t>
            </a:r>
            <a:r>
              <a:rPr lang="en-US" sz="2000" kern="0" spc="-40" dirty="0">
                <a:solidFill>
                  <a:prstClr val="black"/>
                </a:solidFill>
              </a:rPr>
              <a:t>gluteal </a:t>
            </a:r>
            <a:r>
              <a:rPr lang="en-US" sz="2000" kern="0" spc="-60" dirty="0">
                <a:solidFill>
                  <a:prstClr val="black"/>
                </a:solidFill>
              </a:rPr>
              <a:t>artery </a:t>
            </a:r>
            <a:r>
              <a:rPr lang="en-US" sz="2000" kern="0" spc="-55" dirty="0">
                <a:solidFill>
                  <a:prstClr val="black"/>
                </a:solidFill>
              </a:rPr>
              <a:t>and</a:t>
            </a:r>
            <a:r>
              <a:rPr lang="en-US" sz="2000" kern="0" spc="-220" dirty="0">
                <a:solidFill>
                  <a:prstClr val="black"/>
                </a:solidFill>
              </a:rPr>
              <a:t> </a:t>
            </a:r>
            <a:r>
              <a:rPr lang="en-US" sz="2000" kern="0" spc="-65" dirty="0">
                <a:solidFill>
                  <a:prstClr val="black"/>
                </a:solidFill>
              </a:rPr>
              <a:t>vein</a:t>
            </a:r>
          </a:p>
          <a:p>
            <a:pPr lvl="0">
              <a:spcBef>
                <a:spcPts val="30"/>
              </a:spcBef>
              <a:buFont typeface="Wingdings" panose="05000000000000000000" pitchFamily="2" charset="2"/>
              <a:buChar char="q"/>
            </a:pPr>
            <a:endParaRPr lang="en-US" sz="2400" kern="0" dirty="0">
              <a:solidFill>
                <a:prstClr val="black"/>
              </a:solidFill>
            </a:endParaRPr>
          </a:p>
          <a:p>
            <a:pPr marL="584200" marR="5080" lvl="0" indent="-57150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422909" algn="l"/>
                <a:tab pos="423545" algn="l"/>
              </a:tabLst>
            </a:pPr>
            <a:r>
              <a:rPr lang="en-US" sz="2000" kern="0" spc="175" dirty="0">
                <a:solidFill>
                  <a:prstClr val="black"/>
                </a:solidFill>
                <a:cs typeface="Times New Roman"/>
              </a:rPr>
              <a:t>In</a:t>
            </a:r>
            <a:r>
              <a:rPr lang="en-US" sz="2000" kern="0" spc="-11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kern="0" spc="245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kern="0" spc="-20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kern="0" spc="114" dirty="0">
                <a:solidFill>
                  <a:prstClr val="black"/>
                </a:solidFill>
                <a:cs typeface="Times New Roman"/>
              </a:rPr>
              <a:t>gluteal</a:t>
            </a:r>
            <a:r>
              <a:rPr lang="en-US" sz="2000" kern="0" spc="-7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kern="0" spc="135" dirty="0">
                <a:solidFill>
                  <a:prstClr val="black"/>
                </a:solidFill>
                <a:cs typeface="Times New Roman"/>
              </a:rPr>
              <a:t>region</a:t>
            </a:r>
            <a:r>
              <a:rPr lang="en-US" sz="2000" kern="0" spc="-13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kern="0" spc="125" dirty="0">
                <a:solidFill>
                  <a:prstClr val="black"/>
                </a:solidFill>
                <a:cs typeface="Times New Roman"/>
              </a:rPr>
              <a:t>supplies</a:t>
            </a:r>
            <a:r>
              <a:rPr lang="en-US" sz="2000" kern="0" spc="-10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kern="0" spc="245" dirty="0">
                <a:solidFill>
                  <a:prstClr val="black"/>
                </a:solidFill>
                <a:cs typeface="Times New Roman"/>
              </a:rPr>
              <a:t>the  </a:t>
            </a:r>
            <a:r>
              <a:rPr lang="en-US" sz="2000" kern="0" spc="-40" dirty="0">
                <a:solidFill>
                  <a:prstClr val="black"/>
                </a:solidFill>
              </a:rPr>
              <a:t>gluteus </a:t>
            </a:r>
            <a:r>
              <a:rPr lang="en-US" sz="2000" kern="0" spc="-80" dirty="0">
                <a:solidFill>
                  <a:prstClr val="black"/>
                </a:solidFill>
              </a:rPr>
              <a:t>maximus</a:t>
            </a:r>
            <a:r>
              <a:rPr lang="en-US" sz="2000" kern="0" spc="-40" dirty="0">
                <a:solidFill>
                  <a:prstClr val="black"/>
                </a:solidFill>
              </a:rPr>
              <a:t> muscle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31</a:t>
            </a:fld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85800"/>
            <a:ext cx="4481827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8219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096000"/>
          </a:xfrm>
        </p:spPr>
        <p:txBody>
          <a:bodyPr>
            <a:normAutofit fontScale="85000" lnSpcReduction="10000"/>
          </a:bodyPr>
          <a:lstStyle/>
          <a:p>
            <a:pPr marL="469900" marR="5080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r>
              <a:rPr lang="en-US" dirty="0" smtClean="0">
                <a:solidFill>
                  <a:srgbClr val="C00000"/>
                </a:solidFill>
                <a:cs typeface="Times New Roman"/>
              </a:rPr>
              <a:t>POSTERIOR CUTANEOUS NERVE OF THIGH –</a:t>
            </a:r>
          </a:p>
          <a:p>
            <a:pPr marL="469900" marR="5080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endParaRPr lang="en-US" dirty="0" smtClean="0">
              <a:solidFill>
                <a:prstClr val="black"/>
              </a:solidFill>
              <a:cs typeface="Times New Roman"/>
            </a:endParaRPr>
          </a:p>
          <a:p>
            <a:pPr marL="469900" marR="5080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r>
              <a:rPr lang="en-US" sz="2600" dirty="0" smtClean="0">
                <a:solidFill>
                  <a:srgbClr val="0070C0"/>
                </a:solidFill>
                <a:cs typeface="Times New Roman"/>
              </a:rPr>
              <a:t>Root value – </a:t>
            </a:r>
            <a:r>
              <a:rPr lang="en-US" sz="2600" i="1" dirty="0" smtClean="0">
                <a:solidFill>
                  <a:srgbClr val="C00000"/>
                </a:solidFill>
                <a:cs typeface="Times New Roman"/>
              </a:rPr>
              <a:t>S1, S2 </a:t>
            </a:r>
            <a:r>
              <a:rPr lang="en-US" sz="2600" dirty="0" smtClean="0">
                <a:solidFill>
                  <a:prstClr val="black"/>
                </a:solidFill>
                <a:cs typeface="Times New Roman"/>
              </a:rPr>
              <a:t>dorsal branch &amp; </a:t>
            </a:r>
            <a:r>
              <a:rPr lang="en-US" sz="2600" i="1" dirty="0" smtClean="0">
                <a:solidFill>
                  <a:srgbClr val="C00000"/>
                </a:solidFill>
                <a:cs typeface="Times New Roman"/>
              </a:rPr>
              <a:t>S2, S3 </a:t>
            </a:r>
            <a:r>
              <a:rPr lang="en-US" sz="2600" dirty="0" smtClean="0">
                <a:solidFill>
                  <a:prstClr val="black"/>
                </a:solidFill>
                <a:cs typeface="Times New Roman"/>
              </a:rPr>
              <a:t>ventral branch</a:t>
            </a:r>
          </a:p>
          <a:p>
            <a:pPr marL="469900" marR="5080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endParaRPr lang="en-US" sz="2600" dirty="0" smtClean="0">
              <a:solidFill>
                <a:prstClr val="black"/>
              </a:solidFill>
              <a:cs typeface="Times New Roman"/>
            </a:endParaRPr>
          </a:p>
          <a:p>
            <a:pPr marL="469900" marR="5080" lvl="0" indent="-457200">
              <a:spcBef>
                <a:spcPts val="95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r>
              <a:rPr lang="en-US" sz="2600" dirty="0" smtClean="0">
                <a:solidFill>
                  <a:prstClr val="black"/>
                </a:solidFill>
                <a:cs typeface="Times New Roman"/>
              </a:rPr>
              <a:t>Leaves</a:t>
            </a:r>
            <a:r>
              <a:rPr lang="en-US" sz="2600" spc="-90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10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40" dirty="0">
                <a:solidFill>
                  <a:prstClr val="black"/>
                </a:solidFill>
                <a:cs typeface="Times New Roman"/>
              </a:rPr>
              <a:t>pelvis</a:t>
            </a:r>
            <a:r>
              <a:rPr lang="en-US" sz="2600" spc="-9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45" dirty="0">
                <a:solidFill>
                  <a:prstClr val="black"/>
                </a:solidFill>
                <a:cs typeface="Times New Roman"/>
              </a:rPr>
              <a:t>through</a:t>
            </a:r>
            <a:r>
              <a:rPr lang="en-US" sz="2600" spc="-3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13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0" dirty="0">
                <a:solidFill>
                  <a:prstClr val="black"/>
                </a:solidFill>
                <a:cs typeface="Times New Roman"/>
              </a:rPr>
              <a:t>greater</a:t>
            </a:r>
            <a:r>
              <a:rPr lang="en-US" sz="2600" spc="-14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65" dirty="0">
                <a:solidFill>
                  <a:prstClr val="black"/>
                </a:solidFill>
                <a:cs typeface="Times New Roman"/>
              </a:rPr>
              <a:t>sciatic</a:t>
            </a:r>
            <a:r>
              <a:rPr lang="en-US" sz="2600" spc="-8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10" dirty="0">
                <a:solidFill>
                  <a:prstClr val="black"/>
                </a:solidFill>
                <a:cs typeface="Times New Roman"/>
              </a:rPr>
              <a:t>foramen  </a:t>
            </a:r>
            <a:r>
              <a:rPr lang="en-US" sz="2600" spc="-45" dirty="0">
                <a:solidFill>
                  <a:prstClr val="black"/>
                </a:solidFill>
                <a:cs typeface="Georgia"/>
              </a:rPr>
              <a:t>inferior </a:t>
            </a:r>
            <a:r>
              <a:rPr lang="en-US" sz="2600" spc="-10" dirty="0">
                <a:solidFill>
                  <a:prstClr val="black"/>
                </a:solidFill>
                <a:cs typeface="Georgia"/>
              </a:rPr>
              <a:t>to </a:t>
            </a:r>
            <a:r>
              <a:rPr lang="en-US" sz="2600" spc="-5" dirty="0">
                <a:solidFill>
                  <a:prstClr val="black"/>
                </a:solidFill>
                <a:cs typeface="Georgia"/>
              </a:rPr>
              <a:t>the</a:t>
            </a:r>
            <a:r>
              <a:rPr lang="en-US" sz="2600" spc="-245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z="2600" spc="-50" dirty="0">
                <a:solidFill>
                  <a:prstClr val="black"/>
                </a:solidFill>
                <a:cs typeface="Georgia"/>
              </a:rPr>
              <a:t>piriformis</a:t>
            </a:r>
            <a:endParaRPr lang="en-US" sz="2600" dirty="0">
              <a:solidFill>
                <a:prstClr val="black"/>
              </a:solidFill>
              <a:cs typeface="Georgia"/>
            </a:endParaRPr>
          </a:p>
          <a:p>
            <a:pPr lvl="0">
              <a:spcBef>
                <a:spcPts val="10"/>
              </a:spcBef>
              <a:buFont typeface="Wingdings" panose="05000000000000000000" pitchFamily="2" charset="2"/>
              <a:buChar char="q"/>
            </a:pPr>
            <a:endParaRPr lang="en-US" sz="2600" dirty="0">
              <a:solidFill>
                <a:prstClr val="black"/>
              </a:solidFill>
              <a:cs typeface="Georgia"/>
            </a:endParaRPr>
          </a:p>
          <a:p>
            <a:pPr marL="469900" marR="935355" lvl="0" indent="-45720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r>
              <a:rPr lang="en-US" sz="2600" spc="120" dirty="0">
                <a:solidFill>
                  <a:prstClr val="black"/>
                </a:solidFill>
                <a:cs typeface="Times New Roman"/>
              </a:rPr>
              <a:t>In</a:t>
            </a:r>
            <a:r>
              <a:rPr lang="en-US" sz="2600" spc="-7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14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80" dirty="0">
                <a:solidFill>
                  <a:prstClr val="black"/>
                </a:solidFill>
                <a:cs typeface="Times New Roman"/>
              </a:rPr>
              <a:t>gluteal</a:t>
            </a:r>
            <a:r>
              <a:rPr lang="en-US" sz="2600" spc="-1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90" dirty="0">
                <a:solidFill>
                  <a:prstClr val="black"/>
                </a:solidFill>
                <a:cs typeface="Times New Roman"/>
              </a:rPr>
              <a:t>region</a:t>
            </a:r>
            <a:r>
              <a:rPr lang="en-US" sz="2600" spc="-12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5" dirty="0">
                <a:solidFill>
                  <a:prstClr val="black"/>
                </a:solidFill>
                <a:cs typeface="Times New Roman"/>
              </a:rPr>
              <a:t>descends</a:t>
            </a:r>
            <a:r>
              <a:rPr lang="en-US" sz="2600" spc="-12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65" dirty="0">
                <a:solidFill>
                  <a:prstClr val="black"/>
                </a:solidFill>
                <a:cs typeface="Times New Roman"/>
              </a:rPr>
              <a:t>on</a:t>
            </a:r>
            <a:r>
              <a:rPr lang="en-US" sz="2600" spc="-7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5" dirty="0">
                <a:solidFill>
                  <a:prstClr val="black"/>
                </a:solidFill>
                <a:cs typeface="Times New Roman"/>
              </a:rPr>
              <a:t>posterior  </a:t>
            </a:r>
            <a:r>
              <a:rPr lang="en-US" sz="2600" spc="-50" dirty="0">
                <a:solidFill>
                  <a:prstClr val="black"/>
                </a:solidFill>
                <a:cs typeface="Georgia"/>
              </a:rPr>
              <a:t>surface </a:t>
            </a:r>
            <a:r>
              <a:rPr lang="en-US" sz="2600" spc="-25" dirty="0">
                <a:solidFill>
                  <a:prstClr val="black"/>
                </a:solidFill>
                <a:cs typeface="Georgia"/>
              </a:rPr>
              <a:t>of </a:t>
            </a:r>
            <a:r>
              <a:rPr lang="en-US" sz="2600" spc="-5" dirty="0">
                <a:solidFill>
                  <a:prstClr val="black"/>
                </a:solidFill>
                <a:cs typeface="Georgia"/>
              </a:rPr>
              <a:t>the </a:t>
            </a:r>
            <a:r>
              <a:rPr lang="en-US" sz="2600" spc="-25" dirty="0">
                <a:solidFill>
                  <a:prstClr val="black"/>
                </a:solidFill>
                <a:cs typeface="Georgia"/>
              </a:rPr>
              <a:t>sciatic</a:t>
            </a:r>
            <a:r>
              <a:rPr lang="en-US" sz="2600" spc="-110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z="2600" spc="-40" dirty="0">
                <a:solidFill>
                  <a:prstClr val="black"/>
                </a:solidFill>
                <a:cs typeface="Georgia"/>
              </a:rPr>
              <a:t>nerve</a:t>
            </a:r>
            <a:endParaRPr lang="en-US" sz="2600" dirty="0">
              <a:solidFill>
                <a:prstClr val="black"/>
              </a:solidFill>
              <a:cs typeface="Georgia"/>
            </a:endParaRPr>
          </a:p>
          <a:p>
            <a:pPr lvl="0">
              <a:spcBef>
                <a:spcPts val="10"/>
              </a:spcBef>
              <a:buFont typeface="Wingdings" panose="05000000000000000000" pitchFamily="2" charset="2"/>
              <a:buChar char="q"/>
            </a:pPr>
            <a:endParaRPr lang="en-US" sz="2600" dirty="0">
              <a:solidFill>
                <a:prstClr val="black"/>
              </a:solidFill>
              <a:cs typeface="Georgia"/>
            </a:endParaRPr>
          </a:p>
          <a:p>
            <a:pPr marL="469900" marR="492759" lvl="0" indent="-45720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99720" algn="l"/>
                <a:tab pos="300355" algn="l"/>
              </a:tabLst>
            </a:pPr>
            <a:r>
              <a:rPr lang="en-US" sz="2600" spc="65" dirty="0">
                <a:solidFill>
                  <a:prstClr val="black"/>
                </a:solidFill>
                <a:cs typeface="Times New Roman"/>
              </a:rPr>
              <a:t>Supplies</a:t>
            </a:r>
            <a:r>
              <a:rPr lang="en-US" sz="2600" spc="-7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90" dirty="0">
                <a:solidFill>
                  <a:prstClr val="black"/>
                </a:solidFill>
                <a:cs typeface="Times New Roman"/>
              </a:rPr>
              <a:t>skin</a:t>
            </a:r>
            <a:r>
              <a:rPr lang="en-US" sz="2600" spc="-10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20" dirty="0">
                <a:solidFill>
                  <a:prstClr val="black"/>
                </a:solidFill>
                <a:cs typeface="Times New Roman"/>
              </a:rPr>
              <a:t>of</a:t>
            </a:r>
            <a:r>
              <a:rPr lang="en-US" sz="2600" spc="4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7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600" spc="-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5" dirty="0">
                <a:solidFill>
                  <a:prstClr val="black"/>
                </a:solidFill>
                <a:cs typeface="Times New Roman"/>
              </a:rPr>
              <a:t>buttocks,</a:t>
            </a:r>
            <a:r>
              <a:rPr lang="en-US" sz="2600" spc="-4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5" dirty="0">
                <a:solidFill>
                  <a:prstClr val="black"/>
                </a:solidFill>
                <a:cs typeface="Times New Roman"/>
              </a:rPr>
              <a:t>posterior</a:t>
            </a:r>
            <a:r>
              <a:rPr lang="en-US" sz="26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600" spc="105" dirty="0">
                <a:solidFill>
                  <a:prstClr val="black"/>
                </a:solidFill>
                <a:cs typeface="Times New Roman"/>
              </a:rPr>
              <a:t>thigh,  </a:t>
            </a:r>
            <a:r>
              <a:rPr lang="en-US" sz="2600" spc="-30" dirty="0">
                <a:solidFill>
                  <a:prstClr val="black"/>
                </a:solidFill>
                <a:cs typeface="Georgia"/>
              </a:rPr>
              <a:t>popliteal </a:t>
            </a:r>
            <a:r>
              <a:rPr lang="en-US" sz="2600" spc="-60" dirty="0">
                <a:solidFill>
                  <a:prstClr val="black"/>
                </a:solidFill>
                <a:cs typeface="Georgia"/>
              </a:rPr>
              <a:t>fossa, </a:t>
            </a:r>
            <a:r>
              <a:rPr lang="en-US" sz="2600" spc="-40" dirty="0">
                <a:solidFill>
                  <a:prstClr val="black"/>
                </a:solidFill>
                <a:cs typeface="Georgia"/>
              </a:rPr>
              <a:t>and external</a:t>
            </a:r>
            <a:r>
              <a:rPr lang="en-US" sz="2600" spc="40" dirty="0">
                <a:solidFill>
                  <a:prstClr val="black"/>
                </a:solidFill>
                <a:cs typeface="Georgia"/>
              </a:rPr>
              <a:t> </a:t>
            </a:r>
            <a:r>
              <a:rPr lang="en-US" sz="2600" spc="-40" dirty="0">
                <a:solidFill>
                  <a:prstClr val="black"/>
                </a:solidFill>
                <a:cs typeface="Georgia"/>
              </a:rPr>
              <a:t>genitalia</a:t>
            </a:r>
            <a:endParaRPr lang="en-US" sz="2600" dirty="0">
              <a:solidFill>
                <a:prstClr val="black"/>
              </a:solidFill>
              <a:cs typeface="Georgia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32</a:t>
            </a:fld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762000"/>
            <a:ext cx="4191001" cy="525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93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267200" cy="6172200"/>
          </a:xfrm>
        </p:spPr>
        <p:txBody>
          <a:bodyPr>
            <a:normAutofit fontScale="92500" lnSpcReduction="10000"/>
          </a:bodyPr>
          <a:lstStyle/>
          <a:p>
            <a:pPr marL="355600" marR="5080" lvl="0">
              <a:lnSpc>
                <a:spcPct val="101499"/>
              </a:lnSpc>
              <a:spcBef>
                <a:spcPts val="5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z="2400" spc="75" dirty="0" smtClean="0">
                <a:solidFill>
                  <a:srgbClr val="C00000"/>
                </a:solidFill>
                <a:cs typeface="Times New Roman"/>
              </a:rPr>
              <a:t>PUDENDAL NERVE – </a:t>
            </a:r>
          </a:p>
          <a:p>
            <a:pPr marL="355600" marR="5080" lvl="0">
              <a:lnSpc>
                <a:spcPct val="101499"/>
              </a:lnSpc>
              <a:spcBef>
                <a:spcPts val="5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endParaRPr lang="en-US" sz="2400" spc="75" dirty="0" smtClean="0">
              <a:solidFill>
                <a:prstClr val="black"/>
              </a:solidFill>
              <a:cs typeface="Times New Roman"/>
            </a:endParaRPr>
          </a:p>
          <a:p>
            <a:pPr marL="355600" marR="5080" lvl="0">
              <a:lnSpc>
                <a:spcPct val="101499"/>
              </a:lnSpc>
              <a:spcBef>
                <a:spcPts val="5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z="2400" spc="7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400" spc="75" dirty="0" smtClean="0">
                <a:solidFill>
                  <a:srgbClr val="0070C0"/>
                </a:solidFill>
                <a:cs typeface="Times New Roman"/>
              </a:rPr>
              <a:t>Root value – </a:t>
            </a:r>
            <a:r>
              <a:rPr lang="en-US" sz="2200" i="1" spc="75" dirty="0" smtClean="0">
                <a:solidFill>
                  <a:srgbClr val="C00000"/>
                </a:solidFill>
                <a:cs typeface="Times New Roman"/>
              </a:rPr>
              <a:t>S2, S3, S4 </a:t>
            </a:r>
            <a:r>
              <a:rPr lang="en-US" sz="2200" spc="75" dirty="0" smtClean="0">
                <a:solidFill>
                  <a:prstClr val="black"/>
                </a:solidFill>
                <a:cs typeface="Times New Roman"/>
              </a:rPr>
              <a:t>ventral branch </a:t>
            </a:r>
          </a:p>
          <a:p>
            <a:pPr marL="12700" marR="5080" lvl="0" indent="0">
              <a:lnSpc>
                <a:spcPct val="101499"/>
              </a:lnSpc>
              <a:spcBef>
                <a:spcPts val="5"/>
              </a:spcBef>
              <a:buSzPct val="114285"/>
              <a:buNone/>
              <a:tabLst>
                <a:tab pos="240029" algn="l"/>
              </a:tabLst>
            </a:pPr>
            <a:endParaRPr lang="en-US" sz="2200" spc="75" dirty="0" smtClean="0">
              <a:solidFill>
                <a:prstClr val="black"/>
              </a:solidFill>
              <a:cs typeface="Times New Roman"/>
            </a:endParaRPr>
          </a:p>
          <a:p>
            <a:pPr marL="355600" marR="5080" lvl="0">
              <a:lnSpc>
                <a:spcPct val="101499"/>
              </a:lnSpc>
              <a:spcBef>
                <a:spcPts val="5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z="2200" spc="75" dirty="0" smtClean="0">
                <a:solidFill>
                  <a:prstClr val="black"/>
                </a:solidFill>
                <a:cs typeface="Times New Roman"/>
              </a:rPr>
              <a:t>Leaves </a:t>
            </a:r>
            <a:r>
              <a:rPr lang="en-US" sz="2200" spc="204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2200" spc="145" dirty="0">
                <a:solidFill>
                  <a:prstClr val="black"/>
                </a:solidFill>
                <a:cs typeface="Times New Roman"/>
              </a:rPr>
              <a:t>pelvis </a:t>
            </a:r>
            <a:r>
              <a:rPr lang="en-US" sz="2200" spc="150" dirty="0">
                <a:solidFill>
                  <a:prstClr val="black"/>
                </a:solidFill>
                <a:cs typeface="Times New Roman"/>
              </a:rPr>
              <a:t>through </a:t>
            </a:r>
            <a:r>
              <a:rPr lang="en-US" sz="2200" spc="210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2200" spc="100" dirty="0">
                <a:solidFill>
                  <a:prstClr val="black"/>
                </a:solidFill>
                <a:cs typeface="Times New Roman"/>
              </a:rPr>
              <a:t>greater </a:t>
            </a:r>
            <a:r>
              <a:rPr lang="en-US" sz="2200" spc="135" dirty="0">
                <a:solidFill>
                  <a:prstClr val="black"/>
                </a:solidFill>
                <a:cs typeface="Times New Roman"/>
              </a:rPr>
              <a:t>sciatic  </a:t>
            </a:r>
            <a:r>
              <a:rPr lang="en-US" sz="2200" spc="155" dirty="0">
                <a:solidFill>
                  <a:prstClr val="black"/>
                </a:solidFill>
                <a:cs typeface="Times New Roman"/>
              </a:rPr>
              <a:t>foramen</a:t>
            </a:r>
            <a:r>
              <a:rPr lang="en-US" sz="2200" spc="-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25" dirty="0">
                <a:solidFill>
                  <a:prstClr val="black"/>
                </a:solidFill>
                <a:cs typeface="Times New Roman"/>
              </a:rPr>
              <a:t>inferior</a:t>
            </a:r>
            <a:r>
              <a:rPr lang="en-US" sz="2200" spc="-13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85" dirty="0">
                <a:solidFill>
                  <a:prstClr val="black"/>
                </a:solidFill>
                <a:cs typeface="Times New Roman"/>
              </a:rPr>
              <a:t>to</a:t>
            </a:r>
            <a:r>
              <a:rPr lang="en-US" sz="22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204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200" spc="-13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25" dirty="0">
                <a:solidFill>
                  <a:prstClr val="black"/>
                </a:solidFill>
                <a:cs typeface="Times New Roman"/>
              </a:rPr>
              <a:t>piriformis</a:t>
            </a:r>
            <a:r>
              <a:rPr lang="en-US" sz="2200" spc="-5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90" dirty="0">
                <a:solidFill>
                  <a:prstClr val="black"/>
                </a:solidFill>
                <a:cs typeface="Times New Roman"/>
              </a:rPr>
              <a:t>muscle</a:t>
            </a:r>
            <a:r>
              <a:rPr lang="en-US" sz="2200" spc="-15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70" dirty="0">
                <a:solidFill>
                  <a:prstClr val="black"/>
                </a:solidFill>
                <a:cs typeface="Times New Roman"/>
              </a:rPr>
              <a:t>along</a:t>
            </a:r>
            <a:r>
              <a:rPr lang="en-US" sz="2200" spc="-8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55" dirty="0">
                <a:solidFill>
                  <a:prstClr val="black"/>
                </a:solidFill>
                <a:cs typeface="Times New Roman"/>
              </a:rPr>
              <a:t>with  </a:t>
            </a:r>
            <a:r>
              <a:rPr lang="en-US" sz="2200" spc="21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2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45" dirty="0">
                <a:solidFill>
                  <a:prstClr val="black"/>
                </a:solidFill>
                <a:cs typeface="Times New Roman"/>
              </a:rPr>
              <a:t>internal</a:t>
            </a:r>
            <a:r>
              <a:rPr lang="en-US" sz="2200" spc="-7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70" dirty="0">
                <a:solidFill>
                  <a:prstClr val="black"/>
                </a:solidFill>
                <a:cs typeface="Times New Roman"/>
              </a:rPr>
              <a:t>pudendal</a:t>
            </a:r>
            <a:r>
              <a:rPr lang="en-US" sz="2200" spc="-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75" dirty="0">
                <a:solidFill>
                  <a:prstClr val="black"/>
                </a:solidFill>
                <a:cs typeface="Times New Roman"/>
              </a:rPr>
              <a:t>artery</a:t>
            </a:r>
            <a:r>
              <a:rPr lang="en-US" sz="2200" spc="-15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65" dirty="0">
                <a:solidFill>
                  <a:prstClr val="black"/>
                </a:solidFill>
                <a:cs typeface="Times New Roman"/>
              </a:rPr>
              <a:t>and</a:t>
            </a:r>
            <a:r>
              <a:rPr lang="en-US" sz="2200" spc="-10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50" dirty="0">
                <a:solidFill>
                  <a:prstClr val="black"/>
                </a:solidFill>
                <a:cs typeface="Times New Roman"/>
              </a:rPr>
              <a:t>vein</a:t>
            </a:r>
            <a:endParaRPr lang="en-US" sz="2200" dirty="0">
              <a:solidFill>
                <a:prstClr val="black"/>
              </a:solidFill>
              <a:cs typeface="Times New Roman"/>
            </a:endParaRPr>
          </a:p>
          <a:p>
            <a:pPr lvl="0">
              <a:spcBef>
                <a:spcPts val="25"/>
              </a:spcBef>
              <a:buFont typeface="Wingdings" panose="05000000000000000000" pitchFamily="2" charset="2"/>
              <a:buChar char="q"/>
            </a:pPr>
            <a:endParaRPr lang="en-US" sz="2600" dirty="0">
              <a:solidFill>
                <a:prstClr val="black"/>
              </a:solidFill>
              <a:cs typeface="Times New Roman"/>
            </a:endParaRPr>
          </a:p>
          <a:p>
            <a:pPr marL="355600" marR="490855" lvl="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07645" algn="l"/>
              </a:tabLst>
            </a:pPr>
            <a:r>
              <a:rPr lang="en-US" sz="2200" spc="195" dirty="0">
                <a:solidFill>
                  <a:prstClr val="black"/>
                </a:solidFill>
                <a:cs typeface="Arial"/>
              </a:rPr>
              <a:t>In </a:t>
            </a:r>
            <a:r>
              <a:rPr lang="en-US" sz="2200" spc="55" dirty="0">
                <a:solidFill>
                  <a:prstClr val="black"/>
                </a:solidFill>
                <a:cs typeface="Arial"/>
              </a:rPr>
              <a:t>the </a:t>
            </a:r>
            <a:r>
              <a:rPr lang="en-US" sz="2200" spc="10" dirty="0">
                <a:solidFill>
                  <a:prstClr val="black"/>
                </a:solidFill>
                <a:cs typeface="Arial"/>
              </a:rPr>
              <a:t>gluteal </a:t>
            </a:r>
            <a:r>
              <a:rPr lang="en-US" sz="2200" dirty="0">
                <a:solidFill>
                  <a:prstClr val="black"/>
                </a:solidFill>
                <a:cs typeface="Arial"/>
              </a:rPr>
              <a:t>region </a:t>
            </a:r>
            <a:r>
              <a:rPr lang="en-US" sz="2200" spc="-105" dirty="0">
                <a:solidFill>
                  <a:prstClr val="black"/>
                </a:solidFill>
                <a:cs typeface="Arial"/>
              </a:rPr>
              <a:t>descends </a:t>
            </a:r>
            <a:r>
              <a:rPr lang="en-US" sz="2200" spc="5" dirty="0">
                <a:solidFill>
                  <a:prstClr val="black"/>
                </a:solidFill>
                <a:cs typeface="Arial"/>
              </a:rPr>
              <a:t>posterior </a:t>
            </a:r>
            <a:r>
              <a:rPr lang="en-US" sz="2200" spc="35" dirty="0">
                <a:solidFill>
                  <a:prstClr val="black"/>
                </a:solidFill>
                <a:cs typeface="Arial"/>
              </a:rPr>
              <a:t>to </a:t>
            </a:r>
            <a:r>
              <a:rPr lang="en-US" sz="2200" spc="55" dirty="0">
                <a:solidFill>
                  <a:prstClr val="black"/>
                </a:solidFill>
                <a:cs typeface="Arial"/>
              </a:rPr>
              <a:t>the  </a:t>
            </a:r>
            <a:r>
              <a:rPr lang="en-US" sz="2200" spc="145" dirty="0">
                <a:solidFill>
                  <a:prstClr val="black"/>
                </a:solidFill>
                <a:cs typeface="Times New Roman"/>
              </a:rPr>
              <a:t>ischial</a:t>
            </a:r>
            <a:r>
              <a:rPr lang="en-US" sz="2200" spc="-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90" dirty="0">
                <a:solidFill>
                  <a:prstClr val="black"/>
                </a:solidFill>
                <a:cs typeface="Times New Roman"/>
              </a:rPr>
              <a:t>spine</a:t>
            </a:r>
            <a:r>
              <a:rPr lang="en-US" sz="2200" spc="-1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65" dirty="0">
                <a:solidFill>
                  <a:prstClr val="black"/>
                </a:solidFill>
                <a:cs typeface="Times New Roman"/>
              </a:rPr>
              <a:t>and</a:t>
            </a:r>
            <a:r>
              <a:rPr lang="en-US" sz="22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65" dirty="0">
                <a:solidFill>
                  <a:prstClr val="black"/>
                </a:solidFill>
                <a:cs typeface="Times New Roman"/>
              </a:rPr>
              <a:t>enters</a:t>
            </a:r>
            <a:r>
              <a:rPr lang="en-US" sz="2200" spc="-10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204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2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60" dirty="0">
                <a:solidFill>
                  <a:prstClr val="black"/>
                </a:solidFill>
                <a:cs typeface="Times New Roman"/>
              </a:rPr>
              <a:t>lesser</a:t>
            </a:r>
            <a:r>
              <a:rPr lang="en-US" sz="2200" spc="-18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35" dirty="0">
                <a:solidFill>
                  <a:prstClr val="black"/>
                </a:solidFill>
                <a:cs typeface="Times New Roman"/>
              </a:rPr>
              <a:t>sciatic</a:t>
            </a:r>
            <a:r>
              <a:rPr lang="en-US" sz="2200" spc="-8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55" dirty="0">
                <a:solidFill>
                  <a:prstClr val="black"/>
                </a:solidFill>
                <a:cs typeface="Times New Roman"/>
              </a:rPr>
              <a:t>foramen</a:t>
            </a:r>
            <a:endParaRPr lang="en-US" sz="2200" dirty="0">
              <a:solidFill>
                <a:prstClr val="black"/>
              </a:solidFill>
              <a:cs typeface="Times New Roman"/>
            </a:endParaRPr>
          </a:p>
          <a:p>
            <a:pPr lvl="0">
              <a:spcBef>
                <a:spcPts val="25"/>
              </a:spcBef>
              <a:buFont typeface="Wingdings" panose="05000000000000000000" pitchFamily="2" charset="2"/>
              <a:buChar char="q"/>
            </a:pPr>
            <a:endParaRPr lang="en-US" sz="2600" dirty="0">
              <a:solidFill>
                <a:prstClr val="black"/>
              </a:solidFill>
              <a:cs typeface="Times New Roman"/>
            </a:endParaRPr>
          </a:p>
          <a:p>
            <a:pPr marL="355600" marR="10795" lvl="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lang="en-US" sz="2200" spc="-5" dirty="0">
                <a:solidFill>
                  <a:prstClr val="black"/>
                </a:solidFill>
                <a:cs typeface="Arial"/>
              </a:rPr>
              <a:t>Is</a:t>
            </a:r>
            <a:r>
              <a:rPr lang="en-US" sz="2200" spc="-229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35" dirty="0">
                <a:solidFill>
                  <a:prstClr val="black"/>
                </a:solidFill>
                <a:cs typeface="Arial"/>
              </a:rPr>
              <a:t>distributed</a:t>
            </a:r>
            <a:r>
              <a:rPr lang="en-US" sz="2200" spc="-120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30" dirty="0">
                <a:solidFill>
                  <a:prstClr val="black"/>
                </a:solidFill>
                <a:cs typeface="Arial"/>
              </a:rPr>
              <a:t>to</a:t>
            </a:r>
            <a:r>
              <a:rPr lang="en-US" sz="2200" spc="-19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50" dirty="0">
                <a:solidFill>
                  <a:prstClr val="black"/>
                </a:solidFill>
                <a:cs typeface="Arial"/>
              </a:rPr>
              <a:t>the</a:t>
            </a:r>
            <a:r>
              <a:rPr lang="en-US" sz="2200" spc="-204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45" dirty="0" smtClean="0">
                <a:solidFill>
                  <a:prstClr val="black"/>
                </a:solidFill>
                <a:cs typeface="Arial"/>
              </a:rPr>
              <a:t>perineum</a:t>
            </a:r>
          </a:p>
          <a:p>
            <a:pPr marL="355600" marR="10795" lvl="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endParaRPr lang="en-US" sz="2200" spc="45" dirty="0">
              <a:solidFill>
                <a:prstClr val="black"/>
              </a:solidFill>
              <a:cs typeface="Arial"/>
            </a:endParaRPr>
          </a:p>
          <a:p>
            <a:pPr marL="355600" marR="10795" lvl="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lang="en-US" sz="2200" spc="-155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20" dirty="0" smtClean="0">
                <a:solidFill>
                  <a:prstClr val="black"/>
                </a:solidFill>
                <a:cs typeface="Arial"/>
              </a:rPr>
              <a:t>No</a:t>
            </a:r>
            <a:r>
              <a:rPr lang="en-US" sz="2200" spc="-180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2200" spc="-50" dirty="0">
                <a:solidFill>
                  <a:prstClr val="black"/>
                </a:solidFill>
                <a:cs typeface="Arial"/>
              </a:rPr>
              <a:t>branches  </a:t>
            </a:r>
            <a:r>
              <a:rPr lang="en-US" sz="2200" spc="190" dirty="0">
                <a:solidFill>
                  <a:prstClr val="black"/>
                </a:solidFill>
                <a:cs typeface="Times New Roman"/>
              </a:rPr>
              <a:t>in</a:t>
            </a:r>
            <a:r>
              <a:rPr lang="en-US" sz="2200" spc="-12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21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200" spc="-1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45" dirty="0">
                <a:solidFill>
                  <a:prstClr val="black"/>
                </a:solidFill>
                <a:cs typeface="Times New Roman"/>
              </a:rPr>
              <a:t>gluteal</a:t>
            </a:r>
            <a:r>
              <a:rPr lang="en-US" sz="2200" spc="-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200" spc="155" dirty="0">
                <a:solidFill>
                  <a:prstClr val="black"/>
                </a:solidFill>
                <a:cs typeface="Times New Roman"/>
              </a:rPr>
              <a:t>region</a:t>
            </a:r>
            <a:endParaRPr lang="en-US" sz="2200" dirty="0">
              <a:solidFill>
                <a:prstClr val="black"/>
              </a:solidFill>
              <a:cs typeface="Times New Roman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33</a:t>
            </a:fld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587" y="914400"/>
            <a:ext cx="446301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4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0"/>
            <a:ext cx="4419600" cy="6553200"/>
          </a:xfrm>
        </p:spPr>
        <p:txBody>
          <a:bodyPr>
            <a:normAutofit/>
          </a:bodyPr>
          <a:lstStyle/>
          <a:p>
            <a:pPr marL="355600" marR="1193800" lvl="0">
              <a:spcBef>
                <a:spcPts val="2400"/>
              </a:spcBef>
              <a:buSzPct val="71428"/>
              <a:buFont typeface="Wingdings" panose="05000000000000000000" pitchFamily="2" charset="2"/>
              <a:buChar char="q"/>
              <a:tabLst>
                <a:tab pos="154940" algn="l"/>
              </a:tabLst>
            </a:pPr>
            <a:r>
              <a:rPr lang="en-US" sz="2000" b="1" spc="75" dirty="0" smtClean="0">
                <a:solidFill>
                  <a:srgbClr val="C00000"/>
                </a:solidFill>
                <a:cs typeface="Times New Roman"/>
              </a:rPr>
              <a:t>NERVE TO OBTURATOR INTERNUS –</a:t>
            </a:r>
          </a:p>
          <a:p>
            <a:pPr marL="355600" marR="1193800" lvl="0">
              <a:spcBef>
                <a:spcPts val="2400"/>
              </a:spcBef>
              <a:buSzPct val="71428"/>
              <a:buFont typeface="Wingdings" panose="05000000000000000000" pitchFamily="2" charset="2"/>
              <a:buChar char="q"/>
              <a:tabLst>
                <a:tab pos="154940" algn="l"/>
              </a:tabLst>
            </a:pPr>
            <a:r>
              <a:rPr lang="en-US" sz="2000" spc="75" dirty="0" smtClean="0">
                <a:solidFill>
                  <a:srgbClr val="0070C0"/>
                </a:solidFill>
                <a:cs typeface="Times New Roman"/>
              </a:rPr>
              <a:t>Root value -  L5, S1, S2 </a:t>
            </a:r>
            <a:r>
              <a:rPr lang="en-US" sz="2000" spc="75" dirty="0" smtClean="0">
                <a:cs typeface="Times New Roman"/>
              </a:rPr>
              <a:t>ventral branch</a:t>
            </a:r>
            <a:endParaRPr lang="en-US" sz="2000" spc="75" dirty="0" smtClean="0">
              <a:solidFill>
                <a:srgbClr val="0070C0"/>
              </a:solidFill>
              <a:cs typeface="Times New Roman"/>
            </a:endParaRPr>
          </a:p>
          <a:p>
            <a:pPr marL="355600" marR="1193800" lvl="0">
              <a:spcBef>
                <a:spcPts val="2400"/>
              </a:spcBef>
              <a:buSzPct val="71428"/>
              <a:buFont typeface="Wingdings" panose="05000000000000000000" pitchFamily="2" charset="2"/>
              <a:buChar char="q"/>
              <a:tabLst>
                <a:tab pos="154940" algn="l"/>
              </a:tabLst>
            </a:pPr>
            <a:r>
              <a:rPr lang="en-US" sz="2000" spc="75" dirty="0" smtClean="0">
                <a:solidFill>
                  <a:prstClr val="black"/>
                </a:solidFill>
                <a:cs typeface="Times New Roman"/>
              </a:rPr>
              <a:t>Leaves</a:t>
            </a:r>
            <a:r>
              <a:rPr lang="en-US" sz="2000" spc="-100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204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spc="-12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45" dirty="0" smtClean="0">
                <a:solidFill>
                  <a:prstClr val="black"/>
                </a:solidFill>
                <a:cs typeface="Times New Roman"/>
              </a:rPr>
              <a:t>pelvis</a:t>
            </a:r>
            <a:r>
              <a:rPr lang="en-US" sz="2000" spc="-9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50" dirty="0" smtClean="0">
                <a:solidFill>
                  <a:prstClr val="black"/>
                </a:solidFill>
                <a:cs typeface="Times New Roman"/>
              </a:rPr>
              <a:t>through</a:t>
            </a:r>
            <a:r>
              <a:rPr lang="en-US" sz="2000" spc="-6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210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spc="-1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00" dirty="0">
                <a:solidFill>
                  <a:prstClr val="black"/>
                </a:solidFill>
                <a:cs typeface="Times New Roman"/>
              </a:rPr>
              <a:t>greater</a:t>
            </a:r>
            <a:r>
              <a:rPr lang="en-US" sz="2000" spc="-1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35" dirty="0">
                <a:solidFill>
                  <a:prstClr val="black"/>
                </a:solidFill>
                <a:cs typeface="Times New Roman"/>
              </a:rPr>
              <a:t>sciatic  </a:t>
            </a:r>
            <a:r>
              <a:rPr lang="en-US" sz="2000" spc="150" dirty="0">
                <a:solidFill>
                  <a:prstClr val="black"/>
                </a:solidFill>
                <a:cs typeface="Times New Roman"/>
              </a:rPr>
              <a:t>foramen</a:t>
            </a:r>
            <a:r>
              <a:rPr lang="en-US" sz="2000" spc="-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70" dirty="0">
                <a:solidFill>
                  <a:prstClr val="black"/>
                </a:solidFill>
                <a:cs typeface="Times New Roman"/>
              </a:rPr>
              <a:t>below</a:t>
            </a:r>
            <a:r>
              <a:rPr lang="en-US" sz="2000" spc="-10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215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spc="-13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25" dirty="0">
                <a:solidFill>
                  <a:prstClr val="black"/>
                </a:solidFill>
                <a:cs typeface="Times New Roman"/>
              </a:rPr>
              <a:t>piriformis</a:t>
            </a:r>
            <a:r>
              <a:rPr lang="en-US" sz="2000" spc="-8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90" dirty="0">
                <a:solidFill>
                  <a:prstClr val="black"/>
                </a:solidFill>
                <a:cs typeface="Times New Roman"/>
              </a:rPr>
              <a:t>muscle</a:t>
            </a:r>
            <a:endParaRPr lang="en-US" sz="2000" dirty="0">
              <a:solidFill>
                <a:prstClr val="black"/>
              </a:solidFill>
              <a:cs typeface="Times New Roman"/>
            </a:endParaRPr>
          </a:p>
          <a:p>
            <a:pPr lvl="0">
              <a:spcBef>
                <a:spcPts val="25"/>
              </a:spcBef>
              <a:buFont typeface="Wingdings" panose="05000000000000000000" pitchFamily="2" charset="2"/>
              <a:buChar char="q"/>
            </a:pPr>
            <a:endParaRPr lang="en-US" sz="2400" dirty="0">
              <a:solidFill>
                <a:prstClr val="black"/>
              </a:solidFill>
              <a:cs typeface="Times New Roman"/>
            </a:endParaRPr>
          </a:p>
          <a:p>
            <a:pPr marL="355600" marR="5080" lvl="0"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lang="en-US" sz="2000" spc="190" dirty="0">
                <a:solidFill>
                  <a:prstClr val="black"/>
                </a:solidFill>
                <a:cs typeface="Arial"/>
              </a:rPr>
              <a:t>In </a:t>
            </a:r>
            <a:r>
              <a:rPr lang="en-US" sz="2000" spc="50" dirty="0">
                <a:solidFill>
                  <a:prstClr val="black"/>
                </a:solidFill>
                <a:cs typeface="Arial"/>
              </a:rPr>
              <a:t>the </a:t>
            </a:r>
            <a:r>
              <a:rPr lang="en-US" sz="2000" spc="10" dirty="0">
                <a:solidFill>
                  <a:prstClr val="black"/>
                </a:solidFill>
                <a:cs typeface="Arial"/>
              </a:rPr>
              <a:t>gluteal </a:t>
            </a:r>
            <a:r>
              <a:rPr lang="en-US" sz="2000" dirty="0">
                <a:solidFill>
                  <a:prstClr val="black"/>
                </a:solidFill>
                <a:cs typeface="Arial"/>
              </a:rPr>
              <a:t>region </a:t>
            </a:r>
            <a:r>
              <a:rPr lang="en-US" sz="2000" spc="-110" dirty="0">
                <a:solidFill>
                  <a:prstClr val="black"/>
                </a:solidFill>
                <a:cs typeface="Arial"/>
              </a:rPr>
              <a:t>descends </a:t>
            </a:r>
            <a:r>
              <a:rPr lang="en-US" sz="2000" spc="20" dirty="0">
                <a:solidFill>
                  <a:prstClr val="black"/>
                </a:solidFill>
                <a:cs typeface="Arial"/>
              </a:rPr>
              <a:t>on </a:t>
            </a:r>
            <a:r>
              <a:rPr lang="en-US" sz="2000" spc="50" dirty="0">
                <a:solidFill>
                  <a:prstClr val="black"/>
                </a:solidFill>
                <a:cs typeface="Arial"/>
              </a:rPr>
              <a:t>the </a:t>
            </a:r>
            <a:r>
              <a:rPr lang="en-US" sz="2000" spc="5" dirty="0">
                <a:solidFill>
                  <a:prstClr val="black"/>
                </a:solidFill>
                <a:cs typeface="Arial"/>
              </a:rPr>
              <a:t>superior  </a:t>
            </a:r>
            <a:r>
              <a:rPr lang="en-US" sz="2000" spc="185" dirty="0">
                <a:solidFill>
                  <a:prstClr val="black"/>
                </a:solidFill>
                <a:cs typeface="Times New Roman"/>
              </a:rPr>
              <a:t>gemellus</a:t>
            </a:r>
            <a:r>
              <a:rPr lang="en-US" sz="2000" spc="-8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90" dirty="0">
                <a:solidFill>
                  <a:prstClr val="black"/>
                </a:solidFill>
                <a:cs typeface="Times New Roman"/>
              </a:rPr>
              <a:t>muscle</a:t>
            </a:r>
            <a:r>
              <a:rPr lang="en-US" sz="20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90" dirty="0">
                <a:solidFill>
                  <a:prstClr val="black"/>
                </a:solidFill>
                <a:cs typeface="Times New Roman"/>
              </a:rPr>
              <a:t>to</a:t>
            </a:r>
            <a:r>
              <a:rPr lang="en-US" sz="2000" spc="-12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50" dirty="0">
                <a:solidFill>
                  <a:prstClr val="black"/>
                </a:solidFill>
                <a:cs typeface="Times New Roman"/>
              </a:rPr>
              <a:t>pass</a:t>
            </a:r>
            <a:r>
              <a:rPr lang="en-US" sz="2000" spc="-7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70" dirty="0">
                <a:solidFill>
                  <a:prstClr val="black"/>
                </a:solidFill>
                <a:cs typeface="Times New Roman"/>
              </a:rPr>
              <a:t>below</a:t>
            </a:r>
            <a:r>
              <a:rPr lang="en-US" sz="2000" spc="-9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204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45" dirty="0">
                <a:solidFill>
                  <a:prstClr val="black"/>
                </a:solidFill>
                <a:cs typeface="Times New Roman"/>
              </a:rPr>
              <a:t>ischial</a:t>
            </a:r>
            <a:r>
              <a:rPr lang="en-US" sz="2000" spc="-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90" dirty="0">
                <a:solidFill>
                  <a:prstClr val="black"/>
                </a:solidFill>
                <a:cs typeface="Times New Roman"/>
              </a:rPr>
              <a:t>spine</a:t>
            </a:r>
            <a:r>
              <a:rPr lang="en-US" sz="2000" spc="-15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65" dirty="0">
                <a:solidFill>
                  <a:prstClr val="black"/>
                </a:solidFill>
                <a:cs typeface="Times New Roman"/>
              </a:rPr>
              <a:t>and  enter</a:t>
            </a:r>
            <a:r>
              <a:rPr lang="en-US" sz="2000" spc="-17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215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2000" spc="-10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60" dirty="0">
                <a:solidFill>
                  <a:prstClr val="black"/>
                </a:solidFill>
                <a:cs typeface="Times New Roman"/>
              </a:rPr>
              <a:t>lesser</a:t>
            </a:r>
            <a:r>
              <a:rPr lang="en-US" sz="2000" spc="-16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35" dirty="0">
                <a:solidFill>
                  <a:prstClr val="black"/>
                </a:solidFill>
                <a:cs typeface="Times New Roman"/>
              </a:rPr>
              <a:t>sciatic</a:t>
            </a:r>
            <a:r>
              <a:rPr lang="en-US" sz="2000" spc="-11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55" dirty="0">
                <a:solidFill>
                  <a:prstClr val="black"/>
                </a:solidFill>
                <a:cs typeface="Times New Roman"/>
              </a:rPr>
              <a:t>foramen</a:t>
            </a:r>
            <a:endParaRPr lang="en-US" sz="2000" dirty="0">
              <a:solidFill>
                <a:prstClr val="black"/>
              </a:solidFill>
              <a:cs typeface="Times New Roman"/>
            </a:endParaRPr>
          </a:p>
          <a:p>
            <a:pPr marL="355600" marR="856615" lvl="0">
              <a:spcBef>
                <a:spcPts val="1200"/>
              </a:spcBef>
              <a:buFont typeface="Wingdings" panose="05000000000000000000" pitchFamily="2" charset="2"/>
              <a:buChar char="q"/>
              <a:tabLst>
                <a:tab pos="208915" algn="l"/>
              </a:tabLst>
            </a:pPr>
            <a:r>
              <a:rPr lang="en-US" sz="2000" spc="-60" dirty="0">
                <a:solidFill>
                  <a:prstClr val="black"/>
                </a:solidFill>
                <a:cs typeface="Arial"/>
              </a:rPr>
              <a:t>Supplies</a:t>
            </a:r>
            <a:r>
              <a:rPr lang="en-US" sz="2000" spc="-18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000" spc="55" dirty="0">
                <a:solidFill>
                  <a:prstClr val="black"/>
                </a:solidFill>
                <a:cs typeface="Arial"/>
              </a:rPr>
              <a:t>the</a:t>
            </a:r>
            <a:r>
              <a:rPr lang="en-US" sz="2000" spc="-22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000" spc="5" dirty="0">
                <a:solidFill>
                  <a:prstClr val="black"/>
                </a:solidFill>
                <a:cs typeface="Arial"/>
              </a:rPr>
              <a:t>superior</a:t>
            </a:r>
            <a:r>
              <a:rPr lang="en-US" sz="2000" spc="-26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000" spc="-30" dirty="0" smtClean="0">
                <a:solidFill>
                  <a:prstClr val="black"/>
                </a:solidFill>
                <a:cs typeface="Arial"/>
              </a:rPr>
              <a:t>gemellus</a:t>
            </a:r>
            <a:r>
              <a:rPr lang="en-US" sz="2000" spc="-215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2000" spc="10" dirty="0">
                <a:solidFill>
                  <a:prstClr val="black"/>
                </a:solidFill>
                <a:cs typeface="Arial"/>
              </a:rPr>
              <a:t>and</a:t>
            </a:r>
            <a:r>
              <a:rPr lang="en-US" sz="2000" spc="-16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2000" spc="40" dirty="0">
                <a:solidFill>
                  <a:prstClr val="black"/>
                </a:solidFill>
                <a:cs typeface="Arial"/>
              </a:rPr>
              <a:t>obturator  </a:t>
            </a:r>
            <a:r>
              <a:rPr lang="en-US" sz="2000" spc="165" dirty="0">
                <a:solidFill>
                  <a:prstClr val="black"/>
                </a:solidFill>
                <a:cs typeface="Times New Roman"/>
              </a:rPr>
              <a:t>internus</a:t>
            </a:r>
            <a:r>
              <a:rPr lang="en-US" sz="2000" spc="-11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2000" spc="190" dirty="0">
                <a:solidFill>
                  <a:prstClr val="black"/>
                </a:solidFill>
                <a:cs typeface="Times New Roman"/>
              </a:rPr>
              <a:t>muscles</a:t>
            </a:r>
            <a:endParaRPr lang="en-US" sz="2000" dirty="0">
              <a:solidFill>
                <a:prstClr val="black"/>
              </a:solidFill>
              <a:cs typeface="Times New Roman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34</a:t>
            </a:fld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215" y="762000"/>
            <a:ext cx="440504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28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419600" cy="4800600"/>
          </a:xfrm>
        </p:spPr>
        <p:txBody>
          <a:bodyPr>
            <a:normAutofit fontScale="55000" lnSpcReduction="20000"/>
          </a:bodyPr>
          <a:lstStyle/>
          <a:p>
            <a:pPr lvl="0">
              <a:spcBef>
                <a:spcPts val="45"/>
              </a:spcBef>
              <a:buFont typeface="Wingdings" panose="05000000000000000000" pitchFamily="2" charset="2"/>
              <a:buChar char="q"/>
            </a:pPr>
            <a:r>
              <a:rPr lang="en-US" sz="3650" dirty="0" smtClean="0">
                <a:solidFill>
                  <a:srgbClr val="C00000"/>
                </a:solidFill>
                <a:cs typeface="Times New Roman"/>
              </a:rPr>
              <a:t>NERVE TO QUADRATUS FEMORIS –</a:t>
            </a:r>
          </a:p>
          <a:p>
            <a:pPr marL="0" lvl="0" indent="0">
              <a:spcBef>
                <a:spcPts val="45"/>
              </a:spcBef>
              <a:buNone/>
            </a:pPr>
            <a:r>
              <a:rPr lang="en-US" sz="3650" dirty="0" smtClean="0">
                <a:solidFill>
                  <a:prstClr val="black"/>
                </a:solidFill>
                <a:cs typeface="Times New Roman"/>
              </a:rPr>
              <a:t> </a:t>
            </a:r>
            <a:endParaRPr lang="en-US" sz="3650" dirty="0" smtClean="0">
              <a:solidFill>
                <a:srgbClr val="0070C0"/>
              </a:solidFill>
              <a:cs typeface="Times New Roman"/>
            </a:endParaRPr>
          </a:p>
          <a:p>
            <a:pPr lvl="0">
              <a:spcBef>
                <a:spcPts val="45"/>
              </a:spcBef>
              <a:buFont typeface="Wingdings" panose="05000000000000000000" pitchFamily="2" charset="2"/>
              <a:buChar char="q"/>
            </a:pPr>
            <a:r>
              <a:rPr lang="en-US" sz="3650" dirty="0" smtClean="0">
                <a:solidFill>
                  <a:srgbClr val="0070C0"/>
                </a:solidFill>
                <a:cs typeface="Times New Roman"/>
              </a:rPr>
              <a:t>Root value- </a:t>
            </a:r>
            <a:r>
              <a:rPr lang="en-US" sz="3650" i="1" dirty="0" smtClean="0">
                <a:solidFill>
                  <a:srgbClr val="C00000"/>
                </a:solidFill>
                <a:cs typeface="Times New Roman"/>
              </a:rPr>
              <a:t>L4, L5, S1 </a:t>
            </a:r>
            <a:r>
              <a:rPr lang="en-US" sz="3650" dirty="0" smtClean="0">
                <a:solidFill>
                  <a:prstClr val="black"/>
                </a:solidFill>
                <a:cs typeface="Times New Roman"/>
              </a:rPr>
              <a:t>ventral branch</a:t>
            </a:r>
          </a:p>
          <a:p>
            <a:pPr lvl="0">
              <a:spcBef>
                <a:spcPts val="45"/>
              </a:spcBef>
              <a:buFont typeface="Wingdings" panose="05000000000000000000" pitchFamily="2" charset="2"/>
              <a:buChar char="q"/>
            </a:pPr>
            <a:endParaRPr lang="en-US" sz="3650" dirty="0">
              <a:solidFill>
                <a:prstClr val="black"/>
              </a:solidFill>
              <a:cs typeface="Times New Roman"/>
            </a:endParaRPr>
          </a:p>
          <a:p>
            <a:pPr marL="469900" marR="5080" lvl="0" indent="-457200">
              <a:lnSpc>
                <a:spcPct val="101499"/>
              </a:lnSpc>
              <a:spcBef>
                <a:spcPts val="5"/>
              </a:spcBef>
              <a:buSzPct val="114285"/>
              <a:buFont typeface="Wingdings" panose="05000000000000000000" pitchFamily="2" charset="2"/>
              <a:buChar char="q"/>
              <a:tabLst>
                <a:tab pos="240029" algn="l"/>
              </a:tabLst>
            </a:pPr>
            <a:r>
              <a:rPr lang="en-US" sz="3600" spc="75" dirty="0">
                <a:solidFill>
                  <a:prstClr val="black"/>
                </a:solidFill>
                <a:cs typeface="Times New Roman"/>
              </a:rPr>
              <a:t>Leaves </a:t>
            </a:r>
            <a:r>
              <a:rPr lang="en-US" sz="3600" spc="204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3600" spc="145" dirty="0">
                <a:solidFill>
                  <a:prstClr val="black"/>
                </a:solidFill>
                <a:cs typeface="Times New Roman"/>
              </a:rPr>
              <a:t>pelvis </a:t>
            </a:r>
            <a:r>
              <a:rPr lang="en-US" sz="3600" spc="150" dirty="0">
                <a:solidFill>
                  <a:prstClr val="black"/>
                </a:solidFill>
                <a:cs typeface="Times New Roman"/>
              </a:rPr>
              <a:t>through </a:t>
            </a:r>
            <a:r>
              <a:rPr lang="en-US" sz="3600" spc="210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3600" spc="100" dirty="0">
                <a:solidFill>
                  <a:prstClr val="black"/>
                </a:solidFill>
                <a:cs typeface="Times New Roman"/>
              </a:rPr>
              <a:t>greater </a:t>
            </a:r>
            <a:r>
              <a:rPr lang="en-US" sz="3600" spc="135" dirty="0">
                <a:solidFill>
                  <a:prstClr val="black"/>
                </a:solidFill>
                <a:cs typeface="Times New Roman"/>
              </a:rPr>
              <a:t>sciatic  </a:t>
            </a:r>
            <a:r>
              <a:rPr lang="en-US" sz="3600" spc="155" dirty="0">
                <a:solidFill>
                  <a:prstClr val="black"/>
                </a:solidFill>
                <a:cs typeface="Times New Roman"/>
              </a:rPr>
              <a:t>foramen</a:t>
            </a:r>
            <a:r>
              <a:rPr lang="en-US" sz="3600" spc="-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70" dirty="0">
                <a:solidFill>
                  <a:prstClr val="black"/>
                </a:solidFill>
                <a:cs typeface="Times New Roman"/>
              </a:rPr>
              <a:t>below</a:t>
            </a:r>
            <a:r>
              <a:rPr lang="en-US" sz="36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204" dirty="0">
                <a:solidFill>
                  <a:prstClr val="black"/>
                </a:solidFill>
                <a:cs typeface="Times New Roman"/>
              </a:rPr>
              <a:t>the</a:t>
            </a:r>
            <a:r>
              <a:rPr lang="en-US" sz="3600" spc="-12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25" dirty="0">
                <a:solidFill>
                  <a:prstClr val="black"/>
                </a:solidFill>
                <a:cs typeface="Times New Roman"/>
              </a:rPr>
              <a:t>piriformis</a:t>
            </a:r>
            <a:r>
              <a:rPr lang="en-US" sz="3600" spc="-6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90" dirty="0">
                <a:solidFill>
                  <a:prstClr val="black"/>
                </a:solidFill>
                <a:cs typeface="Times New Roman"/>
              </a:rPr>
              <a:t>muscle</a:t>
            </a:r>
            <a:r>
              <a:rPr lang="en-US" sz="3600" spc="-14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65" dirty="0">
                <a:solidFill>
                  <a:prstClr val="black"/>
                </a:solidFill>
                <a:cs typeface="Times New Roman"/>
              </a:rPr>
              <a:t>and</a:t>
            </a:r>
            <a:r>
              <a:rPr lang="en-US" sz="3600" spc="-95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204" dirty="0">
                <a:solidFill>
                  <a:prstClr val="black"/>
                </a:solidFill>
                <a:cs typeface="Times New Roman"/>
              </a:rPr>
              <a:t>deep</a:t>
            </a:r>
            <a:r>
              <a:rPr lang="en-US" sz="3600" spc="-114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90" dirty="0">
                <a:solidFill>
                  <a:prstClr val="black"/>
                </a:solidFill>
                <a:cs typeface="Times New Roman"/>
              </a:rPr>
              <a:t>to</a:t>
            </a:r>
            <a:r>
              <a:rPr lang="en-US" sz="3600" spc="-11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204" dirty="0" smtClean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US" sz="3600" spc="135" dirty="0" smtClean="0">
                <a:solidFill>
                  <a:prstClr val="black"/>
                </a:solidFill>
                <a:cs typeface="Times New Roman"/>
              </a:rPr>
              <a:t>sciatic</a:t>
            </a:r>
            <a:r>
              <a:rPr lang="en-US" sz="3600" spc="-9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50" dirty="0">
                <a:solidFill>
                  <a:prstClr val="black"/>
                </a:solidFill>
                <a:cs typeface="Times New Roman"/>
              </a:rPr>
              <a:t>nerve</a:t>
            </a:r>
            <a:endParaRPr lang="en-US" sz="3600" dirty="0">
              <a:solidFill>
                <a:prstClr val="black"/>
              </a:solidFill>
              <a:cs typeface="Times New Roman"/>
            </a:endParaRPr>
          </a:p>
          <a:p>
            <a:pPr lvl="0">
              <a:spcBef>
                <a:spcPts val="25"/>
              </a:spcBef>
              <a:buFont typeface="Wingdings" panose="05000000000000000000" pitchFamily="2" charset="2"/>
              <a:buChar char="q"/>
            </a:pPr>
            <a:endParaRPr lang="en-US" sz="3300" dirty="0">
              <a:solidFill>
                <a:prstClr val="black"/>
              </a:solidFill>
              <a:cs typeface="Times New Roman"/>
            </a:endParaRPr>
          </a:p>
          <a:p>
            <a:pPr marL="469900" marR="423545" lvl="0" indent="-457200">
              <a:spcBef>
                <a:spcPts val="0"/>
              </a:spcBef>
              <a:buFont typeface="Wingdings" panose="05000000000000000000" pitchFamily="2" charset="2"/>
              <a:buChar char="q"/>
              <a:tabLst>
                <a:tab pos="207645" algn="l"/>
              </a:tabLst>
            </a:pPr>
            <a:r>
              <a:rPr lang="en-US" sz="3600" spc="195" dirty="0">
                <a:solidFill>
                  <a:prstClr val="black"/>
                </a:solidFill>
                <a:cs typeface="Arial"/>
              </a:rPr>
              <a:t>In</a:t>
            </a:r>
            <a:r>
              <a:rPr lang="en-US" sz="3600" spc="-170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55" dirty="0">
                <a:solidFill>
                  <a:prstClr val="black"/>
                </a:solidFill>
                <a:cs typeface="Arial"/>
              </a:rPr>
              <a:t>the</a:t>
            </a:r>
            <a:r>
              <a:rPr lang="en-US" sz="3600" spc="-23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10" dirty="0">
                <a:solidFill>
                  <a:prstClr val="black"/>
                </a:solidFill>
                <a:cs typeface="Arial"/>
              </a:rPr>
              <a:t>gluteal</a:t>
            </a:r>
            <a:r>
              <a:rPr lang="en-US" sz="3600" spc="-150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dirty="0">
                <a:solidFill>
                  <a:prstClr val="black"/>
                </a:solidFill>
                <a:cs typeface="Arial"/>
              </a:rPr>
              <a:t>region</a:t>
            </a:r>
            <a:r>
              <a:rPr lang="en-US" sz="3600" spc="-17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-15" dirty="0">
                <a:solidFill>
                  <a:prstClr val="black"/>
                </a:solidFill>
                <a:cs typeface="Arial"/>
              </a:rPr>
              <a:t>runs</a:t>
            </a:r>
            <a:r>
              <a:rPr lang="en-US" sz="3600" spc="-240" dirty="0">
                <a:solidFill>
                  <a:prstClr val="black"/>
                </a:solidFill>
                <a:cs typeface="Arial"/>
              </a:rPr>
              <a:t>  </a:t>
            </a:r>
            <a:r>
              <a:rPr lang="en-US" sz="3600" spc="50" dirty="0" smtClean="0">
                <a:solidFill>
                  <a:prstClr val="black"/>
                </a:solidFill>
                <a:cs typeface="Arial"/>
              </a:rPr>
              <a:t>anterior</a:t>
            </a:r>
            <a:r>
              <a:rPr lang="en-US" sz="3600" spc="-220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35" dirty="0">
                <a:solidFill>
                  <a:prstClr val="black"/>
                </a:solidFill>
                <a:cs typeface="Arial"/>
              </a:rPr>
              <a:t>to</a:t>
            </a:r>
            <a:r>
              <a:rPr lang="en-US" sz="3600" spc="-19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55" dirty="0">
                <a:solidFill>
                  <a:prstClr val="black"/>
                </a:solidFill>
                <a:cs typeface="Arial"/>
              </a:rPr>
              <a:t>the</a:t>
            </a:r>
            <a:r>
              <a:rPr lang="en-US" sz="3600" spc="-23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dirty="0">
                <a:solidFill>
                  <a:prstClr val="black"/>
                </a:solidFill>
                <a:cs typeface="Arial"/>
              </a:rPr>
              <a:t>superior </a:t>
            </a:r>
            <a:r>
              <a:rPr lang="en-US" sz="3600" spc="165" dirty="0" smtClean="0">
                <a:solidFill>
                  <a:prstClr val="black"/>
                </a:solidFill>
                <a:cs typeface="Times New Roman"/>
              </a:rPr>
              <a:t>and </a:t>
            </a:r>
            <a:r>
              <a:rPr lang="en-US" sz="3600" spc="125" dirty="0" smtClean="0">
                <a:solidFill>
                  <a:prstClr val="black"/>
                </a:solidFill>
                <a:cs typeface="Times New Roman"/>
              </a:rPr>
              <a:t>inferior </a:t>
            </a:r>
            <a:r>
              <a:rPr lang="en-US" sz="3600" spc="185" dirty="0">
                <a:solidFill>
                  <a:prstClr val="black"/>
                </a:solidFill>
                <a:cs typeface="Times New Roman"/>
              </a:rPr>
              <a:t>gemellus </a:t>
            </a:r>
            <a:r>
              <a:rPr lang="en-US" sz="3600" spc="165" dirty="0">
                <a:solidFill>
                  <a:prstClr val="black"/>
                </a:solidFill>
                <a:cs typeface="Times New Roman"/>
              </a:rPr>
              <a:t>and </a:t>
            </a:r>
            <a:r>
              <a:rPr lang="en-US" sz="3600" spc="125" dirty="0">
                <a:solidFill>
                  <a:prstClr val="black"/>
                </a:solidFill>
                <a:cs typeface="Times New Roman"/>
              </a:rPr>
              <a:t>obturator </a:t>
            </a:r>
            <a:r>
              <a:rPr lang="en-US" sz="3600" spc="165" dirty="0">
                <a:solidFill>
                  <a:prstClr val="black"/>
                </a:solidFill>
                <a:cs typeface="Times New Roman"/>
              </a:rPr>
              <a:t>internus  </a:t>
            </a:r>
            <a:r>
              <a:rPr lang="en-US" sz="3600" spc="190" dirty="0">
                <a:solidFill>
                  <a:prstClr val="black"/>
                </a:solidFill>
                <a:cs typeface="Times New Roman"/>
              </a:rPr>
              <a:t>muscles</a:t>
            </a:r>
            <a:endParaRPr lang="en-US" sz="3600" dirty="0">
              <a:solidFill>
                <a:prstClr val="black"/>
              </a:solidFill>
              <a:cs typeface="Times New Roman"/>
            </a:endParaRPr>
          </a:p>
          <a:p>
            <a:pPr lvl="0">
              <a:spcBef>
                <a:spcPts val="25"/>
              </a:spcBef>
              <a:buFont typeface="Wingdings" panose="05000000000000000000" pitchFamily="2" charset="2"/>
              <a:buChar char="q"/>
            </a:pPr>
            <a:endParaRPr lang="en-US" sz="3300" dirty="0">
              <a:solidFill>
                <a:prstClr val="black"/>
              </a:solidFill>
              <a:cs typeface="Times New Roman"/>
            </a:endParaRPr>
          </a:p>
          <a:p>
            <a:pPr marL="469900" marR="1139825" lvl="0" indent="-457200">
              <a:spcBef>
                <a:spcPts val="5"/>
              </a:spcBef>
              <a:buFont typeface="Wingdings" panose="05000000000000000000" pitchFamily="2" charset="2"/>
              <a:buChar char="q"/>
              <a:tabLst>
                <a:tab pos="207645" algn="l"/>
              </a:tabLst>
            </a:pPr>
            <a:r>
              <a:rPr lang="en-US" sz="3600" spc="-55" dirty="0">
                <a:solidFill>
                  <a:prstClr val="black"/>
                </a:solidFill>
                <a:cs typeface="Arial"/>
              </a:rPr>
              <a:t>Supplies</a:t>
            </a:r>
            <a:r>
              <a:rPr lang="en-US" sz="3600" spc="-190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-190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55" dirty="0" smtClean="0">
                <a:solidFill>
                  <a:prstClr val="black"/>
                </a:solidFill>
                <a:cs typeface="Arial"/>
              </a:rPr>
              <a:t>the</a:t>
            </a:r>
            <a:r>
              <a:rPr lang="en-US" sz="3600" spc="-180" dirty="0" smtClean="0">
                <a:solidFill>
                  <a:prstClr val="black"/>
                </a:solidFill>
                <a:cs typeface="Arial"/>
              </a:rPr>
              <a:t> </a:t>
            </a:r>
            <a:r>
              <a:rPr lang="en-US" sz="3600" spc="65" dirty="0" smtClean="0">
                <a:solidFill>
                  <a:prstClr val="black"/>
                </a:solidFill>
                <a:cs typeface="Arial"/>
              </a:rPr>
              <a:t>inferior </a:t>
            </a:r>
            <a:r>
              <a:rPr lang="en-US" sz="3600" spc="190" dirty="0" smtClean="0">
                <a:solidFill>
                  <a:prstClr val="black"/>
                </a:solidFill>
                <a:cs typeface="Times New Roman"/>
              </a:rPr>
              <a:t>gemellus</a:t>
            </a:r>
            <a:r>
              <a:rPr lang="en-US" sz="3600" spc="-155" dirty="0" smtClean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65" dirty="0">
                <a:solidFill>
                  <a:prstClr val="black"/>
                </a:solidFill>
                <a:cs typeface="Times New Roman"/>
              </a:rPr>
              <a:t>and</a:t>
            </a:r>
            <a:r>
              <a:rPr lang="en-US" sz="3600" spc="-10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25" dirty="0">
                <a:solidFill>
                  <a:prstClr val="black"/>
                </a:solidFill>
                <a:cs typeface="Times New Roman"/>
              </a:rPr>
              <a:t>quadratus  </a:t>
            </a:r>
            <a:r>
              <a:rPr lang="en-US" sz="3600" spc="160" dirty="0">
                <a:solidFill>
                  <a:prstClr val="black"/>
                </a:solidFill>
                <a:cs typeface="Times New Roman"/>
              </a:rPr>
              <a:t>femoris</a:t>
            </a:r>
            <a:r>
              <a:rPr lang="en-US" sz="3600" spc="-80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en-US" sz="3600" spc="190" dirty="0">
                <a:solidFill>
                  <a:prstClr val="black"/>
                </a:solidFill>
                <a:cs typeface="Times New Roman"/>
              </a:rPr>
              <a:t>muscles</a:t>
            </a:r>
            <a:endParaRPr lang="en-US" sz="3600" dirty="0">
              <a:solidFill>
                <a:prstClr val="black"/>
              </a:solidFill>
              <a:cs typeface="Times New Roman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35</a:t>
            </a:fld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38994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ARTERIES  OF GLUTEAL REGION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791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SUPERIOR GLUTEAL ARTERY</a:t>
            </a:r>
          </a:p>
          <a:p>
            <a:pPr lvl="1"/>
            <a:r>
              <a:rPr lang="en-US" dirty="0" smtClean="0"/>
              <a:t>It is the branch of posterior division of internal iliac artery</a:t>
            </a:r>
          </a:p>
          <a:p>
            <a:pPr lvl="1"/>
            <a:r>
              <a:rPr lang="en-US" dirty="0" smtClean="0"/>
              <a:t>It leaves the pelvis and enters into the gluteal region by passing through greater sciatic foramen above the piriformis muscle</a:t>
            </a:r>
          </a:p>
          <a:p>
            <a:pPr lvl="1"/>
            <a:r>
              <a:rPr lang="en-US" dirty="0" smtClean="0"/>
              <a:t>Divides into superficial &amp; deep branches</a:t>
            </a:r>
          </a:p>
          <a:p>
            <a:pPr lvl="1"/>
            <a:r>
              <a:rPr lang="en-US" dirty="0" smtClean="0"/>
              <a:t>Superficial branch passes b/w G. maximus &amp; G. medius </a:t>
            </a:r>
          </a:p>
          <a:p>
            <a:pPr lvl="1"/>
            <a:r>
              <a:rPr lang="en-US" dirty="0" smtClean="0"/>
              <a:t>Deep branch passes b/w G. medius &amp; G. minimus and divides into upper &amp; lower branch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36</a:t>
            </a:fld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85800"/>
            <a:ext cx="4038600" cy="269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4038600" cy="337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9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37</a:t>
            </a:fld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38200"/>
            <a:ext cx="4028094" cy="4893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4267200" cy="434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5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304800"/>
            <a:ext cx="4419600" cy="63246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INFERIOR GLUTEAL ARTERY – </a:t>
            </a:r>
          </a:p>
          <a:p>
            <a:pPr lvl="1"/>
            <a:r>
              <a:rPr lang="en-US" dirty="0" smtClean="0"/>
              <a:t>It is a branch of anterior division of internal iliac artery</a:t>
            </a:r>
          </a:p>
          <a:p>
            <a:pPr lvl="1"/>
            <a:r>
              <a:rPr lang="en-US" dirty="0" smtClean="0"/>
              <a:t>Appears in the gluteal region below the piriformis</a:t>
            </a:r>
          </a:p>
          <a:p>
            <a:pPr lvl="1"/>
            <a:r>
              <a:rPr lang="en-US" dirty="0" smtClean="0"/>
              <a:t>Breaks up mainly into three sets of branches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Muscular branches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Anastomotic branches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Arteria </a:t>
            </a:r>
            <a:r>
              <a:rPr lang="en-US" dirty="0" err="1" smtClean="0">
                <a:solidFill>
                  <a:srgbClr val="0070C0"/>
                </a:solidFill>
              </a:rPr>
              <a:t>nervi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ischiadici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(remnant of axis artery of lower limb)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INTERNAL PUDENDAL ARTERY </a:t>
            </a:r>
            <a:endParaRPr lang="en-US" dirty="0" smtClean="0"/>
          </a:p>
          <a:p>
            <a:pPr lvl="1"/>
            <a:r>
              <a:rPr lang="en-US" dirty="0" smtClean="0"/>
              <a:t>It is branch of anterior division of  internal iliac artery</a:t>
            </a:r>
          </a:p>
          <a:p>
            <a:pPr lvl="1"/>
            <a:r>
              <a:rPr lang="en-US" dirty="0" smtClean="0"/>
              <a:t>Brief appearance in gluteal region below the piriformis </a:t>
            </a:r>
            <a:endParaRPr lang="en-US" dirty="0"/>
          </a:p>
          <a:p>
            <a:pPr lvl="1"/>
            <a:r>
              <a:rPr lang="en-US" dirty="0" smtClean="0"/>
              <a:t>then it curve forward through lesser sciatic foramen &amp; enter the pudendal canal</a:t>
            </a:r>
          </a:p>
          <a:p>
            <a:pPr lvl="1"/>
            <a:r>
              <a:rPr lang="en-US" dirty="0" smtClean="0"/>
              <a:t>Supply the str. </a:t>
            </a:r>
            <a:r>
              <a:rPr lang="en-US" dirty="0"/>
              <a:t>o</a:t>
            </a:r>
            <a:r>
              <a:rPr lang="en-US" dirty="0" smtClean="0"/>
              <a:t>f perineum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38</a:t>
            </a:fld>
            <a:endParaRPr lang="en-US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762000"/>
            <a:ext cx="438910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34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001000" cy="609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TROCHANTERIC &amp; CRUCIATE ANASTOMOSIS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87630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TROCHANTERIC ANASTOMOSIS</a:t>
            </a:r>
          </a:p>
          <a:p>
            <a:pPr marL="457200" lvl="1" indent="0">
              <a:buNone/>
            </a:pPr>
            <a:r>
              <a:rPr lang="en-US" sz="1600" dirty="0" smtClean="0"/>
              <a:t>Site- trochanteric fossa</a:t>
            </a:r>
          </a:p>
          <a:p>
            <a:pPr lvl="1">
              <a:buFontTx/>
              <a:buChar char="-"/>
            </a:pPr>
            <a:r>
              <a:rPr lang="en-US" sz="1600" dirty="0" smtClean="0"/>
              <a:t>Chief source of blood supply of</a:t>
            </a:r>
          </a:p>
          <a:p>
            <a:pPr marL="457200" lvl="1" indent="0">
              <a:buNone/>
            </a:pPr>
            <a:r>
              <a:rPr lang="en-US" sz="1600" dirty="0" smtClean="0"/>
              <a:t> neck of femur</a:t>
            </a:r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 smtClean="0"/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3048000"/>
            <a:ext cx="281940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TROCHANTERIC ANASTOMOSIS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4504207" y="205238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374392" y="328603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0800000">
            <a:off x="4520183" y="39624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6172200" y="331696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43800" y="2590800"/>
            <a:ext cx="1219200" cy="20894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Ascending branch of lateral circumflex femoral artery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62000" y="2590800"/>
            <a:ext cx="1219200" cy="20894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Ascending branch of medial circumflex artery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876465" y="5181600"/>
            <a:ext cx="1772069" cy="1143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Inferior gluteal artery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876465" y="700548"/>
            <a:ext cx="1772070" cy="1219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Descending  branch of superior gluteal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9665"/>
            <a:ext cx="3581400" cy="1656735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CRUCIATE ANASTOMOSIS              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Site- </a:t>
            </a:r>
            <a:r>
              <a:rPr lang="en-US" sz="1600" b="1" dirty="0" smtClean="0"/>
              <a:t>close to greater trochanter</a:t>
            </a:r>
            <a:br>
              <a:rPr lang="en-US" sz="1600" b="1" dirty="0" smtClean="0"/>
            </a:br>
            <a:r>
              <a:rPr lang="en-US" sz="1600" b="1" dirty="0" smtClean="0"/>
              <a:t>Formed in inter muscular space b/w adductor magnus &amp; quadratus femoris </a:t>
            </a:r>
            <a:endParaRPr lang="en-US" sz="1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06371" y="2993571"/>
            <a:ext cx="2057400" cy="762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CRUCIATE ANASTOMOSIS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827963" y="31911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592755" y="201516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4617253" y="374716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5863771" y="31911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44371" y="685800"/>
            <a:ext cx="1919400" cy="1219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Descending branch of inferior gluteal artery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44371" y="4876800"/>
            <a:ext cx="1919399" cy="1295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Ascending branch of 1</a:t>
            </a:r>
            <a:r>
              <a:rPr lang="en-US" baseline="30000" dirty="0" smtClean="0"/>
              <a:t>st</a:t>
            </a:r>
            <a:r>
              <a:rPr lang="en-US" dirty="0" smtClean="0"/>
              <a:t> perforator artery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10400" y="2895599"/>
            <a:ext cx="1905000" cy="13407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Transverse branch of lateral circumflex femoral artery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2797628"/>
            <a:ext cx="1981200" cy="143873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Transverse branch of medial circumflex artery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6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APPLIED ANATOMY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3434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C00000"/>
                </a:solidFill>
              </a:rPr>
              <a:t>INTRAMUSCULAR INJECTION IN BUTTOCK – </a:t>
            </a:r>
          </a:p>
          <a:p>
            <a:pPr lvl="1"/>
            <a:r>
              <a:rPr lang="en-US" dirty="0" smtClean="0"/>
              <a:t>Must be given in upper lateral quadrant of buttock (gluteus maximus/ medius)</a:t>
            </a:r>
          </a:p>
          <a:p>
            <a:pPr lvl="1"/>
            <a:r>
              <a:rPr lang="en-US" dirty="0" smtClean="0"/>
              <a:t>To avoid injecting into sciatic nerve</a:t>
            </a:r>
          </a:p>
          <a:p>
            <a:pPr lvl="1"/>
            <a:r>
              <a:rPr lang="en-US" dirty="0" smtClean="0"/>
              <a:t>This is one of the most common causes of litigation against medical </a:t>
            </a:r>
            <a:r>
              <a:rPr lang="en-US" dirty="0" smtClean="0"/>
              <a:t>personnel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41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434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100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4191000" cy="639762"/>
          </a:xfrm>
        </p:spPr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C00000"/>
                </a:solidFill>
              </a:rPr>
              <a:t>TRENDELENBERG TEST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42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1"/>
            <a:ext cx="3884369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4800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2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"/>
            <a:ext cx="8534400" cy="62484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SCIATICA – 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Caused by prolapse of intervertebral disc, which  compresses the lower lumbar &amp; upper sacral nerve root or pressure on the sacral plexus</a:t>
            </a:r>
          </a:p>
          <a:p>
            <a:r>
              <a:rPr lang="en-US" dirty="0" smtClean="0"/>
              <a:t>Patients experiences radiating pain </a:t>
            </a:r>
          </a:p>
          <a:p>
            <a:pPr lvl="1"/>
            <a:r>
              <a:rPr lang="en-US" dirty="0" smtClean="0"/>
              <a:t>down the posterior aspect of thigh </a:t>
            </a:r>
          </a:p>
          <a:p>
            <a:pPr lvl="1"/>
            <a:r>
              <a:rPr lang="en-US" dirty="0" smtClean="0"/>
              <a:t>posterior &amp; lateral side of leg </a:t>
            </a:r>
          </a:p>
          <a:p>
            <a:pPr lvl="1"/>
            <a:r>
              <a:rPr lang="en-US" dirty="0" smtClean="0"/>
              <a:t>lateral part of foot </a:t>
            </a:r>
          </a:p>
          <a:p>
            <a:r>
              <a:rPr lang="en-US" dirty="0" smtClean="0"/>
              <a:t>Disc prolapsed b/w L4 &amp; L5 involves L5 nerve which is manifested by-</a:t>
            </a:r>
          </a:p>
          <a:p>
            <a:pPr lvl="1"/>
            <a:r>
              <a:rPr lang="en-US" dirty="0" smtClean="0"/>
              <a:t> numbness in medial 3 toes </a:t>
            </a:r>
          </a:p>
          <a:p>
            <a:pPr lvl="1"/>
            <a:r>
              <a:rPr lang="en-US" dirty="0" smtClean="0"/>
              <a:t>difficulty in dorsiflexion </a:t>
            </a:r>
          </a:p>
          <a:p>
            <a:r>
              <a:rPr lang="en-US" dirty="0" smtClean="0"/>
              <a:t>Disc prolapsed b/w L5 &amp; S1 involves S1 nerve which is manifested by –</a:t>
            </a:r>
          </a:p>
          <a:p>
            <a:pPr lvl="1"/>
            <a:r>
              <a:rPr lang="en-US" dirty="0" smtClean="0"/>
              <a:t> numbness in lateral border of foot</a:t>
            </a:r>
          </a:p>
          <a:p>
            <a:pPr lvl="1"/>
            <a:r>
              <a:rPr lang="en-US" dirty="0" smtClean="0"/>
              <a:t>difficulty in plantar flexion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C00000"/>
                </a:solidFill>
              </a:rPr>
              <a:t>SLEEPING FOOT – 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ue to temporary compression of sciatic nerve against the femur at the lower border of gluteus maximus muscle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2774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6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C5F2-EC58-4681-B3A0-E1849601F9CC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764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2008</Words>
  <Application>Microsoft Office PowerPoint</Application>
  <PresentationFormat>On-screen Show (4:3)</PresentationFormat>
  <Paragraphs>465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GLUTEAL REGION</vt:lpstr>
      <vt:lpstr>PowerPoint Presentation</vt:lpstr>
      <vt:lpstr>PowerPoint Presentation</vt:lpstr>
      <vt:lpstr>EXTENT OF GLUTEAL REGION</vt:lpstr>
      <vt:lpstr>SKELETAL FRAMEWORK</vt:lpstr>
      <vt:lpstr>BONY LANDMARKS</vt:lpstr>
      <vt:lpstr>SUPERFICIAL FASCIA</vt:lpstr>
      <vt:lpstr>DEEP FASCIA</vt:lpstr>
      <vt:lpstr>MUSCLES OF GLUTEAL REGION</vt:lpstr>
      <vt:lpstr>GLUTEUS MAXIMUS</vt:lpstr>
      <vt:lpstr>PowerPoint Presentation</vt:lpstr>
      <vt:lpstr>PowerPoint Presentation</vt:lpstr>
      <vt:lpstr>Structures undercover of gluteus maximus</vt:lpstr>
      <vt:lpstr>PowerPoint Presentation</vt:lpstr>
      <vt:lpstr>PowerPoint Presentation</vt:lpstr>
      <vt:lpstr>TENSOR FASCIAE LATAE</vt:lpstr>
      <vt:lpstr>GLUTEUS MEDIUS</vt:lpstr>
      <vt:lpstr>Gluteus medius</vt:lpstr>
      <vt:lpstr>GLUTEUS MINIMUS</vt:lpstr>
      <vt:lpstr>PIRIFORMIS</vt:lpstr>
      <vt:lpstr>TRICIPITAL TENDON</vt:lpstr>
      <vt:lpstr>QUDRATUS FEMORIS</vt:lpstr>
      <vt:lpstr>NERVES OF GLUTEAL REGION</vt:lpstr>
      <vt:lpstr>PowerPoint Presentation</vt:lpstr>
      <vt:lpstr>SACRAL PLEXUS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ARTERIES  OF GLUTEAL REGION</vt:lpstr>
      <vt:lpstr>PowerPoint Presentation</vt:lpstr>
      <vt:lpstr>PowerPoint Presentation</vt:lpstr>
      <vt:lpstr>TROCHANTERIC &amp; CRUCIATE ANASTOMOSIS</vt:lpstr>
      <vt:lpstr>CRUCIATE ANASTOMOSIS               Site- close to greater trochanter Formed in inter muscular space b/w adductor magnus &amp; quadratus femoris </vt:lpstr>
      <vt:lpstr>APPLIED ANATOMY</vt:lpstr>
      <vt:lpstr>TRENDELENBERG TEST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sarangdhar</dc:creator>
  <cp:lastModifiedBy>sarangdhar</cp:lastModifiedBy>
  <cp:revision>111</cp:revision>
  <dcterms:created xsi:type="dcterms:W3CDTF">2021-04-02T05:42:18Z</dcterms:created>
  <dcterms:modified xsi:type="dcterms:W3CDTF">2021-04-04T19:21:51Z</dcterms:modified>
</cp:coreProperties>
</file>