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62" r:id="rId4"/>
    <p:sldId id="264" r:id="rId5"/>
    <p:sldId id="265" r:id="rId6"/>
    <p:sldId id="266" r:id="rId7"/>
    <p:sldId id="267" r:id="rId8"/>
    <p:sldId id="263" r:id="rId9"/>
    <p:sldId id="268" r:id="rId10"/>
    <p:sldId id="269" r:id="rId11"/>
    <p:sldId id="270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2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86786-68F9-4188-AAE7-3B3CF48E9067}" type="datetimeFigureOut">
              <a:rPr lang="en-US" smtClean="0"/>
              <a:t>6/22/2020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4A2DF-C339-4FC0-9847-052A5FC330E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76507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86786-68F9-4188-AAE7-3B3CF48E9067}" type="datetimeFigureOut">
              <a:rPr lang="en-US" smtClean="0"/>
              <a:t>6/22/2020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4A2DF-C339-4FC0-9847-052A5FC330E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41868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86786-68F9-4188-AAE7-3B3CF48E9067}" type="datetimeFigureOut">
              <a:rPr lang="en-US" smtClean="0"/>
              <a:t>6/22/2020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4A2DF-C339-4FC0-9847-052A5FC330E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62547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86786-68F9-4188-AAE7-3B3CF48E9067}" type="datetimeFigureOut">
              <a:rPr lang="en-US" smtClean="0"/>
              <a:t>6/22/2020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4A2DF-C339-4FC0-9847-052A5FC330E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80590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86786-68F9-4188-AAE7-3B3CF48E9067}" type="datetimeFigureOut">
              <a:rPr lang="en-US" smtClean="0"/>
              <a:t>6/22/2020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4A2DF-C339-4FC0-9847-052A5FC330E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5344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86786-68F9-4188-AAE7-3B3CF48E9067}" type="datetimeFigureOut">
              <a:rPr lang="en-US" smtClean="0"/>
              <a:t>6/22/2020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4A2DF-C339-4FC0-9847-052A5FC330E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02927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86786-68F9-4188-AAE7-3B3CF48E9067}" type="datetimeFigureOut">
              <a:rPr lang="en-US" smtClean="0"/>
              <a:t>6/22/2020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4A2DF-C339-4FC0-9847-052A5FC330E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44376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86786-68F9-4188-AAE7-3B3CF48E9067}" type="datetimeFigureOut">
              <a:rPr lang="en-US" smtClean="0"/>
              <a:t>6/22/2020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4A2DF-C339-4FC0-9847-052A5FC330E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40656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86786-68F9-4188-AAE7-3B3CF48E9067}" type="datetimeFigureOut">
              <a:rPr lang="en-US" smtClean="0"/>
              <a:t>6/22/2020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4A2DF-C339-4FC0-9847-052A5FC330E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43952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86786-68F9-4188-AAE7-3B3CF48E9067}" type="datetimeFigureOut">
              <a:rPr lang="en-US" smtClean="0"/>
              <a:t>6/22/2020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4A2DF-C339-4FC0-9847-052A5FC330E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24575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86786-68F9-4188-AAE7-3B3CF48E9067}" type="datetimeFigureOut">
              <a:rPr lang="en-US" smtClean="0"/>
              <a:t>6/22/2020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4A2DF-C339-4FC0-9847-052A5FC330E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14257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A86786-68F9-4188-AAE7-3B3CF48E9067}" type="datetimeFigureOut">
              <a:rPr lang="en-US" smtClean="0"/>
              <a:t>6/22/2020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F4A2DF-C339-4FC0-9847-052A5FC330E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9599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FOURTH VENTRICLE</a:t>
            </a:r>
            <a:endParaRPr lang="en-US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7467600" cy="3048000"/>
          </a:xfrm>
        </p:spPr>
        <p:txBody>
          <a:bodyPr>
            <a:noAutofit/>
          </a:bodyPr>
          <a:lstStyle/>
          <a:p>
            <a:r>
              <a:rPr lang="en-US" sz="2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			SARANGDHAR KUMAR</a:t>
            </a:r>
          </a:p>
          <a:p>
            <a:r>
              <a:rPr lang="en-US" sz="2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			</a:t>
            </a:r>
            <a:r>
              <a:rPr lang="en-US" sz="1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DEPARTMENT OF ANATOMY</a:t>
            </a:r>
          </a:p>
          <a:p>
            <a:r>
              <a:rPr lang="en-US" sz="1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			ROHILKHAND MEDICAL COLLEGE</a:t>
            </a:r>
          </a:p>
          <a:p>
            <a:r>
              <a:rPr lang="en-US" sz="1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			BAREILLY</a:t>
            </a:r>
            <a:endParaRPr lang="en-US" sz="18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5330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sz="half" idx="1"/>
          </p:nvPr>
        </p:nvSpPr>
        <p:spPr>
          <a:xfrm>
            <a:off x="152400" y="228600"/>
            <a:ext cx="4343400" cy="640080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700"/>
              </a:spcBef>
              <a:buFont typeface="Wingdings" pitchFamily="2" charset="2"/>
              <a:buChar char="q"/>
            </a:pPr>
            <a:endParaRPr lang="en-US" sz="2000" spc="-5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00000"/>
              </a:lnSpc>
              <a:spcBef>
                <a:spcPts val="700"/>
              </a:spcBef>
              <a:buFont typeface="Wingdings" pitchFamily="2" charset="2"/>
              <a:buChar char="q"/>
            </a:pPr>
            <a:r>
              <a:rPr lang="en-US" sz="2000" spc="-5" dirty="0" smtClean="0">
                <a:latin typeface="Times New Roman" pitchFamily="18" charset="0"/>
                <a:cs typeface="Times New Roman" pitchFamily="18" charset="0"/>
              </a:rPr>
              <a:t>The 4</a:t>
            </a:r>
            <a:r>
              <a:rPr lang="en-US" sz="2000" spc="-5" baseline="30000" dirty="0" smtClean="0">
                <a:latin typeface="Times New Roman" pitchFamily="18" charset="0"/>
                <a:cs typeface="Times New Roman" pitchFamily="18" charset="0"/>
              </a:rPr>
              <a:t>th</a:t>
            </a:r>
            <a:r>
              <a:rPr lang="en-US" sz="2000" spc="-5" dirty="0" smtClean="0">
                <a:latin typeface="Times New Roman" pitchFamily="18" charset="0"/>
                <a:cs typeface="Times New Roman" pitchFamily="18" charset="0"/>
              </a:rPr>
              <a:t> ventricle is tent like cavity of the hind brain</a:t>
            </a:r>
          </a:p>
          <a:p>
            <a:pPr>
              <a:lnSpc>
                <a:spcPct val="100000"/>
              </a:lnSpc>
              <a:spcBef>
                <a:spcPts val="700"/>
              </a:spcBef>
              <a:buFont typeface="Wingdings" pitchFamily="2" charset="2"/>
              <a:buChar char="q"/>
            </a:pPr>
            <a:endParaRPr lang="en-US" sz="2000" spc="-5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00000"/>
              </a:lnSpc>
              <a:spcBef>
                <a:spcPts val="700"/>
              </a:spcBef>
              <a:buFont typeface="Wingdings" pitchFamily="2" charset="2"/>
              <a:buChar char="q"/>
            </a:pPr>
            <a:r>
              <a:rPr lang="en-US" sz="2000" spc="-5" dirty="0" smtClean="0">
                <a:latin typeface="Times New Roman" pitchFamily="18" charset="0"/>
                <a:cs typeface="Times New Roman" pitchFamily="18" charset="0"/>
              </a:rPr>
              <a:t>Situated </a:t>
            </a:r>
            <a:r>
              <a:rPr lang="en-US" sz="2000" spc="-5" dirty="0">
                <a:latin typeface="Times New Roman" pitchFamily="18" charset="0"/>
                <a:cs typeface="Times New Roman" pitchFamily="18" charset="0"/>
              </a:rPr>
              <a:t>in the posterior cranial </a:t>
            </a:r>
            <a:r>
              <a:rPr lang="en-US" sz="2000" spc="-5" dirty="0" smtClean="0">
                <a:latin typeface="Times New Roman" pitchFamily="18" charset="0"/>
                <a:cs typeface="Times New Roman" pitchFamily="18" charset="0"/>
              </a:rPr>
              <a:t>fossa</a:t>
            </a:r>
          </a:p>
          <a:p>
            <a:pPr>
              <a:lnSpc>
                <a:spcPct val="100000"/>
              </a:lnSpc>
              <a:spcBef>
                <a:spcPts val="700"/>
              </a:spcBef>
              <a:buFont typeface="Wingdings" pitchFamily="2" charset="2"/>
              <a:buChar char="q"/>
            </a:pPr>
            <a:endParaRPr lang="en-US" sz="2000" spc="-5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00000"/>
              </a:lnSpc>
              <a:spcBef>
                <a:spcPts val="700"/>
              </a:spcBef>
              <a:buFont typeface="Wingdings" pitchFamily="2" charset="2"/>
              <a:buChar char="q"/>
            </a:pPr>
            <a:r>
              <a:rPr lang="en-US" sz="2000" spc="-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Behind </a:t>
            </a:r>
            <a:r>
              <a:rPr lang="en-US" sz="2000" spc="-5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the pons </a:t>
            </a:r>
            <a:r>
              <a:rPr lang="en-US" sz="2000" spc="-1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and  </a:t>
            </a:r>
            <a:r>
              <a:rPr lang="en-US" sz="2000" spc="-5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the upper part </a:t>
            </a:r>
            <a:r>
              <a:rPr lang="en-US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of  </a:t>
            </a:r>
            <a:r>
              <a:rPr lang="en-US" sz="2000" spc="-5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medulla</a:t>
            </a:r>
            <a:r>
              <a:rPr lang="en-US" sz="2000" spc="-25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spc="-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oblongata</a:t>
            </a:r>
          </a:p>
          <a:p>
            <a:pPr>
              <a:spcBef>
                <a:spcPts val="700"/>
              </a:spcBef>
              <a:buFont typeface="Wingdings" pitchFamily="2" charset="2"/>
              <a:buChar char="q"/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700"/>
              </a:spcBef>
              <a:buFont typeface="Wingdings" pitchFamily="2" charset="2"/>
              <a:buChar char="q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front </a:t>
            </a:r>
            <a:r>
              <a:rPr lang="en-US" sz="2000" spc="-5" dirty="0">
                <a:latin typeface="Times New Roman" pitchFamily="18" charset="0"/>
                <a:cs typeface="Times New Roman" pitchFamily="18" charset="0"/>
              </a:rPr>
              <a:t>of the  cerebellum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marL="38100" marR="30480" indent="0">
              <a:lnSpc>
                <a:spcPct val="100000"/>
              </a:lnSpc>
              <a:spcBef>
                <a:spcPts val="600"/>
              </a:spcBef>
              <a:buNone/>
            </a:pPr>
            <a:endParaRPr lang="en-US" sz="2000" spc="-10" dirty="0" smtClean="0">
              <a:latin typeface="Times New Roman" pitchFamily="18" charset="0"/>
              <a:cs typeface="Times New Roman" pitchFamily="18" charset="0"/>
            </a:endParaRPr>
          </a:p>
          <a:p>
            <a:pPr marL="381000" marR="30480">
              <a:lnSpc>
                <a:spcPct val="100000"/>
              </a:lnSpc>
              <a:spcBef>
                <a:spcPts val="600"/>
              </a:spcBef>
              <a:buFont typeface="Wingdings" pitchFamily="2" charset="2"/>
              <a:buChar char="q"/>
            </a:pPr>
            <a:r>
              <a:rPr lang="en-US" sz="2000" spc="-10" dirty="0" smtClean="0">
                <a:latin typeface="Times New Roman" pitchFamily="18" charset="0"/>
                <a:cs typeface="Times New Roman" pitchFamily="18" charset="0"/>
              </a:rPr>
              <a:t>Triangular </a:t>
            </a:r>
            <a:r>
              <a:rPr lang="en-US" sz="2000" spc="-5" dirty="0">
                <a:latin typeface="Times New Roman" pitchFamily="18" charset="0"/>
                <a:cs typeface="Times New Roman" pitchFamily="18" charset="0"/>
              </a:rPr>
              <a:t>outline in sagittal section and appears  rhomboidal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en-US" sz="2000" spc="-5" dirty="0">
                <a:latin typeface="Times New Roman" pitchFamily="18" charset="0"/>
                <a:cs typeface="Times New Roman" pitchFamily="18" charset="0"/>
              </a:rPr>
              <a:t>shape in horizontal</a:t>
            </a:r>
            <a:r>
              <a:rPr lang="en-US" sz="2000" spc="-1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spc="-5" dirty="0" smtClean="0">
                <a:latin typeface="Times New Roman" pitchFamily="18" charset="0"/>
                <a:cs typeface="Times New Roman" pitchFamily="18" charset="0"/>
              </a:rPr>
              <a:t>section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685800"/>
            <a:ext cx="45720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5410200" y="4587591"/>
            <a:ext cx="762000" cy="9179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4621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4876800" cy="487362"/>
          </a:xfrm>
        </p:spPr>
        <p:txBody>
          <a:bodyPr>
            <a:noAutofit/>
          </a:bodyPr>
          <a:lstStyle/>
          <a:p>
            <a:r>
              <a:rPr lang="en-US" sz="3200" dirty="0" smtClean="0">
                <a:solidFill>
                  <a:srgbClr val="C00000"/>
                </a:solidFill>
              </a:rPr>
              <a:t>Features of the 4</a:t>
            </a:r>
            <a:r>
              <a:rPr lang="en-US" sz="3200" baseline="30000" dirty="0" smtClean="0">
                <a:solidFill>
                  <a:srgbClr val="C00000"/>
                </a:solidFill>
              </a:rPr>
              <a:t>th</a:t>
            </a:r>
            <a:r>
              <a:rPr lang="en-US" sz="3200" dirty="0" smtClean="0">
                <a:solidFill>
                  <a:srgbClr val="C00000"/>
                </a:solidFill>
              </a:rPr>
              <a:t> ventricle</a:t>
            </a:r>
            <a:endParaRPr lang="en-US" sz="3200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" y="685800"/>
            <a:ext cx="4953000" cy="5943600"/>
          </a:xfrm>
        </p:spPr>
        <p:txBody>
          <a:bodyPr/>
          <a:lstStyle/>
          <a:p>
            <a:pPr marL="0" indent="0">
              <a:buNone/>
            </a:pPr>
            <a:r>
              <a:rPr lang="en-US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Cavity of 4</a:t>
            </a:r>
            <a:r>
              <a:rPr lang="en-US" sz="2400" b="1" baseline="30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th</a:t>
            </a:r>
            <a:r>
              <a:rPr lang="en-US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ventricle-</a:t>
            </a:r>
          </a:p>
          <a:p>
            <a:pPr marL="0" indent="0">
              <a:buNone/>
            </a:pPr>
            <a:r>
              <a:rPr lang="en-US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Recesses- </a:t>
            </a:r>
            <a:endParaRPr lang="en-US" sz="20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lvl="1" indent="0">
              <a:buNone/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Five in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number</a:t>
            </a: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lvl="1">
              <a:buFontTx/>
              <a:buChar char="-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Two lateral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recesses</a:t>
            </a: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pPr lvl="1">
              <a:buFontTx/>
              <a:buChar char="-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A median dorsal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recess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FontTx/>
              <a:buChar char="-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Two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lateral dorsal recesses</a:t>
            </a:r>
          </a:p>
          <a:p>
            <a:pPr marL="0" indent="0">
              <a:buNone/>
            </a:pPr>
            <a:r>
              <a:rPr lang="en-US" sz="2000" b="1" spc="-5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Openings –</a:t>
            </a:r>
          </a:p>
          <a:p>
            <a:pPr marL="0" indent="0">
              <a:buNone/>
            </a:pPr>
            <a:r>
              <a:rPr lang="en-US" sz="1800" spc="-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spc="-5" dirty="0" smtClean="0">
                <a:latin typeface="Times New Roman" pitchFamily="18" charset="0"/>
                <a:cs typeface="Times New Roman" pitchFamily="18" charset="0"/>
              </a:rPr>
              <a:t>       Three openings in the roof –</a:t>
            </a:r>
          </a:p>
          <a:p>
            <a:pPr lvl="1">
              <a:buFontTx/>
              <a:buChar char="-"/>
            </a:pPr>
            <a:r>
              <a:rPr lang="en-US" sz="1600" spc="-5" dirty="0" smtClean="0">
                <a:latin typeface="Times New Roman" pitchFamily="18" charset="0"/>
                <a:cs typeface="Times New Roman" pitchFamily="18" charset="0"/>
              </a:rPr>
              <a:t>One median (foramen </a:t>
            </a:r>
            <a:r>
              <a:rPr lang="en-US" sz="1600" spc="-5" dirty="0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1600" spc="-5" dirty="0" smtClean="0">
                <a:latin typeface="Times New Roman" pitchFamily="18" charset="0"/>
                <a:cs typeface="Times New Roman" pitchFamily="18" charset="0"/>
              </a:rPr>
              <a:t>agendie) </a:t>
            </a:r>
          </a:p>
          <a:p>
            <a:pPr lvl="1">
              <a:buFontTx/>
              <a:buChar char="-"/>
            </a:pPr>
            <a:r>
              <a:rPr lang="en-US" sz="1600" spc="-5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1600" spc="-5" dirty="0" smtClean="0">
                <a:latin typeface="Times New Roman" pitchFamily="18" charset="0"/>
                <a:cs typeface="Times New Roman" pitchFamily="18" charset="0"/>
              </a:rPr>
              <a:t>wo lateral (foramina of Luscka)</a:t>
            </a:r>
            <a:endParaRPr lang="en-US" sz="1600" spc="-5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3" name="Picture 5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343400"/>
            <a:ext cx="3214703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3340510"/>
            <a:ext cx="3810000" cy="350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198" y="0"/>
            <a:ext cx="4073403" cy="33527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92729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4581" y="1447800"/>
            <a:ext cx="4419600" cy="43434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q"/>
            </a:pPr>
            <a:r>
              <a:rPr lang="en-US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Angles </a:t>
            </a:r>
            <a:r>
              <a:rPr lang="en-US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of the 4</a:t>
            </a:r>
            <a:r>
              <a:rPr lang="en-US" sz="2400" b="1" baseline="30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th</a:t>
            </a:r>
            <a:r>
              <a:rPr lang="en-US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ventricle</a:t>
            </a:r>
            <a:endParaRPr lang="en-US" sz="24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lvl="1" indent="0"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Four angles</a:t>
            </a:r>
          </a:p>
          <a:p>
            <a:pPr marL="457200" lvl="1" indent="0">
              <a:buNone/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1">
              <a:buFontTx/>
              <a:buChar char="-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Superior angle</a:t>
            </a:r>
          </a:p>
          <a:p>
            <a:pPr lvl="1">
              <a:buFontTx/>
              <a:buChar char="-"/>
            </a:pP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pPr lvl="1">
              <a:buFontTx/>
              <a:buChar char="-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Inferior angle</a:t>
            </a:r>
          </a:p>
          <a:p>
            <a:pPr lvl="1">
              <a:buFontTx/>
              <a:buChar char="-"/>
            </a:pP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lvl="1" indent="0">
              <a:buNone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-  Two lateral angles</a:t>
            </a:r>
          </a:p>
          <a:p>
            <a:pPr marL="0" indent="0">
              <a:buNone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685800"/>
            <a:ext cx="4572000" cy="541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52018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228600"/>
            <a:ext cx="4724400" cy="6477000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q"/>
            </a:pPr>
            <a:r>
              <a:rPr lang="en-US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Boundaries of 4</a:t>
            </a:r>
            <a:r>
              <a:rPr lang="en-US" sz="2400" b="1" baseline="30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th</a:t>
            </a:r>
            <a:r>
              <a:rPr lang="en-US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ventricle</a:t>
            </a:r>
            <a:endParaRPr lang="en-US" sz="24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q"/>
            </a:pPr>
            <a:r>
              <a:rPr lang="en-US" sz="20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Lateral wall-</a:t>
            </a:r>
          </a:p>
          <a:p>
            <a:pPr lvl="1">
              <a:buFont typeface="Wingdings" pitchFamily="2" charset="2"/>
              <a:buChar char="q"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FontTx/>
              <a:buChar char="-"/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Infero-laterally- inferior cerebellar peduncle &amp; gracille and cuneate tubercles</a:t>
            </a:r>
          </a:p>
          <a:p>
            <a:pPr lvl="1">
              <a:buFontTx/>
              <a:buChar char="-"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marL="457200" lvl="1" indent="0">
              <a:buNone/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-   Supero-laterally- superior cerebellar     peduncle</a:t>
            </a:r>
          </a:p>
          <a:p>
            <a:pPr marL="0" indent="0">
              <a:buNone/>
            </a:pPr>
            <a:endParaRPr lang="en-US" sz="20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q"/>
            </a:pPr>
            <a:r>
              <a:rPr lang="en-US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Roof </a:t>
            </a:r>
            <a:r>
              <a:rPr lang="en-US" sz="20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(posterior wall)-</a:t>
            </a:r>
            <a:r>
              <a:rPr lang="en-US" sz="28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2800" b="1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q"/>
            </a:pPr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Upper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part-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for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med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by superior cerebellar peduncle &amp; thin sheet of white matter superior medullary velum</a:t>
            </a:r>
          </a:p>
          <a:p>
            <a:pPr lvl="1"/>
            <a:endParaRPr lang="en-US" sz="1800" dirty="0"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Lower part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mainly formed by tela choroidea of 4</a:t>
            </a:r>
            <a:r>
              <a:rPr lang="en-US" sz="1800" baseline="30000" dirty="0" smtClean="0">
                <a:latin typeface="Times New Roman" pitchFamily="18" charset="0"/>
                <a:cs typeface="Times New Roman" pitchFamily="18" charset="0"/>
              </a:rPr>
              <a:t>th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ventricle &amp; thin sheet of non nervous tissue (inferior medullary velum)</a:t>
            </a:r>
          </a:p>
          <a:p>
            <a:pPr lvl="1"/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en-US" sz="1800" dirty="0"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en-US" sz="1800" dirty="0"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  <p:pic>
        <p:nvPicPr>
          <p:cNvPr id="5" name="Picture 6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2360" y="2964426"/>
            <a:ext cx="3461147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0"/>
            <a:ext cx="2971799" cy="3112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75912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" y="152400"/>
            <a:ext cx="4648200" cy="6400800"/>
          </a:xfrm>
        </p:spPr>
        <p:txBody>
          <a:bodyPr>
            <a:normAutofit/>
          </a:bodyPr>
          <a:lstStyle/>
          <a:p>
            <a:pPr marL="165100" indent="-457200">
              <a:lnSpc>
                <a:spcPct val="100000"/>
              </a:lnSpc>
              <a:spcBef>
                <a:spcPts val="100"/>
              </a:spcBef>
              <a:buFont typeface="Wingdings" pitchFamily="2" charset="2"/>
              <a:buChar char="q"/>
            </a:pPr>
            <a:r>
              <a:rPr lang="en-US" sz="2400" b="1" dirty="0" smtClean="0">
                <a:solidFill>
                  <a:srgbClr val="00B050"/>
                </a:solidFill>
              </a:rPr>
              <a:t>Floor (Rhomboid fossa)- </a:t>
            </a:r>
          </a:p>
          <a:p>
            <a:pPr marL="165100" indent="-457200">
              <a:lnSpc>
                <a:spcPct val="100000"/>
              </a:lnSpc>
              <a:spcBef>
                <a:spcPts val="100"/>
              </a:spcBef>
              <a:buFont typeface="Wingdings" pitchFamily="2" charset="2"/>
              <a:buChar char="q"/>
            </a:pPr>
            <a:endParaRPr lang="en-US" sz="2400" b="1" dirty="0" smtClean="0">
              <a:solidFill>
                <a:srgbClr val="00B050"/>
              </a:solidFill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Font typeface="Wingdings" pitchFamily="2" charset="2"/>
              <a:buChar char="q"/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Shape of floor is diamond shaped</a:t>
            </a:r>
          </a:p>
          <a:p>
            <a:pPr>
              <a:lnSpc>
                <a:spcPct val="100000"/>
              </a:lnSpc>
              <a:spcBef>
                <a:spcPts val="55"/>
              </a:spcBef>
              <a:buFont typeface="Wingdings" pitchFamily="2" charset="2"/>
              <a:buChar char="q"/>
            </a:pPr>
            <a:endParaRPr lang="en-US" sz="1800" dirty="0">
              <a:latin typeface="Times New Roman" pitchFamily="18" charset="0"/>
              <a:cs typeface="Times New Roman" pitchFamily="18" charset="0"/>
            </a:endParaRPr>
          </a:p>
          <a:p>
            <a:pPr marL="336550" marR="43180" indent="-285750">
              <a:lnSpc>
                <a:spcPct val="100000"/>
              </a:lnSpc>
              <a:buFont typeface="Wingdings" pitchFamily="2" charset="2"/>
              <a:buChar char="q"/>
            </a:pPr>
            <a:r>
              <a:rPr lang="en-US" sz="1800" spc="-5" dirty="0" smtClean="0">
                <a:latin typeface="Times New Roman" pitchFamily="18" charset="0"/>
                <a:cs typeface="Times New Roman" pitchFamily="18" charset="0"/>
              </a:rPr>
              <a:t>Formed </a:t>
            </a:r>
            <a:r>
              <a:rPr lang="en-US" sz="1800" spc="-5" dirty="0">
                <a:latin typeface="Times New Roman" pitchFamily="18" charset="0"/>
                <a:cs typeface="Times New Roman" pitchFamily="18" charset="0"/>
              </a:rPr>
              <a:t>by posterior surfaces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US" sz="1800" spc="-5" dirty="0">
                <a:latin typeface="Times New Roman" pitchFamily="18" charset="0"/>
                <a:cs typeface="Times New Roman" pitchFamily="18" charset="0"/>
              </a:rPr>
              <a:t>the pons and the  upper part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US" sz="1800" spc="-5" dirty="0"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sz="1800" spc="1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spc="-5" dirty="0" smtClean="0">
                <a:latin typeface="Times New Roman" pitchFamily="18" charset="0"/>
                <a:cs typeface="Times New Roman" pitchFamily="18" charset="0"/>
              </a:rPr>
              <a:t>medulla</a:t>
            </a:r>
          </a:p>
          <a:p>
            <a:pPr marL="50800" marR="43180" indent="0">
              <a:lnSpc>
                <a:spcPct val="100000"/>
              </a:lnSpc>
              <a:buNone/>
            </a:pPr>
            <a:endParaRPr lang="en-US" sz="18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700"/>
              </a:spcBef>
              <a:buNone/>
            </a:pPr>
            <a:r>
              <a:rPr lang="en-US" sz="2400" spc="345" baseline="15151" dirty="0" smtClean="0">
                <a:solidFill>
                  <a:srgbClr val="FD853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Three parts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0" indent="0">
              <a:lnSpc>
                <a:spcPct val="100000"/>
              </a:lnSpc>
              <a:spcBef>
                <a:spcPts val="700"/>
              </a:spcBef>
              <a:buNone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  <a:buFont typeface="Wingdings" pitchFamily="2" charset="2"/>
              <a:buChar char="q"/>
            </a:pPr>
            <a:r>
              <a:rPr lang="en-US" sz="1800" spc="-5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Upper </a:t>
            </a:r>
            <a:r>
              <a:rPr lang="en-US" sz="1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triangular part -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The posterior</a:t>
            </a:r>
            <a:r>
              <a:rPr lang="en-US" sz="1800" spc="-8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spc="-5" dirty="0" smtClean="0">
                <a:latin typeface="Times New Roman" pitchFamily="18" charset="0"/>
                <a:cs typeface="Times New Roman" pitchFamily="18" charset="0"/>
              </a:rPr>
              <a:t>surface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sz="1800" spc="-2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spc="-5" dirty="0">
                <a:latin typeface="Times New Roman" pitchFamily="18" charset="0"/>
                <a:cs typeface="Times New Roman" pitchFamily="18" charset="0"/>
              </a:rPr>
              <a:t>pons</a:t>
            </a:r>
            <a:r>
              <a:rPr lang="en-US" sz="1800" spc="-5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lnSpc>
                <a:spcPct val="100000"/>
              </a:lnSpc>
              <a:spcBef>
                <a:spcPts val="600"/>
              </a:spcBef>
              <a:buFont typeface="Wingdings" pitchFamily="2" charset="2"/>
              <a:buChar char="q"/>
            </a:pPr>
            <a:endParaRPr lang="en-US" sz="1800" dirty="0">
              <a:latin typeface="Times New Roman" pitchFamily="18" charset="0"/>
              <a:cs typeface="Times New Roman" pitchFamily="18" charset="0"/>
            </a:endParaRPr>
          </a:p>
          <a:p>
            <a:pPr marL="323850" marR="130810" indent="-285750">
              <a:lnSpc>
                <a:spcPct val="120500"/>
              </a:lnSpc>
              <a:spcBef>
                <a:spcPts val="10"/>
              </a:spcBef>
              <a:buFont typeface="Wingdings" pitchFamily="2" charset="2"/>
              <a:buChar char="q"/>
            </a:pPr>
            <a:r>
              <a:rPr lang="en-US" sz="1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1800" spc="-5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lower </a:t>
            </a:r>
            <a:r>
              <a:rPr lang="en-US" sz="1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triangular part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- the upper part</a:t>
            </a:r>
            <a:r>
              <a:rPr lang="en-US" sz="1800" spc="-9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of  the posterior </a:t>
            </a:r>
            <a:r>
              <a:rPr lang="en-US" sz="1800" spc="-5" dirty="0">
                <a:latin typeface="Times New Roman" pitchFamily="18" charset="0"/>
                <a:cs typeface="Times New Roman" pitchFamily="18" charset="0"/>
              </a:rPr>
              <a:t>surface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of the</a:t>
            </a:r>
            <a:r>
              <a:rPr lang="en-US" sz="1800" spc="-3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spc="-5" dirty="0">
                <a:latin typeface="Times New Roman" pitchFamily="18" charset="0"/>
                <a:cs typeface="Times New Roman" pitchFamily="18" charset="0"/>
              </a:rPr>
              <a:t>medulla</a:t>
            </a:r>
            <a:r>
              <a:rPr lang="en-US" sz="1800" spc="-5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23850" marR="130810" indent="-285750">
              <a:lnSpc>
                <a:spcPct val="120500"/>
              </a:lnSpc>
              <a:spcBef>
                <a:spcPts val="10"/>
              </a:spcBef>
              <a:buFont typeface="Wingdings" pitchFamily="2" charset="2"/>
              <a:buChar char="q"/>
            </a:pPr>
            <a:endParaRPr lang="en-US" sz="18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  <a:buFont typeface="Wingdings" pitchFamily="2" charset="2"/>
              <a:buChar char="q"/>
            </a:pPr>
            <a:r>
              <a:rPr lang="en-US" sz="1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1800" spc="-5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intermediate </a:t>
            </a:r>
            <a:r>
              <a:rPr lang="en-US" sz="1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part- </a:t>
            </a:r>
            <a:r>
              <a:rPr lang="en-US" sz="1800" spc="-5" dirty="0">
                <a:latin typeface="Times New Roman" pitchFamily="18" charset="0"/>
                <a:cs typeface="Times New Roman" pitchFamily="18" charset="0"/>
              </a:rPr>
              <a:t>at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the junction of</a:t>
            </a:r>
            <a:r>
              <a:rPr lang="en-US" sz="18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1800" spc="-5" dirty="0" smtClean="0">
                <a:latin typeface="Times New Roman" pitchFamily="18" charset="0"/>
                <a:cs typeface="Times New Roman" pitchFamily="18" charset="0"/>
              </a:rPr>
              <a:t>medulla </a:t>
            </a:r>
            <a:r>
              <a:rPr lang="en-US" sz="1800" spc="-5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pons.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2399" y="0"/>
            <a:ext cx="4267200" cy="34605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3429000"/>
            <a:ext cx="3353193" cy="3276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3222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228600"/>
            <a:ext cx="4343400" cy="6477000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q"/>
            </a:pPr>
            <a:r>
              <a:rPr lang="en-US" sz="20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Features of the floor-</a:t>
            </a:r>
          </a:p>
          <a:p>
            <a:pPr>
              <a:buFont typeface="Wingdings" pitchFamily="2" charset="2"/>
              <a:buChar char="§"/>
            </a:pPr>
            <a:r>
              <a:rPr lang="en-US" sz="2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Right and left halves</a:t>
            </a:r>
            <a:r>
              <a:rPr lang="en-US" sz="1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lvl="1"/>
            <a:r>
              <a:rPr lang="en-US" sz="1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Median sulcus-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divides the floor into right &amp; left half</a:t>
            </a:r>
          </a:p>
          <a:p>
            <a:pPr lvl="1"/>
            <a:r>
              <a:rPr lang="en-US" sz="1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Median eminence-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longitudinal elevation on either side of median sulcus</a:t>
            </a:r>
          </a:p>
          <a:p>
            <a:pPr lvl="1"/>
            <a:r>
              <a:rPr lang="en-US" sz="1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Sulcus limitans-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limits the median eminence</a:t>
            </a:r>
          </a:p>
          <a:p>
            <a:pPr lvl="1"/>
            <a:r>
              <a:rPr lang="en-US" sz="1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Vestibular area-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lateral to the sulcus limitans  </a:t>
            </a:r>
          </a:p>
          <a:p>
            <a:pPr>
              <a:buFont typeface="Wingdings" pitchFamily="2" charset="2"/>
              <a:buChar char="§"/>
            </a:pPr>
            <a:r>
              <a:rPr lang="en-US" sz="2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Upper part</a:t>
            </a:r>
          </a:p>
          <a:p>
            <a:pPr lvl="1"/>
            <a:r>
              <a:rPr lang="en-US" sz="16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F</a:t>
            </a:r>
            <a:r>
              <a:rPr lang="en-US" sz="1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acial colliculus </a:t>
            </a:r>
          </a:p>
          <a:p>
            <a:pPr lvl="1"/>
            <a:r>
              <a:rPr lang="en-US" sz="1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Superior fovea</a:t>
            </a:r>
          </a:p>
          <a:p>
            <a:pPr lvl="1"/>
            <a:r>
              <a:rPr lang="en-US" sz="1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Locus coeruleus- 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pigmented neurons of pontine reticular formation (bluish  in colour), substantia ferruginea.</a:t>
            </a:r>
          </a:p>
          <a:p>
            <a:pPr>
              <a:buFont typeface="Wingdings" pitchFamily="2" charset="2"/>
              <a:buChar char="§"/>
            </a:pPr>
            <a:r>
              <a:rPr lang="en-US" sz="20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2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ower part</a:t>
            </a:r>
          </a:p>
          <a:p>
            <a:pPr lvl="1">
              <a:buFontTx/>
              <a:buChar char="-"/>
            </a:pPr>
            <a:r>
              <a:rPr lang="en-US" sz="1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Hypoglossal triangle-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hypoglossal nerve nucleus  lies deep to hypoglossal triangle</a:t>
            </a:r>
          </a:p>
          <a:p>
            <a:pPr lvl="1">
              <a:buFontTx/>
              <a:buChar char="-"/>
            </a:pPr>
            <a:r>
              <a:rPr lang="en-US" sz="1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Vagal triangle-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dorsal nucleus of vagus &amp; solitary nucleus lies deep to vagal triangle </a:t>
            </a:r>
          </a:p>
          <a:p>
            <a:pPr lvl="1">
              <a:buFontTx/>
              <a:buChar char="-"/>
            </a:pPr>
            <a:r>
              <a:rPr lang="en-US" sz="1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Inferior fovea-</a:t>
            </a:r>
          </a:p>
          <a:p>
            <a:pPr>
              <a:buFont typeface="Wingdings" pitchFamily="2" charset="2"/>
              <a:buChar char="q"/>
            </a:pPr>
            <a:endParaRPr lang="en-US" sz="20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q"/>
            </a:pPr>
            <a:endParaRPr lang="en-US" sz="20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4151" y="3429000"/>
            <a:ext cx="3467246" cy="32364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4174" y="152400"/>
            <a:ext cx="4267200" cy="3462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91432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838200"/>
            <a:ext cx="4267200" cy="5410200"/>
          </a:xfrm>
        </p:spPr>
        <p:txBody>
          <a:bodyPr>
            <a:normAutofit/>
          </a:bodyPr>
          <a:lstStyle/>
          <a:p>
            <a:pPr lvl="1"/>
            <a:r>
              <a:rPr lang="en-US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Area postrema-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consists of highly vascular mass of neuroglial tissue</a:t>
            </a:r>
          </a:p>
          <a:p>
            <a:pPr lvl="1"/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It is devoid of BBB</a:t>
            </a:r>
          </a:p>
          <a:p>
            <a:pPr lvl="1"/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Vomiting center is located </a:t>
            </a:r>
          </a:p>
          <a:p>
            <a:endParaRPr lang="en-US" sz="2000" dirty="0" smtClean="0"/>
          </a:p>
          <a:p>
            <a:pPr lvl="1"/>
            <a:r>
              <a:rPr lang="en-US" sz="1600" b="1" dirty="0" smtClean="0">
                <a:solidFill>
                  <a:srgbClr val="C00000"/>
                </a:solidFill>
              </a:rPr>
              <a:t>Taenia-</a:t>
            </a:r>
            <a:r>
              <a:rPr lang="en-US" sz="1600" dirty="0" smtClean="0"/>
              <a:t> </a:t>
            </a:r>
            <a:r>
              <a:rPr lang="en-US" sz="1600" spc="-5" dirty="0">
                <a:latin typeface="Times New Roman" pitchFamily="18" charset="0"/>
                <a:cs typeface="Times New Roman" pitchFamily="18" charset="0"/>
              </a:rPr>
              <a:t>The inferolateral  margins </a:t>
            </a:r>
            <a:r>
              <a:rPr lang="en-US" sz="1600" spc="-5" dirty="0" smtClean="0">
                <a:latin typeface="Times New Roman" pitchFamily="18" charset="0"/>
                <a:cs typeface="Times New Roman" pitchFamily="18" charset="0"/>
              </a:rPr>
              <a:t>marked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by</a:t>
            </a:r>
            <a:r>
              <a:rPr lang="en-US" sz="1600" spc="-9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a  </a:t>
            </a:r>
            <a:r>
              <a:rPr lang="en-US" sz="1600" spc="-5" dirty="0">
                <a:latin typeface="Times New Roman" pitchFamily="18" charset="0"/>
                <a:cs typeface="Times New Roman" pitchFamily="18" charset="0"/>
              </a:rPr>
              <a:t>narrow white ridge  </a:t>
            </a:r>
            <a:endParaRPr lang="en-US" sz="1600" spc="-5" dirty="0" smtClean="0">
              <a:latin typeface="Times New Roman" pitchFamily="18" charset="0"/>
              <a:cs typeface="Times New Roman" pitchFamily="18" charset="0"/>
            </a:endParaRPr>
          </a:p>
          <a:p>
            <a:pPr marL="457200" lvl="1" indent="0">
              <a:buNone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US" sz="1600" b="1" spc="-1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Obex - </a:t>
            </a:r>
            <a:r>
              <a:rPr lang="en-US" sz="1600" spc="-1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1600" spc="-5" dirty="0">
                <a:latin typeface="Times New Roman" pitchFamily="18" charset="0"/>
                <a:cs typeface="Times New Roman" pitchFamily="18" charset="0"/>
              </a:rPr>
              <a:t>two taenia meet  at </a:t>
            </a:r>
            <a:r>
              <a:rPr lang="en-US" sz="1600" spc="-10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1600" spc="-5" dirty="0">
                <a:latin typeface="Times New Roman" pitchFamily="18" charset="0"/>
                <a:cs typeface="Times New Roman" pitchFamily="18" charset="0"/>
              </a:rPr>
              <a:t>inferior angle  of the ventricle 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endParaRPr lang="en-US" dirty="0" smtClean="0"/>
          </a:p>
          <a:p>
            <a:pPr marL="298450" marR="5080" lvl="0" indent="-285750">
              <a:lnSpc>
                <a:spcPts val="2590"/>
              </a:lnSpc>
              <a:spcBef>
                <a:spcPts val="425"/>
              </a:spcBef>
              <a:buFont typeface="Wingdings" pitchFamily="2" charset="2"/>
              <a:buChar char="q"/>
            </a:pPr>
            <a:r>
              <a:rPr lang="en-US" sz="1800" spc="-5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The features </a:t>
            </a:r>
            <a:r>
              <a:rPr lang="en-US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US" sz="1800" spc="-5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sz="1800" spc="-5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lower  </a:t>
            </a:r>
            <a:r>
              <a:rPr lang="en-US" sz="1800" spc="-5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part </a:t>
            </a:r>
            <a:r>
              <a:rPr lang="en-US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US" sz="1800" spc="-5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floor </a:t>
            </a:r>
            <a:r>
              <a:rPr lang="en-US" sz="1800" spc="-5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of fourth  ventricle resemble </a:t>
            </a:r>
            <a:r>
              <a:rPr lang="en-US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with  </a:t>
            </a:r>
            <a:r>
              <a:rPr lang="en-US" sz="1800" spc="-5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that </a:t>
            </a:r>
            <a:r>
              <a:rPr lang="en-US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of a </a:t>
            </a:r>
            <a:r>
              <a:rPr lang="en-US" sz="1800" spc="-5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pen-nib, hence  </a:t>
            </a:r>
            <a:r>
              <a:rPr lang="en-US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it is </a:t>
            </a:r>
            <a:r>
              <a:rPr lang="en-US" sz="1800" spc="-5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called</a:t>
            </a:r>
            <a:r>
              <a:rPr lang="en-US" sz="1800" spc="-5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spc="-5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calamus  scriptorius</a:t>
            </a:r>
            <a:endParaRPr lang="en-US" sz="18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838200"/>
            <a:ext cx="4460070" cy="5512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3860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52400"/>
            <a:ext cx="4343400" cy="6477000"/>
          </a:xfrm>
        </p:spPr>
        <p:txBody>
          <a:bodyPr/>
          <a:lstStyle/>
          <a:p>
            <a:pPr>
              <a:buFont typeface="Wingdings" pitchFamily="2" charset="2"/>
              <a:buChar char="q"/>
            </a:pPr>
            <a:r>
              <a:rPr lang="en-US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Tela choroidea &amp; choroid plexus of 4</a:t>
            </a:r>
            <a:r>
              <a:rPr lang="en-US" sz="2000" b="1" baseline="30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th</a:t>
            </a:r>
            <a:r>
              <a:rPr lang="en-US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ventricle</a:t>
            </a:r>
          </a:p>
          <a:p>
            <a:pPr>
              <a:buFont typeface="Wingdings" pitchFamily="2" charset="2"/>
              <a:buChar char="q"/>
            </a:pPr>
            <a:endParaRPr lang="en-US" sz="20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20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ela choroidea- </a:t>
            </a:r>
            <a:r>
              <a:rPr lang="en-US" sz="1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double layer of pia mater (dorsal &amp; ventral layer)</a:t>
            </a:r>
          </a:p>
          <a:p>
            <a:pPr marL="0" indent="0">
              <a:buNone/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2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Choroid plexus-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lies within the tela choroidea</a:t>
            </a:r>
          </a:p>
          <a:p>
            <a:pPr lvl="1">
              <a:buFont typeface="Wingdings" pitchFamily="2" charset="2"/>
              <a:buChar char="q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It is formed by choroidal branch of posterior cerebellar artery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9663" y="762000"/>
            <a:ext cx="4341726" cy="5333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9563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609600"/>
            <a:ext cx="8153400" cy="56388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q"/>
            </a:pPr>
            <a:r>
              <a:rPr lang="en-US" dirty="0" smtClean="0">
                <a:solidFill>
                  <a:srgbClr val="C00000"/>
                </a:solidFill>
              </a:rPr>
              <a:t> Clinical  correlation-</a:t>
            </a:r>
          </a:p>
          <a:p>
            <a:r>
              <a:rPr lang="en-US" dirty="0" smtClean="0">
                <a:solidFill>
                  <a:srgbClr val="C00000"/>
                </a:solidFill>
              </a:rPr>
              <a:t>Ependymoma</a:t>
            </a:r>
          </a:p>
          <a:p>
            <a:pPr lvl="1"/>
            <a:r>
              <a:rPr lang="en-US" dirty="0" smtClean="0"/>
              <a:t> </a:t>
            </a:r>
            <a:r>
              <a:rPr lang="en-US" dirty="0"/>
              <a:t>T</a:t>
            </a:r>
            <a:r>
              <a:rPr lang="en-US" dirty="0" smtClean="0"/>
              <a:t>umor arising from ependymal lining of 4</a:t>
            </a:r>
            <a:r>
              <a:rPr lang="en-US" baseline="30000" dirty="0" smtClean="0"/>
              <a:t>th</a:t>
            </a:r>
            <a:r>
              <a:rPr lang="en-US" dirty="0" smtClean="0"/>
              <a:t> ventricle</a:t>
            </a:r>
          </a:p>
          <a:p>
            <a:pPr lvl="1"/>
            <a:r>
              <a:rPr lang="en-US" dirty="0" smtClean="0"/>
              <a:t>It causes obstruction to flow of CSF leads to internal hydrocephalus</a:t>
            </a:r>
          </a:p>
          <a:p>
            <a:r>
              <a:rPr lang="en-US" dirty="0" smtClean="0">
                <a:solidFill>
                  <a:srgbClr val="C00000"/>
                </a:solidFill>
              </a:rPr>
              <a:t>Medulloblastoma</a:t>
            </a:r>
          </a:p>
          <a:p>
            <a:pPr lvl="1"/>
            <a:r>
              <a:rPr lang="en-US" dirty="0" smtClean="0"/>
              <a:t> </a:t>
            </a:r>
            <a:r>
              <a:rPr lang="en-US" dirty="0"/>
              <a:t>H</a:t>
            </a:r>
            <a:r>
              <a:rPr lang="en-US" dirty="0" smtClean="0"/>
              <a:t>ighly malignant tumor</a:t>
            </a:r>
          </a:p>
          <a:p>
            <a:pPr lvl="1"/>
            <a:r>
              <a:rPr lang="en-US" dirty="0" smtClean="0"/>
              <a:t>Arising from cerebellar </a:t>
            </a:r>
            <a:r>
              <a:rPr lang="en-US" dirty="0" err="1" smtClean="0"/>
              <a:t>vermis</a:t>
            </a:r>
            <a:r>
              <a:rPr lang="en-US" dirty="0" smtClean="0"/>
              <a:t>, </a:t>
            </a:r>
          </a:p>
          <a:p>
            <a:pPr lvl="1"/>
            <a:r>
              <a:rPr lang="en-US" dirty="0" smtClean="0"/>
              <a:t>When the tumor enlarges it projects into 4</a:t>
            </a:r>
            <a:r>
              <a:rPr lang="en-US" baseline="30000" dirty="0" smtClean="0"/>
              <a:t>th</a:t>
            </a:r>
            <a:r>
              <a:rPr lang="en-US" dirty="0" smtClean="0"/>
              <a:t> ventricle and compress the vital </a:t>
            </a:r>
            <a:r>
              <a:rPr lang="en-US" dirty="0" err="1" smtClean="0"/>
              <a:t>centre</a:t>
            </a:r>
            <a:r>
              <a:rPr lang="en-US" dirty="0" smtClean="0"/>
              <a:t> in the floor of 4</a:t>
            </a:r>
            <a:r>
              <a:rPr lang="en-US" baseline="30000" dirty="0" smtClean="0"/>
              <a:t>th</a:t>
            </a:r>
            <a:r>
              <a:rPr lang="en-US" dirty="0" smtClean="0"/>
              <a:t> ventricle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4327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71600"/>
            <a:ext cx="8229600" cy="3810000"/>
          </a:xfrm>
        </p:spPr>
        <p:txBody>
          <a:bodyPr>
            <a:normAutofit/>
          </a:bodyPr>
          <a:lstStyle/>
          <a:p>
            <a:r>
              <a:rPr lang="en-US" sz="5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Thank you</a:t>
            </a:r>
            <a:endParaRPr lang="en-US" sz="5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659726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446</TotalTime>
  <Words>410</Words>
  <Application>Microsoft Office PowerPoint</Application>
  <PresentationFormat>On-screen Show (4:3)</PresentationFormat>
  <Paragraphs>107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FOURTH VENTRICLE</vt:lpstr>
      <vt:lpstr>PowerPoint Presentation</vt:lpstr>
      <vt:lpstr>Features of the 4th ventricle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FOURTH VENTRICLE</dc:title>
  <dc:creator>sarangdhar</dc:creator>
  <cp:lastModifiedBy>sarangdhar</cp:lastModifiedBy>
  <cp:revision>40</cp:revision>
  <dcterms:created xsi:type="dcterms:W3CDTF">2020-06-21T16:30:34Z</dcterms:created>
  <dcterms:modified xsi:type="dcterms:W3CDTF">2020-06-22T07:24:42Z</dcterms:modified>
</cp:coreProperties>
</file>