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68" r:id="rId3"/>
    <p:sldId id="271" r:id="rId4"/>
    <p:sldId id="272" r:id="rId5"/>
    <p:sldId id="277" r:id="rId6"/>
    <p:sldId id="278" r:id="rId7"/>
    <p:sldId id="270" r:id="rId8"/>
    <p:sldId id="261" r:id="rId9"/>
    <p:sldId id="273" r:id="rId10"/>
    <p:sldId id="295" r:id="rId11"/>
    <p:sldId id="265" r:id="rId12"/>
    <p:sldId id="274" r:id="rId13"/>
    <p:sldId id="275" r:id="rId14"/>
    <p:sldId id="288" r:id="rId15"/>
    <p:sldId id="298" r:id="rId16"/>
    <p:sldId id="296" r:id="rId17"/>
    <p:sldId id="279" r:id="rId18"/>
    <p:sldId id="291" r:id="rId19"/>
    <p:sldId id="289" r:id="rId20"/>
    <p:sldId id="290" r:id="rId21"/>
    <p:sldId id="280" r:id="rId22"/>
    <p:sldId id="297" r:id="rId23"/>
    <p:sldId id="292" r:id="rId24"/>
    <p:sldId id="282" r:id="rId25"/>
    <p:sldId id="293" r:id="rId26"/>
    <p:sldId id="283" r:id="rId27"/>
    <p:sldId id="284" r:id="rId28"/>
    <p:sldId id="285" r:id="rId29"/>
    <p:sldId id="28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9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8AD166-FAD9-4644-97DB-891829B9EC8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29E5C59-BDD4-48BF-B0BD-B110BA12A20F}">
      <dgm:prSet phldrT="[Text]" custT="1"/>
      <dgm:spPr/>
      <dgm:t>
        <a:bodyPr/>
        <a:lstStyle/>
        <a:p>
          <a:r>
            <a:rPr lang="en-US" sz="2800" dirty="0" smtClean="0">
              <a:solidFill>
                <a:srgbClr val="00B0F0"/>
              </a:solidFill>
            </a:rPr>
            <a:t>TWO THEROIES</a:t>
          </a:r>
          <a:endParaRPr lang="en-US" sz="2800" dirty="0">
            <a:solidFill>
              <a:srgbClr val="00B0F0"/>
            </a:solidFill>
          </a:endParaRPr>
        </a:p>
      </dgm:t>
    </dgm:pt>
    <dgm:pt modelId="{D9965828-7AD0-4C63-A6E1-63EF36EA0BD8}" type="parTrans" cxnId="{D34CB2F1-F4C5-4107-B02D-69A3A622D21C}">
      <dgm:prSet/>
      <dgm:spPr/>
      <dgm:t>
        <a:bodyPr/>
        <a:lstStyle/>
        <a:p>
          <a:endParaRPr lang="en-US"/>
        </a:p>
      </dgm:t>
    </dgm:pt>
    <dgm:pt modelId="{3FBD097E-EACE-4F29-8384-7453C5699309}" type="sibTrans" cxnId="{D34CB2F1-F4C5-4107-B02D-69A3A622D21C}">
      <dgm:prSet/>
      <dgm:spPr/>
      <dgm:t>
        <a:bodyPr/>
        <a:lstStyle/>
        <a:p>
          <a:endParaRPr lang="en-US"/>
        </a:p>
      </dgm:t>
    </dgm:pt>
    <dgm:pt modelId="{13ED4C79-1F17-4EB5-824E-6110729FFB53}">
      <dgm:prSet phldrT="[Text]" custT="1"/>
      <dgm:spPr/>
      <dgm:t>
        <a:bodyPr/>
        <a:lstStyle/>
        <a:p>
          <a:r>
            <a:rPr lang="en-US" sz="2400" dirty="0" smtClean="0">
              <a:solidFill>
                <a:srgbClr val="FF0000"/>
              </a:solidFill>
            </a:rPr>
            <a:t>FIBRIN CUFF THEORY</a:t>
          </a:r>
          <a:endParaRPr lang="en-US" sz="2400" dirty="0">
            <a:solidFill>
              <a:srgbClr val="FF0000"/>
            </a:solidFill>
          </a:endParaRPr>
        </a:p>
      </dgm:t>
    </dgm:pt>
    <dgm:pt modelId="{CF50A390-B0E4-4575-B42E-D6DE4E9B8256}" type="parTrans" cxnId="{08217108-B40D-403B-94C6-ABEAF2EA57A4}">
      <dgm:prSet/>
      <dgm:spPr/>
      <dgm:t>
        <a:bodyPr/>
        <a:lstStyle/>
        <a:p>
          <a:endParaRPr lang="en-US"/>
        </a:p>
      </dgm:t>
    </dgm:pt>
    <dgm:pt modelId="{6B71067C-2BF8-4277-8E34-F84EA92B2C26}" type="sibTrans" cxnId="{08217108-B40D-403B-94C6-ABEAF2EA57A4}">
      <dgm:prSet/>
      <dgm:spPr/>
      <dgm:t>
        <a:bodyPr/>
        <a:lstStyle/>
        <a:p>
          <a:endParaRPr lang="en-US"/>
        </a:p>
      </dgm:t>
    </dgm:pt>
    <dgm:pt modelId="{5D8FAB76-42F8-46C5-A71D-90B34F2C97A1}">
      <dgm:prSet phldrT="[Text]" custT="1"/>
      <dgm:spPr/>
      <dgm:t>
        <a:bodyPr/>
        <a:lstStyle/>
        <a:p>
          <a:r>
            <a:rPr lang="en-US" sz="2400" dirty="0" smtClean="0">
              <a:solidFill>
                <a:srgbClr val="FF0000"/>
              </a:solidFill>
            </a:rPr>
            <a:t>WHITE CELL TRAPPING THEORY</a:t>
          </a:r>
          <a:endParaRPr lang="en-US" sz="2400" dirty="0">
            <a:solidFill>
              <a:srgbClr val="FF0000"/>
            </a:solidFill>
          </a:endParaRPr>
        </a:p>
      </dgm:t>
    </dgm:pt>
    <dgm:pt modelId="{C2B205CE-B93A-43BE-8C27-087DFC2BAD0A}" type="parTrans" cxnId="{7F6B2525-B1DB-4E09-9669-8F91EDF26002}">
      <dgm:prSet/>
      <dgm:spPr/>
      <dgm:t>
        <a:bodyPr/>
        <a:lstStyle/>
        <a:p>
          <a:endParaRPr lang="en-US"/>
        </a:p>
      </dgm:t>
    </dgm:pt>
    <dgm:pt modelId="{BF9D2FEF-AB0A-485D-8641-0A90A14866AB}" type="sibTrans" cxnId="{7F6B2525-B1DB-4E09-9669-8F91EDF26002}">
      <dgm:prSet/>
      <dgm:spPr/>
      <dgm:t>
        <a:bodyPr/>
        <a:lstStyle/>
        <a:p>
          <a:endParaRPr lang="en-US"/>
        </a:p>
      </dgm:t>
    </dgm:pt>
    <dgm:pt modelId="{A4CBBD0D-5792-42A4-95FB-4E5101B27B39}" type="pres">
      <dgm:prSet presAssocID="{948AD166-FAD9-4644-97DB-891829B9EC8D}" presName="hierChild1" presStyleCnt="0">
        <dgm:presLayoutVars>
          <dgm:chPref val="1"/>
          <dgm:dir/>
          <dgm:animOne val="branch"/>
          <dgm:animLvl val="lvl"/>
          <dgm:resizeHandles/>
        </dgm:presLayoutVars>
      </dgm:prSet>
      <dgm:spPr/>
      <dgm:t>
        <a:bodyPr/>
        <a:lstStyle/>
        <a:p>
          <a:endParaRPr lang="en-US"/>
        </a:p>
      </dgm:t>
    </dgm:pt>
    <dgm:pt modelId="{8058C567-39F4-488E-8A77-593C5D732804}" type="pres">
      <dgm:prSet presAssocID="{329E5C59-BDD4-48BF-B0BD-B110BA12A20F}" presName="hierRoot1" presStyleCnt="0"/>
      <dgm:spPr/>
    </dgm:pt>
    <dgm:pt modelId="{38F673CA-EDD9-4AB5-8A4C-F4A9AA9BE016}" type="pres">
      <dgm:prSet presAssocID="{329E5C59-BDD4-48BF-B0BD-B110BA12A20F}" presName="composite" presStyleCnt="0"/>
      <dgm:spPr/>
    </dgm:pt>
    <dgm:pt modelId="{C9357476-61B6-42AA-A384-68DC86302537}" type="pres">
      <dgm:prSet presAssocID="{329E5C59-BDD4-48BF-B0BD-B110BA12A20F}" presName="background" presStyleLbl="node0" presStyleIdx="0" presStyleCnt="1"/>
      <dgm:spPr/>
    </dgm:pt>
    <dgm:pt modelId="{A2734933-0DBA-4698-A6F5-CA8F4130D817}" type="pres">
      <dgm:prSet presAssocID="{329E5C59-BDD4-48BF-B0BD-B110BA12A20F}" presName="text" presStyleLbl="fgAcc0" presStyleIdx="0" presStyleCnt="1">
        <dgm:presLayoutVars>
          <dgm:chPref val="3"/>
        </dgm:presLayoutVars>
      </dgm:prSet>
      <dgm:spPr/>
      <dgm:t>
        <a:bodyPr/>
        <a:lstStyle/>
        <a:p>
          <a:endParaRPr lang="en-US"/>
        </a:p>
      </dgm:t>
    </dgm:pt>
    <dgm:pt modelId="{C0B66B4E-782D-43F0-B744-83B090A9443B}" type="pres">
      <dgm:prSet presAssocID="{329E5C59-BDD4-48BF-B0BD-B110BA12A20F}" presName="hierChild2" presStyleCnt="0"/>
      <dgm:spPr/>
    </dgm:pt>
    <dgm:pt modelId="{0FDFFD2E-EF46-47D5-B520-CC03515BE02B}" type="pres">
      <dgm:prSet presAssocID="{CF50A390-B0E4-4575-B42E-D6DE4E9B8256}" presName="Name10" presStyleLbl="parChTrans1D2" presStyleIdx="0" presStyleCnt="2"/>
      <dgm:spPr/>
      <dgm:t>
        <a:bodyPr/>
        <a:lstStyle/>
        <a:p>
          <a:endParaRPr lang="en-US"/>
        </a:p>
      </dgm:t>
    </dgm:pt>
    <dgm:pt modelId="{E7F7A6BA-98D4-4216-ADE3-A50EA4E4E31F}" type="pres">
      <dgm:prSet presAssocID="{13ED4C79-1F17-4EB5-824E-6110729FFB53}" presName="hierRoot2" presStyleCnt="0"/>
      <dgm:spPr/>
    </dgm:pt>
    <dgm:pt modelId="{BD84CE89-0730-4D48-90B7-4164DD221D9A}" type="pres">
      <dgm:prSet presAssocID="{13ED4C79-1F17-4EB5-824E-6110729FFB53}" presName="composite2" presStyleCnt="0"/>
      <dgm:spPr/>
    </dgm:pt>
    <dgm:pt modelId="{43BC199D-C127-4A93-98F9-D91B4DBBE9C9}" type="pres">
      <dgm:prSet presAssocID="{13ED4C79-1F17-4EB5-824E-6110729FFB53}" presName="background2" presStyleLbl="node2" presStyleIdx="0" presStyleCnt="2"/>
      <dgm:spPr/>
    </dgm:pt>
    <dgm:pt modelId="{B3E8C1CD-4D70-476D-9F28-8C42061811CF}" type="pres">
      <dgm:prSet presAssocID="{13ED4C79-1F17-4EB5-824E-6110729FFB53}" presName="text2" presStyleLbl="fgAcc2" presStyleIdx="0" presStyleCnt="2">
        <dgm:presLayoutVars>
          <dgm:chPref val="3"/>
        </dgm:presLayoutVars>
      </dgm:prSet>
      <dgm:spPr/>
      <dgm:t>
        <a:bodyPr/>
        <a:lstStyle/>
        <a:p>
          <a:endParaRPr lang="en-US"/>
        </a:p>
      </dgm:t>
    </dgm:pt>
    <dgm:pt modelId="{466F1BA6-8213-43A7-898C-F525D4232EC4}" type="pres">
      <dgm:prSet presAssocID="{13ED4C79-1F17-4EB5-824E-6110729FFB53}" presName="hierChild3" presStyleCnt="0"/>
      <dgm:spPr/>
    </dgm:pt>
    <dgm:pt modelId="{D65AB57B-0FBC-46AC-899B-4664C2B42298}" type="pres">
      <dgm:prSet presAssocID="{C2B205CE-B93A-43BE-8C27-087DFC2BAD0A}" presName="Name10" presStyleLbl="parChTrans1D2" presStyleIdx="1" presStyleCnt="2"/>
      <dgm:spPr/>
      <dgm:t>
        <a:bodyPr/>
        <a:lstStyle/>
        <a:p>
          <a:endParaRPr lang="en-US"/>
        </a:p>
      </dgm:t>
    </dgm:pt>
    <dgm:pt modelId="{D2B07880-93DC-4FBE-820C-0015B22EA89C}" type="pres">
      <dgm:prSet presAssocID="{5D8FAB76-42F8-46C5-A71D-90B34F2C97A1}" presName="hierRoot2" presStyleCnt="0"/>
      <dgm:spPr/>
    </dgm:pt>
    <dgm:pt modelId="{F0306034-DC74-44C0-8D97-97098A833B66}" type="pres">
      <dgm:prSet presAssocID="{5D8FAB76-42F8-46C5-A71D-90B34F2C97A1}" presName="composite2" presStyleCnt="0"/>
      <dgm:spPr/>
    </dgm:pt>
    <dgm:pt modelId="{9545DE23-C8D4-4953-A142-537792C1C119}" type="pres">
      <dgm:prSet presAssocID="{5D8FAB76-42F8-46C5-A71D-90B34F2C97A1}" presName="background2" presStyleLbl="node2" presStyleIdx="1" presStyleCnt="2"/>
      <dgm:spPr/>
    </dgm:pt>
    <dgm:pt modelId="{AEDFB966-8A84-4DB2-99DE-DF0468910130}" type="pres">
      <dgm:prSet presAssocID="{5D8FAB76-42F8-46C5-A71D-90B34F2C97A1}" presName="text2" presStyleLbl="fgAcc2" presStyleIdx="1" presStyleCnt="2">
        <dgm:presLayoutVars>
          <dgm:chPref val="3"/>
        </dgm:presLayoutVars>
      </dgm:prSet>
      <dgm:spPr/>
      <dgm:t>
        <a:bodyPr/>
        <a:lstStyle/>
        <a:p>
          <a:endParaRPr lang="en-US"/>
        </a:p>
      </dgm:t>
    </dgm:pt>
    <dgm:pt modelId="{DB5685AF-40BD-4536-AF6A-737065EAF461}" type="pres">
      <dgm:prSet presAssocID="{5D8FAB76-42F8-46C5-A71D-90B34F2C97A1}" presName="hierChild3" presStyleCnt="0"/>
      <dgm:spPr/>
    </dgm:pt>
  </dgm:ptLst>
  <dgm:cxnLst>
    <dgm:cxn modelId="{DAF2D681-471C-448D-92B9-B4C6EF552051}" type="presOf" srcId="{948AD166-FAD9-4644-97DB-891829B9EC8D}" destId="{A4CBBD0D-5792-42A4-95FB-4E5101B27B39}" srcOrd="0" destOrd="0" presId="urn:microsoft.com/office/officeart/2005/8/layout/hierarchy1"/>
    <dgm:cxn modelId="{4B3C1A73-ADFF-4813-A32F-806B1D918355}" type="presOf" srcId="{13ED4C79-1F17-4EB5-824E-6110729FFB53}" destId="{B3E8C1CD-4D70-476D-9F28-8C42061811CF}" srcOrd="0" destOrd="0" presId="urn:microsoft.com/office/officeart/2005/8/layout/hierarchy1"/>
    <dgm:cxn modelId="{D34CB2F1-F4C5-4107-B02D-69A3A622D21C}" srcId="{948AD166-FAD9-4644-97DB-891829B9EC8D}" destId="{329E5C59-BDD4-48BF-B0BD-B110BA12A20F}" srcOrd="0" destOrd="0" parTransId="{D9965828-7AD0-4C63-A6E1-63EF36EA0BD8}" sibTransId="{3FBD097E-EACE-4F29-8384-7453C5699309}"/>
    <dgm:cxn modelId="{7F6B2525-B1DB-4E09-9669-8F91EDF26002}" srcId="{329E5C59-BDD4-48BF-B0BD-B110BA12A20F}" destId="{5D8FAB76-42F8-46C5-A71D-90B34F2C97A1}" srcOrd="1" destOrd="0" parTransId="{C2B205CE-B93A-43BE-8C27-087DFC2BAD0A}" sibTransId="{BF9D2FEF-AB0A-485D-8641-0A90A14866AB}"/>
    <dgm:cxn modelId="{5628D9FC-F9CA-4199-B24E-F5074A76C3A3}" type="presOf" srcId="{C2B205CE-B93A-43BE-8C27-087DFC2BAD0A}" destId="{D65AB57B-0FBC-46AC-899B-4664C2B42298}" srcOrd="0" destOrd="0" presId="urn:microsoft.com/office/officeart/2005/8/layout/hierarchy1"/>
    <dgm:cxn modelId="{08217108-B40D-403B-94C6-ABEAF2EA57A4}" srcId="{329E5C59-BDD4-48BF-B0BD-B110BA12A20F}" destId="{13ED4C79-1F17-4EB5-824E-6110729FFB53}" srcOrd="0" destOrd="0" parTransId="{CF50A390-B0E4-4575-B42E-D6DE4E9B8256}" sibTransId="{6B71067C-2BF8-4277-8E34-F84EA92B2C26}"/>
    <dgm:cxn modelId="{438819EF-E1CB-40C4-8866-7582C75EA2DA}" type="presOf" srcId="{5D8FAB76-42F8-46C5-A71D-90B34F2C97A1}" destId="{AEDFB966-8A84-4DB2-99DE-DF0468910130}" srcOrd="0" destOrd="0" presId="urn:microsoft.com/office/officeart/2005/8/layout/hierarchy1"/>
    <dgm:cxn modelId="{3EFC3BF4-2BBD-42F6-B10A-531779EECC99}" type="presOf" srcId="{329E5C59-BDD4-48BF-B0BD-B110BA12A20F}" destId="{A2734933-0DBA-4698-A6F5-CA8F4130D817}" srcOrd="0" destOrd="0" presId="urn:microsoft.com/office/officeart/2005/8/layout/hierarchy1"/>
    <dgm:cxn modelId="{58968F80-FA13-4147-BE77-EE050343C972}" type="presOf" srcId="{CF50A390-B0E4-4575-B42E-D6DE4E9B8256}" destId="{0FDFFD2E-EF46-47D5-B520-CC03515BE02B}" srcOrd="0" destOrd="0" presId="urn:microsoft.com/office/officeart/2005/8/layout/hierarchy1"/>
    <dgm:cxn modelId="{BB60F175-4E93-41B7-938B-6BDCF3975F70}" type="presParOf" srcId="{A4CBBD0D-5792-42A4-95FB-4E5101B27B39}" destId="{8058C567-39F4-488E-8A77-593C5D732804}" srcOrd="0" destOrd="0" presId="urn:microsoft.com/office/officeart/2005/8/layout/hierarchy1"/>
    <dgm:cxn modelId="{AD748258-F722-4581-BCBA-5DD93EA30611}" type="presParOf" srcId="{8058C567-39F4-488E-8A77-593C5D732804}" destId="{38F673CA-EDD9-4AB5-8A4C-F4A9AA9BE016}" srcOrd="0" destOrd="0" presId="urn:microsoft.com/office/officeart/2005/8/layout/hierarchy1"/>
    <dgm:cxn modelId="{597050B4-9830-47FC-843C-A60AEFCA9BE8}" type="presParOf" srcId="{38F673CA-EDD9-4AB5-8A4C-F4A9AA9BE016}" destId="{C9357476-61B6-42AA-A384-68DC86302537}" srcOrd="0" destOrd="0" presId="urn:microsoft.com/office/officeart/2005/8/layout/hierarchy1"/>
    <dgm:cxn modelId="{078C8783-3BE4-4981-BBD8-9A3A195D1AFF}" type="presParOf" srcId="{38F673CA-EDD9-4AB5-8A4C-F4A9AA9BE016}" destId="{A2734933-0DBA-4698-A6F5-CA8F4130D817}" srcOrd="1" destOrd="0" presId="urn:microsoft.com/office/officeart/2005/8/layout/hierarchy1"/>
    <dgm:cxn modelId="{8CC37758-A326-4CC6-9FB0-B002E844C1DE}" type="presParOf" srcId="{8058C567-39F4-488E-8A77-593C5D732804}" destId="{C0B66B4E-782D-43F0-B744-83B090A9443B}" srcOrd="1" destOrd="0" presId="urn:microsoft.com/office/officeart/2005/8/layout/hierarchy1"/>
    <dgm:cxn modelId="{063718D9-70A4-46C0-966B-69363EE4A58A}" type="presParOf" srcId="{C0B66B4E-782D-43F0-B744-83B090A9443B}" destId="{0FDFFD2E-EF46-47D5-B520-CC03515BE02B}" srcOrd="0" destOrd="0" presId="urn:microsoft.com/office/officeart/2005/8/layout/hierarchy1"/>
    <dgm:cxn modelId="{E5FFAB19-2DA1-4FC6-B535-4A263F4CBBA4}" type="presParOf" srcId="{C0B66B4E-782D-43F0-B744-83B090A9443B}" destId="{E7F7A6BA-98D4-4216-ADE3-A50EA4E4E31F}" srcOrd="1" destOrd="0" presId="urn:microsoft.com/office/officeart/2005/8/layout/hierarchy1"/>
    <dgm:cxn modelId="{036A8DAC-95FC-4D34-B219-E11B4D0B8DD7}" type="presParOf" srcId="{E7F7A6BA-98D4-4216-ADE3-A50EA4E4E31F}" destId="{BD84CE89-0730-4D48-90B7-4164DD221D9A}" srcOrd="0" destOrd="0" presId="urn:microsoft.com/office/officeart/2005/8/layout/hierarchy1"/>
    <dgm:cxn modelId="{2A2E0FE8-2216-4C4C-B5BF-9C39F52F8104}" type="presParOf" srcId="{BD84CE89-0730-4D48-90B7-4164DD221D9A}" destId="{43BC199D-C127-4A93-98F9-D91B4DBBE9C9}" srcOrd="0" destOrd="0" presId="urn:microsoft.com/office/officeart/2005/8/layout/hierarchy1"/>
    <dgm:cxn modelId="{BB257638-305E-49CF-A2E4-47E4FFAD263D}" type="presParOf" srcId="{BD84CE89-0730-4D48-90B7-4164DD221D9A}" destId="{B3E8C1CD-4D70-476D-9F28-8C42061811CF}" srcOrd="1" destOrd="0" presId="urn:microsoft.com/office/officeart/2005/8/layout/hierarchy1"/>
    <dgm:cxn modelId="{C1473319-E202-4604-9730-416FBDD5BC1F}" type="presParOf" srcId="{E7F7A6BA-98D4-4216-ADE3-A50EA4E4E31F}" destId="{466F1BA6-8213-43A7-898C-F525D4232EC4}" srcOrd="1" destOrd="0" presId="urn:microsoft.com/office/officeart/2005/8/layout/hierarchy1"/>
    <dgm:cxn modelId="{2E18ECDD-8216-48E8-9A3F-586658DF702D}" type="presParOf" srcId="{C0B66B4E-782D-43F0-B744-83B090A9443B}" destId="{D65AB57B-0FBC-46AC-899B-4664C2B42298}" srcOrd="2" destOrd="0" presId="urn:microsoft.com/office/officeart/2005/8/layout/hierarchy1"/>
    <dgm:cxn modelId="{FCE41B10-8D93-43CB-911A-44673C6DE0F3}" type="presParOf" srcId="{C0B66B4E-782D-43F0-B744-83B090A9443B}" destId="{D2B07880-93DC-4FBE-820C-0015B22EA89C}" srcOrd="3" destOrd="0" presId="urn:microsoft.com/office/officeart/2005/8/layout/hierarchy1"/>
    <dgm:cxn modelId="{48E39F71-FBFF-44B2-ACBD-A3B9CDFE9F0F}" type="presParOf" srcId="{D2B07880-93DC-4FBE-820C-0015B22EA89C}" destId="{F0306034-DC74-44C0-8D97-97098A833B66}" srcOrd="0" destOrd="0" presId="urn:microsoft.com/office/officeart/2005/8/layout/hierarchy1"/>
    <dgm:cxn modelId="{745C64E1-1C2C-4730-B1D1-10FB94C38C70}" type="presParOf" srcId="{F0306034-DC74-44C0-8D97-97098A833B66}" destId="{9545DE23-C8D4-4953-A142-537792C1C119}" srcOrd="0" destOrd="0" presId="urn:microsoft.com/office/officeart/2005/8/layout/hierarchy1"/>
    <dgm:cxn modelId="{B5F3D6AB-0B23-49BA-B204-8A9B78D78A3A}" type="presParOf" srcId="{F0306034-DC74-44C0-8D97-97098A833B66}" destId="{AEDFB966-8A84-4DB2-99DE-DF0468910130}" srcOrd="1" destOrd="0" presId="urn:microsoft.com/office/officeart/2005/8/layout/hierarchy1"/>
    <dgm:cxn modelId="{DF810B8C-DEBC-4C1A-B311-8C0F5C6421C7}" type="presParOf" srcId="{D2B07880-93DC-4FBE-820C-0015B22EA89C}" destId="{DB5685AF-40BD-4536-AF6A-737065EAF46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AB57B-0FBC-46AC-899B-4664C2B42298}">
      <dsp:nvSpPr>
        <dsp:cNvPr id="0" name=""/>
        <dsp:cNvSpPr/>
      </dsp:nvSpPr>
      <dsp:spPr>
        <a:xfrm>
          <a:off x="3807618" y="1771917"/>
          <a:ext cx="1702593" cy="810279"/>
        </a:xfrm>
        <a:custGeom>
          <a:avLst/>
          <a:gdLst/>
          <a:ahLst/>
          <a:cxnLst/>
          <a:rect l="0" t="0" r="0" b="0"/>
          <a:pathLst>
            <a:path>
              <a:moveTo>
                <a:pt x="0" y="0"/>
              </a:moveTo>
              <a:lnTo>
                <a:pt x="0" y="552182"/>
              </a:lnTo>
              <a:lnTo>
                <a:pt x="1702593" y="552182"/>
              </a:lnTo>
              <a:lnTo>
                <a:pt x="1702593" y="810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DFFD2E-EF46-47D5-B520-CC03515BE02B}">
      <dsp:nvSpPr>
        <dsp:cNvPr id="0" name=""/>
        <dsp:cNvSpPr/>
      </dsp:nvSpPr>
      <dsp:spPr>
        <a:xfrm>
          <a:off x="2105025" y="1771917"/>
          <a:ext cx="1702593" cy="810279"/>
        </a:xfrm>
        <a:custGeom>
          <a:avLst/>
          <a:gdLst/>
          <a:ahLst/>
          <a:cxnLst/>
          <a:rect l="0" t="0" r="0" b="0"/>
          <a:pathLst>
            <a:path>
              <a:moveTo>
                <a:pt x="1702593" y="0"/>
              </a:moveTo>
              <a:lnTo>
                <a:pt x="1702593" y="552182"/>
              </a:lnTo>
              <a:lnTo>
                <a:pt x="0" y="552182"/>
              </a:lnTo>
              <a:lnTo>
                <a:pt x="0" y="810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357476-61B6-42AA-A384-68DC86302537}">
      <dsp:nvSpPr>
        <dsp:cNvPr id="0" name=""/>
        <dsp:cNvSpPr/>
      </dsp:nvSpPr>
      <dsp:spPr>
        <a:xfrm>
          <a:off x="2414587" y="2768"/>
          <a:ext cx="2786062" cy="1769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734933-0DBA-4698-A6F5-CA8F4130D817}">
      <dsp:nvSpPr>
        <dsp:cNvPr id="0" name=""/>
        <dsp:cNvSpPr/>
      </dsp:nvSpPr>
      <dsp:spPr>
        <a:xfrm>
          <a:off x="2724150" y="296852"/>
          <a:ext cx="2786062" cy="1769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rgbClr val="00B0F0"/>
              </a:solidFill>
            </a:rPr>
            <a:t>TWO THEROIES</a:t>
          </a:r>
          <a:endParaRPr lang="en-US" sz="2800" kern="1200" dirty="0">
            <a:solidFill>
              <a:srgbClr val="00B0F0"/>
            </a:solidFill>
          </a:endParaRPr>
        </a:p>
      </dsp:txBody>
      <dsp:txXfrm>
        <a:off x="2775967" y="348669"/>
        <a:ext cx="2682428" cy="1665515"/>
      </dsp:txXfrm>
    </dsp:sp>
    <dsp:sp modelId="{43BC199D-C127-4A93-98F9-D91B4DBBE9C9}">
      <dsp:nvSpPr>
        <dsp:cNvPr id="0" name=""/>
        <dsp:cNvSpPr/>
      </dsp:nvSpPr>
      <dsp:spPr>
        <a:xfrm>
          <a:off x="711993" y="2582197"/>
          <a:ext cx="2786062" cy="1769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E8C1CD-4D70-476D-9F28-8C42061811CF}">
      <dsp:nvSpPr>
        <dsp:cNvPr id="0" name=""/>
        <dsp:cNvSpPr/>
      </dsp:nvSpPr>
      <dsp:spPr>
        <a:xfrm>
          <a:off x="1021556" y="2876282"/>
          <a:ext cx="2786062" cy="1769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FF0000"/>
              </a:solidFill>
            </a:rPr>
            <a:t>FIBRIN CUFF THEORY</a:t>
          </a:r>
          <a:endParaRPr lang="en-US" sz="2400" kern="1200" dirty="0">
            <a:solidFill>
              <a:srgbClr val="FF0000"/>
            </a:solidFill>
          </a:endParaRPr>
        </a:p>
      </dsp:txBody>
      <dsp:txXfrm>
        <a:off x="1073373" y="2928099"/>
        <a:ext cx="2682428" cy="1665515"/>
      </dsp:txXfrm>
    </dsp:sp>
    <dsp:sp modelId="{9545DE23-C8D4-4953-A142-537792C1C119}">
      <dsp:nvSpPr>
        <dsp:cNvPr id="0" name=""/>
        <dsp:cNvSpPr/>
      </dsp:nvSpPr>
      <dsp:spPr>
        <a:xfrm>
          <a:off x="4117181" y="2582197"/>
          <a:ext cx="2786062" cy="17691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DFB966-8A84-4DB2-99DE-DF0468910130}">
      <dsp:nvSpPr>
        <dsp:cNvPr id="0" name=""/>
        <dsp:cNvSpPr/>
      </dsp:nvSpPr>
      <dsp:spPr>
        <a:xfrm>
          <a:off x="4426743" y="2876282"/>
          <a:ext cx="2786062" cy="17691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FF0000"/>
              </a:solidFill>
            </a:rPr>
            <a:t>WHITE CELL TRAPPING THEORY</a:t>
          </a:r>
          <a:endParaRPr lang="en-US" sz="2400" kern="1200" dirty="0">
            <a:solidFill>
              <a:srgbClr val="FF0000"/>
            </a:solidFill>
          </a:endParaRPr>
        </a:p>
      </dsp:txBody>
      <dsp:txXfrm>
        <a:off x="4478560" y="2928099"/>
        <a:ext cx="2682428" cy="166551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5F846B-84DF-4DE9-924D-C3B1C56417B3}" type="datetimeFigureOut">
              <a:rPr lang="en-US" smtClean="0"/>
              <a:t>4/15/2021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5208A1-E2CB-4D18-A68C-E5F153B7085F}" type="slidenum">
              <a:rPr lang="en-US" smtClean="0"/>
              <a:t>‹#›</a:t>
            </a:fld>
            <a:endParaRPr lang="en-US"/>
          </a:p>
        </p:txBody>
      </p:sp>
    </p:spTree>
    <p:extLst>
      <p:ext uri="{BB962C8B-B14F-4D97-AF65-F5344CB8AC3E}">
        <p14:creationId xmlns:p14="http://schemas.microsoft.com/office/powerpoint/2010/main" val="795786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C4927D-8919-4DDD-B30C-FCDB01752D83}" type="datetime1">
              <a:rPr lang="en-US" smtClean="0"/>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83943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246691-2475-4CFD-B608-4A434FB663A9}" type="datetime1">
              <a:rPr lang="en-US" smtClean="0"/>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640910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8398B8-327C-4976-93AF-01E3A594B6E7}" type="datetime1">
              <a:rPr lang="en-US" smtClean="0"/>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2305862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F64722-C975-4611-B6C8-CBD664442CF2}" type="datetime1">
              <a:rPr lang="en-US" smtClean="0"/>
              <a:t>4/15/2021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18146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BA0AB5-796A-42CF-969C-DCB2F4B62DEA}" type="datetime1">
              <a:rPr lang="en-US" smtClean="0"/>
              <a:t>4/15/2021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2649573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C73B51-BABC-47CD-842B-391CBDDD0288}" type="datetime1">
              <a:rPr lang="en-US" smtClean="0"/>
              <a:t>4/15/2021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2829139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2913AE-138A-4FEE-9615-E4D0152FB4EB}" type="datetime1">
              <a:rPr lang="en-US" smtClean="0"/>
              <a:t>4/15/2021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2806138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DCAEF6-4296-440B-A0EA-0EED9F1C3592}" type="datetime1">
              <a:rPr lang="en-US" smtClean="0"/>
              <a:t>4/15/2021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277901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4E2C5F-6923-4D39-9F6F-9B562C2C1AA0}" type="datetime1">
              <a:rPr lang="en-US" smtClean="0"/>
              <a:t>4/15/2021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2935373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33D2CA-148E-4552-BA40-DA32239F1A3F}" type="datetime1">
              <a:rPr lang="en-US" smtClean="0"/>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308905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27A1A-5EE2-4944-99CA-6944BFFEBA61}" type="datetime1">
              <a:rPr lang="en-US" smtClean="0"/>
              <a:t>4/15/2021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64ADFA-0673-41D1-9148-26382F55B88A}" type="slidenum">
              <a:rPr lang="en-US" smtClean="0"/>
              <a:t>‹#›</a:t>
            </a:fld>
            <a:endParaRPr lang="en-US" dirty="0"/>
          </a:p>
        </p:txBody>
      </p:sp>
    </p:spTree>
    <p:extLst>
      <p:ext uri="{BB962C8B-B14F-4D97-AF65-F5344CB8AC3E}">
        <p14:creationId xmlns:p14="http://schemas.microsoft.com/office/powerpoint/2010/main" val="3790966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A7A9B8-24C5-479A-A0F7-633AC7FD8426}" type="datetime1">
              <a:rPr lang="en-US" smtClean="0"/>
              <a:t>4/15/2021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4ADFA-0673-41D1-9148-26382F55B88A}" type="slidenum">
              <a:rPr lang="en-US" smtClean="0"/>
              <a:t>‹#›</a:t>
            </a:fld>
            <a:endParaRPr lang="en-US" dirty="0"/>
          </a:p>
        </p:txBody>
      </p:sp>
    </p:spTree>
    <p:extLst>
      <p:ext uri="{BB962C8B-B14F-4D97-AF65-F5344CB8AC3E}">
        <p14:creationId xmlns:p14="http://schemas.microsoft.com/office/powerpoint/2010/main" val="1903679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15.e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20.emf"/><Relationship Id="rId1" Type="http://schemas.openxmlformats.org/officeDocument/2006/relationships/slideLayout" Target="../slideLayouts/slideLayout4.xml"/><Relationship Id="rId4" Type="http://schemas.openxmlformats.org/officeDocument/2006/relationships/image" Target="../media/image2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image" Target="../media/image2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image" Target="../media/image23.emf"/></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133600"/>
            <a:ext cx="7772400" cy="1470025"/>
          </a:xfrm>
        </p:spPr>
        <p:txBody>
          <a:bodyPr>
            <a:normAutofit/>
          </a:bodyPr>
          <a:lstStyle/>
          <a:p>
            <a:r>
              <a:rPr lang="en-US" sz="4000" b="1" dirty="0" smtClean="0">
                <a:solidFill>
                  <a:srgbClr val="C00000"/>
                </a:solidFill>
                <a:effectLst>
                  <a:outerShdw blurRad="38100" dist="38100" dir="2700000" algn="tl">
                    <a:srgbClr val="000000">
                      <a:alpha val="43137"/>
                    </a:srgbClr>
                  </a:outerShdw>
                </a:effectLst>
              </a:rPr>
              <a:t>FEMORAL HERNIA</a:t>
            </a:r>
            <a:endParaRPr lang="en-US" sz="4000" b="1" dirty="0">
              <a:solidFill>
                <a:srgbClr val="C000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3657600" y="4038600"/>
            <a:ext cx="5181600" cy="1752600"/>
          </a:xfrm>
        </p:spPr>
        <p:txBody>
          <a:bodyPr>
            <a:noAutofit/>
          </a:bodyPr>
          <a:lstStyle/>
          <a:p>
            <a:r>
              <a:rPr lang="en-US" sz="1800" dirty="0" smtClean="0">
                <a:solidFill>
                  <a:srgbClr val="0070C0"/>
                </a:solidFill>
                <a:effectLst>
                  <a:outerShdw blurRad="38100" dist="38100" dir="2700000" algn="tl">
                    <a:srgbClr val="000000">
                      <a:alpha val="43137"/>
                    </a:srgbClr>
                  </a:outerShdw>
                </a:effectLst>
              </a:rPr>
              <a:t>SARANGDHAR KUMAR</a:t>
            </a:r>
          </a:p>
          <a:p>
            <a:r>
              <a:rPr lang="en-US" sz="1800" dirty="0" smtClean="0">
                <a:solidFill>
                  <a:srgbClr val="0070C0"/>
                </a:solidFill>
                <a:effectLst>
                  <a:outerShdw blurRad="38100" dist="38100" dir="2700000" algn="tl">
                    <a:srgbClr val="000000">
                      <a:alpha val="43137"/>
                    </a:srgbClr>
                  </a:outerShdw>
                </a:effectLst>
              </a:rPr>
              <a:t>DEPARTMENT OF ANATOMY</a:t>
            </a:r>
          </a:p>
          <a:p>
            <a:r>
              <a:rPr lang="en-US" sz="1800" dirty="0" smtClean="0">
                <a:solidFill>
                  <a:srgbClr val="0070C0"/>
                </a:solidFill>
                <a:effectLst>
                  <a:outerShdw blurRad="38100" dist="38100" dir="2700000" algn="tl">
                    <a:srgbClr val="000000">
                      <a:alpha val="43137"/>
                    </a:srgbClr>
                  </a:outerShdw>
                </a:effectLst>
              </a:rPr>
              <a:t>ROHILKHAND MEDICAL COLLEGE</a:t>
            </a:r>
          </a:p>
          <a:p>
            <a:r>
              <a:rPr lang="en-US" sz="1800" dirty="0" smtClean="0">
                <a:solidFill>
                  <a:srgbClr val="0070C0"/>
                </a:solidFill>
                <a:effectLst>
                  <a:outerShdw blurRad="38100" dist="38100" dir="2700000" algn="tl">
                    <a:srgbClr val="000000">
                      <a:alpha val="43137"/>
                    </a:srgbClr>
                  </a:outerShdw>
                </a:effectLst>
              </a:rPr>
              <a:t>BAREILLY</a:t>
            </a:r>
            <a:endParaRPr lang="en-US" sz="1800" dirty="0">
              <a:solidFill>
                <a:srgbClr val="0070C0"/>
              </a:solidFill>
              <a:effectLst>
                <a:outerShdw blurRad="38100" dist="38100" dir="2700000" algn="tl">
                  <a:srgbClr val="000000">
                    <a:alpha val="43137"/>
                  </a:srgbClr>
                </a:outerShdw>
              </a:effectLst>
            </a:endParaRPr>
          </a:p>
        </p:txBody>
      </p:sp>
      <p:sp>
        <p:nvSpPr>
          <p:cNvPr id="4" name="Date Placeholder 3"/>
          <p:cNvSpPr>
            <a:spLocks noGrp="1"/>
          </p:cNvSpPr>
          <p:nvPr>
            <p:ph type="dt" sz="half" idx="10"/>
          </p:nvPr>
        </p:nvSpPr>
        <p:spPr/>
        <p:txBody>
          <a:bodyPr/>
          <a:lstStyle/>
          <a:p>
            <a:fld id="{6A0B3619-566A-47F1-892E-2E4A5C083D01}" type="datetime1">
              <a:rPr lang="en-US" smtClean="0"/>
              <a:t>4/15/2021</a:t>
            </a:fld>
            <a:endParaRPr lang="en-US" dirty="0"/>
          </a:p>
        </p:txBody>
      </p:sp>
      <p:sp>
        <p:nvSpPr>
          <p:cNvPr id="5" name="Slide Number Placeholder 4"/>
          <p:cNvSpPr>
            <a:spLocks noGrp="1"/>
          </p:cNvSpPr>
          <p:nvPr>
            <p:ph type="sldNum" sz="quarter" idx="12"/>
          </p:nvPr>
        </p:nvSpPr>
        <p:spPr/>
        <p:txBody>
          <a:bodyPr/>
          <a:lstStyle/>
          <a:p>
            <a:fld id="{5564ADFA-0673-41D1-9148-26382F55B88A}" type="slidenum">
              <a:rPr lang="en-US" smtClean="0"/>
              <a:t>1</a:t>
            </a:fld>
            <a:endParaRPr lang="en-US" dirty="0"/>
          </a:p>
        </p:txBody>
      </p:sp>
    </p:spTree>
    <p:extLst>
      <p:ext uri="{BB962C8B-B14F-4D97-AF65-F5344CB8AC3E}">
        <p14:creationId xmlns:p14="http://schemas.microsoft.com/office/powerpoint/2010/main" val="3299563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228600"/>
            <a:ext cx="4038600" cy="6324600"/>
          </a:xfrm>
        </p:spPr>
        <p:txBody>
          <a:bodyPr>
            <a:normAutofit fontScale="62500" lnSpcReduction="20000"/>
          </a:bodyPr>
          <a:lstStyle/>
          <a:p>
            <a:endParaRPr lang="en-US" dirty="0" smtClean="0"/>
          </a:p>
          <a:p>
            <a:pPr>
              <a:buFont typeface="Wingdings" panose="05000000000000000000" pitchFamily="2" charset="2"/>
              <a:buChar char="q"/>
            </a:pPr>
            <a:r>
              <a:rPr lang="en-US" dirty="0" smtClean="0"/>
              <a:t>A femoral hernia is the protrusion of abdominal contents through femoral ring into the femoral canal</a:t>
            </a:r>
          </a:p>
          <a:p>
            <a:pPr>
              <a:buFont typeface="Wingdings" panose="05000000000000000000" pitchFamily="2" charset="2"/>
              <a:buChar char="q"/>
            </a:pPr>
            <a:endParaRPr lang="en-US" dirty="0" smtClean="0"/>
          </a:p>
          <a:p>
            <a:pPr>
              <a:buFont typeface="Wingdings" panose="05000000000000000000" pitchFamily="2" charset="2"/>
              <a:buChar char="q"/>
            </a:pPr>
            <a:r>
              <a:rPr lang="en-US" dirty="0" smtClean="0"/>
              <a:t>Usual originating site -  femoral ring (weak area in the anterior abdominal wall)</a:t>
            </a:r>
          </a:p>
          <a:p>
            <a:pPr>
              <a:buFont typeface="Wingdings" panose="05000000000000000000" pitchFamily="2" charset="2"/>
              <a:buChar char="q"/>
            </a:pPr>
            <a:endParaRPr lang="en-US" dirty="0" smtClean="0"/>
          </a:p>
          <a:p>
            <a:pPr>
              <a:buFont typeface="Wingdings" panose="05000000000000000000" pitchFamily="2" charset="2"/>
              <a:buChar char="q"/>
            </a:pPr>
            <a:r>
              <a:rPr lang="en-US" dirty="0" smtClean="0"/>
              <a:t>It is 3</a:t>
            </a:r>
            <a:r>
              <a:rPr lang="en-US" baseline="30000" dirty="0" smtClean="0"/>
              <a:t>rd</a:t>
            </a:r>
            <a:r>
              <a:rPr lang="en-US" dirty="0" smtClean="0"/>
              <a:t> most common hernia (17%)</a:t>
            </a:r>
          </a:p>
          <a:p>
            <a:pPr>
              <a:buFont typeface="Wingdings" panose="05000000000000000000" pitchFamily="2" charset="2"/>
              <a:buChar char="q"/>
            </a:pPr>
            <a:endParaRPr lang="en-US" dirty="0" smtClean="0"/>
          </a:p>
          <a:p>
            <a:pPr lvl="1">
              <a:buFont typeface="Wingdings" panose="05000000000000000000" pitchFamily="2" charset="2"/>
              <a:buChar char="q"/>
            </a:pPr>
            <a:r>
              <a:rPr lang="en-US" dirty="0" smtClean="0"/>
              <a:t>Inguinal hernia (73%)</a:t>
            </a:r>
          </a:p>
          <a:p>
            <a:pPr lvl="1">
              <a:buFont typeface="Wingdings" panose="05000000000000000000" pitchFamily="2" charset="2"/>
              <a:buChar char="q"/>
            </a:pPr>
            <a:endParaRPr lang="en-US" dirty="0" smtClean="0"/>
          </a:p>
          <a:p>
            <a:pPr lvl="1">
              <a:buFont typeface="Wingdings" panose="05000000000000000000" pitchFamily="2" charset="2"/>
              <a:buChar char="q"/>
            </a:pPr>
            <a:r>
              <a:rPr lang="en-US" dirty="0" smtClean="0"/>
              <a:t>Incisional hernia</a:t>
            </a:r>
          </a:p>
          <a:p>
            <a:pPr lvl="1">
              <a:buFont typeface="Wingdings" panose="05000000000000000000" pitchFamily="2" charset="2"/>
              <a:buChar char="q"/>
            </a:pPr>
            <a:endParaRPr lang="en-US" dirty="0" smtClean="0"/>
          </a:p>
          <a:p>
            <a:pPr>
              <a:buFont typeface="Wingdings" panose="05000000000000000000" pitchFamily="2" charset="2"/>
              <a:buChar char="q"/>
            </a:pPr>
            <a:r>
              <a:rPr lang="en-US" dirty="0" smtClean="0"/>
              <a:t>Appears  as a mass in the femoral triangle inferolateral to pubic tubercle</a:t>
            </a:r>
          </a:p>
          <a:p>
            <a:pPr>
              <a:buFont typeface="Wingdings" panose="05000000000000000000" pitchFamily="2" charset="2"/>
              <a:buChar char="q"/>
            </a:pPr>
            <a:endParaRPr lang="en-US" dirty="0" smtClean="0"/>
          </a:p>
          <a:p>
            <a:pPr>
              <a:buFont typeface="Wingdings" panose="05000000000000000000" pitchFamily="2" charset="2"/>
              <a:buChar char="q"/>
            </a:pPr>
            <a:r>
              <a:rPr lang="en-US" dirty="0" smtClean="0"/>
              <a:t>It bounded by femoral vein laterally &amp; lacunar ligament medially</a:t>
            </a:r>
          </a:p>
          <a:p>
            <a:pPr>
              <a:buFont typeface="Wingdings" panose="05000000000000000000" pitchFamily="2" charset="2"/>
              <a:buChar char="q"/>
            </a:pPr>
            <a:endParaRPr lang="en-US" dirty="0" smtClean="0"/>
          </a:p>
          <a:p>
            <a:pPr>
              <a:buFont typeface="Wingdings" panose="05000000000000000000" pitchFamily="2" charset="2"/>
              <a:buChar char="q"/>
            </a:pPr>
            <a:r>
              <a:rPr lang="en-US" dirty="0" smtClean="0"/>
              <a:t>It is covered by parietal peritoneum (</a:t>
            </a:r>
            <a:r>
              <a:rPr lang="en-US" dirty="0"/>
              <a:t>H</a:t>
            </a:r>
            <a:r>
              <a:rPr lang="en-US" dirty="0" smtClean="0"/>
              <a:t>ernia sac)</a:t>
            </a:r>
          </a:p>
          <a:p>
            <a:endParaRPr lang="en-US" dirty="0" smtClean="0"/>
          </a:p>
          <a:p>
            <a:endParaRPr lang="en-US" dirty="0" smtClean="0"/>
          </a:p>
          <a:p>
            <a:endParaRPr lang="en-US" dirty="0"/>
          </a:p>
        </p:txBody>
      </p:sp>
      <p:pic>
        <p:nvPicPr>
          <p:cNvPr id="1026" name="Picture 2" descr="D:\1618389402123.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04521" y="685800"/>
            <a:ext cx="4807524"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4950" y="4038601"/>
            <a:ext cx="4623625" cy="2180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431A90B1-3913-4517-9312-1A428A29B631}"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a:t>
            </a:fld>
            <a:endParaRPr lang="en-US" dirty="0"/>
          </a:p>
        </p:txBody>
      </p:sp>
    </p:spTree>
    <p:extLst>
      <p:ext uri="{BB962C8B-B14F-4D97-AF65-F5344CB8AC3E}">
        <p14:creationId xmlns:p14="http://schemas.microsoft.com/office/powerpoint/2010/main" val="1507017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3962400" cy="5257800"/>
          </a:xfrm>
        </p:spPr>
        <p:txBody>
          <a:bodyPr>
            <a:noAutofit/>
          </a:bodyPr>
          <a:lstStyle/>
          <a:p>
            <a:pPr>
              <a:buFont typeface="Wingdings" panose="05000000000000000000" pitchFamily="2" charset="2"/>
              <a:buChar char="q"/>
            </a:pPr>
            <a:r>
              <a:rPr lang="en-US" sz="2000" dirty="0" smtClean="0">
                <a:solidFill>
                  <a:srgbClr val="0070C0"/>
                </a:solidFill>
              </a:rPr>
              <a:t> </a:t>
            </a:r>
            <a:r>
              <a:rPr lang="en-US" sz="2400" dirty="0" smtClean="0">
                <a:solidFill>
                  <a:srgbClr val="0070C0"/>
                </a:solidFill>
              </a:rPr>
              <a:t>Anatomy of Femoral Canal</a:t>
            </a:r>
          </a:p>
          <a:p>
            <a:pPr>
              <a:buFont typeface="Wingdings" panose="05000000000000000000" pitchFamily="2" charset="2"/>
              <a:buChar char="q"/>
            </a:pPr>
            <a:endParaRPr lang="en-US" sz="2000" dirty="0" smtClean="0">
              <a:solidFill>
                <a:srgbClr val="0070C0"/>
              </a:solidFill>
            </a:endParaRPr>
          </a:p>
          <a:p>
            <a:pPr lvl="1"/>
            <a:r>
              <a:rPr lang="en-US" sz="1800" dirty="0" smtClean="0"/>
              <a:t>It is the medial most compartment of the femoral sheath</a:t>
            </a:r>
          </a:p>
          <a:p>
            <a:pPr lvl="1"/>
            <a:endParaRPr lang="en-US" sz="1800" dirty="0" smtClean="0"/>
          </a:p>
          <a:p>
            <a:pPr lvl="1"/>
            <a:r>
              <a:rPr lang="en-US" sz="1800" dirty="0" smtClean="0"/>
              <a:t>which extends from femoral ring above to saphenous opening below.</a:t>
            </a:r>
          </a:p>
          <a:p>
            <a:pPr lvl="1"/>
            <a:endParaRPr lang="en-US" sz="1800" dirty="0" smtClean="0"/>
          </a:p>
          <a:p>
            <a:pPr lvl="1"/>
            <a:r>
              <a:rPr lang="en-US" sz="1800" dirty="0" smtClean="0"/>
              <a:t> It contains fat, lymphatics, lymph node of Cloquet</a:t>
            </a:r>
            <a:endParaRPr lang="en-US" sz="1800" dirty="0"/>
          </a:p>
          <a:p>
            <a:pPr lvl="1"/>
            <a:endParaRPr lang="en-US" sz="1800" dirty="0" smtClean="0"/>
          </a:p>
          <a:p>
            <a:pPr lvl="1"/>
            <a:r>
              <a:rPr lang="en-US" sz="1800" dirty="0" smtClean="0"/>
              <a:t>It is 1.25 cm long and 1.25 cm wide at the base</a:t>
            </a:r>
          </a:p>
          <a:p>
            <a:pPr lvl="1"/>
            <a:endParaRPr lang="en-US" sz="1800" dirty="0" smtClean="0"/>
          </a:p>
          <a:p>
            <a:pPr lvl="1"/>
            <a:r>
              <a:rPr lang="en-US" sz="1800" dirty="0" smtClean="0"/>
              <a:t>Below it is closed by cribriform fascia.</a:t>
            </a:r>
          </a:p>
          <a:p>
            <a:pPr marL="0" indent="0">
              <a:buNone/>
            </a:pPr>
            <a:endParaRPr lang="en-US" sz="2000" dirty="0" smtClean="0">
              <a:solidFill>
                <a:srgbClr val="0070C0"/>
              </a:solidFill>
            </a:endParaRPr>
          </a:p>
        </p:txBody>
      </p:sp>
      <p:pic>
        <p:nvPicPr>
          <p:cNvPr id="2052" name="Picture 4" descr="D:\16183952806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7613" y="1828800"/>
            <a:ext cx="5126386" cy="36576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91BE5817-DB8D-4F71-B3B7-9D2DA3EAF981}"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3</a:t>
            </a:fld>
            <a:endParaRPr lang="en-US" dirty="0"/>
          </a:p>
        </p:txBody>
      </p:sp>
    </p:spTree>
    <p:extLst>
      <p:ext uri="{BB962C8B-B14F-4D97-AF65-F5344CB8AC3E}">
        <p14:creationId xmlns:p14="http://schemas.microsoft.com/office/powerpoint/2010/main" val="4129942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381000"/>
            <a:ext cx="4343400" cy="5715000"/>
          </a:xfrm>
        </p:spPr>
        <p:txBody>
          <a:bodyPr/>
          <a:lstStyle/>
          <a:p>
            <a:pPr lvl="0">
              <a:buFont typeface="Wingdings" panose="05000000000000000000" pitchFamily="2" charset="2"/>
              <a:buChar char="q"/>
            </a:pPr>
            <a:r>
              <a:rPr lang="en-US" sz="2400" dirty="0">
                <a:solidFill>
                  <a:srgbClr val="0070C0"/>
                </a:solidFill>
              </a:rPr>
              <a:t>Anatomy of Femoral </a:t>
            </a:r>
            <a:r>
              <a:rPr lang="en-US" sz="2400" dirty="0" smtClean="0">
                <a:solidFill>
                  <a:srgbClr val="0070C0"/>
                </a:solidFill>
              </a:rPr>
              <a:t>ring</a:t>
            </a:r>
          </a:p>
          <a:p>
            <a:pPr marL="0" lvl="0" indent="0">
              <a:buNone/>
            </a:pPr>
            <a:r>
              <a:rPr lang="en-US" sz="2000" dirty="0">
                <a:solidFill>
                  <a:prstClr val="black"/>
                </a:solidFill>
              </a:rPr>
              <a:t> </a:t>
            </a:r>
            <a:r>
              <a:rPr lang="en-US" sz="2000" dirty="0" smtClean="0">
                <a:solidFill>
                  <a:prstClr val="black"/>
                </a:solidFill>
              </a:rPr>
              <a:t>  It </a:t>
            </a:r>
            <a:r>
              <a:rPr lang="en-US" sz="2000" dirty="0">
                <a:solidFill>
                  <a:prstClr val="black"/>
                </a:solidFill>
              </a:rPr>
              <a:t>is bounded – </a:t>
            </a:r>
            <a:endParaRPr lang="en-US" sz="2000" dirty="0" smtClean="0">
              <a:solidFill>
                <a:prstClr val="black"/>
              </a:solidFill>
            </a:endParaRPr>
          </a:p>
          <a:p>
            <a:pPr marL="0" lvl="0" indent="0">
              <a:buNone/>
            </a:pPr>
            <a:endParaRPr lang="en-US" sz="2000" dirty="0" smtClean="0">
              <a:solidFill>
                <a:prstClr val="black"/>
              </a:solidFill>
            </a:endParaRPr>
          </a:p>
          <a:p>
            <a:pPr lvl="1">
              <a:buFont typeface="Wingdings" panose="05000000000000000000" pitchFamily="2" charset="2"/>
              <a:buChar char="q"/>
            </a:pPr>
            <a:r>
              <a:rPr lang="en-US" sz="1800" dirty="0" smtClean="0">
                <a:solidFill>
                  <a:srgbClr val="C00000"/>
                </a:solidFill>
              </a:rPr>
              <a:t>Anteriorly </a:t>
            </a:r>
            <a:r>
              <a:rPr lang="en-US" sz="1800" dirty="0">
                <a:solidFill>
                  <a:srgbClr val="C00000"/>
                </a:solidFill>
              </a:rPr>
              <a:t>-  </a:t>
            </a:r>
            <a:r>
              <a:rPr lang="en-US" sz="1800" dirty="0" smtClean="0">
                <a:solidFill>
                  <a:prstClr val="black"/>
                </a:solidFill>
              </a:rPr>
              <a:t>Inguinal ligament</a:t>
            </a:r>
          </a:p>
          <a:p>
            <a:pPr lvl="1">
              <a:buFont typeface="Wingdings" panose="05000000000000000000" pitchFamily="2" charset="2"/>
              <a:buChar char="q"/>
            </a:pPr>
            <a:endParaRPr lang="en-US" sz="1800" dirty="0" smtClean="0">
              <a:solidFill>
                <a:prstClr val="black"/>
              </a:solidFill>
            </a:endParaRPr>
          </a:p>
          <a:p>
            <a:pPr lvl="1">
              <a:buFont typeface="Wingdings" panose="05000000000000000000" pitchFamily="2" charset="2"/>
              <a:buChar char="q"/>
            </a:pPr>
            <a:r>
              <a:rPr lang="en-US" sz="1800" dirty="0" smtClean="0">
                <a:solidFill>
                  <a:srgbClr val="C00000"/>
                </a:solidFill>
              </a:rPr>
              <a:t>Posteriorly </a:t>
            </a:r>
            <a:r>
              <a:rPr lang="en-US" sz="1800" dirty="0">
                <a:solidFill>
                  <a:srgbClr val="C00000"/>
                </a:solidFill>
              </a:rPr>
              <a:t>-  </a:t>
            </a:r>
            <a:r>
              <a:rPr lang="en-US" sz="1800" dirty="0">
                <a:solidFill>
                  <a:prstClr val="black"/>
                </a:solidFill>
              </a:rPr>
              <a:t>Ilio pectineal ligament of </a:t>
            </a:r>
            <a:r>
              <a:rPr lang="en-US" sz="1800" dirty="0" smtClean="0">
                <a:solidFill>
                  <a:prstClr val="black"/>
                </a:solidFill>
              </a:rPr>
              <a:t>Cooper ,Pubic </a:t>
            </a:r>
            <a:r>
              <a:rPr lang="en-US" sz="1800" dirty="0">
                <a:solidFill>
                  <a:prstClr val="black"/>
                </a:solidFill>
              </a:rPr>
              <a:t>bone </a:t>
            </a:r>
            <a:r>
              <a:rPr lang="en-US" sz="1800" dirty="0" smtClean="0">
                <a:solidFill>
                  <a:prstClr val="black"/>
                </a:solidFill>
              </a:rPr>
              <a:t>&amp;  Fascia covering </a:t>
            </a:r>
            <a:r>
              <a:rPr lang="en-US" sz="1800" dirty="0">
                <a:solidFill>
                  <a:prstClr val="black"/>
                </a:solidFill>
              </a:rPr>
              <a:t>the pectineus        	                          </a:t>
            </a:r>
            <a:r>
              <a:rPr lang="en-US" sz="1800" dirty="0" smtClean="0">
                <a:solidFill>
                  <a:prstClr val="black"/>
                </a:solidFill>
              </a:rPr>
              <a:t>muscle</a:t>
            </a:r>
          </a:p>
          <a:p>
            <a:pPr lvl="1">
              <a:buFont typeface="Wingdings" panose="05000000000000000000" pitchFamily="2" charset="2"/>
              <a:buChar char="q"/>
            </a:pPr>
            <a:endParaRPr lang="en-US" sz="1800" dirty="0" smtClean="0">
              <a:solidFill>
                <a:prstClr val="black"/>
              </a:solidFill>
            </a:endParaRPr>
          </a:p>
          <a:p>
            <a:pPr lvl="1">
              <a:buFont typeface="Wingdings" panose="05000000000000000000" pitchFamily="2" charset="2"/>
              <a:buChar char="q"/>
            </a:pPr>
            <a:r>
              <a:rPr lang="en-US" sz="1800" dirty="0" smtClean="0">
                <a:solidFill>
                  <a:srgbClr val="C00000"/>
                </a:solidFill>
              </a:rPr>
              <a:t>Medially  </a:t>
            </a:r>
            <a:r>
              <a:rPr lang="en-US" sz="1800" dirty="0">
                <a:solidFill>
                  <a:srgbClr val="C00000"/>
                </a:solidFill>
              </a:rPr>
              <a:t>- </a:t>
            </a:r>
            <a:r>
              <a:rPr lang="en-US" sz="1800" dirty="0">
                <a:solidFill>
                  <a:prstClr val="black"/>
                </a:solidFill>
              </a:rPr>
              <a:t>Concave sharp margin of lacunar      	          (Gimbernat’s) </a:t>
            </a:r>
            <a:r>
              <a:rPr lang="en-US" sz="1800" dirty="0" smtClean="0">
                <a:solidFill>
                  <a:prstClr val="black"/>
                </a:solidFill>
              </a:rPr>
              <a:t>ligament</a:t>
            </a:r>
          </a:p>
          <a:p>
            <a:pPr lvl="1">
              <a:buFont typeface="Wingdings" panose="05000000000000000000" pitchFamily="2" charset="2"/>
              <a:buChar char="q"/>
            </a:pPr>
            <a:endParaRPr lang="en-US" sz="1800" dirty="0" smtClean="0">
              <a:solidFill>
                <a:prstClr val="black"/>
              </a:solidFill>
            </a:endParaRPr>
          </a:p>
          <a:p>
            <a:pPr lvl="1">
              <a:buFont typeface="Wingdings" panose="05000000000000000000" pitchFamily="2" charset="2"/>
              <a:buChar char="q"/>
            </a:pPr>
            <a:r>
              <a:rPr lang="en-US" sz="1800" dirty="0" smtClean="0">
                <a:solidFill>
                  <a:srgbClr val="C00000"/>
                </a:solidFill>
              </a:rPr>
              <a:t>Laterally  </a:t>
            </a:r>
            <a:r>
              <a:rPr lang="en-US" sz="1800" dirty="0">
                <a:solidFill>
                  <a:srgbClr val="C00000"/>
                </a:solidFill>
              </a:rPr>
              <a:t>- </a:t>
            </a:r>
            <a:r>
              <a:rPr lang="en-US" sz="1800" dirty="0">
                <a:solidFill>
                  <a:prstClr val="black"/>
                </a:solidFill>
              </a:rPr>
              <a:t>A thin septum separating from       	     femoral vein.</a:t>
            </a:r>
          </a:p>
          <a:p>
            <a:endParaRPr lang="en-US" dirty="0"/>
          </a:p>
        </p:txBody>
      </p:sp>
      <p:pic>
        <p:nvPicPr>
          <p:cNvPr id="614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08121" y="1676400"/>
            <a:ext cx="4618673"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C5149F60-A811-4E4A-BA01-4C3E7FA8B156}"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4</a:t>
            </a:fld>
            <a:endParaRPr lang="en-US" dirty="0"/>
          </a:p>
        </p:txBody>
      </p:sp>
    </p:spTree>
    <p:extLst>
      <p:ext uri="{BB962C8B-B14F-4D97-AF65-F5344CB8AC3E}">
        <p14:creationId xmlns:p14="http://schemas.microsoft.com/office/powerpoint/2010/main" val="4090429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762000"/>
            <a:ext cx="4191000" cy="4953000"/>
          </a:xfrm>
        </p:spPr>
        <p:txBody>
          <a:bodyPr>
            <a:normAutofit lnSpcReduction="10000"/>
          </a:bodyPr>
          <a:lstStyle/>
          <a:p>
            <a:pPr>
              <a:buFont typeface="Wingdings" panose="05000000000000000000" pitchFamily="2" charset="2"/>
              <a:buChar char="q"/>
            </a:pPr>
            <a:r>
              <a:rPr lang="en-US" sz="2400" dirty="0" smtClean="0">
                <a:solidFill>
                  <a:srgbClr val="C00000"/>
                </a:solidFill>
              </a:rPr>
              <a:t>Path of </a:t>
            </a:r>
            <a:r>
              <a:rPr lang="en-US" sz="2400" dirty="0">
                <a:solidFill>
                  <a:srgbClr val="C00000"/>
                </a:solidFill>
              </a:rPr>
              <a:t>F</a:t>
            </a:r>
            <a:r>
              <a:rPr lang="en-US" sz="2400" dirty="0" smtClean="0">
                <a:solidFill>
                  <a:srgbClr val="C00000"/>
                </a:solidFill>
              </a:rPr>
              <a:t>emoral hernia –</a:t>
            </a:r>
          </a:p>
          <a:p>
            <a:pPr marL="0" indent="0">
              <a:buNone/>
            </a:pPr>
            <a:r>
              <a:rPr lang="en-US" dirty="0" smtClean="0"/>
              <a:t> </a:t>
            </a:r>
          </a:p>
          <a:p>
            <a:pPr lvl="1"/>
            <a:r>
              <a:rPr lang="en-US" dirty="0" smtClean="0"/>
              <a:t>At first downward then anterior and then upward</a:t>
            </a:r>
          </a:p>
          <a:p>
            <a:pPr marL="457200" lvl="1" indent="0">
              <a:buNone/>
            </a:pPr>
            <a:endParaRPr lang="en-US" dirty="0" smtClean="0"/>
          </a:p>
          <a:p>
            <a:pPr lvl="1"/>
            <a:r>
              <a:rPr lang="en-US" dirty="0" smtClean="0"/>
              <a:t>Located inferolateral to pubic tubercle</a:t>
            </a:r>
          </a:p>
          <a:p>
            <a:pPr lvl="1"/>
            <a:endParaRPr lang="en-US" dirty="0" smtClean="0"/>
          </a:p>
          <a:p>
            <a:pPr lvl="1"/>
            <a:r>
              <a:rPr lang="en-US" dirty="0" smtClean="0"/>
              <a:t>It is useful for surgeon to know the path of hernia in order to reverse the path during reducing the hernia </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228388092"/>
              </p:ext>
            </p:extLst>
          </p:nvPr>
        </p:nvGraphicFramePr>
        <p:xfrm>
          <a:off x="4390056" y="2057400"/>
          <a:ext cx="4657743" cy="3048000"/>
        </p:xfrm>
        <a:graphic>
          <a:graphicData uri="http://schemas.openxmlformats.org/presentationml/2006/ole">
            <mc:AlternateContent xmlns:mc="http://schemas.openxmlformats.org/markup-compatibility/2006">
              <mc:Choice xmlns:v="urn:schemas-microsoft-com:vml" Requires="v">
                <p:oleObj spid="_x0000_s10276" name="Acrobat Document" r:id="rId3" imgW="8020012" imgH="5247993" progId="AcroExch.Document.2015">
                  <p:embed/>
                </p:oleObj>
              </mc:Choice>
              <mc:Fallback>
                <p:oleObj name="Acrobat Document" r:id="rId3" imgW="8020012" imgH="5247993" progId="AcroExch.Document.2015">
                  <p:embed/>
                  <p:pic>
                    <p:nvPicPr>
                      <p:cNvPr id="0" name=""/>
                      <p:cNvPicPr/>
                      <p:nvPr/>
                    </p:nvPicPr>
                    <p:blipFill>
                      <a:blip r:embed="rId4"/>
                      <a:stretch>
                        <a:fillRect/>
                      </a:stretch>
                    </p:blipFill>
                    <p:spPr>
                      <a:xfrm>
                        <a:off x="4390056" y="2057400"/>
                        <a:ext cx="4657743" cy="3048000"/>
                      </a:xfrm>
                      <a:prstGeom prst="rect">
                        <a:avLst/>
                      </a:prstGeom>
                    </p:spPr>
                  </p:pic>
                </p:oleObj>
              </mc:Fallback>
            </mc:AlternateContent>
          </a:graphicData>
        </a:graphic>
      </p:graphicFrame>
      <p:sp>
        <p:nvSpPr>
          <p:cNvPr id="2" name="Date Placeholder 1"/>
          <p:cNvSpPr>
            <a:spLocks noGrp="1"/>
          </p:cNvSpPr>
          <p:nvPr>
            <p:ph type="dt" sz="half" idx="10"/>
          </p:nvPr>
        </p:nvSpPr>
        <p:spPr/>
        <p:txBody>
          <a:bodyPr/>
          <a:lstStyle/>
          <a:p>
            <a:fld id="{C441A5A2-E985-4EE3-8CED-CBC5F13ED896}"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5</a:t>
            </a:fld>
            <a:endParaRPr lang="en-US" dirty="0"/>
          </a:p>
        </p:txBody>
      </p:sp>
    </p:spTree>
    <p:extLst>
      <p:ext uri="{BB962C8B-B14F-4D97-AF65-F5344CB8AC3E}">
        <p14:creationId xmlns:p14="http://schemas.microsoft.com/office/powerpoint/2010/main" val="1661044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723900"/>
            <a:ext cx="4038600" cy="5715000"/>
          </a:xfrm>
        </p:spPr>
        <p:txBody>
          <a:bodyPr/>
          <a:lstStyle/>
          <a:p>
            <a:pPr>
              <a:buFont typeface="Wingdings" panose="05000000000000000000" pitchFamily="2" charset="2"/>
              <a:buChar char="q"/>
            </a:pPr>
            <a:r>
              <a:rPr lang="en-US" dirty="0">
                <a:solidFill>
                  <a:srgbClr val="C00000"/>
                </a:solidFill>
              </a:rPr>
              <a:t>PARTS OF </a:t>
            </a:r>
            <a:r>
              <a:rPr lang="en-US" dirty="0" smtClean="0">
                <a:solidFill>
                  <a:srgbClr val="C00000"/>
                </a:solidFill>
              </a:rPr>
              <a:t>HERNIA - </a:t>
            </a:r>
            <a:endParaRPr lang="en-US" dirty="0">
              <a:solidFill>
                <a:srgbClr val="C00000"/>
              </a:solidFill>
            </a:endParaRPr>
          </a:p>
          <a:p>
            <a:pPr lvl="1"/>
            <a:r>
              <a:rPr lang="en-US" dirty="0"/>
              <a:t>Hernia comprises </a:t>
            </a:r>
            <a:r>
              <a:rPr lang="en-US" dirty="0" smtClean="0"/>
              <a:t>of – </a:t>
            </a:r>
          </a:p>
          <a:p>
            <a:pPr lvl="1"/>
            <a:endParaRPr lang="en-US" dirty="0"/>
          </a:p>
          <a:p>
            <a:pPr lvl="2"/>
            <a:r>
              <a:rPr lang="en-US" dirty="0" smtClean="0"/>
              <a:t> Covering</a:t>
            </a:r>
          </a:p>
          <a:p>
            <a:pPr lvl="2"/>
            <a:endParaRPr lang="en-US" dirty="0"/>
          </a:p>
          <a:p>
            <a:pPr lvl="2"/>
            <a:r>
              <a:rPr lang="en-US" dirty="0" smtClean="0"/>
              <a:t> Sac</a:t>
            </a:r>
          </a:p>
          <a:p>
            <a:pPr lvl="2"/>
            <a:endParaRPr lang="en-US" dirty="0"/>
          </a:p>
          <a:p>
            <a:pPr lvl="2"/>
            <a:r>
              <a:rPr lang="en-US" dirty="0" smtClean="0"/>
              <a:t>Content</a:t>
            </a:r>
          </a:p>
          <a:p>
            <a:pPr lvl="2"/>
            <a:endParaRPr lang="en-US" dirty="0"/>
          </a:p>
          <a:p>
            <a:pPr lvl="1"/>
            <a:r>
              <a:rPr lang="en-US" dirty="0"/>
              <a:t>Sac is a diverticulum of peritoneum with mouth, </a:t>
            </a:r>
            <a:r>
              <a:rPr lang="en-US" dirty="0" smtClean="0"/>
              <a:t>neck, body </a:t>
            </a:r>
            <a:r>
              <a:rPr lang="en-US" dirty="0"/>
              <a:t>and fundus.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1920" y="533400"/>
            <a:ext cx="48101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375" y="4114800"/>
            <a:ext cx="4621213" cy="2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EFAAAC4C-5F06-4605-B2F4-B9B3F8709DA7}"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6</a:t>
            </a:fld>
            <a:endParaRPr lang="en-US" dirty="0"/>
          </a:p>
        </p:txBody>
      </p:sp>
    </p:spTree>
    <p:extLst>
      <p:ext uri="{BB962C8B-B14F-4D97-AF65-F5344CB8AC3E}">
        <p14:creationId xmlns:p14="http://schemas.microsoft.com/office/powerpoint/2010/main" val="124585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381000"/>
            <a:ext cx="8763000" cy="6248400"/>
          </a:xfrm>
        </p:spPr>
        <p:txBody>
          <a:bodyPr>
            <a:normAutofit fontScale="92500" lnSpcReduction="20000"/>
          </a:bodyPr>
          <a:lstStyle/>
          <a:p>
            <a:pPr>
              <a:buFont typeface="Wingdings" panose="05000000000000000000" pitchFamily="2" charset="2"/>
              <a:buChar char="q"/>
            </a:pPr>
            <a:r>
              <a:rPr lang="en-US" dirty="0" smtClean="0">
                <a:solidFill>
                  <a:srgbClr val="C00000"/>
                </a:solidFill>
              </a:rPr>
              <a:t>Etiology of Femoral hernia – </a:t>
            </a:r>
          </a:p>
          <a:p>
            <a:pPr>
              <a:buFont typeface="Wingdings" panose="05000000000000000000" pitchFamily="2" charset="2"/>
              <a:buChar char="q"/>
            </a:pPr>
            <a:endParaRPr lang="en-US" dirty="0" smtClean="0">
              <a:solidFill>
                <a:srgbClr val="C00000"/>
              </a:solidFill>
            </a:endParaRPr>
          </a:p>
          <a:p>
            <a:pPr lvl="1">
              <a:buFont typeface="Wingdings" panose="05000000000000000000" pitchFamily="2" charset="2"/>
              <a:buChar char="v"/>
            </a:pPr>
            <a:r>
              <a:rPr lang="en-US" dirty="0" smtClean="0"/>
              <a:t>More common in female due to </a:t>
            </a:r>
            <a:r>
              <a:rPr lang="en-US" u="sng" dirty="0">
                <a:solidFill>
                  <a:srgbClr val="0070C0"/>
                </a:solidFill>
              </a:rPr>
              <a:t>W</a:t>
            </a:r>
            <a:r>
              <a:rPr lang="en-US" u="sng" dirty="0" smtClean="0">
                <a:solidFill>
                  <a:srgbClr val="0070C0"/>
                </a:solidFill>
              </a:rPr>
              <a:t>ider pelvis  </a:t>
            </a:r>
            <a:r>
              <a:rPr lang="en-US" dirty="0" smtClean="0"/>
              <a:t>&amp; Smaller inguinal canal</a:t>
            </a:r>
          </a:p>
          <a:p>
            <a:pPr lvl="1">
              <a:buFont typeface="Wingdings" panose="05000000000000000000" pitchFamily="2" charset="2"/>
              <a:buChar char="v"/>
            </a:pPr>
            <a:endParaRPr lang="en-US" dirty="0"/>
          </a:p>
          <a:p>
            <a:pPr lvl="1">
              <a:buFont typeface="Wingdings" panose="05000000000000000000" pitchFamily="2" charset="2"/>
              <a:buChar char="v"/>
            </a:pPr>
            <a:r>
              <a:rPr lang="en-US" dirty="0" smtClean="0"/>
              <a:t>It also occurs after  </a:t>
            </a:r>
            <a:r>
              <a:rPr lang="en-US" u="sng" dirty="0" smtClean="0">
                <a:solidFill>
                  <a:srgbClr val="0070C0"/>
                </a:solidFill>
              </a:rPr>
              <a:t>multiple pregnancies </a:t>
            </a:r>
            <a:r>
              <a:rPr lang="en-US" dirty="0" smtClean="0"/>
              <a:t>due to enlargement of femoral ring over time from increased intra- abdominal pressure forcing fat into femoral canal</a:t>
            </a:r>
          </a:p>
          <a:p>
            <a:pPr marL="457200" lvl="1" indent="0">
              <a:buNone/>
            </a:pPr>
            <a:r>
              <a:rPr lang="en-US" dirty="0" smtClean="0"/>
              <a:t> </a:t>
            </a:r>
            <a:endParaRPr lang="en-US" dirty="0"/>
          </a:p>
          <a:p>
            <a:pPr lvl="2"/>
            <a:r>
              <a:rPr lang="en-US" dirty="0" smtClean="0">
                <a:solidFill>
                  <a:srgbClr val="0070C0"/>
                </a:solidFill>
              </a:rPr>
              <a:t> </a:t>
            </a:r>
            <a:r>
              <a:rPr lang="en-US" dirty="0">
                <a:solidFill>
                  <a:srgbClr val="0070C0"/>
                </a:solidFill>
              </a:rPr>
              <a:t>Lifting of heavy </a:t>
            </a:r>
            <a:r>
              <a:rPr lang="en-US" dirty="0" smtClean="0">
                <a:solidFill>
                  <a:srgbClr val="0070C0"/>
                </a:solidFill>
              </a:rPr>
              <a:t>weight</a:t>
            </a:r>
          </a:p>
          <a:p>
            <a:pPr lvl="2"/>
            <a:endParaRPr lang="en-US" dirty="0">
              <a:solidFill>
                <a:srgbClr val="0070C0"/>
              </a:solidFill>
            </a:endParaRPr>
          </a:p>
          <a:p>
            <a:pPr lvl="2"/>
            <a:r>
              <a:rPr lang="en-US" dirty="0" smtClean="0">
                <a:solidFill>
                  <a:srgbClr val="0070C0"/>
                </a:solidFill>
              </a:rPr>
              <a:t> </a:t>
            </a:r>
            <a:r>
              <a:rPr lang="en-US" dirty="0">
                <a:solidFill>
                  <a:srgbClr val="0070C0"/>
                </a:solidFill>
              </a:rPr>
              <a:t>Chronic cough </a:t>
            </a:r>
            <a:endParaRPr lang="en-US" dirty="0" smtClean="0">
              <a:solidFill>
                <a:srgbClr val="0070C0"/>
              </a:solidFill>
            </a:endParaRPr>
          </a:p>
          <a:p>
            <a:pPr lvl="2"/>
            <a:endParaRPr lang="en-US" dirty="0">
              <a:solidFill>
                <a:srgbClr val="0070C0"/>
              </a:solidFill>
            </a:endParaRPr>
          </a:p>
          <a:p>
            <a:pPr lvl="2"/>
            <a:r>
              <a:rPr lang="en-US" dirty="0" smtClean="0">
                <a:solidFill>
                  <a:srgbClr val="0070C0"/>
                </a:solidFill>
              </a:rPr>
              <a:t>Chronic </a:t>
            </a:r>
            <a:r>
              <a:rPr lang="en-US" dirty="0">
                <a:solidFill>
                  <a:srgbClr val="0070C0"/>
                </a:solidFill>
              </a:rPr>
              <a:t>constipation </a:t>
            </a:r>
            <a:endParaRPr lang="en-US" dirty="0" smtClean="0">
              <a:solidFill>
                <a:srgbClr val="0070C0"/>
              </a:solidFill>
            </a:endParaRPr>
          </a:p>
          <a:p>
            <a:pPr lvl="2"/>
            <a:endParaRPr lang="en-US" dirty="0">
              <a:solidFill>
                <a:srgbClr val="0070C0"/>
              </a:solidFill>
            </a:endParaRPr>
          </a:p>
          <a:p>
            <a:pPr lvl="2"/>
            <a:r>
              <a:rPr lang="en-US" dirty="0" smtClean="0">
                <a:solidFill>
                  <a:srgbClr val="0070C0"/>
                </a:solidFill>
              </a:rPr>
              <a:t>Obesity</a:t>
            </a:r>
          </a:p>
          <a:p>
            <a:pPr lvl="2"/>
            <a:endParaRPr lang="en-US" dirty="0">
              <a:solidFill>
                <a:srgbClr val="0070C0"/>
              </a:solidFill>
            </a:endParaRPr>
          </a:p>
          <a:p>
            <a:pPr lvl="2"/>
            <a:r>
              <a:rPr lang="en-US" dirty="0" smtClean="0">
                <a:solidFill>
                  <a:srgbClr val="0070C0"/>
                </a:solidFill>
              </a:rPr>
              <a:t>Smoking</a:t>
            </a:r>
          </a:p>
          <a:p>
            <a:pPr lvl="2"/>
            <a:endParaRPr lang="en-US" dirty="0">
              <a:solidFill>
                <a:srgbClr val="0070C0"/>
              </a:solidFill>
            </a:endParaRPr>
          </a:p>
          <a:p>
            <a:pPr lvl="2"/>
            <a:r>
              <a:rPr lang="en-US" dirty="0" smtClean="0">
                <a:solidFill>
                  <a:srgbClr val="0070C0"/>
                </a:solidFill>
              </a:rPr>
              <a:t>Ascites</a:t>
            </a:r>
            <a:endParaRPr lang="en-US" dirty="0">
              <a:solidFill>
                <a:srgbClr val="0070C0"/>
              </a:solidFill>
            </a:endParaRPr>
          </a:p>
          <a:p>
            <a:endParaRPr lang="en-US" dirty="0" smtClean="0"/>
          </a:p>
          <a:p>
            <a:endParaRPr lang="en-US" dirty="0"/>
          </a:p>
          <a:p>
            <a:endParaRPr lang="en-US" dirty="0"/>
          </a:p>
        </p:txBody>
      </p:sp>
      <p:sp>
        <p:nvSpPr>
          <p:cNvPr id="2" name="Date Placeholder 1"/>
          <p:cNvSpPr>
            <a:spLocks noGrp="1"/>
          </p:cNvSpPr>
          <p:nvPr>
            <p:ph type="dt" sz="half" idx="10"/>
          </p:nvPr>
        </p:nvSpPr>
        <p:spPr/>
        <p:txBody>
          <a:bodyPr/>
          <a:lstStyle/>
          <a:p>
            <a:fld id="{BD02F28A-8C2D-4128-A046-31541A72A926}"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7</a:t>
            </a:fld>
            <a:endParaRPr lang="en-US" dirty="0"/>
          </a:p>
        </p:txBody>
      </p:sp>
    </p:spTree>
    <p:extLst>
      <p:ext uri="{BB962C8B-B14F-4D97-AF65-F5344CB8AC3E}">
        <p14:creationId xmlns:p14="http://schemas.microsoft.com/office/powerpoint/2010/main" val="2824350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229600" cy="6096000"/>
          </a:xfrm>
        </p:spPr>
        <p:txBody>
          <a:bodyPr>
            <a:normAutofit fontScale="70000" lnSpcReduction="20000"/>
          </a:bodyPr>
          <a:lstStyle/>
          <a:p>
            <a:pPr>
              <a:buFont typeface="Wingdings" panose="05000000000000000000" pitchFamily="2" charset="2"/>
              <a:buChar char="q"/>
            </a:pPr>
            <a:r>
              <a:rPr lang="en-US" sz="4500" dirty="0" smtClean="0">
                <a:solidFill>
                  <a:srgbClr val="C00000"/>
                </a:solidFill>
              </a:rPr>
              <a:t>Clinical Features</a:t>
            </a:r>
          </a:p>
          <a:p>
            <a:pPr>
              <a:buFont typeface="Wingdings" panose="05000000000000000000" pitchFamily="2" charset="2"/>
              <a:buChar char="q"/>
            </a:pPr>
            <a:endParaRPr lang="en-US" sz="5500" dirty="0" smtClean="0">
              <a:solidFill>
                <a:srgbClr val="C00000"/>
              </a:solidFill>
            </a:endParaRPr>
          </a:p>
          <a:p>
            <a:pPr lvl="1"/>
            <a:r>
              <a:rPr lang="en-US" dirty="0" smtClean="0"/>
              <a:t> Common in females(2:1) ratio ,  Rare in the male</a:t>
            </a:r>
          </a:p>
          <a:p>
            <a:pPr marL="0" indent="0">
              <a:buNone/>
            </a:pPr>
            <a:endParaRPr lang="en-US" dirty="0" smtClean="0"/>
          </a:p>
          <a:p>
            <a:pPr lvl="1"/>
            <a:r>
              <a:rPr lang="en-US" dirty="0"/>
              <a:t>C</a:t>
            </a:r>
            <a:r>
              <a:rPr lang="en-US" dirty="0" smtClean="0"/>
              <a:t>ommon in multiparous female</a:t>
            </a:r>
            <a:r>
              <a:rPr lang="en-US" dirty="0"/>
              <a:t> </a:t>
            </a:r>
            <a:r>
              <a:rPr lang="en-US" dirty="0" smtClean="0"/>
              <a:t>, </a:t>
            </a:r>
            <a:r>
              <a:rPr lang="en-US" dirty="0"/>
              <a:t>r</a:t>
            </a:r>
            <a:r>
              <a:rPr lang="en-US" dirty="0" smtClean="0"/>
              <a:t>are before puberty</a:t>
            </a:r>
          </a:p>
          <a:p>
            <a:endParaRPr lang="en-US" dirty="0" smtClean="0"/>
          </a:p>
          <a:p>
            <a:pPr lvl="1"/>
            <a:r>
              <a:rPr lang="en-US" dirty="0" smtClean="0"/>
              <a:t>20% occurs bilaterally , more common on right side</a:t>
            </a:r>
          </a:p>
          <a:p>
            <a:endParaRPr lang="en-US" dirty="0" smtClean="0"/>
          </a:p>
          <a:p>
            <a:pPr lvl="1"/>
            <a:r>
              <a:rPr lang="en-US" dirty="0" smtClean="0"/>
              <a:t>Presents as a swelling in the groin below and lateral to the pubic tubercle (Inguinal hernia is above and medial to the pubic tubercle)</a:t>
            </a:r>
          </a:p>
          <a:p>
            <a:endParaRPr lang="en-US" dirty="0" smtClean="0"/>
          </a:p>
          <a:p>
            <a:pPr lvl="1"/>
            <a:r>
              <a:rPr lang="en-US" dirty="0" smtClean="0"/>
              <a:t>Often </a:t>
            </a:r>
            <a:r>
              <a:rPr lang="en-US" dirty="0"/>
              <a:t>femoral hernia can be associated with </a:t>
            </a:r>
            <a:r>
              <a:rPr lang="en-US" dirty="0" smtClean="0"/>
              <a:t>inguinal hernia also</a:t>
            </a:r>
          </a:p>
          <a:p>
            <a:pPr marL="0" indent="0">
              <a:buNone/>
            </a:pPr>
            <a:endParaRPr lang="en-US" dirty="0" smtClean="0"/>
          </a:p>
          <a:p>
            <a:pPr lvl="1"/>
            <a:r>
              <a:rPr lang="en-US" dirty="0" smtClean="0"/>
              <a:t>When obstruction and strangulation occurs which is more common</a:t>
            </a:r>
            <a:r>
              <a:rPr lang="en-US" dirty="0"/>
              <a:t> </a:t>
            </a:r>
            <a:r>
              <a:rPr lang="en-US" dirty="0" smtClean="0"/>
              <a:t>(40%)  </a:t>
            </a:r>
          </a:p>
          <a:p>
            <a:endParaRPr lang="en-US" dirty="0" smtClean="0"/>
          </a:p>
          <a:p>
            <a:pPr lvl="1"/>
            <a:r>
              <a:rPr lang="en-US" dirty="0" smtClean="0"/>
              <a:t> </a:t>
            </a:r>
            <a:r>
              <a:rPr lang="en-US" dirty="0"/>
              <a:t>P</a:t>
            </a:r>
            <a:r>
              <a:rPr lang="en-US" dirty="0" smtClean="0"/>
              <a:t>resent hip or abdominal pain , tenderness, abdominal distension, vomiting and features of toxicity</a:t>
            </a:r>
            <a:endParaRPr lang="en-US" dirty="0"/>
          </a:p>
        </p:txBody>
      </p:sp>
      <p:sp>
        <p:nvSpPr>
          <p:cNvPr id="2" name="Date Placeholder 1"/>
          <p:cNvSpPr>
            <a:spLocks noGrp="1"/>
          </p:cNvSpPr>
          <p:nvPr>
            <p:ph type="dt" sz="half" idx="10"/>
          </p:nvPr>
        </p:nvSpPr>
        <p:spPr/>
        <p:txBody>
          <a:bodyPr/>
          <a:lstStyle/>
          <a:p>
            <a:fld id="{2D5BA3D2-5FC1-4BD0-9BA2-D012ACABF788}"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8</a:t>
            </a:fld>
            <a:endParaRPr lang="en-US" dirty="0"/>
          </a:p>
        </p:txBody>
      </p:sp>
    </p:spTree>
    <p:extLst>
      <p:ext uri="{BB962C8B-B14F-4D97-AF65-F5344CB8AC3E}">
        <p14:creationId xmlns:p14="http://schemas.microsoft.com/office/powerpoint/2010/main" val="1679204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876800" y="152400"/>
            <a:ext cx="4038600" cy="2543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81716" y="3810000"/>
            <a:ext cx="4006112" cy="266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22903" y="328136"/>
            <a:ext cx="4572000" cy="1477328"/>
          </a:xfrm>
          <a:prstGeom prst="rect">
            <a:avLst/>
          </a:prstGeom>
          <a:ln>
            <a:solidFill>
              <a:schemeClr val="accent1"/>
            </a:solidFill>
            <a:prstDash val="solid"/>
          </a:ln>
        </p:spPr>
        <p:txBody>
          <a:bodyPr>
            <a:spAutoFit/>
          </a:bodyPr>
          <a:lstStyle/>
          <a:p>
            <a:pPr marL="285750" indent="-285750">
              <a:buFont typeface="Wingdings" panose="05000000000000000000" pitchFamily="2" charset="2"/>
              <a:buChar char="ü"/>
            </a:pPr>
            <a:r>
              <a:rPr lang="en-US" dirty="0"/>
              <a:t>Femoral hernia on right </a:t>
            </a:r>
            <a:r>
              <a:rPr lang="en-US" dirty="0" smtClean="0"/>
              <a:t>side</a:t>
            </a:r>
          </a:p>
          <a:p>
            <a:pPr marL="285750" indent="-285750">
              <a:buFont typeface="Wingdings" panose="05000000000000000000" pitchFamily="2" charset="2"/>
              <a:buChar char="ü"/>
            </a:pPr>
            <a:r>
              <a:rPr lang="en-US" dirty="0" smtClean="0"/>
              <a:t>Note </a:t>
            </a:r>
            <a:r>
              <a:rPr lang="en-US" dirty="0"/>
              <a:t>the </a:t>
            </a:r>
            <a:r>
              <a:rPr lang="en-US" dirty="0" smtClean="0"/>
              <a:t>location below </a:t>
            </a:r>
            <a:r>
              <a:rPr lang="en-US" dirty="0"/>
              <a:t>the </a:t>
            </a:r>
            <a:r>
              <a:rPr lang="en-US" dirty="0" smtClean="0"/>
              <a:t>inguinal ligament </a:t>
            </a:r>
          </a:p>
          <a:p>
            <a:pPr marL="285750" indent="-285750">
              <a:buFont typeface="Wingdings" panose="05000000000000000000" pitchFamily="2" charset="2"/>
              <a:buChar char="ü"/>
            </a:pPr>
            <a:r>
              <a:rPr lang="en-US" dirty="0" smtClean="0"/>
              <a:t>Femoral </a:t>
            </a:r>
            <a:r>
              <a:rPr lang="en-US" dirty="0"/>
              <a:t>hernia is common </a:t>
            </a:r>
            <a:r>
              <a:rPr lang="en-US" dirty="0" smtClean="0"/>
              <a:t>on right side</a:t>
            </a:r>
          </a:p>
          <a:p>
            <a:pPr marL="285750" indent="-285750">
              <a:buFont typeface="Wingdings" panose="05000000000000000000" pitchFamily="2" charset="2"/>
              <a:buChar char="ü"/>
            </a:pPr>
            <a:r>
              <a:rPr lang="en-US" dirty="0" smtClean="0"/>
              <a:t>It </a:t>
            </a:r>
            <a:r>
              <a:rPr lang="en-US" dirty="0"/>
              <a:t>is common in </a:t>
            </a:r>
            <a:r>
              <a:rPr lang="en-US" dirty="0" smtClean="0"/>
              <a:t>females</a:t>
            </a:r>
            <a:endParaRPr lang="en-US" dirty="0"/>
          </a:p>
        </p:txBody>
      </p:sp>
      <p:sp>
        <p:nvSpPr>
          <p:cNvPr id="4" name="Rectangle 3"/>
          <p:cNvSpPr/>
          <p:nvPr/>
        </p:nvSpPr>
        <p:spPr>
          <a:xfrm>
            <a:off x="74971" y="4487658"/>
            <a:ext cx="4717026" cy="1200329"/>
          </a:xfrm>
          <a:prstGeom prst="rect">
            <a:avLst/>
          </a:prstGeom>
          <a:ln>
            <a:solidFill>
              <a:schemeClr val="accent1"/>
            </a:solidFill>
          </a:ln>
        </p:spPr>
        <p:txBody>
          <a:bodyPr wrap="square">
            <a:spAutoFit/>
          </a:bodyPr>
          <a:lstStyle/>
          <a:p>
            <a:pPr marL="285750" indent="-285750">
              <a:buFont typeface="Wingdings" panose="05000000000000000000" pitchFamily="2" charset="2"/>
              <a:buChar char="ü"/>
            </a:pPr>
            <a:r>
              <a:rPr lang="en-US" dirty="0"/>
              <a:t>Right side femoral hernia in a male </a:t>
            </a:r>
            <a:r>
              <a:rPr lang="en-US" dirty="0" smtClean="0"/>
              <a:t>patient</a:t>
            </a:r>
          </a:p>
          <a:p>
            <a:pPr marL="285750" indent="-285750">
              <a:buFont typeface="Wingdings" panose="05000000000000000000" pitchFamily="2" charset="2"/>
              <a:buChar char="ü"/>
            </a:pPr>
            <a:r>
              <a:rPr lang="en-US" dirty="0" smtClean="0"/>
              <a:t> Patient is </a:t>
            </a:r>
            <a:r>
              <a:rPr lang="en-US" dirty="0"/>
              <a:t>also having bilateral inguinal hernia</a:t>
            </a:r>
            <a:r>
              <a:rPr lang="en-US" dirty="0" smtClean="0"/>
              <a:t>.</a:t>
            </a:r>
          </a:p>
          <a:p>
            <a:pPr marL="285750" indent="-285750">
              <a:buFont typeface="Wingdings" panose="05000000000000000000" pitchFamily="2" charset="2"/>
              <a:buChar char="ü"/>
            </a:pPr>
            <a:r>
              <a:rPr lang="en-US" dirty="0" smtClean="0"/>
              <a:t> </a:t>
            </a:r>
            <a:r>
              <a:rPr lang="en-US" dirty="0"/>
              <a:t>Femoral hernia is </a:t>
            </a:r>
            <a:r>
              <a:rPr lang="en-US" dirty="0" smtClean="0"/>
              <a:t>rare in </a:t>
            </a:r>
            <a:r>
              <a:rPr lang="en-US" dirty="0"/>
              <a:t>males.</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128" y="2133600"/>
            <a:ext cx="4041775"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344BA31E-983A-4AE3-B68F-911C186E2855}" type="datetime1">
              <a:rPr lang="en-US" smtClean="0"/>
              <a:t>4/15/2021</a:t>
            </a:fld>
            <a:endParaRPr lang="en-US" dirty="0"/>
          </a:p>
        </p:txBody>
      </p:sp>
      <p:sp>
        <p:nvSpPr>
          <p:cNvPr id="5" name="Slide Number Placeholder 4"/>
          <p:cNvSpPr>
            <a:spLocks noGrp="1"/>
          </p:cNvSpPr>
          <p:nvPr>
            <p:ph type="sldNum" sz="quarter" idx="12"/>
          </p:nvPr>
        </p:nvSpPr>
        <p:spPr/>
        <p:txBody>
          <a:bodyPr/>
          <a:lstStyle/>
          <a:p>
            <a:fld id="{5564ADFA-0673-41D1-9148-26382F55B88A}" type="slidenum">
              <a:rPr lang="en-US" smtClean="0"/>
              <a:t>9</a:t>
            </a:fld>
            <a:endParaRPr lang="en-US" dirty="0"/>
          </a:p>
        </p:txBody>
      </p:sp>
    </p:spTree>
    <p:extLst>
      <p:ext uri="{BB962C8B-B14F-4D97-AF65-F5344CB8AC3E}">
        <p14:creationId xmlns:p14="http://schemas.microsoft.com/office/powerpoint/2010/main" val="1290638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52600" y="2057400"/>
            <a:ext cx="6019800" cy="2895600"/>
          </a:xfrm>
        </p:spPr>
        <p:txBody>
          <a:bodyPr/>
          <a:lstStyle/>
          <a:p>
            <a:pPr>
              <a:buFont typeface="Wingdings" panose="05000000000000000000" pitchFamily="2" charset="2"/>
              <a:buChar char="q"/>
            </a:pPr>
            <a:r>
              <a:rPr lang="en-US" sz="2400" dirty="0" smtClean="0">
                <a:solidFill>
                  <a:srgbClr val="C00000"/>
                </a:solidFill>
              </a:rPr>
              <a:t>APROACHES  OF FEMORAL HERNIA</a:t>
            </a:r>
          </a:p>
          <a:p>
            <a:pPr>
              <a:buFont typeface="Wingdings" panose="05000000000000000000" pitchFamily="2" charset="2"/>
              <a:buChar char="q"/>
            </a:pPr>
            <a:endParaRPr lang="en-US" dirty="0" smtClean="0">
              <a:solidFill>
                <a:srgbClr val="C00000"/>
              </a:solidFill>
            </a:endParaRPr>
          </a:p>
          <a:p>
            <a:pPr lvl="1">
              <a:buFont typeface="Wingdings" panose="05000000000000000000" pitchFamily="2" charset="2"/>
              <a:buChar char="q"/>
            </a:pPr>
            <a:r>
              <a:rPr lang="en-US" sz="2000" dirty="0" smtClean="0"/>
              <a:t>LOCKWOOD LOW OPERATION</a:t>
            </a:r>
          </a:p>
          <a:p>
            <a:pPr lvl="1">
              <a:buFont typeface="Wingdings" panose="05000000000000000000" pitchFamily="2" charset="2"/>
              <a:buChar char="q"/>
            </a:pPr>
            <a:endParaRPr lang="en-US" sz="2000" dirty="0" smtClean="0"/>
          </a:p>
          <a:p>
            <a:pPr lvl="1">
              <a:buFont typeface="Wingdings" panose="05000000000000000000" pitchFamily="2" charset="2"/>
              <a:buChar char="q"/>
            </a:pPr>
            <a:r>
              <a:rPr lang="en-US" sz="2000" dirty="0" smtClean="0"/>
              <a:t>MC’ EVEDY HIGH OPERATION</a:t>
            </a:r>
          </a:p>
          <a:p>
            <a:pPr lvl="1">
              <a:buFont typeface="Wingdings" panose="05000000000000000000" pitchFamily="2" charset="2"/>
              <a:buChar char="q"/>
            </a:pPr>
            <a:endParaRPr lang="en-US" sz="2000" dirty="0" smtClean="0"/>
          </a:p>
          <a:p>
            <a:pPr lvl="1">
              <a:buFont typeface="Wingdings" panose="05000000000000000000" pitchFamily="2" charset="2"/>
              <a:buChar char="q"/>
            </a:pPr>
            <a:r>
              <a:rPr lang="en-US" sz="2000" dirty="0" smtClean="0"/>
              <a:t>LOTHEISSEN’S OPERATION</a:t>
            </a:r>
            <a:endParaRPr lang="en-US" sz="2000" dirty="0"/>
          </a:p>
        </p:txBody>
      </p:sp>
      <p:sp>
        <p:nvSpPr>
          <p:cNvPr id="2" name="Date Placeholder 1"/>
          <p:cNvSpPr>
            <a:spLocks noGrp="1"/>
          </p:cNvSpPr>
          <p:nvPr>
            <p:ph type="dt" sz="half" idx="10"/>
          </p:nvPr>
        </p:nvSpPr>
        <p:spPr/>
        <p:txBody>
          <a:bodyPr/>
          <a:lstStyle/>
          <a:p>
            <a:fld id="{D527AAD7-D9C8-443C-98D9-19F3B89A0835}"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10</a:t>
            </a:fld>
            <a:endParaRPr lang="en-US" dirty="0"/>
          </a:p>
        </p:txBody>
      </p:sp>
    </p:spTree>
    <p:extLst>
      <p:ext uri="{BB962C8B-B14F-4D97-AF65-F5344CB8AC3E}">
        <p14:creationId xmlns:p14="http://schemas.microsoft.com/office/powerpoint/2010/main" val="2128206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486400" y="3429000"/>
            <a:ext cx="3553828" cy="3311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638800" y="152400"/>
            <a:ext cx="3299983" cy="307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152400" y="228600"/>
            <a:ext cx="4648200" cy="6400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rgbClr val="C00000"/>
                </a:solidFill>
              </a:rPr>
              <a:t>Lockwood low operation</a:t>
            </a:r>
            <a:r>
              <a:rPr lang="en-US" dirty="0">
                <a:solidFill>
                  <a:srgbClr val="C00000"/>
                </a:solidFill>
              </a:rPr>
              <a:t> </a:t>
            </a:r>
            <a:r>
              <a:rPr lang="en-US" dirty="0" smtClean="0">
                <a:solidFill>
                  <a:srgbClr val="C00000"/>
                </a:solidFill>
              </a:rPr>
              <a:t>– </a:t>
            </a:r>
          </a:p>
          <a:p>
            <a:endParaRPr lang="en-US" dirty="0" smtClean="0"/>
          </a:p>
          <a:p>
            <a:pPr lvl="1"/>
            <a:r>
              <a:rPr lang="en-US" dirty="0"/>
              <a:t>S</a:t>
            </a:r>
            <a:r>
              <a:rPr lang="en-US" dirty="0" smtClean="0"/>
              <a:t>ac is approached below the inguinal ligament through groin crease incision</a:t>
            </a:r>
            <a:r>
              <a:rPr lang="en-US" dirty="0"/>
              <a:t> </a:t>
            </a:r>
            <a:r>
              <a:rPr lang="en-US" dirty="0" smtClean="0"/>
              <a:t>(or over the swelling</a:t>
            </a:r>
          </a:p>
          <a:p>
            <a:endParaRPr lang="en-US" dirty="0" smtClean="0"/>
          </a:p>
          <a:p>
            <a:pPr lvl="1"/>
            <a:r>
              <a:rPr lang="en-US" dirty="0" smtClean="0"/>
              <a:t> So that fundus of sac is dissected by direct vision</a:t>
            </a:r>
          </a:p>
          <a:p>
            <a:pPr marL="0" indent="0">
              <a:buNone/>
            </a:pPr>
            <a:r>
              <a:rPr lang="en-US" dirty="0" smtClean="0"/>
              <a:t> </a:t>
            </a:r>
            <a:endParaRPr lang="en-US" dirty="0"/>
          </a:p>
          <a:p>
            <a:pPr lvl="1"/>
            <a:r>
              <a:rPr lang="en-US" dirty="0"/>
              <a:t>R</a:t>
            </a:r>
            <a:r>
              <a:rPr lang="en-US" dirty="0" smtClean="0"/>
              <a:t>epair is done from below Here inguinal ligament is sutured to Cooper’s ligament</a:t>
            </a:r>
            <a:endParaRPr lang="en-US" dirty="0"/>
          </a:p>
        </p:txBody>
      </p:sp>
      <p:sp>
        <p:nvSpPr>
          <p:cNvPr id="2" name="Date Placeholder 1"/>
          <p:cNvSpPr>
            <a:spLocks noGrp="1"/>
          </p:cNvSpPr>
          <p:nvPr>
            <p:ph type="dt" sz="half" idx="10"/>
          </p:nvPr>
        </p:nvSpPr>
        <p:spPr/>
        <p:txBody>
          <a:bodyPr/>
          <a:lstStyle/>
          <a:p>
            <a:fld id="{ED62C467-29FB-4DF7-AF33-7AC3E6934019}" type="datetime1">
              <a:rPr lang="en-US" smtClean="0"/>
              <a:t>4/15/2021</a:t>
            </a:fld>
            <a:endParaRPr lang="en-US" dirty="0"/>
          </a:p>
        </p:txBody>
      </p:sp>
      <p:sp>
        <p:nvSpPr>
          <p:cNvPr id="3" name="Slide Number Placeholder 2"/>
          <p:cNvSpPr>
            <a:spLocks noGrp="1"/>
          </p:cNvSpPr>
          <p:nvPr>
            <p:ph type="sldNum" sz="quarter" idx="12"/>
          </p:nvPr>
        </p:nvSpPr>
        <p:spPr/>
        <p:txBody>
          <a:bodyPr/>
          <a:lstStyle/>
          <a:p>
            <a:fld id="{5564ADFA-0673-41D1-9148-26382F55B88A}" type="slidenum">
              <a:rPr lang="en-US" smtClean="0"/>
              <a:t>11</a:t>
            </a:fld>
            <a:endParaRPr lang="en-US" dirty="0"/>
          </a:p>
        </p:txBody>
      </p:sp>
    </p:spTree>
    <p:extLst>
      <p:ext uri="{BB962C8B-B14F-4D97-AF65-F5344CB8AC3E}">
        <p14:creationId xmlns:p14="http://schemas.microsoft.com/office/powerpoint/2010/main" val="308920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28600" y="228600"/>
            <a:ext cx="4343400" cy="6477000"/>
          </a:xfrm>
        </p:spPr>
        <p:txBody>
          <a:bodyPr>
            <a:normAutofit fontScale="92500" lnSpcReduction="20000"/>
          </a:bodyPr>
          <a:lstStyle/>
          <a:p>
            <a:r>
              <a:rPr lang="en-US" dirty="0">
                <a:solidFill>
                  <a:srgbClr val="C00000"/>
                </a:solidFill>
              </a:rPr>
              <a:t>Mc’Evedy-High </a:t>
            </a:r>
            <a:r>
              <a:rPr lang="en-US" dirty="0" smtClean="0">
                <a:solidFill>
                  <a:srgbClr val="C00000"/>
                </a:solidFill>
              </a:rPr>
              <a:t>operation –</a:t>
            </a:r>
          </a:p>
          <a:p>
            <a:pPr marL="0" indent="0">
              <a:buNone/>
            </a:pPr>
            <a:r>
              <a:rPr lang="en-US" dirty="0" smtClean="0">
                <a:solidFill>
                  <a:srgbClr val="C00000"/>
                </a:solidFill>
              </a:rPr>
              <a:t> </a:t>
            </a:r>
          </a:p>
          <a:p>
            <a:pPr lvl="1"/>
            <a:r>
              <a:rPr lang="en-US" dirty="0" smtClean="0"/>
              <a:t>A </a:t>
            </a:r>
            <a:r>
              <a:rPr lang="en-US" dirty="0"/>
              <a:t>incision is made </a:t>
            </a:r>
            <a:r>
              <a:rPr lang="en-US" dirty="0" smtClean="0"/>
              <a:t>over the </a:t>
            </a:r>
            <a:r>
              <a:rPr lang="en-US" dirty="0"/>
              <a:t>femoral canal extending vertically above </a:t>
            </a:r>
            <a:r>
              <a:rPr lang="en-US" dirty="0" smtClean="0"/>
              <a:t>the inguinal ligament</a:t>
            </a:r>
          </a:p>
          <a:p>
            <a:endParaRPr lang="en-US" dirty="0" smtClean="0"/>
          </a:p>
          <a:p>
            <a:pPr lvl="1"/>
            <a:r>
              <a:rPr lang="en-US" dirty="0" smtClean="0"/>
              <a:t> </a:t>
            </a:r>
            <a:r>
              <a:rPr lang="en-US" dirty="0"/>
              <a:t>Sac is dissected from </a:t>
            </a:r>
            <a:r>
              <a:rPr lang="en-US" dirty="0" smtClean="0"/>
              <a:t>below &amp; neck from </a:t>
            </a:r>
            <a:r>
              <a:rPr lang="en-US" dirty="0"/>
              <a:t>above </a:t>
            </a:r>
            <a:endParaRPr lang="en-US" dirty="0" smtClean="0"/>
          </a:p>
          <a:p>
            <a:endParaRPr lang="en-US" dirty="0" smtClean="0"/>
          </a:p>
          <a:p>
            <a:pPr lvl="1"/>
            <a:r>
              <a:rPr lang="en-US" dirty="0"/>
              <a:t>R</a:t>
            </a:r>
            <a:r>
              <a:rPr lang="en-US" dirty="0" smtClean="0"/>
              <a:t>epair </a:t>
            </a:r>
            <a:r>
              <a:rPr lang="en-US" dirty="0"/>
              <a:t>is done from </a:t>
            </a:r>
            <a:r>
              <a:rPr lang="en-US" dirty="0" smtClean="0"/>
              <a:t>above </a:t>
            </a:r>
          </a:p>
          <a:p>
            <a:endParaRPr lang="en-US" dirty="0" smtClean="0"/>
          </a:p>
          <a:p>
            <a:pPr lvl="1"/>
            <a:r>
              <a:rPr lang="en-US" dirty="0" smtClean="0"/>
              <a:t> </a:t>
            </a:r>
            <a:r>
              <a:rPr lang="en-US" dirty="0"/>
              <a:t>It gives </a:t>
            </a:r>
            <a:r>
              <a:rPr lang="en-US" dirty="0" smtClean="0"/>
              <a:t>a very </a:t>
            </a:r>
            <a:r>
              <a:rPr lang="en-US" dirty="0"/>
              <a:t>good exposure of both neck, fundus of sac </a:t>
            </a:r>
            <a:endParaRPr lang="en-US" dirty="0" smtClean="0"/>
          </a:p>
          <a:p>
            <a:pPr lvl="1"/>
            <a:endParaRPr lang="en-US" dirty="0"/>
          </a:p>
          <a:p>
            <a:pPr lvl="1"/>
            <a:r>
              <a:rPr lang="en-US" dirty="0"/>
              <a:t>R</a:t>
            </a:r>
            <a:r>
              <a:rPr lang="en-US" dirty="0" smtClean="0"/>
              <a:t>epair </a:t>
            </a:r>
            <a:r>
              <a:rPr lang="en-US" dirty="0"/>
              <a:t>is </a:t>
            </a:r>
            <a:r>
              <a:rPr lang="en-US" dirty="0" smtClean="0"/>
              <a:t> easier</a:t>
            </a:r>
          </a:p>
          <a:p>
            <a:endParaRPr lang="en-US" dirty="0" smtClean="0"/>
          </a:p>
          <a:p>
            <a:pPr lvl="1"/>
            <a:r>
              <a:rPr lang="en-US" dirty="0" smtClean="0"/>
              <a:t>It </a:t>
            </a:r>
            <a:r>
              <a:rPr lang="en-US" dirty="0"/>
              <a:t>is done in strangulated </a:t>
            </a:r>
            <a:r>
              <a:rPr lang="en-US" dirty="0" smtClean="0"/>
              <a:t>femoral hernia</a:t>
            </a:r>
            <a:r>
              <a:rPr lang="en-US" dirty="0"/>
              <a:t>.</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981200"/>
            <a:ext cx="3962400" cy="336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a:xfrm>
            <a:off x="6599903" y="3886200"/>
            <a:ext cx="152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p>
            <a:fld id="{AAA9E7F5-083F-45E6-9208-224167BD1A4D}" type="datetime1">
              <a:rPr lang="en-US" smtClean="0"/>
              <a:t>4/15/2021</a:t>
            </a:fld>
            <a:endParaRPr lang="en-US" dirty="0"/>
          </a:p>
        </p:txBody>
      </p:sp>
      <p:sp>
        <p:nvSpPr>
          <p:cNvPr id="3" name="Slide Number Placeholder 2"/>
          <p:cNvSpPr>
            <a:spLocks noGrp="1"/>
          </p:cNvSpPr>
          <p:nvPr>
            <p:ph type="sldNum" sz="quarter" idx="12"/>
          </p:nvPr>
        </p:nvSpPr>
        <p:spPr/>
        <p:txBody>
          <a:bodyPr/>
          <a:lstStyle/>
          <a:p>
            <a:fld id="{5564ADFA-0673-41D1-9148-26382F55B88A}" type="slidenum">
              <a:rPr lang="en-US" smtClean="0"/>
              <a:t>12</a:t>
            </a:fld>
            <a:endParaRPr lang="en-US" dirty="0"/>
          </a:p>
        </p:txBody>
      </p:sp>
    </p:spTree>
    <p:extLst>
      <p:ext uri="{BB962C8B-B14F-4D97-AF65-F5344CB8AC3E}">
        <p14:creationId xmlns:p14="http://schemas.microsoft.com/office/powerpoint/2010/main" val="1144914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228600"/>
            <a:ext cx="4343400" cy="6400800"/>
          </a:xfrm>
        </p:spPr>
        <p:txBody>
          <a:bodyPr>
            <a:normAutofit fontScale="62500" lnSpcReduction="20000"/>
          </a:bodyPr>
          <a:lstStyle/>
          <a:p>
            <a:r>
              <a:rPr lang="en-US" sz="4200" dirty="0">
                <a:solidFill>
                  <a:srgbClr val="C00000"/>
                </a:solidFill>
              </a:rPr>
              <a:t>Lotheissen’s </a:t>
            </a:r>
            <a:r>
              <a:rPr lang="en-US" sz="4200" dirty="0" smtClean="0">
                <a:solidFill>
                  <a:srgbClr val="C00000"/>
                </a:solidFill>
              </a:rPr>
              <a:t>operation</a:t>
            </a:r>
            <a:r>
              <a:rPr lang="en-US" sz="4200" dirty="0">
                <a:solidFill>
                  <a:srgbClr val="C00000"/>
                </a:solidFill>
              </a:rPr>
              <a:t> </a:t>
            </a:r>
            <a:r>
              <a:rPr lang="en-US" sz="4200" dirty="0" smtClean="0">
                <a:solidFill>
                  <a:srgbClr val="C00000"/>
                </a:solidFill>
              </a:rPr>
              <a:t>– </a:t>
            </a:r>
          </a:p>
          <a:p>
            <a:endParaRPr lang="en-US" dirty="0" smtClean="0">
              <a:solidFill>
                <a:srgbClr val="C00000"/>
              </a:solidFill>
            </a:endParaRPr>
          </a:p>
          <a:p>
            <a:r>
              <a:rPr lang="en-US" dirty="0" smtClean="0"/>
              <a:t>It </a:t>
            </a:r>
            <a:r>
              <a:rPr lang="en-US" dirty="0"/>
              <a:t>is through inguinal </a:t>
            </a:r>
            <a:r>
              <a:rPr lang="en-US" dirty="0" smtClean="0"/>
              <a:t>canal approach </a:t>
            </a:r>
            <a:r>
              <a:rPr lang="en-US" dirty="0"/>
              <a:t>(like for inguinal </a:t>
            </a:r>
            <a:r>
              <a:rPr lang="en-US" dirty="0" smtClean="0"/>
              <a:t>hernia)</a:t>
            </a:r>
          </a:p>
          <a:p>
            <a:endParaRPr lang="en-US" dirty="0" smtClean="0"/>
          </a:p>
          <a:p>
            <a:r>
              <a:rPr lang="en-US" dirty="0" smtClean="0"/>
              <a:t>Transversalis</a:t>
            </a:r>
            <a:r>
              <a:rPr lang="en-US" dirty="0"/>
              <a:t> </a:t>
            </a:r>
            <a:r>
              <a:rPr lang="en-US" dirty="0" smtClean="0"/>
              <a:t>fascia </a:t>
            </a:r>
            <a:r>
              <a:rPr lang="en-US" dirty="0"/>
              <a:t>is opened and neck of the sac is identified </a:t>
            </a:r>
            <a:r>
              <a:rPr lang="en-US" dirty="0" smtClean="0"/>
              <a:t>in the </a:t>
            </a:r>
            <a:r>
              <a:rPr lang="en-US" dirty="0"/>
              <a:t>femoral </a:t>
            </a:r>
            <a:r>
              <a:rPr lang="en-US" dirty="0" smtClean="0"/>
              <a:t>ring</a:t>
            </a:r>
          </a:p>
          <a:p>
            <a:endParaRPr lang="en-US" dirty="0" smtClean="0"/>
          </a:p>
          <a:p>
            <a:r>
              <a:rPr lang="en-US" dirty="0" smtClean="0"/>
              <a:t>Sac </a:t>
            </a:r>
            <a:r>
              <a:rPr lang="en-US" dirty="0"/>
              <a:t>is dissected from above, neck </a:t>
            </a:r>
            <a:r>
              <a:rPr lang="en-US" dirty="0" smtClean="0"/>
              <a:t>is ligated </a:t>
            </a:r>
            <a:r>
              <a:rPr lang="en-US" dirty="0"/>
              <a:t>and repair is </a:t>
            </a:r>
            <a:r>
              <a:rPr lang="en-US" dirty="0" smtClean="0"/>
              <a:t>done</a:t>
            </a:r>
          </a:p>
          <a:p>
            <a:endParaRPr lang="en-US" dirty="0"/>
          </a:p>
          <a:p>
            <a:r>
              <a:rPr lang="en-US" dirty="0">
                <a:solidFill>
                  <a:srgbClr val="C00000"/>
                </a:solidFill>
              </a:rPr>
              <a:t>Lotheissen’s </a:t>
            </a:r>
            <a:r>
              <a:rPr lang="en-US" dirty="0" smtClean="0">
                <a:solidFill>
                  <a:srgbClr val="C00000"/>
                </a:solidFill>
              </a:rPr>
              <a:t>repair</a:t>
            </a:r>
            <a:r>
              <a:rPr lang="en-US" dirty="0">
                <a:solidFill>
                  <a:srgbClr val="C00000"/>
                </a:solidFill>
              </a:rPr>
              <a:t> </a:t>
            </a:r>
            <a:r>
              <a:rPr lang="en-US" dirty="0" smtClean="0">
                <a:solidFill>
                  <a:srgbClr val="C00000"/>
                </a:solidFill>
              </a:rPr>
              <a:t>– </a:t>
            </a:r>
          </a:p>
          <a:p>
            <a:endParaRPr lang="en-US" dirty="0" smtClean="0"/>
          </a:p>
          <a:p>
            <a:r>
              <a:rPr lang="en-US" dirty="0" smtClean="0"/>
              <a:t> </a:t>
            </a:r>
            <a:r>
              <a:rPr lang="en-US" dirty="0"/>
              <a:t>After herniotomy, </a:t>
            </a:r>
            <a:r>
              <a:rPr lang="en-US" dirty="0" smtClean="0"/>
              <a:t>conjoined tendon </a:t>
            </a:r>
            <a:r>
              <a:rPr lang="en-US" dirty="0"/>
              <a:t>is sutured to ilio-pectineal line (ligament) </a:t>
            </a:r>
            <a:r>
              <a:rPr lang="en-US" dirty="0" smtClean="0"/>
              <a:t>by interrupted </a:t>
            </a:r>
            <a:r>
              <a:rPr lang="en-US" dirty="0"/>
              <a:t>sutures (2 or 3), using </a:t>
            </a:r>
            <a:r>
              <a:rPr lang="en-US" dirty="0" smtClean="0"/>
              <a:t>non-absorbable monofilament sutures</a:t>
            </a:r>
          </a:p>
          <a:p>
            <a:endParaRPr lang="en-US" dirty="0" smtClean="0"/>
          </a:p>
          <a:p>
            <a:r>
              <a:rPr lang="en-US" dirty="0" smtClean="0"/>
              <a:t> </a:t>
            </a:r>
            <a:r>
              <a:rPr lang="en-US" dirty="0"/>
              <a:t>Care should be taken to </a:t>
            </a:r>
            <a:r>
              <a:rPr lang="en-US" dirty="0" smtClean="0"/>
              <a:t>avoid injury </a:t>
            </a:r>
            <a:r>
              <a:rPr lang="en-US" dirty="0"/>
              <a:t>to femoral vein, pubic branch of obturator </a:t>
            </a:r>
            <a:r>
              <a:rPr lang="en-US" dirty="0" smtClean="0"/>
              <a:t>artery, bladder</a:t>
            </a:r>
          </a:p>
          <a:p>
            <a:endParaRPr lang="en-US" dirty="0"/>
          </a:p>
          <a:p>
            <a:r>
              <a:rPr lang="en-US" dirty="0" smtClean="0">
                <a:solidFill>
                  <a:srgbClr val="0070C0"/>
                </a:solidFill>
              </a:rPr>
              <a:t>Complications  </a:t>
            </a:r>
            <a:r>
              <a:rPr lang="en-US" i="1" dirty="0" smtClean="0"/>
              <a:t>- </a:t>
            </a:r>
            <a:r>
              <a:rPr lang="en-US" dirty="0" smtClean="0"/>
              <a:t>Bleeding haematoma</a:t>
            </a:r>
            <a:r>
              <a:rPr lang="en-US" dirty="0"/>
              <a:t>, abscess formation.</a:t>
            </a:r>
          </a:p>
        </p:txBody>
      </p:sp>
      <p:pic>
        <p:nvPicPr>
          <p:cNvPr id="819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76800" y="1752600"/>
            <a:ext cx="3962743" cy="3365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0F2F8369-CC9B-4529-9BA3-52D5519C72BE}"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13</a:t>
            </a:fld>
            <a:endParaRPr lang="en-US" dirty="0"/>
          </a:p>
        </p:txBody>
      </p:sp>
    </p:spTree>
    <p:extLst>
      <p:ext uri="{BB962C8B-B14F-4D97-AF65-F5344CB8AC3E}">
        <p14:creationId xmlns:p14="http://schemas.microsoft.com/office/powerpoint/2010/main" val="2952403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1219200"/>
            <a:ext cx="4495800" cy="3962400"/>
          </a:xfrm>
        </p:spPr>
        <p:txBody>
          <a:bodyPr>
            <a:normAutofit/>
          </a:bodyPr>
          <a:lstStyle/>
          <a:p>
            <a:pPr marL="0" indent="0">
              <a:buNone/>
            </a:pPr>
            <a:endParaRPr lang="en-US" sz="2000" dirty="0" smtClean="0"/>
          </a:p>
          <a:p>
            <a:pPr>
              <a:buFont typeface="Wingdings" panose="05000000000000000000" pitchFamily="2" charset="2"/>
              <a:buChar char="v"/>
            </a:pPr>
            <a:r>
              <a:rPr lang="en-US" sz="2000" dirty="0" smtClean="0"/>
              <a:t>The relief of strangulated loop is obtained by cutting the lacunar ligament , so as to enlarge the femoral ring</a:t>
            </a:r>
          </a:p>
          <a:p>
            <a:pPr>
              <a:buFont typeface="Wingdings" panose="05000000000000000000" pitchFamily="2" charset="2"/>
              <a:buChar char="v"/>
            </a:pPr>
            <a:endParaRPr lang="en-US" sz="2000" dirty="0" smtClean="0"/>
          </a:p>
          <a:p>
            <a:pPr>
              <a:buFont typeface="Wingdings" panose="05000000000000000000" pitchFamily="2" charset="2"/>
              <a:buChar char="v"/>
            </a:pPr>
            <a:r>
              <a:rPr lang="en-US" sz="2000" dirty="0" smtClean="0"/>
              <a:t>The surgeon must be familiar with the anatomical relation of </a:t>
            </a:r>
            <a:r>
              <a:rPr lang="en-US" sz="2000" dirty="0" smtClean="0">
                <a:solidFill>
                  <a:srgbClr val="C00000"/>
                </a:solidFill>
              </a:rPr>
              <a:t>abnormal obturator artery </a:t>
            </a:r>
            <a:r>
              <a:rPr lang="en-US" sz="2000" dirty="0" smtClean="0"/>
              <a:t>to the femoral ring while incising the lacunar ligament</a:t>
            </a:r>
          </a:p>
          <a:p>
            <a:endParaRPr lang="en-US" dirty="0"/>
          </a:p>
        </p:txBody>
      </p:sp>
      <p:pic>
        <p:nvPicPr>
          <p:cNvPr id="14338" name="Picture 2" descr="D:\1618389432461.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3657600"/>
            <a:ext cx="4038600" cy="301016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Object 4"/>
          <p:cNvGraphicFramePr>
            <a:graphicFrameLocks noChangeAspect="1"/>
          </p:cNvGraphicFramePr>
          <p:nvPr>
            <p:extLst>
              <p:ext uri="{D42A27DB-BD31-4B8C-83A1-F6EECF244321}">
                <p14:modId xmlns:p14="http://schemas.microsoft.com/office/powerpoint/2010/main" val="567888104"/>
              </p:ext>
            </p:extLst>
          </p:nvPr>
        </p:nvGraphicFramePr>
        <p:xfrm>
          <a:off x="4876800" y="304800"/>
          <a:ext cx="4014788" cy="3130798"/>
        </p:xfrm>
        <a:graphic>
          <a:graphicData uri="http://schemas.openxmlformats.org/presentationml/2006/ole">
            <mc:AlternateContent xmlns:mc="http://schemas.openxmlformats.org/markup-compatibility/2006">
              <mc:Choice xmlns:v="urn:schemas-microsoft-com:vml" Requires="v">
                <p:oleObj spid="_x0000_s14349" name="Acrobat Document" r:id="rId4" imgW="7267332" imgH="5667195" progId="AcroExch.Document.2015">
                  <p:embed/>
                </p:oleObj>
              </mc:Choice>
              <mc:Fallback>
                <p:oleObj name="Acrobat Document" r:id="rId4" imgW="7267332" imgH="5667195" progId="AcroExch.Document.2015">
                  <p:embed/>
                  <p:pic>
                    <p:nvPicPr>
                      <p:cNvPr id="0" name=""/>
                      <p:cNvPicPr/>
                      <p:nvPr/>
                    </p:nvPicPr>
                    <p:blipFill>
                      <a:blip r:embed="rId5"/>
                      <a:stretch>
                        <a:fillRect/>
                      </a:stretch>
                    </p:blipFill>
                    <p:spPr>
                      <a:xfrm>
                        <a:off x="4876800" y="304800"/>
                        <a:ext cx="4014788" cy="3130798"/>
                      </a:xfrm>
                      <a:prstGeom prst="rect">
                        <a:avLst/>
                      </a:prstGeom>
                    </p:spPr>
                  </p:pic>
                </p:oleObj>
              </mc:Fallback>
            </mc:AlternateContent>
          </a:graphicData>
        </a:graphic>
      </p:graphicFrame>
      <p:sp>
        <p:nvSpPr>
          <p:cNvPr id="2" name="Date Placeholder 1"/>
          <p:cNvSpPr>
            <a:spLocks noGrp="1"/>
          </p:cNvSpPr>
          <p:nvPr>
            <p:ph type="dt" sz="half" idx="10"/>
          </p:nvPr>
        </p:nvSpPr>
        <p:spPr/>
        <p:txBody>
          <a:bodyPr/>
          <a:lstStyle/>
          <a:p>
            <a:fld id="{8E71234F-F1F1-4702-B25F-62AB012AF808}"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14</a:t>
            </a:fld>
            <a:endParaRPr lang="en-US" dirty="0"/>
          </a:p>
        </p:txBody>
      </p:sp>
    </p:spTree>
    <p:extLst>
      <p:ext uri="{BB962C8B-B14F-4D97-AF65-F5344CB8AC3E}">
        <p14:creationId xmlns:p14="http://schemas.microsoft.com/office/powerpoint/2010/main" val="1842739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514600" cy="792162"/>
          </a:xfrm>
        </p:spPr>
        <p:txBody>
          <a:bodyPr>
            <a:normAutofit/>
          </a:bodyPr>
          <a:lstStyle/>
          <a:p>
            <a:r>
              <a:rPr lang="en-US" sz="3200" dirty="0" smtClean="0">
                <a:solidFill>
                  <a:srgbClr val="C00000"/>
                </a:solidFill>
              </a:rPr>
              <a:t>CASE - </a:t>
            </a:r>
            <a:endParaRPr lang="en-US" sz="3200" dirty="0">
              <a:solidFill>
                <a:srgbClr val="C00000"/>
              </a:solidFill>
            </a:endParaRPr>
          </a:p>
        </p:txBody>
      </p:sp>
      <p:sp>
        <p:nvSpPr>
          <p:cNvPr id="3" name="Content Placeholder 2"/>
          <p:cNvSpPr>
            <a:spLocks noGrp="1"/>
          </p:cNvSpPr>
          <p:nvPr>
            <p:ph idx="1"/>
          </p:nvPr>
        </p:nvSpPr>
        <p:spPr>
          <a:xfrm>
            <a:off x="152400" y="1066801"/>
            <a:ext cx="8915400" cy="1828799"/>
          </a:xfrm>
        </p:spPr>
        <p:txBody>
          <a:bodyPr>
            <a:normAutofit/>
          </a:bodyPr>
          <a:lstStyle/>
          <a:p>
            <a:r>
              <a:rPr lang="en-US" sz="2000" dirty="0" smtClean="0"/>
              <a:t>A 50 year old woman come to the hospital, when she noticed lemon sized swelling in the upper thigh. On examination , the swelling was found to be inferior and lateral to the pubic tubercle and it was seen to push in to the saphenous opening</a:t>
            </a:r>
            <a:endParaRPr lang="en-US" sz="2000"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438400"/>
            <a:ext cx="6029325" cy="382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B98DC2B2-A5A2-4C63-870B-4658EA4AFDA8}" type="datetime1">
              <a:rPr lang="en-US" smtClean="0"/>
              <a:t>4/15/2021</a:t>
            </a:fld>
            <a:endParaRPr lang="en-US" dirty="0"/>
          </a:p>
        </p:txBody>
      </p:sp>
      <p:sp>
        <p:nvSpPr>
          <p:cNvPr id="5" name="Slide Number Placeholder 4"/>
          <p:cNvSpPr>
            <a:spLocks noGrp="1"/>
          </p:cNvSpPr>
          <p:nvPr>
            <p:ph type="sldNum" sz="quarter" idx="12"/>
          </p:nvPr>
        </p:nvSpPr>
        <p:spPr/>
        <p:txBody>
          <a:bodyPr/>
          <a:lstStyle/>
          <a:p>
            <a:fld id="{5564ADFA-0673-41D1-9148-26382F55B88A}" type="slidenum">
              <a:rPr lang="en-US" smtClean="0"/>
              <a:t>15</a:t>
            </a:fld>
            <a:endParaRPr lang="en-US" dirty="0"/>
          </a:p>
        </p:txBody>
      </p:sp>
    </p:spTree>
    <p:extLst>
      <p:ext uri="{BB962C8B-B14F-4D97-AF65-F5344CB8AC3E}">
        <p14:creationId xmlns:p14="http://schemas.microsoft.com/office/powerpoint/2010/main" val="2100193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219200"/>
            <a:ext cx="7772400" cy="1470025"/>
          </a:xfrm>
        </p:spPr>
        <p:txBody>
          <a:bodyPr/>
          <a:lstStyle/>
          <a:p>
            <a:r>
              <a:rPr lang="en-US" b="1" dirty="0" smtClean="0">
                <a:solidFill>
                  <a:srgbClr val="0070C0"/>
                </a:solidFill>
                <a:effectLst>
                  <a:outerShdw blurRad="38100" dist="38100" dir="2700000" algn="tl">
                    <a:srgbClr val="000000">
                      <a:alpha val="43137"/>
                    </a:srgbClr>
                  </a:outerShdw>
                </a:effectLst>
              </a:rPr>
              <a:t>VARICOSE VEIN</a:t>
            </a:r>
            <a:endParaRPr lang="en-US" b="1" dirty="0">
              <a:solidFill>
                <a:srgbClr val="0070C0"/>
              </a:solidFill>
              <a:effectLst>
                <a:outerShdw blurRad="38100" dist="38100" dir="2700000" algn="tl">
                  <a:srgbClr val="000000">
                    <a:alpha val="43137"/>
                  </a:srgbClr>
                </a:outerShdw>
              </a:effectLst>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546555"/>
            <a:ext cx="371445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fld id="{707459E6-CFE7-4710-8DF9-D314A82950B8}" type="datetime1">
              <a:rPr lang="en-US" smtClean="0"/>
              <a:t>4/15/2021</a:t>
            </a:fld>
            <a:endParaRPr lang="en-US" dirty="0"/>
          </a:p>
        </p:txBody>
      </p:sp>
      <p:sp>
        <p:nvSpPr>
          <p:cNvPr id="5" name="Slide Number Placeholder 4"/>
          <p:cNvSpPr>
            <a:spLocks noGrp="1"/>
          </p:cNvSpPr>
          <p:nvPr>
            <p:ph type="sldNum" sz="quarter" idx="12"/>
          </p:nvPr>
        </p:nvSpPr>
        <p:spPr/>
        <p:txBody>
          <a:bodyPr/>
          <a:lstStyle/>
          <a:p>
            <a:fld id="{5564ADFA-0673-41D1-9148-26382F55B88A}" type="slidenum">
              <a:rPr lang="en-US" smtClean="0"/>
              <a:t>16</a:t>
            </a:fld>
            <a:endParaRPr lang="en-US" dirty="0"/>
          </a:p>
        </p:txBody>
      </p:sp>
    </p:spTree>
    <p:extLst>
      <p:ext uri="{BB962C8B-B14F-4D97-AF65-F5344CB8AC3E}">
        <p14:creationId xmlns:p14="http://schemas.microsoft.com/office/powerpoint/2010/main" val="403301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4413"/>
            <a:ext cx="4419600" cy="914400"/>
          </a:xfrm>
        </p:spPr>
        <p:txBody>
          <a:bodyPr>
            <a:normAutofit/>
          </a:bodyPr>
          <a:lstStyle/>
          <a:p>
            <a:r>
              <a:rPr lang="en-US" sz="4000" b="1" dirty="0" smtClean="0">
                <a:solidFill>
                  <a:srgbClr val="0070C0"/>
                </a:solidFill>
                <a:effectLst>
                  <a:outerShdw blurRad="38100" dist="38100" dir="2700000" algn="tl">
                    <a:srgbClr val="000000">
                      <a:alpha val="43137"/>
                    </a:srgbClr>
                  </a:outerShdw>
                </a:effectLst>
              </a:rPr>
              <a:t>VERICOSE VEIN</a:t>
            </a:r>
            <a:endParaRPr lang="en-US" sz="4000" b="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52400" y="990600"/>
            <a:ext cx="4419600" cy="5486400"/>
          </a:xfrm>
        </p:spPr>
        <p:txBody>
          <a:bodyPr>
            <a:normAutofit/>
          </a:bodyPr>
          <a:lstStyle/>
          <a:p>
            <a:pPr>
              <a:buFont typeface="Wingdings" panose="05000000000000000000" pitchFamily="2" charset="2"/>
              <a:buChar char="q"/>
            </a:pPr>
            <a:r>
              <a:rPr lang="en-US" sz="2400" dirty="0" smtClean="0"/>
              <a:t>Superficial veins of lower limb are dilated &amp; tortuous and become varicose vein  </a:t>
            </a:r>
          </a:p>
          <a:p>
            <a:pPr>
              <a:buFont typeface="Wingdings" panose="05000000000000000000" pitchFamily="2" charset="2"/>
              <a:buChar char="q"/>
            </a:pPr>
            <a:endParaRPr lang="en-US" sz="2400" dirty="0" smtClean="0"/>
          </a:p>
          <a:p>
            <a:pPr>
              <a:buFont typeface="Wingdings" panose="05000000000000000000" pitchFamily="2" charset="2"/>
              <a:buChar char="q"/>
            </a:pPr>
            <a:r>
              <a:rPr lang="en-US" sz="2400" dirty="0" smtClean="0"/>
              <a:t>The area over varicosity skin becomes pigmented</a:t>
            </a:r>
          </a:p>
          <a:p>
            <a:pPr>
              <a:buFont typeface="Wingdings" panose="05000000000000000000" pitchFamily="2" charset="2"/>
              <a:buChar char="q"/>
            </a:pPr>
            <a:endParaRPr lang="en-US" sz="2400" dirty="0" smtClean="0"/>
          </a:p>
          <a:p>
            <a:pPr>
              <a:buFont typeface="Wingdings" panose="05000000000000000000" pitchFamily="2" charset="2"/>
              <a:buChar char="q"/>
            </a:pPr>
            <a:r>
              <a:rPr lang="en-US" sz="2400" dirty="0" smtClean="0"/>
              <a:t>Suffers lack of nutrition culminates in varicose ulcer</a:t>
            </a:r>
          </a:p>
          <a:p>
            <a:pPr>
              <a:buFont typeface="Wingdings" panose="05000000000000000000" pitchFamily="2" charset="2"/>
              <a:buChar char="q"/>
            </a:pPr>
            <a:endParaRPr lang="en-US" sz="2400" dirty="0" smtClean="0"/>
          </a:p>
          <a:p>
            <a:pPr>
              <a:buFont typeface="Wingdings" panose="05000000000000000000" pitchFamily="2" charset="2"/>
              <a:buChar char="q"/>
            </a:pPr>
            <a:r>
              <a:rPr lang="en-US" sz="2400" dirty="0" smtClean="0"/>
              <a:t>Such ulcer bleeds profusely &amp; warrants immediate surgical attention</a:t>
            </a:r>
            <a:endParaRPr lang="en-US" sz="2400" dirty="0"/>
          </a:p>
        </p:txBody>
      </p:sp>
      <p:graphicFrame>
        <p:nvGraphicFramePr>
          <p:cNvPr id="6" name="Object 5"/>
          <p:cNvGraphicFramePr>
            <a:graphicFrameLocks noChangeAspect="1"/>
          </p:cNvGraphicFramePr>
          <p:nvPr>
            <p:extLst>
              <p:ext uri="{D42A27DB-BD31-4B8C-83A1-F6EECF244321}">
                <p14:modId xmlns:p14="http://schemas.microsoft.com/office/powerpoint/2010/main" val="3316397426"/>
              </p:ext>
            </p:extLst>
          </p:nvPr>
        </p:nvGraphicFramePr>
        <p:xfrm>
          <a:off x="5229225" y="381000"/>
          <a:ext cx="3914775" cy="4559561"/>
        </p:xfrm>
        <a:graphic>
          <a:graphicData uri="http://schemas.openxmlformats.org/presentationml/2006/ole">
            <mc:AlternateContent xmlns:mc="http://schemas.openxmlformats.org/markup-compatibility/2006">
              <mc:Choice xmlns:v="urn:schemas-microsoft-com:vml" Requires="v">
                <p:oleObj spid="_x0000_s11293" name="Acrobat Document" r:id="rId3" imgW="5667037" imgH="6600736" progId="AcroExch.Document.2015">
                  <p:embed/>
                </p:oleObj>
              </mc:Choice>
              <mc:Fallback>
                <p:oleObj name="Acrobat Document" r:id="rId3" imgW="5667037" imgH="6600736" progId="AcroExch.Document.2015">
                  <p:embed/>
                  <p:pic>
                    <p:nvPicPr>
                      <p:cNvPr id="0" name=""/>
                      <p:cNvPicPr/>
                      <p:nvPr/>
                    </p:nvPicPr>
                    <p:blipFill>
                      <a:blip r:embed="rId4"/>
                      <a:stretch>
                        <a:fillRect/>
                      </a:stretch>
                    </p:blipFill>
                    <p:spPr>
                      <a:xfrm>
                        <a:off x="5229225" y="381000"/>
                        <a:ext cx="3914775" cy="4559561"/>
                      </a:xfrm>
                      <a:prstGeom prst="rect">
                        <a:avLst/>
                      </a:prstGeom>
                    </p:spPr>
                  </p:pic>
                </p:oleObj>
              </mc:Fallback>
            </mc:AlternateContent>
          </a:graphicData>
        </a:graphic>
      </p:graphicFrame>
      <p:pic>
        <p:nvPicPr>
          <p:cNvPr id="112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5638" y="4953000"/>
            <a:ext cx="2810138"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fld id="{D68A81F0-4FE8-4E37-ABB1-AA710F265724}" type="datetime1">
              <a:rPr lang="en-US" smtClean="0"/>
              <a:t>4/15/2021</a:t>
            </a:fld>
            <a:endParaRPr lang="en-US" dirty="0"/>
          </a:p>
        </p:txBody>
      </p:sp>
      <p:sp>
        <p:nvSpPr>
          <p:cNvPr id="5" name="Slide Number Placeholder 4"/>
          <p:cNvSpPr>
            <a:spLocks noGrp="1"/>
          </p:cNvSpPr>
          <p:nvPr>
            <p:ph type="sldNum" sz="quarter" idx="12"/>
          </p:nvPr>
        </p:nvSpPr>
        <p:spPr/>
        <p:txBody>
          <a:bodyPr/>
          <a:lstStyle/>
          <a:p>
            <a:fld id="{5564ADFA-0673-41D1-9148-26382F55B88A}" type="slidenum">
              <a:rPr lang="en-US" smtClean="0"/>
              <a:t>17</a:t>
            </a:fld>
            <a:endParaRPr lang="en-US" dirty="0"/>
          </a:p>
        </p:txBody>
      </p:sp>
    </p:spTree>
    <p:extLst>
      <p:ext uri="{BB962C8B-B14F-4D97-AF65-F5344CB8AC3E}">
        <p14:creationId xmlns:p14="http://schemas.microsoft.com/office/powerpoint/2010/main" val="3009247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03333" y="457200"/>
            <a:ext cx="3172223" cy="2350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295400"/>
            <a:ext cx="371445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043" y="3733800"/>
            <a:ext cx="3085558"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17651BF7-A828-4E71-A4A4-225890EA53C6}" type="datetime1">
              <a:rPr lang="en-US" smtClean="0"/>
              <a:t>4/15/2021</a:t>
            </a:fld>
            <a:endParaRPr lang="en-US" dirty="0"/>
          </a:p>
        </p:txBody>
      </p:sp>
      <p:sp>
        <p:nvSpPr>
          <p:cNvPr id="3" name="Slide Number Placeholder 2"/>
          <p:cNvSpPr>
            <a:spLocks noGrp="1"/>
          </p:cNvSpPr>
          <p:nvPr>
            <p:ph type="sldNum" sz="quarter" idx="12"/>
          </p:nvPr>
        </p:nvSpPr>
        <p:spPr/>
        <p:txBody>
          <a:bodyPr/>
          <a:lstStyle/>
          <a:p>
            <a:fld id="{5564ADFA-0673-41D1-9148-26382F55B88A}" type="slidenum">
              <a:rPr lang="en-US" smtClean="0"/>
              <a:t>18</a:t>
            </a:fld>
            <a:endParaRPr lang="en-US" dirty="0"/>
          </a:p>
        </p:txBody>
      </p:sp>
    </p:spTree>
    <p:extLst>
      <p:ext uri="{BB962C8B-B14F-4D97-AF65-F5344CB8AC3E}">
        <p14:creationId xmlns:p14="http://schemas.microsoft.com/office/powerpoint/2010/main" val="3034762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90600"/>
            <a:ext cx="8077200" cy="4525963"/>
          </a:xfrm>
        </p:spPr>
        <p:txBody>
          <a:bodyPr/>
          <a:lstStyle/>
          <a:p>
            <a:pPr>
              <a:buFont typeface="Wingdings" panose="05000000000000000000" pitchFamily="2" charset="2"/>
              <a:buChar char="q"/>
            </a:pPr>
            <a:r>
              <a:rPr lang="en-US" dirty="0" smtClean="0">
                <a:solidFill>
                  <a:srgbClr val="C00000"/>
                </a:solidFill>
              </a:rPr>
              <a:t> SITES WHERE VARICOSITIES CAN OCCURS – </a:t>
            </a:r>
          </a:p>
          <a:p>
            <a:endParaRPr lang="en-US" b="1" dirty="0"/>
          </a:p>
          <a:p>
            <a:pPr lvl="1"/>
            <a:r>
              <a:rPr lang="en-US" dirty="0" smtClean="0"/>
              <a:t>Lower limb</a:t>
            </a:r>
          </a:p>
          <a:p>
            <a:pPr lvl="1"/>
            <a:endParaRPr lang="en-US" dirty="0"/>
          </a:p>
          <a:p>
            <a:pPr lvl="1"/>
            <a:r>
              <a:rPr lang="en-US" dirty="0" smtClean="0"/>
              <a:t>Pampiniform </a:t>
            </a:r>
            <a:r>
              <a:rPr lang="en-US" dirty="0"/>
              <a:t>plexus of </a:t>
            </a:r>
            <a:r>
              <a:rPr lang="en-US" dirty="0" smtClean="0"/>
              <a:t>veins</a:t>
            </a:r>
          </a:p>
          <a:p>
            <a:pPr lvl="1"/>
            <a:endParaRPr lang="en-US" dirty="0"/>
          </a:p>
          <a:p>
            <a:pPr lvl="1"/>
            <a:r>
              <a:rPr lang="en-US" dirty="0" smtClean="0"/>
              <a:t>Vulva</a:t>
            </a:r>
          </a:p>
          <a:p>
            <a:pPr lvl="1"/>
            <a:endParaRPr lang="en-US" dirty="0"/>
          </a:p>
          <a:p>
            <a:pPr lvl="1"/>
            <a:r>
              <a:rPr lang="en-US" dirty="0" smtClean="0"/>
              <a:t>Sites </a:t>
            </a:r>
            <a:r>
              <a:rPr lang="en-US" dirty="0"/>
              <a:t>of portosystemic anastomosis</a:t>
            </a:r>
          </a:p>
          <a:p>
            <a:endParaRPr lang="en-US" dirty="0"/>
          </a:p>
        </p:txBody>
      </p:sp>
      <p:sp>
        <p:nvSpPr>
          <p:cNvPr id="2" name="Date Placeholder 1"/>
          <p:cNvSpPr>
            <a:spLocks noGrp="1"/>
          </p:cNvSpPr>
          <p:nvPr>
            <p:ph type="dt" sz="half" idx="10"/>
          </p:nvPr>
        </p:nvSpPr>
        <p:spPr/>
        <p:txBody>
          <a:bodyPr/>
          <a:lstStyle/>
          <a:p>
            <a:fld id="{1BBA081D-9BC5-4CAA-BFF7-6E7DF3734A5B}"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19</a:t>
            </a:fld>
            <a:endParaRPr lang="en-US" dirty="0"/>
          </a:p>
        </p:txBody>
      </p:sp>
    </p:spTree>
    <p:extLst>
      <p:ext uri="{BB962C8B-B14F-4D97-AF65-F5344CB8AC3E}">
        <p14:creationId xmlns:p14="http://schemas.microsoft.com/office/powerpoint/2010/main" val="3684685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304800"/>
            <a:ext cx="5181600" cy="6248400"/>
          </a:xfrm>
        </p:spPr>
        <p:txBody>
          <a:bodyPr>
            <a:normAutofit fontScale="40000" lnSpcReduction="20000"/>
          </a:bodyPr>
          <a:lstStyle/>
          <a:p>
            <a:pPr>
              <a:buFont typeface="Wingdings" panose="05000000000000000000" pitchFamily="2" charset="2"/>
              <a:buChar char="q"/>
            </a:pPr>
            <a:r>
              <a:rPr lang="en-US" sz="5900" dirty="0" smtClean="0">
                <a:solidFill>
                  <a:srgbClr val="C00000"/>
                </a:solidFill>
              </a:rPr>
              <a:t>TYPES – </a:t>
            </a:r>
          </a:p>
          <a:p>
            <a:pPr marL="0" indent="0">
              <a:buNone/>
            </a:pPr>
            <a:r>
              <a:rPr lang="en-US" sz="4900" dirty="0" smtClean="0"/>
              <a:t>	</a:t>
            </a:r>
            <a:r>
              <a:rPr lang="en-US" sz="4900" dirty="0" smtClean="0">
                <a:solidFill>
                  <a:srgbClr val="0070C0"/>
                </a:solidFill>
              </a:rPr>
              <a:t>1. Long </a:t>
            </a:r>
            <a:r>
              <a:rPr lang="en-US" sz="4900" dirty="0">
                <a:solidFill>
                  <a:srgbClr val="0070C0"/>
                </a:solidFill>
              </a:rPr>
              <a:t>saphenous vein </a:t>
            </a:r>
            <a:r>
              <a:rPr lang="en-US" sz="4900" dirty="0" smtClean="0">
                <a:solidFill>
                  <a:srgbClr val="0070C0"/>
                </a:solidFill>
              </a:rPr>
              <a:t>varicosity</a:t>
            </a:r>
          </a:p>
          <a:p>
            <a:pPr marL="0" indent="0">
              <a:buNone/>
            </a:pPr>
            <a:endParaRPr lang="en-US" sz="4900" dirty="0"/>
          </a:p>
          <a:p>
            <a:pPr marL="0" indent="0">
              <a:buNone/>
            </a:pPr>
            <a:r>
              <a:rPr lang="en-US" sz="4900" dirty="0" smtClean="0"/>
              <a:t> </a:t>
            </a:r>
            <a:r>
              <a:rPr lang="en-US" sz="4900" dirty="0" smtClean="0">
                <a:solidFill>
                  <a:srgbClr val="0070C0"/>
                </a:solidFill>
              </a:rPr>
              <a:t>	2. Short </a:t>
            </a:r>
            <a:r>
              <a:rPr lang="en-US" sz="4900" dirty="0">
                <a:solidFill>
                  <a:srgbClr val="0070C0"/>
                </a:solidFill>
              </a:rPr>
              <a:t>saphenous vein </a:t>
            </a:r>
            <a:r>
              <a:rPr lang="en-US" sz="4900" dirty="0" smtClean="0">
                <a:solidFill>
                  <a:srgbClr val="0070C0"/>
                </a:solidFill>
              </a:rPr>
              <a:t>varicosity</a:t>
            </a:r>
          </a:p>
          <a:p>
            <a:pPr marL="0" indent="0">
              <a:buNone/>
            </a:pPr>
            <a:endParaRPr lang="en-US" sz="4900" dirty="0"/>
          </a:p>
          <a:p>
            <a:pPr marL="0" indent="0">
              <a:buNone/>
            </a:pPr>
            <a:r>
              <a:rPr lang="it-IT" sz="4900" dirty="0" smtClean="0">
                <a:solidFill>
                  <a:srgbClr val="0070C0"/>
                </a:solidFill>
              </a:rPr>
              <a:t>	3. Varicose </a:t>
            </a:r>
            <a:r>
              <a:rPr lang="it-IT" sz="4900" dirty="0">
                <a:solidFill>
                  <a:srgbClr val="0070C0"/>
                </a:solidFill>
              </a:rPr>
              <a:t>veins due to perforator </a:t>
            </a:r>
            <a:r>
              <a:rPr lang="it-IT" sz="4900" dirty="0" smtClean="0">
                <a:solidFill>
                  <a:srgbClr val="0070C0"/>
                </a:solidFill>
              </a:rPr>
              <a:t>  	     incompetence</a:t>
            </a:r>
          </a:p>
          <a:p>
            <a:pPr marL="0" indent="0">
              <a:buNone/>
            </a:pPr>
            <a:endParaRPr lang="it-IT" sz="4900" dirty="0"/>
          </a:p>
          <a:p>
            <a:pPr marL="0" indent="0">
              <a:buNone/>
            </a:pPr>
            <a:r>
              <a:rPr lang="en-US" sz="4900" dirty="0" smtClean="0">
                <a:solidFill>
                  <a:srgbClr val="0070C0"/>
                </a:solidFill>
              </a:rPr>
              <a:t>	4. Thread veins </a:t>
            </a:r>
            <a:r>
              <a:rPr lang="en-US" sz="4900" dirty="0"/>
              <a:t>a</a:t>
            </a:r>
            <a:r>
              <a:rPr lang="en-US" sz="4900" dirty="0" smtClean="0"/>
              <a:t>re </a:t>
            </a:r>
            <a:r>
              <a:rPr lang="en-US" sz="4900" dirty="0"/>
              <a:t>small varices in </a:t>
            </a:r>
            <a:r>
              <a:rPr lang="en-US" sz="4900" dirty="0" smtClean="0"/>
              <a:t>the</a:t>
            </a:r>
            <a:r>
              <a:rPr lang="en-US" sz="4900" dirty="0"/>
              <a:t> </a:t>
            </a:r>
            <a:r>
              <a:rPr lang="en-US" sz="4900" dirty="0" smtClean="0"/>
              <a:t>	    skin </a:t>
            </a:r>
            <a:r>
              <a:rPr lang="en-US" sz="4900" dirty="0"/>
              <a:t>usually around </a:t>
            </a:r>
            <a:r>
              <a:rPr lang="en-US" sz="4900" dirty="0" smtClean="0"/>
              <a:t>ankle</a:t>
            </a:r>
          </a:p>
          <a:p>
            <a:pPr marL="0" indent="0">
              <a:buNone/>
            </a:pPr>
            <a:endParaRPr lang="en-US" sz="4900" dirty="0">
              <a:solidFill>
                <a:srgbClr val="0070C0"/>
              </a:solidFill>
            </a:endParaRPr>
          </a:p>
          <a:p>
            <a:pPr marL="0" indent="0">
              <a:buNone/>
            </a:pPr>
            <a:r>
              <a:rPr lang="en-US" sz="4900" dirty="0" smtClean="0">
                <a:solidFill>
                  <a:srgbClr val="0070C0"/>
                </a:solidFill>
              </a:rPr>
              <a:t> 	5. Reticular </a:t>
            </a:r>
            <a:r>
              <a:rPr lang="en-US" sz="4900" dirty="0">
                <a:solidFill>
                  <a:srgbClr val="0070C0"/>
                </a:solidFill>
              </a:rPr>
              <a:t>varices </a:t>
            </a:r>
            <a:r>
              <a:rPr lang="en-US" sz="4900" dirty="0"/>
              <a:t>(1-3 mm in size): </a:t>
            </a:r>
            <a:r>
              <a:rPr lang="en-US" sz="4900" dirty="0" smtClean="0"/>
              <a:t>are </a:t>
            </a:r>
            <a:r>
              <a:rPr lang="en-US" sz="4900" dirty="0"/>
              <a:t>slightly </a:t>
            </a:r>
            <a:r>
              <a:rPr lang="en-US" sz="4900" dirty="0" smtClean="0"/>
              <a:t>larger  </a:t>
            </a:r>
            <a:r>
              <a:rPr lang="en-US" sz="4900" dirty="0"/>
              <a:t>than thread veins located in </a:t>
            </a:r>
            <a:r>
              <a:rPr lang="en-US" sz="4900" dirty="0" smtClean="0"/>
              <a:t>subcutaneous region</a:t>
            </a:r>
            <a:endParaRPr lang="en-US" sz="4900" dirty="0"/>
          </a:p>
          <a:p>
            <a:pPr marL="0" indent="0">
              <a:buNone/>
            </a:pPr>
            <a:endParaRPr lang="en-US" sz="4900" dirty="0"/>
          </a:p>
          <a:p>
            <a:pPr marL="0" indent="0">
              <a:buNone/>
            </a:pPr>
            <a:r>
              <a:rPr lang="en-US" sz="4900" dirty="0" smtClean="0"/>
              <a:t>	</a:t>
            </a:r>
            <a:r>
              <a:rPr lang="en-US" sz="4900" dirty="0" smtClean="0">
                <a:solidFill>
                  <a:srgbClr val="0070C0"/>
                </a:solidFill>
              </a:rPr>
              <a:t>6. Combinations </a:t>
            </a:r>
            <a:r>
              <a:rPr lang="en-US" sz="4900" dirty="0">
                <a:solidFill>
                  <a:srgbClr val="0070C0"/>
                </a:solidFill>
              </a:rPr>
              <a:t>of any of </a:t>
            </a:r>
            <a:r>
              <a:rPr lang="en-US" sz="4900" dirty="0" smtClean="0">
                <a:solidFill>
                  <a:srgbClr val="0070C0"/>
                </a:solidFill>
              </a:rPr>
              <a:t>above</a:t>
            </a:r>
          </a:p>
          <a:p>
            <a:pPr marL="0" indent="0">
              <a:buNone/>
            </a:pPr>
            <a:endParaRPr lang="en-US" sz="4900" dirty="0"/>
          </a:p>
          <a:p>
            <a:pPr marL="0" indent="0">
              <a:buNone/>
            </a:pPr>
            <a:r>
              <a:rPr lang="en-US" sz="4900" dirty="0"/>
              <a:t>Small varicose vein is &lt; 3 mm in </a:t>
            </a:r>
            <a:r>
              <a:rPr lang="en-US" sz="4900" dirty="0" smtClean="0"/>
              <a:t>diameter</a:t>
            </a:r>
          </a:p>
          <a:p>
            <a:pPr marL="0" indent="0">
              <a:buNone/>
            </a:pPr>
            <a:endParaRPr lang="en-US" sz="4900" dirty="0" smtClean="0"/>
          </a:p>
          <a:p>
            <a:pPr marL="0" indent="0">
              <a:buNone/>
            </a:pPr>
            <a:r>
              <a:rPr lang="en-US" sz="4900" dirty="0" smtClean="0"/>
              <a:t>Large</a:t>
            </a:r>
            <a:r>
              <a:rPr lang="en-US" sz="4900" dirty="0"/>
              <a:t> </a:t>
            </a:r>
            <a:r>
              <a:rPr lang="en-US" sz="4900" dirty="0" smtClean="0"/>
              <a:t>varicose </a:t>
            </a:r>
            <a:r>
              <a:rPr lang="en-US" sz="4900" dirty="0"/>
              <a:t>vein is &gt; 3 mm in </a:t>
            </a:r>
            <a:r>
              <a:rPr lang="en-US" sz="4900" dirty="0" smtClean="0"/>
              <a:t>diameter</a:t>
            </a:r>
            <a:endParaRPr lang="en-US" sz="4900" dirty="0"/>
          </a:p>
        </p:txBody>
      </p:sp>
      <p:graphicFrame>
        <p:nvGraphicFramePr>
          <p:cNvPr id="2" name="Object 1"/>
          <p:cNvGraphicFramePr>
            <a:graphicFrameLocks noChangeAspect="1"/>
          </p:cNvGraphicFramePr>
          <p:nvPr>
            <p:extLst>
              <p:ext uri="{D42A27DB-BD31-4B8C-83A1-F6EECF244321}">
                <p14:modId xmlns:p14="http://schemas.microsoft.com/office/powerpoint/2010/main" val="966578298"/>
              </p:ext>
            </p:extLst>
          </p:nvPr>
        </p:nvGraphicFramePr>
        <p:xfrm>
          <a:off x="5445999" y="685800"/>
          <a:ext cx="3386851" cy="5486400"/>
        </p:xfrm>
        <a:graphic>
          <a:graphicData uri="http://schemas.openxmlformats.org/presentationml/2006/ole">
            <mc:AlternateContent xmlns:mc="http://schemas.openxmlformats.org/markup-compatibility/2006">
              <mc:Choice xmlns:v="urn:schemas-microsoft-com:vml" Requires="v">
                <p:oleObj spid="_x0000_s13339" name="Acrobat Document" r:id="rId3" imgW="5400384" imgH="8019809" progId="AcroExch.Document.2015">
                  <p:embed/>
                </p:oleObj>
              </mc:Choice>
              <mc:Fallback>
                <p:oleObj name="Acrobat Document" r:id="rId3" imgW="5400384" imgH="8019809" progId="AcroExch.Document.2015">
                  <p:embed/>
                  <p:pic>
                    <p:nvPicPr>
                      <p:cNvPr id="0" name=""/>
                      <p:cNvPicPr/>
                      <p:nvPr/>
                    </p:nvPicPr>
                    <p:blipFill>
                      <a:blip r:embed="rId4"/>
                      <a:stretch>
                        <a:fillRect/>
                      </a:stretch>
                    </p:blipFill>
                    <p:spPr>
                      <a:xfrm>
                        <a:off x="5445999" y="685800"/>
                        <a:ext cx="3386851" cy="5486400"/>
                      </a:xfrm>
                      <a:prstGeom prst="rect">
                        <a:avLst/>
                      </a:prstGeom>
                    </p:spPr>
                  </p:pic>
                </p:oleObj>
              </mc:Fallback>
            </mc:AlternateContent>
          </a:graphicData>
        </a:graphic>
      </p:graphicFrame>
      <p:sp>
        <p:nvSpPr>
          <p:cNvPr id="4" name="Date Placeholder 3"/>
          <p:cNvSpPr>
            <a:spLocks noGrp="1"/>
          </p:cNvSpPr>
          <p:nvPr>
            <p:ph type="dt" sz="half" idx="10"/>
          </p:nvPr>
        </p:nvSpPr>
        <p:spPr/>
        <p:txBody>
          <a:bodyPr/>
          <a:lstStyle/>
          <a:p>
            <a:fld id="{0A94DE5F-5067-4B8A-9E25-5AAE0C83A7FF}" type="datetime1">
              <a:rPr lang="en-US" smtClean="0"/>
              <a:t>4/15/2021</a:t>
            </a:fld>
            <a:endParaRPr lang="en-US" dirty="0"/>
          </a:p>
        </p:txBody>
      </p:sp>
      <p:sp>
        <p:nvSpPr>
          <p:cNvPr id="5" name="Slide Number Placeholder 4"/>
          <p:cNvSpPr>
            <a:spLocks noGrp="1"/>
          </p:cNvSpPr>
          <p:nvPr>
            <p:ph type="sldNum" sz="quarter" idx="12"/>
          </p:nvPr>
        </p:nvSpPr>
        <p:spPr/>
        <p:txBody>
          <a:bodyPr/>
          <a:lstStyle/>
          <a:p>
            <a:fld id="{5564ADFA-0673-41D1-9148-26382F55B88A}" type="slidenum">
              <a:rPr lang="en-US" smtClean="0"/>
              <a:t>20</a:t>
            </a:fld>
            <a:endParaRPr lang="en-US" dirty="0"/>
          </a:p>
        </p:txBody>
      </p:sp>
    </p:spTree>
    <p:extLst>
      <p:ext uri="{BB962C8B-B14F-4D97-AF65-F5344CB8AC3E}">
        <p14:creationId xmlns:p14="http://schemas.microsoft.com/office/powerpoint/2010/main" val="1353014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304800"/>
            <a:ext cx="8763000" cy="6324600"/>
          </a:xfrm>
        </p:spPr>
        <p:txBody>
          <a:bodyPr>
            <a:normAutofit fontScale="85000" lnSpcReduction="20000"/>
          </a:bodyPr>
          <a:lstStyle/>
          <a:p>
            <a:pPr>
              <a:buFont typeface="Wingdings" panose="05000000000000000000" pitchFamily="2" charset="2"/>
              <a:buChar char="q"/>
            </a:pPr>
            <a:r>
              <a:rPr lang="en-US" sz="3300" dirty="0" smtClean="0">
                <a:solidFill>
                  <a:srgbClr val="C00000"/>
                </a:solidFill>
              </a:rPr>
              <a:t>ETIOLOGY - </a:t>
            </a:r>
          </a:p>
          <a:p>
            <a:r>
              <a:rPr lang="en-US" dirty="0" smtClean="0"/>
              <a:t>The principles cause of varicosities are – </a:t>
            </a:r>
          </a:p>
          <a:p>
            <a:endParaRPr lang="en-US" dirty="0" smtClean="0"/>
          </a:p>
          <a:p>
            <a:pPr lvl="1">
              <a:buFont typeface="Wingdings" panose="05000000000000000000" pitchFamily="2" charset="2"/>
              <a:buChar char="§"/>
            </a:pPr>
            <a:r>
              <a:rPr lang="en-US" dirty="0" smtClean="0">
                <a:solidFill>
                  <a:srgbClr val="0070C0"/>
                </a:solidFill>
              </a:rPr>
              <a:t>Thrombosis in deep vein (DVT)</a:t>
            </a:r>
          </a:p>
          <a:p>
            <a:pPr lvl="1">
              <a:buFont typeface="Wingdings" panose="05000000000000000000" pitchFamily="2" charset="2"/>
              <a:buChar char="§"/>
            </a:pPr>
            <a:endParaRPr lang="en-US" dirty="0" smtClean="0">
              <a:solidFill>
                <a:srgbClr val="0070C0"/>
              </a:solidFill>
            </a:endParaRPr>
          </a:p>
          <a:p>
            <a:pPr lvl="1">
              <a:buFont typeface="Wingdings" panose="05000000000000000000" pitchFamily="2" charset="2"/>
              <a:buChar char="§"/>
            </a:pPr>
            <a:r>
              <a:rPr lang="en-US" dirty="0" smtClean="0">
                <a:solidFill>
                  <a:srgbClr val="0070C0"/>
                </a:solidFill>
              </a:rPr>
              <a:t>Persistent elevation of intra-abdominal pressure due to abdominal tumours or multiple pregnancies</a:t>
            </a:r>
          </a:p>
          <a:p>
            <a:pPr lvl="1">
              <a:buFont typeface="Wingdings" panose="05000000000000000000" pitchFamily="2" charset="2"/>
              <a:buChar char="§"/>
            </a:pPr>
            <a:endParaRPr lang="en-US" dirty="0" smtClean="0">
              <a:solidFill>
                <a:srgbClr val="0070C0"/>
              </a:solidFill>
            </a:endParaRPr>
          </a:p>
          <a:p>
            <a:pPr lvl="1">
              <a:buFont typeface="Wingdings" panose="05000000000000000000" pitchFamily="2" charset="2"/>
              <a:buChar char="§"/>
            </a:pPr>
            <a:r>
              <a:rPr lang="en-US" dirty="0" smtClean="0">
                <a:solidFill>
                  <a:srgbClr val="0070C0"/>
                </a:solidFill>
              </a:rPr>
              <a:t>Incompetency of valve  in perforating veins or superficial veins or both (commonest cause) </a:t>
            </a:r>
          </a:p>
          <a:p>
            <a:pPr lvl="1">
              <a:buFont typeface="Wingdings" panose="05000000000000000000" pitchFamily="2" charset="2"/>
              <a:buChar char="§"/>
            </a:pPr>
            <a:endParaRPr lang="en-US" dirty="0" smtClean="0">
              <a:solidFill>
                <a:srgbClr val="0070C0"/>
              </a:solidFill>
            </a:endParaRPr>
          </a:p>
          <a:p>
            <a:pPr lvl="2"/>
            <a:r>
              <a:rPr lang="en-US" dirty="0" smtClean="0"/>
              <a:t>Family history</a:t>
            </a:r>
          </a:p>
          <a:p>
            <a:pPr lvl="2"/>
            <a:endParaRPr lang="en-US" dirty="0" smtClean="0"/>
          </a:p>
          <a:p>
            <a:pPr lvl="2"/>
            <a:r>
              <a:rPr lang="en-US" dirty="0" smtClean="0"/>
              <a:t>Ageing</a:t>
            </a:r>
          </a:p>
          <a:p>
            <a:pPr marL="914400" lvl="2" indent="0">
              <a:buNone/>
            </a:pPr>
            <a:r>
              <a:rPr lang="en-US" dirty="0" smtClean="0"/>
              <a:t> </a:t>
            </a:r>
          </a:p>
          <a:p>
            <a:pPr lvl="2"/>
            <a:r>
              <a:rPr lang="en-US" dirty="0" smtClean="0"/>
              <a:t>Oral  contraceptive</a:t>
            </a:r>
          </a:p>
          <a:p>
            <a:pPr lvl="2"/>
            <a:endParaRPr lang="en-US" dirty="0" smtClean="0"/>
          </a:p>
          <a:p>
            <a:pPr lvl="2"/>
            <a:r>
              <a:rPr lang="en-US" dirty="0" smtClean="0"/>
              <a:t>Obesity</a:t>
            </a:r>
          </a:p>
          <a:p>
            <a:pPr lvl="2"/>
            <a:endParaRPr lang="en-US" dirty="0" smtClean="0"/>
          </a:p>
          <a:p>
            <a:pPr lvl="2"/>
            <a:r>
              <a:rPr lang="en-US" dirty="0" smtClean="0"/>
              <a:t>Long hour of standing</a:t>
            </a:r>
            <a:endParaRPr lang="en-US" dirty="0"/>
          </a:p>
        </p:txBody>
      </p:sp>
      <p:sp>
        <p:nvSpPr>
          <p:cNvPr id="2" name="Date Placeholder 1"/>
          <p:cNvSpPr>
            <a:spLocks noGrp="1"/>
          </p:cNvSpPr>
          <p:nvPr>
            <p:ph type="dt" sz="half" idx="10"/>
          </p:nvPr>
        </p:nvSpPr>
        <p:spPr/>
        <p:txBody>
          <a:bodyPr/>
          <a:lstStyle/>
          <a:p>
            <a:fld id="{BC3096EA-2671-4871-8F48-460E9CED4DF7}"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21</a:t>
            </a:fld>
            <a:endParaRPr lang="en-US" dirty="0"/>
          </a:p>
        </p:txBody>
      </p:sp>
    </p:spTree>
    <p:extLst>
      <p:ext uri="{BB962C8B-B14F-4D97-AF65-F5344CB8AC3E}">
        <p14:creationId xmlns:p14="http://schemas.microsoft.com/office/powerpoint/2010/main" val="2303425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1696674062"/>
              </p:ext>
            </p:extLst>
          </p:nvPr>
        </p:nvGraphicFramePr>
        <p:xfrm>
          <a:off x="1371601" y="441258"/>
          <a:ext cx="6248400" cy="6124873"/>
        </p:xfrm>
        <a:graphic>
          <a:graphicData uri="http://schemas.openxmlformats.org/presentationml/2006/ole">
            <mc:AlternateContent xmlns:mc="http://schemas.openxmlformats.org/markup-compatibility/2006">
              <mc:Choice xmlns:v="urn:schemas-microsoft-com:vml" Requires="v">
                <p:oleObj spid="_x0000_s17413" name="Acrobat Document" r:id="rId3" imgW="5781641" imgH="5667195" progId="AcroExch.Document.2015">
                  <p:embed/>
                </p:oleObj>
              </mc:Choice>
              <mc:Fallback>
                <p:oleObj name="Acrobat Document" r:id="rId3" imgW="5781641" imgH="5667195" progId="AcroExch.Document.2015">
                  <p:embed/>
                  <p:pic>
                    <p:nvPicPr>
                      <p:cNvPr id="0" name=""/>
                      <p:cNvPicPr/>
                      <p:nvPr/>
                    </p:nvPicPr>
                    <p:blipFill>
                      <a:blip r:embed="rId4"/>
                      <a:stretch>
                        <a:fillRect/>
                      </a:stretch>
                    </p:blipFill>
                    <p:spPr>
                      <a:xfrm>
                        <a:off x="1371601" y="441258"/>
                        <a:ext cx="6248400" cy="6124873"/>
                      </a:xfrm>
                      <a:prstGeom prst="rect">
                        <a:avLst/>
                      </a:prstGeom>
                    </p:spPr>
                  </p:pic>
                </p:oleObj>
              </mc:Fallback>
            </mc:AlternateContent>
          </a:graphicData>
        </a:graphic>
      </p:graphicFrame>
      <p:sp>
        <p:nvSpPr>
          <p:cNvPr id="2" name="Date Placeholder 1"/>
          <p:cNvSpPr>
            <a:spLocks noGrp="1"/>
          </p:cNvSpPr>
          <p:nvPr>
            <p:ph type="dt" sz="half" idx="10"/>
          </p:nvPr>
        </p:nvSpPr>
        <p:spPr/>
        <p:txBody>
          <a:bodyPr/>
          <a:lstStyle/>
          <a:p>
            <a:fld id="{A48E3320-2D27-4562-BF47-C2A44B3D2867}" type="datetime1">
              <a:rPr lang="en-US" smtClean="0"/>
              <a:t>4/15/2021</a:t>
            </a:fld>
            <a:endParaRPr lang="en-US" dirty="0"/>
          </a:p>
        </p:txBody>
      </p:sp>
      <p:sp>
        <p:nvSpPr>
          <p:cNvPr id="3" name="Slide Number Placeholder 2"/>
          <p:cNvSpPr>
            <a:spLocks noGrp="1"/>
          </p:cNvSpPr>
          <p:nvPr>
            <p:ph type="sldNum" sz="quarter" idx="12"/>
          </p:nvPr>
        </p:nvSpPr>
        <p:spPr/>
        <p:txBody>
          <a:bodyPr/>
          <a:lstStyle/>
          <a:p>
            <a:fld id="{5564ADFA-0673-41D1-9148-26382F55B88A}" type="slidenum">
              <a:rPr lang="en-US" smtClean="0"/>
              <a:t>22</a:t>
            </a:fld>
            <a:endParaRPr lang="en-US" dirty="0"/>
          </a:p>
        </p:txBody>
      </p:sp>
    </p:spTree>
    <p:extLst>
      <p:ext uri="{BB962C8B-B14F-4D97-AF65-F5344CB8AC3E}">
        <p14:creationId xmlns:p14="http://schemas.microsoft.com/office/powerpoint/2010/main" val="2699140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28601"/>
            <a:ext cx="4038600" cy="685800"/>
          </a:xfrm>
        </p:spPr>
        <p:txBody>
          <a:bodyPr/>
          <a:lstStyle/>
          <a:p>
            <a:pPr>
              <a:buFont typeface="Wingdings" panose="05000000000000000000" pitchFamily="2" charset="2"/>
              <a:buChar char="q"/>
            </a:pPr>
            <a:r>
              <a:rPr lang="en-US" dirty="0" smtClean="0">
                <a:solidFill>
                  <a:srgbClr val="C00000"/>
                </a:solidFill>
              </a:rPr>
              <a:t>PATHOGENESIS</a:t>
            </a:r>
          </a:p>
          <a:p>
            <a:pPr marL="0" indent="0">
              <a:buNone/>
            </a:pPr>
            <a:endParaRPr lang="en-US"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937008964"/>
              </p:ext>
            </p:extLst>
          </p:nvPr>
        </p:nvGraphicFramePr>
        <p:xfrm>
          <a:off x="457200" y="1066800"/>
          <a:ext cx="79248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p:cNvSpPr>
            <a:spLocks noGrp="1"/>
          </p:cNvSpPr>
          <p:nvPr>
            <p:ph type="dt" sz="half" idx="10"/>
          </p:nvPr>
        </p:nvSpPr>
        <p:spPr/>
        <p:txBody>
          <a:bodyPr/>
          <a:lstStyle/>
          <a:p>
            <a:fld id="{E99CD078-CD24-4918-BB2B-FB69196298DD}"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23</a:t>
            </a:fld>
            <a:endParaRPr lang="en-US" dirty="0"/>
          </a:p>
        </p:txBody>
      </p:sp>
    </p:spTree>
    <p:extLst>
      <p:ext uri="{BB962C8B-B14F-4D97-AF65-F5344CB8AC3E}">
        <p14:creationId xmlns:p14="http://schemas.microsoft.com/office/powerpoint/2010/main" val="38926320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76200"/>
            <a:ext cx="6781800" cy="6781800"/>
          </a:xfrm>
        </p:spPr>
        <p:txBody>
          <a:bodyPr>
            <a:noAutofit/>
          </a:bodyPr>
          <a:lstStyle/>
          <a:p>
            <a:pPr marL="0" indent="0">
              <a:buNone/>
            </a:pPr>
            <a:r>
              <a:rPr lang="en-US" sz="2000" dirty="0" smtClean="0">
                <a:solidFill>
                  <a:srgbClr val="FF0000"/>
                </a:solidFill>
              </a:rPr>
              <a:t>FIBRIN CUFF THEORY - </a:t>
            </a:r>
            <a:endParaRPr lang="en-US" sz="2000" dirty="0">
              <a:solidFill>
                <a:srgbClr val="FF0000"/>
              </a:solidFill>
            </a:endParaRPr>
          </a:p>
          <a:p>
            <a:pPr marL="0" indent="0">
              <a:buNone/>
            </a:pPr>
            <a:r>
              <a:rPr lang="en-US" sz="1400" dirty="0" smtClean="0"/>
              <a:t>		Incompetence </a:t>
            </a:r>
            <a:r>
              <a:rPr lang="en-US" sz="1400" dirty="0"/>
              <a:t>of venous valves</a:t>
            </a:r>
          </a:p>
          <a:p>
            <a:pPr marL="0" indent="0">
              <a:buNone/>
            </a:pPr>
            <a:r>
              <a:rPr lang="en-US" sz="1400" dirty="0" smtClean="0"/>
              <a:t>			↓</a:t>
            </a:r>
            <a:endParaRPr lang="en-US" sz="1400" dirty="0"/>
          </a:p>
          <a:p>
            <a:pPr marL="0" indent="0">
              <a:buNone/>
            </a:pPr>
            <a:r>
              <a:rPr lang="en-US" sz="1400" dirty="0" smtClean="0"/>
              <a:t>		            Stasis </a:t>
            </a:r>
            <a:r>
              <a:rPr lang="en-US" sz="1400" dirty="0"/>
              <a:t>of blood</a:t>
            </a:r>
          </a:p>
          <a:p>
            <a:pPr marL="0" indent="0">
              <a:buNone/>
            </a:pPr>
            <a:r>
              <a:rPr lang="en-US" sz="1400" dirty="0" smtClean="0"/>
              <a:t>			↓</a:t>
            </a:r>
            <a:endParaRPr lang="en-US" sz="1400" dirty="0"/>
          </a:p>
          <a:p>
            <a:pPr marL="0" indent="0">
              <a:buNone/>
            </a:pPr>
            <a:r>
              <a:rPr lang="en-US" sz="1400" dirty="0" smtClean="0"/>
              <a:t>		Chronic </a:t>
            </a:r>
            <a:r>
              <a:rPr lang="en-US" sz="1400" dirty="0"/>
              <a:t>ambulatory venous hypertension</a:t>
            </a:r>
          </a:p>
          <a:p>
            <a:pPr marL="0" indent="0">
              <a:buNone/>
            </a:pPr>
            <a:r>
              <a:rPr lang="en-US" sz="1400" dirty="0" smtClean="0"/>
              <a:t>			↓</a:t>
            </a:r>
            <a:endParaRPr lang="en-US" sz="1400" dirty="0"/>
          </a:p>
          <a:p>
            <a:pPr marL="0" indent="0">
              <a:buNone/>
            </a:pPr>
            <a:r>
              <a:rPr lang="en-US" sz="1400" dirty="0" smtClean="0"/>
              <a:t>		       Defective </a:t>
            </a:r>
            <a:r>
              <a:rPr lang="en-US" sz="1400" dirty="0"/>
              <a:t>microcirculation</a:t>
            </a:r>
          </a:p>
          <a:p>
            <a:pPr marL="0" indent="0">
              <a:buNone/>
            </a:pPr>
            <a:r>
              <a:rPr lang="en-US" sz="1400" dirty="0" smtClean="0"/>
              <a:t>			↓</a:t>
            </a:r>
            <a:endParaRPr lang="en-US" sz="1400" dirty="0"/>
          </a:p>
          <a:p>
            <a:pPr marL="0" indent="0">
              <a:buNone/>
            </a:pPr>
            <a:r>
              <a:rPr lang="en-US" sz="1400" dirty="0" smtClean="0"/>
              <a:t>		    RBC </a:t>
            </a:r>
            <a:r>
              <a:rPr lang="en-US" sz="1400" dirty="0"/>
              <a:t>diffuses into tissue planes</a:t>
            </a:r>
          </a:p>
          <a:p>
            <a:pPr marL="0" indent="0">
              <a:buNone/>
            </a:pPr>
            <a:r>
              <a:rPr lang="en-US" sz="1400" dirty="0" smtClean="0"/>
              <a:t>			↓</a:t>
            </a:r>
            <a:endParaRPr lang="en-US" sz="1400" dirty="0"/>
          </a:p>
          <a:p>
            <a:pPr marL="0" indent="0">
              <a:buNone/>
            </a:pPr>
            <a:r>
              <a:rPr lang="en-US" sz="1400" dirty="0" smtClean="0"/>
              <a:t>		                Lysis </a:t>
            </a:r>
            <a:r>
              <a:rPr lang="en-US" sz="1400" dirty="0"/>
              <a:t>of RBC’s</a:t>
            </a:r>
          </a:p>
          <a:p>
            <a:pPr marL="0" indent="0">
              <a:buNone/>
            </a:pPr>
            <a:r>
              <a:rPr lang="en-US" sz="1400" dirty="0" smtClean="0"/>
              <a:t>			↓</a:t>
            </a:r>
            <a:endParaRPr lang="en-US" sz="1400" dirty="0"/>
          </a:p>
          <a:p>
            <a:pPr marL="0" indent="0">
              <a:buNone/>
            </a:pPr>
            <a:r>
              <a:rPr lang="en-US" sz="1400" dirty="0" smtClean="0"/>
              <a:t>		        Release </a:t>
            </a:r>
            <a:r>
              <a:rPr lang="en-US" sz="1400" dirty="0"/>
              <a:t>of haemosiderin</a:t>
            </a:r>
          </a:p>
          <a:p>
            <a:pPr marL="0" indent="0">
              <a:buNone/>
            </a:pPr>
            <a:r>
              <a:rPr lang="en-US" sz="1400" dirty="0" smtClean="0"/>
              <a:t>			↓</a:t>
            </a:r>
            <a:endParaRPr lang="en-US" sz="1400" dirty="0"/>
          </a:p>
          <a:p>
            <a:pPr marL="0" indent="0">
              <a:buNone/>
            </a:pPr>
            <a:r>
              <a:rPr lang="en-US" sz="1400" dirty="0" smtClean="0"/>
              <a:t>		                Pigmentation</a:t>
            </a:r>
            <a:endParaRPr lang="en-US" sz="1400" dirty="0"/>
          </a:p>
          <a:p>
            <a:pPr marL="0" indent="0">
              <a:buNone/>
            </a:pPr>
            <a:r>
              <a:rPr lang="en-US" sz="1400" dirty="0" smtClean="0"/>
              <a:t>			↓</a:t>
            </a:r>
            <a:endParaRPr lang="en-US" sz="1400" dirty="0"/>
          </a:p>
          <a:p>
            <a:pPr marL="0" indent="0">
              <a:buNone/>
            </a:pPr>
            <a:r>
              <a:rPr lang="en-US" sz="1400" dirty="0" smtClean="0"/>
              <a:t>		              Dermatitis</a:t>
            </a:r>
            <a:endParaRPr lang="en-US" sz="1400" dirty="0"/>
          </a:p>
          <a:p>
            <a:pPr marL="0" indent="0">
              <a:buNone/>
            </a:pPr>
            <a:r>
              <a:rPr lang="en-US" sz="1400" dirty="0" smtClean="0"/>
              <a:t>			↓</a:t>
            </a:r>
            <a:endParaRPr lang="en-US" sz="1400" dirty="0"/>
          </a:p>
          <a:p>
            <a:pPr marL="0" indent="0">
              <a:buNone/>
            </a:pPr>
            <a:r>
              <a:rPr lang="en-US" sz="1400" dirty="0" smtClean="0"/>
              <a:t>		Capillary </a:t>
            </a:r>
            <a:r>
              <a:rPr lang="en-US" sz="1400" dirty="0"/>
              <a:t>endothelial damage</a:t>
            </a:r>
          </a:p>
          <a:p>
            <a:pPr marL="0" indent="0">
              <a:buNone/>
            </a:pPr>
            <a:r>
              <a:rPr lang="en-US" sz="1800" dirty="0" smtClean="0"/>
              <a:t>			↓</a:t>
            </a:r>
            <a:endParaRPr lang="en-US" sz="1800" dirty="0"/>
          </a:p>
          <a:p>
            <a:pPr marL="0" indent="0">
              <a:buNone/>
            </a:pPr>
            <a:r>
              <a:rPr lang="en-US" sz="1400" dirty="0" smtClean="0"/>
              <a:t>	Prevention </a:t>
            </a:r>
            <a:r>
              <a:rPr lang="en-US" sz="1400" dirty="0"/>
              <a:t>of diffusion and exchange of nutrients</a:t>
            </a:r>
          </a:p>
          <a:p>
            <a:pPr marL="0" indent="0">
              <a:buNone/>
            </a:pPr>
            <a:r>
              <a:rPr lang="en-US" sz="1400" dirty="0" smtClean="0"/>
              <a:t>			↓</a:t>
            </a:r>
            <a:endParaRPr lang="en-US" sz="1400" dirty="0"/>
          </a:p>
          <a:p>
            <a:pPr marL="0" indent="0">
              <a:buNone/>
            </a:pPr>
            <a:r>
              <a:rPr lang="en-US" sz="1400" dirty="0" smtClean="0"/>
              <a:t>		        Severe </a:t>
            </a:r>
            <a:r>
              <a:rPr lang="en-US" sz="1400" i="1" dirty="0"/>
              <a:t>anoxia</a:t>
            </a:r>
          </a:p>
          <a:p>
            <a:pPr marL="0" indent="0">
              <a:buNone/>
            </a:pPr>
            <a:r>
              <a:rPr lang="en-US" sz="1400" dirty="0" smtClean="0"/>
              <a:t>			↓</a:t>
            </a:r>
            <a:endParaRPr lang="en-US" sz="1400" dirty="0"/>
          </a:p>
          <a:p>
            <a:pPr marL="0" indent="0">
              <a:buNone/>
            </a:pPr>
            <a:r>
              <a:rPr lang="en-US" sz="1400" dirty="0" smtClean="0"/>
              <a:t>		Chronic </a:t>
            </a:r>
            <a:r>
              <a:rPr lang="en-US" sz="1400" dirty="0"/>
              <a:t>venous ulceration </a:t>
            </a:r>
            <a:endParaRPr lang="en-US" sz="1400" b="1" dirty="0"/>
          </a:p>
          <a:p>
            <a:pPr marL="0" indent="0">
              <a:buNone/>
            </a:pPr>
            <a:endParaRPr lang="en-US" sz="1800" dirty="0"/>
          </a:p>
        </p:txBody>
      </p:sp>
      <p:sp>
        <p:nvSpPr>
          <p:cNvPr id="2" name="Date Placeholder 1"/>
          <p:cNvSpPr>
            <a:spLocks noGrp="1"/>
          </p:cNvSpPr>
          <p:nvPr>
            <p:ph type="dt" sz="half" idx="10"/>
          </p:nvPr>
        </p:nvSpPr>
        <p:spPr/>
        <p:txBody>
          <a:bodyPr/>
          <a:lstStyle/>
          <a:p>
            <a:fld id="{034194CC-63B2-4D7E-829D-DA9DDB54238A}"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24</a:t>
            </a:fld>
            <a:endParaRPr lang="en-US" dirty="0"/>
          </a:p>
        </p:txBody>
      </p:sp>
    </p:spTree>
    <p:extLst>
      <p:ext uri="{BB962C8B-B14F-4D97-AF65-F5344CB8AC3E}">
        <p14:creationId xmlns:p14="http://schemas.microsoft.com/office/powerpoint/2010/main" val="18752466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2209800"/>
            <a:ext cx="8382000" cy="3048000"/>
          </a:xfrm>
        </p:spPr>
        <p:txBody>
          <a:bodyPr>
            <a:normAutofit/>
          </a:bodyPr>
          <a:lstStyle/>
          <a:p>
            <a:pPr>
              <a:buFont typeface="Wingdings" panose="05000000000000000000" pitchFamily="2" charset="2"/>
              <a:buChar char="q"/>
            </a:pPr>
            <a:r>
              <a:rPr lang="en-US" sz="2400" dirty="0" smtClean="0">
                <a:solidFill>
                  <a:srgbClr val="FF0000"/>
                </a:solidFill>
              </a:rPr>
              <a:t>WHITE CELL TRAPPING THEORY – </a:t>
            </a:r>
          </a:p>
          <a:p>
            <a:pPr marL="0" indent="0">
              <a:buNone/>
            </a:pPr>
            <a:endParaRPr lang="en-US" sz="2400" dirty="0" smtClean="0">
              <a:solidFill>
                <a:srgbClr val="FF0000"/>
              </a:solidFill>
            </a:endParaRPr>
          </a:p>
          <a:p>
            <a:pPr lvl="1"/>
            <a:r>
              <a:rPr lang="en-US" sz="2000" dirty="0"/>
              <a:t>Inappropriate activation of trapped leucocytes </a:t>
            </a:r>
            <a:r>
              <a:rPr lang="en-US" sz="2000" dirty="0" smtClean="0"/>
              <a:t>release proteolytic </a:t>
            </a:r>
            <a:r>
              <a:rPr lang="en-US" sz="2000" dirty="0"/>
              <a:t>enzymes which cause cell destruction </a:t>
            </a:r>
            <a:r>
              <a:rPr lang="en-US" sz="2000" dirty="0" smtClean="0"/>
              <a:t>and ulceration</a:t>
            </a:r>
            <a:endParaRPr lang="en-US" sz="2000" dirty="0"/>
          </a:p>
        </p:txBody>
      </p:sp>
      <p:sp>
        <p:nvSpPr>
          <p:cNvPr id="2" name="Date Placeholder 1"/>
          <p:cNvSpPr>
            <a:spLocks noGrp="1"/>
          </p:cNvSpPr>
          <p:nvPr>
            <p:ph type="dt" sz="half" idx="10"/>
          </p:nvPr>
        </p:nvSpPr>
        <p:spPr/>
        <p:txBody>
          <a:bodyPr/>
          <a:lstStyle/>
          <a:p>
            <a:fld id="{A4FF2FF6-0A86-4DD3-9434-67BF4B5B8D96}"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25</a:t>
            </a:fld>
            <a:endParaRPr lang="en-US" dirty="0"/>
          </a:p>
        </p:txBody>
      </p:sp>
    </p:spTree>
    <p:extLst>
      <p:ext uri="{BB962C8B-B14F-4D97-AF65-F5344CB8AC3E}">
        <p14:creationId xmlns:p14="http://schemas.microsoft.com/office/powerpoint/2010/main" val="1131482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09600"/>
            <a:ext cx="8305800" cy="6096000"/>
          </a:xfrm>
        </p:spPr>
        <p:txBody>
          <a:bodyPr>
            <a:normAutofit/>
          </a:bodyPr>
          <a:lstStyle/>
          <a:p>
            <a:pPr>
              <a:buFont typeface="Wingdings" panose="05000000000000000000" pitchFamily="2" charset="2"/>
              <a:buChar char="q"/>
            </a:pPr>
            <a:r>
              <a:rPr lang="en-US" dirty="0" smtClean="0">
                <a:solidFill>
                  <a:srgbClr val="C00000"/>
                </a:solidFill>
              </a:rPr>
              <a:t>CLINICAL FEATURES – </a:t>
            </a:r>
          </a:p>
          <a:p>
            <a:pPr>
              <a:buFont typeface="Wingdings" panose="05000000000000000000" pitchFamily="2" charset="2"/>
              <a:buChar char="q"/>
            </a:pPr>
            <a:endParaRPr lang="en-US" dirty="0">
              <a:solidFill>
                <a:srgbClr val="C00000"/>
              </a:solidFill>
            </a:endParaRPr>
          </a:p>
          <a:p>
            <a:pPr lvl="1"/>
            <a:r>
              <a:rPr lang="en-US" dirty="0"/>
              <a:t>Symptoms in varicose </a:t>
            </a:r>
            <a:r>
              <a:rPr lang="en-US" dirty="0" smtClean="0"/>
              <a:t>veins</a:t>
            </a:r>
          </a:p>
          <a:p>
            <a:endParaRPr lang="en-US" dirty="0"/>
          </a:p>
          <a:p>
            <a:pPr lvl="2"/>
            <a:r>
              <a:rPr lang="en-US" dirty="0" smtClean="0">
                <a:solidFill>
                  <a:srgbClr val="0070C0"/>
                </a:solidFill>
              </a:rPr>
              <a:t>Dragging pain</a:t>
            </a:r>
          </a:p>
          <a:p>
            <a:pPr lvl="1"/>
            <a:endParaRPr lang="en-US" dirty="0">
              <a:solidFill>
                <a:srgbClr val="0070C0"/>
              </a:solidFill>
            </a:endParaRPr>
          </a:p>
          <a:p>
            <a:pPr lvl="2"/>
            <a:r>
              <a:rPr lang="en-US" dirty="0" smtClean="0">
                <a:solidFill>
                  <a:srgbClr val="0070C0"/>
                </a:solidFill>
              </a:rPr>
              <a:t>Heaviness </a:t>
            </a:r>
            <a:r>
              <a:rPr lang="en-US" dirty="0">
                <a:solidFill>
                  <a:srgbClr val="0070C0"/>
                </a:solidFill>
              </a:rPr>
              <a:t>in the </a:t>
            </a:r>
            <a:r>
              <a:rPr lang="en-US" dirty="0" smtClean="0">
                <a:solidFill>
                  <a:srgbClr val="0070C0"/>
                </a:solidFill>
              </a:rPr>
              <a:t>legs</a:t>
            </a:r>
          </a:p>
          <a:p>
            <a:pPr lvl="1"/>
            <a:endParaRPr lang="en-US" dirty="0">
              <a:solidFill>
                <a:srgbClr val="0070C0"/>
              </a:solidFill>
            </a:endParaRPr>
          </a:p>
          <a:p>
            <a:pPr lvl="2"/>
            <a:r>
              <a:rPr lang="en-US" dirty="0" smtClean="0">
                <a:solidFill>
                  <a:srgbClr val="0070C0"/>
                </a:solidFill>
              </a:rPr>
              <a:t> </a:t>
            </a:r>
            <a:r>
              <a:rPr lang="en-US" dirty="0">
                <a:solidFill>
                  <a:srgbClr val="0070C0"/>
                </a:solidFill>
              </a:rPr>
              <a:t>Night time cramps – usually late </a:t>
            </a:r>
            <a:r>
              <a:rPr lang="en-US" dirty="0" smtClean="0">
                <a:solidFill>
                  <a:srgbClr val="0070C0"/>
                </a:solidFill>
              </a:rPr>
              <a:t>night</a:t>
            </a:r>
          </a:p>
          <a:p>
            <a:pPr lvl="1"/>
            <a:endParaRPr lang="en-US" dirty="0">
              <a:solidFill>
                <a:srgbClr val="0070C0"/>
              </a:solidFill>
            </a:endParaRPr>
          </a:p>
          <a:p>
            <a:pPr lvl="2"/>
            <a:r>
              <a:rPr lang="en-US" dirty="0" smtClean="0">
                <a:solidFill>
                  <a:srgbClr val="0070C0"/>
                </a:solidFill>
              </a:rPr>
              <a:t>Oedema feet</a:t>
            </a:r>
          </a:p>
          <a:p>
            <a:pPr lvl="1"/>
            <a:endParaRPr lang="en-US" dirty="0">
              <a:solidFill>
                <a:srgbClr val="0070C0"/>
              </a:solidFill>
            </a:endParaRPr>
          </a:p>
          <a:p>
            <a:pPr lvl="2"/>
            <a:r>
              <a:rPr lang="en-US" dirty="0" smtClean="0">
                <a:solidFill>
                  <a:srgbClr val="0070C0"/>
                </a:solidFill>
              </a:rPr>
              <a:t>Discolouration/ulceration </a:t>
            </a:r>
            <a:r>
              <a:rPr lang="en-US" dirty="0">
                <a:solidFill>
                  <a:srgbClr val="0070C0"/>
                </a:solidFill>
              </a:rPr>
              <a:t>in the feet/painful walk</a:t>
            </a:r>
          </a:p>
        </p:txBody>
      </p:sp>
      <p:sp>
        <p:nvSpPr>
          <p:cNvPr id="2" name="Date Placeholder 1"/>
          <p:cNvSpPr>
            <a:spLocks noGrp="1"/>
          </p:cNvSpPr>
          <p:nvPr>
            <p:ph type="dt" sz="half" idx="10"/>
          </p:nvPr>
        </p:nvSpPr>
        <p:spPr/>
        <p:txBody>
          <a:bodyPr/>
          <a:lstStyle/>
          <a:p>
            <a:fld id="{6155C25B-81D1-4810-B37A-CD8724DEE99D}"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26</a:t>
            </a:fld>
            <a:endParaRPr lang="en-US" dirty="0"/>
          </a:p>
        </p:txBody>
      </p:sp>
    </p:spTree>
    <p:extLst>
      <p:ext uri="{BB962C8B-B14F-4D97-AF65-F5344CB8AC3E}">
        <p14:creationId xmlns:p14="http://schemas.microsoft.com/office/powerpoint/2010/main" val="24696503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152400"/>
            <a:ext cx="4038600" cy="6553200"/>
          </a:xfrm>
        </p:spPr>
        <p:txBody>
          <a:bodyPr>
            <a:normAutofit fontScale="62500" lnSpcReduction="20000"/>
          </a:bodyPr>
          <a:lstStyle/>
          <a:p>
            <a:pPr>
              <a:buFont typeface="Wingdings" panose="05000000000000000000" pitchFamily="2" charset="2"/>
              <a:buChar char="q"/>
            </a:pPr>
            <a:r>
              <a:rPr lang="en-US" b="1" dirty="0" smtClean="0">
                <a:solidFill>
                  <a:srgbClr val="C00000"/>
                </a:solidFill>
              </a:rPr>
              <a:t>TRENDELENBURG TEST </a:t>
            </a:r>
          </a:p>
          <a:p>
            <a:pPr>
              <a:buFont typeface="Wingdings" panose="05000000000000000000" pitchFamily="2" charset="2"/>
              <a:buChar char="q"/>
            </a:pPr>
            <a:endParaRPr lang="en-US" b="1" dirty="0" smtClean="0">
              <a:solidFill>
                <a:srgbClr val="C00000"/>
              </a:solidFill>
            </a:endParaRPr>
          </a:p>
          <a:p>
            <a:pPr lvl="1"/>
            <a:r>
              <a:rPr lang="en-US" dirty="0" smtClean="0"/>
              <a:t>To find out the incompetency of valve ( Spheno-femoral valve or valve of  perforators)</a:t>
            </a:r>
          </a:p>
          <a:p>
            <a:pPr lvl="1"/>
            <a:endParaRPr lang="en-US" dirty="0" smtClean="0"/>
          </a:p>
          <a:p>
            <a:pPr lvl="1"/>
            <a:r>
              <a:rPr lang="en-US" dirty="0" smtClean="0"/>
              <a:t>The patient lies down in supine position</a:t>
            </a:r>
          </a:p>
          <a:p>
            <a:pPr lvl="1"/>
            <a:endParaRPr lang="en-US" dirty="0" smtClean="0"/>
          </a:p>
          <a:p>
            <a:pPr lvl="1"/>
            <a:r>
              <a:rPr lang="en-US" dirty="0" smtClean="0"/>
              <a:t>Then asked to raise the leg above the heart to empty the superficial vein</a:t>
            </a:r>
          </a:p>
          <a:p>
            <a:pPr lvl="1"/>
            <a:endParaRPr lang="en-US" dirty="0" smtClean="0"/>
          </a:p>
          <a:p>
            <a:pPr lvl="1"/>
            <a:r>
              <a:rPr lang="en-US" dirty="0" smtClean="0"/>
              <a:t>Then Spheno- femoral junction is closed by thumb (or tourniquet is tied)</a:t>
            </a:r>
          </a:p>
          <a:p>
            <a:pPr lvl="1"/>
            <a:endParaRPr lang="en-US" dirty="0" smtClean="0"/>
          </a:p>
          <a:p>
            <a:pPr lvl="1"/>
            <a:r>
              <a:rPr lang="en-US" dirty="0" smtClean="0"/>
              <a:t>Then asked the patient to stand up</a:t>
            </a:r>
          </a:p>
          <a:p>
            <a:pPr lvl="1"/>
            <a:endParaRPr lang="en-US" dirty="0" smtClean="0"/>
          </a:p>
          <a:p>
            <a:pPr lvl="1"/>
            <a:r>
              <a:rPr lang="en-US" dirty="0" smtClean="0"/>
              <a:t>Immediate filling of great saphenous vein from above after removing of thumb indicates the incompetent of Spheno-femoral valve(</a:t>
            </a:r>
            <a:r>
              <a:rPr lang="en-US" dirty="0" err="1"/>
              <a:t>P</a:t>
            </a:r>
            <a:r>
              <a:rPr lang="en-US" dirty="0" err="1" smtClean="0"/>
              <a:t>ositve</a:t>
            </a:r>
            <a:r>
              <a:rPr lang="en-US" dirty="0" smtClean="0"/>
              <a:t> </a:t>
            </a:r>
            <a:r>
              <a:rPr lang="en-US" dirty="0"/>
              <a:t>T</a:t>
            </a:r>
            <a:r>
              <a:rPr lang="en-US" dirty="0" smtClean="0"/>
              <a:t>rendelenburg test)</a:t>
            </a:r>
          </a:p>
          <a:p>
            <a:pPr lvl="1"/>
            <a:endParaRPr lang="en-US" dirty="0" smtClean="0"/>
          </a:p>
          <a:p>
            <a:pPr lvl="1"/>
            <a:r>
              <a:rPr lang="en-US" dirty="0" smtClean="0"/>
              <a:t>If slow felling from below without removing the thumb indicates incompetent of valve of perforators</a:t>
            </a:r>
          </a:p>
          <a:p>
            <a:endParaRPr lang="en-US" dirty="0"/>
          </a:p>
        </p:txBody>
      </p:sp>
      <p:pic>
        <p:nvPicPr>
          <p:cNvPr id="1536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19600" y="1447800"/>
            <a:ext cx="2259910" cy="4228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447800"/>
            <a:ext cx="229108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ate Placeholder 1"/>
          <p:cNvSpPr>
            <a:spLocks noGrp="1"/>
          </p:cNvSpPr>
          <p:nvPr>
            <p:ph type="dt" sz="half" idx="10"/>
          </p:nvPr>
        </p:nvSpPr>
        <p:spPr/>
        <p:txBody>
          <a:bodyPr/>
          <a:lstStyle/>
          <a:p>
            <a:fld id="{3137A79B-0F6F-42FE-B425-97A74411EE8B}"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27</a:t>
            </a:fld>
            <a:endParaRPr lang="en-US" dirty="0"/>
          </a:p>
        </p:txBody>
      </p:sp>
    </p:spTree>
    <p:extLst>
      <p:ext uri="{BB962C8B-B14F-4D97-AF65-F5344CB8AC3E}">
        <p14:creationId xmlns:p14="http://schemas.microsoft.com/office/powerpoint/2010/main" val="32457597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81000" y="228600"/>
            <a:ext cx="8305800" cy="2056720"/>
          </a:xfrm>
        </p:spPr>
        <p:txBody>
          <a:bodyPr>
            <a:normAutofit fontScale="85000" lnSpcReduction="10000"/>
          </a:bodyPr>
          <a:lstStyle/>
          <a:p>
            <a:r>
              <a:rPr lang="en-US" dirty="0" smtClean="0"/>
              <a:t>CASE </a:t>
            </a:r>
          </a:p>
          <a:p>
            <a:r>
              <a:rPr lang="en-US" dirty="0" smtClean="0"/>
              <a:t>A 55- year- old  policeman with a history of chronic dull ache in both legs came to the hospital, when he noticed dilated and tortuous veins on the medial side of both legs. The skin on the medial malleolus was found to be discolored , dry , and scaly.</a:t>
            </a:r>
            <a:endParaRPr lang="en-US"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285320"/>
            <a:ext cx="3914775" cy="456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2C785BB0-0A5D-4F9A-BA3B-A7837CA3E4B3}" type="datetime1">
              <a:rPr lang="en-US" smtClean="0"/>
              <a:t>4/15/2021</a:t>
            </a:fld>
            <a:endParaRPr lang="en-US" dirty="0"/>
          </a:p>
        </p:txBody>
      </p:sp>
      <p:sp>
        <p:nvSpPr>
          <p:cNvPr id="3" name="Slide Number Placeholder 2"/>
          <p:cNvSpPr>
            <a:spLocks noGrp="1"/>
          </p:cNvSpPr>
          <p:nvPr>
            <p:ph type="sldNum" sz="quarter" idx="12"/>
          </p:nvPr>
        </p:nvSpPr>
        <p:spPr/>
        <p:txBody>
          <a:bodyPr/>
          <a:lstStyle/>
          <a:p>
            <a:fld id="{5564ADFA-0673-41D1-9148-26382F55B88A}" type="slidenum">
              <a:rPr lang="en-US" smtClean="0"/>
              <a:t>28</a:t>
            </a:fld>
            <a:endParaRPr lang="en-US" dirty="0"/>
          </a:p>
        </p:txBody>
      </p:sp>
    </p:spTree>
    <p:extLst>
      <p:ext uri="{BB962C8B-B14F-4D97-AF65-F5344CB8AC3E}">
        <p14:creationId xmlns:p14="http://schemas.microsoft.com/office/powerpoint/2010/main" val="2163412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normAutofit/>
          </a:bodyPr>
          <a:lstStyle/>
          <a:p>
            <a:r>
              <a:rPr lang="en-US" sz="5400" b="1" i="1" dirty="0" smtClean="0">
                <a:solidFill>
                  <a:srgbClr val="C00000"/>
                </a:solidFill>
                <a:effectLst>
                  <a:outerShdw blurRad="38100" dist="38100" dir="2700000" algn="tl">
                    <a:srgbClr val="000000">
                      <a:alpha val="43137"/>
                    </a:srgbClr>
                  </a:outerShdw>
                </a:effectLst>
              </a:rPr>
              <a:t>THANK YOU</a:t>
            </a:r>
            <a:endParaRPr lang="en-US" sz="5400" b="1" i="1" dirty="0">
              <a:solidFill>
                <a:srgbClr val="C00000"/>
              </a:solidFill>
              <a:effectLst>
                <a:outerShdw blurRad="38100" dist="38100" dir="2700000" algn="tl">
                  <a:srgbClr val="000000">
                    <a:alpha val="43137"/>
                  </a:srgbClr>
                </a:outerShdw>
              </a:effectLst>
            </a:endParaRPr>
          </a:p>
        </p:txBody>
      </p:sp>
      <p:sp>
        <p:nvSpPr>
          <p:cNvPr id="3" name="Date Placeholder 2"/>
          <p:cNvSpPr>
            <a:spLocks noGrp="1"/>
          </p:cNvSpPr>
          <p:nvPr>
            <p:ph type="dt" sz="half" idx="10"/>
          </p:nvPr>
        </p:nvSpPr>
        <p:spPr/>
        <p:txBody>
          <a:bodyPr/>
          <a:lstStyle/>
          <a:p>
            <a:fld id="{10A25743-59B4-4FE1-9FCA-181647725E51}" type="datetime1">
              <a:rPr lang="en-US" smtClean="0"/>
              <a:t>4/15/2021</a:t>
            </a:fld>
            <a:endParaRPr lang="en-US" dirty="0"/>
          </a:p>
        </p:txBody>
      </p:sp>
      <p:sp>
        <p:nvSpPr>
          <p:cNvPr id="4" name="Slide Number Placeholder 3"/>
          <p:cNvSpPr>
            <a:spLocks noGrp="1"/>
          </p:cNvSpPr>
          <p:nvPr>
            <p:ph type="sldNum" sz="quarter" idx="12"/>
          </p:nvPr>
        </p:nvSpPr>
        <p:spPr/>
        <p:txBody>
          <a:bodyPr/>
          <a:lstStyle/>
          <a:p>
            <a:fld id="{5564ADFA-0673-41D1-9148-26382F55B88A}" type="slidenum">
              <a:rPr lang="en-US" smtClean="0"/>
              <a:t>29</a:t>
            </a:fld>
            <a:endParaRPr lang="en-US" dirty="0"/>
          </a:p>
        </p:txBody>
      </p:sp>
    </p:spTree>
    <p:extLst>
      <p:ext uri="{BB962C8B-B14F-4D97-AF65-F5344CB8AC3E}">
        <p14:creationId xmlns:p14="http://schemas.microsoft.com/office/powerpoint/2010/main" val="825243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758</TotalTime>
  <Words>1135</Words>
  <Application>Microsoft Office PowerPoint</Application>
  <PresentationFormat>On-screen Show (4:3)</PresentationFormat>
  <Paragraphs>322</Paragraphs>
  <Slides>29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Acrobat Document</vt:lpstr>
      <vt:lpstr>FEMORAL HERNIA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 </vt:lpstr>
      <vt:lpstr>VARICOSE VEIN</vt:lpstr>
      <vt:lpstr>VERICOSE VEIN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sarangdhar</dc:creator>
  <cp:lastModifiedBy>sarangdhar</cp:lastModifiedBy>
  <cp:revision>79</cp:revision>
  <dcterms:created xsi:type="dcterms:W3CDTF">2021-04-14T04:34:36Z</dcterms:created>
  <dcterms:modified xsi:type="dcterms:W3CDTF">2021-04-15T12:17:43Z</dcterms:modified>
</cp:coreProperties>
</file>