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8.xml" ContentType="application/inkml+xml"/>
  <Override PartName="/ppt/ink/ink9.xml" ContentType="application/inkml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256" r:id="rId2"/>
    <p:sldId id="372" r:id="rId3"/>
    <p:sldId id="258" r:id="rId4"/>
    <p:sldId id="260" r:id="rId5"/>
    <p:sldId id="384" r:id="rId6"/>
    <p:sldId id="377" r:id="rId7"/>
    <p:sldId id="264" r:id="rId8"/>
    <p:sldId id="266" r:id="rId9"/>
    <p:sldId id="269" r:id="rId10"/>
    <p:sldId id="390" r:id="rId11"/>
    <p:sldId id="391" r:id="rId12"/>
    <p:sldId id="392" r:id="rId13"/>
    <p:sldId id="388" r:id="rId14"/>
    <p:sldId id="389" r:id="rId15"/>
    <p:sldId id="394" r:id="rId16"/>
    <p:sldId id="395" r:id="rId17"/>
    <p:sldId id="396" r:id="rId18"/>
    <p:sldId id="397" r:id="rId19"/>
    <p:sldId id="385" r:id="rId20"/>
    <p:sldId id="382" r:id="rId21"/>
    <p:sldId id="383" r:id="rId22"/>
    <p:sldId id="268" r:id="rId23"/>
    <p:sldId id="354" r:id="rId24"/>
    <p:sldId id="387" r:id="rId25"/>
    <p:sldId id="375" r:id="rId26"/>
    <p:sldId id="275" r:id="rId27"/>
    <p:sldId id="376" r:id="rId28"/>
    <p:sldId id="380" r:id="rId29"/>
    <p:sldId id="358" r:id="rId30"/>
    <p:sldId id="359" r:id="rId31"/>
    <p:sldId id="318" r:id="rId32"/>
    <p:sldId id="307" r:id="rId33"/>
    <p:sldId id="393" r:id="rId34"/>
    <p:sldId id="309" r:id="rId35"/>
    <p:sldId id="320" r:id="rId36"/>
    <p:sldId id="319" r:id="rId37"/>
    <p:sldId id="328" r:id="rId38"/>
    <p:sldId id="329" r:id="rId39"/>
    <p:sldId id="330" r:id="rId40"/>
    <p:sldId id="386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05" autoAdjust="0"/>
    <p:restoredTop sz="88136" autoAdjust="0"/>
  </p:normalViewPr>
  <p:slideViewPr>
    <p:cSldViewPr>
      <p:cViewPr varScale="1">
        <p:scale>
          <a:sx n="61" d="100"/>
          <a:sy n="61" d="100"/>
        </p:scale>
        <p:origin x="-159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1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756231-85BA-4934-9409-4A17E220C1E2}" type="doc">
      <dgm:prSet loTypeId="urn:microsoft.com/office/officeart/2005/8/layout/process2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B1913E7-419C-4C16-AC76-CCEB43381BF4}">
      <dgm:prSet custT="1"/>
      <dgm:spPr/>
      <dgm:t>
        <a:bodyPr/>
        <a:lstStyle/>
        <a:p>
          <a:pPr rtl="0"/>
          <a:r>
            <a:rPr lang="en-US" sz="2000" dirty="0" smtClean="0"/>
            <a:t>At the beginning of </a:t>
          </a:r>
          <a:r>
            <a:rPr lang="en-US" sz="2000" dirty="0" smtClean="0">
              <a:solidFill>
                <a:srgbClr val="FFFF00"/>
              </a:solidFill>
            </a:rPr>
            <a:t>3</a:t>
          </a:r>
          <a:r>
            <a:rPr lang="en-US" sz="2000" baseline="30000" dirty="0" smtClean="0">
              <a:solidFill>
                <a:srgbClr val="FFFF00"/>
              </a:solidFill>
            </a:rPr>
            <a:t>rd</a:t>
          </a:r>
          <a:r>
            <a:rPr lang="en-US" sz="2000" dirty="0" smtClean="0">
              <a:solidFill>
                <a:srgbClr val="FFFF00"/>
              </a:solidFill>
            </a:rPr>
            <a:t> week ectoderm</a:t>
          </a:r>
          <a:r>
            <a:rPr lang="en-US" sz="2000" dirty="0" smtClean="0"/>
            <a:t> above notochord thicken and form </a:t>
          </a:r>
          <a:r>
            <a:rPr lang="en-US" sz="2000" dirty="0" smtClean="0">
              <a:solidFill>
                <a:srgbClr val="FFFF00"/>
              </a:solidFill>
            </a:rPr>
            <a:t>neural plate</a:t>
          </a:r>
          <a:endParaRPr lang="en-US" sz="2000" dirty="0">
            <a:solidFill>
              <a:srgbClr val="FFFF00"/>
            </a:solidFill>
          </a:endParaRPr>
        </a:p>
      </dgm:t>
    </dgm:pt>
    <dgm:pt modelId="{5ACA8710-94B2-40B0-AF6A-0A4ED3CB4950}" type="parTrans" cxnId="{918673CB-062C-49FA-90BD-0A98E97F0A29}">
      <dgm:prSet/>
      <dgm:spPr/>
      <dgm:t>
        <a:bodyPr/>
        <a:lstStyle/>
        <a:p>
          <a:endParaRPr lang="en-US" sz="2000"/>
        </a:p>
      </dgm:t>
    </dgm:pt>
    <dgm:pt modelId="{AF0F6C78-38F3-4F79-9823-6DEE0C3C1BE5}" type="sibTrans" cxnId="{918673CB-062C-49FA-90BD-0A98E97F0A29}">
      <dgm:prSet custT="1"/>
      <dgm:spPr/>
      <dgm:t>
        <a:bodyPr/>
        <a:lstStyle/>
        <a:p>
          <a:endParaRPr lang="en-US" sz="2000"/>
        </a:p>
      </dgm:t>
    </dgm:pt>
    <dgm:pt modelId="{7AEF6942-4166-4F5B-BC6B-84DEACA10C9A}">
      <dgm:prSet custT="1"/>
      <dgm:spPr/>
      <dgm:t>
        <a:bodyPr/>
        <a:lstStyle/>
        <a:p>
          <a:pPr rtl="0"/>
          <a:r>
            <a:rPr lang="en-US" sz="2000" dirty="0" smtClean="0">
              <a:solidFill>
                <a:srgbClr val="FFFF00"/>
              </a:solidFill>
            </a:rPr>
            <a:t>Lateral edges </a:t>
          </a:r>
          <a:r>
            <a:rPr lang="en-US" sz="2000" dirty="0" smtClean="0"/>
            <a:t>soon elevate to form </a:t>
          </a:r>
          <a:r>
            <a:rPr lang="en-US" sz="2000" dirty="0" smtClean="0">
              <a:solidFill>
                <a:srgbClr val="FFFF00"/>
              </a:solidFill>
            </a:rPr>
            <a:t>neural folds </a:t>
          </a:r>
          <a:endParaRPr lang="en-US" sz="2000" dirty="0">
            <a:solidFill>
              <a:srgbClr val="FFFF00"/>
            </a:solidFill>
          </a:endParaRPr>
        </a:p>
      </dgm:t>
    </dgm:pt>
    <dgm:pt modelId="{9A9AB621-D5F5-48EE-B5FD-74A526461F33}" type="parTrans" cxnId="{0D75E770-9A6B-459A-99DA-2C68AA40FFAC}">
      <dgm:prSet/>
      <dgm:spPr/>
      <dgm:t>
        <a:bodyPr/>
        <a:lstStyle/>
        <a:p>
          <a:endParaRPr lang="en-US" sz="2000"/>
        </a:p>
      </dgm:t>
    </dgm:pt>
    <dgm:pt modelId="{CA5D2580-BFFC-4052-956A-ADA3957E5FA7}" type="sibTrans" cxnId="{0D75E770-9A6B-459A-99DA-2C68AA40FFAC}">
      <dgm:prSet custT="1"/>
      <dgm:spPr/>
      <dgm:t>
        <a:bodyPr/>
        <a:lstStyle/>
        <a:p>
          <a:endParaRPr lang="en-US" sz="2000"/>
        </a:p>
      </dgm:t>
    </dgm:pt>
    <dgm:pt modelId="{A58B1BF4-D32B-4CF3-B4F5-33A493FD9ACA}">
      <dgm:prSet custT="1"/>
      <dgm:spPr/>
      <dgm:t>
        <a:bodyPr/>
        <a:lstStyle/>
        <a:p>
          <a:pPr rtl="0"/>
          <a:r>
            <a:rPr lang="en-US" sz="2000" dirty="0" smtClean="0"/>
            <a:t>Margin of neural folds fuse together and form </a:t>
          </a:r>
          <a:r>
            <a:rPr lang="en-US" sz="2000" dirty="0" smtClean="0">
              <a:solidFill>
                <a:srgbClr val="FFFF00"/>
              </a:solidFill>
            </a:rPr>
            <a:t>neural tube</a:t>
          </a:r>
          <a:endParaRPr lang="en-US" sz="2000" dirty="0">
            <a:solidFill>
              <a:srgbClr val="FFFF00"/>
            </a:solidFill>
          </a:endParaRPr>
        </a:p>
      </dgm:t>
    </dgm:pt>
    <dgm:pt modelId="{5442F0AE-6487-4BEF-B670-DAD1954D7443}" type="parTrans" cxnId="{28F2DA28-1B7D-4B13-8AA0-E011E9B3B122}">
      <dgm:prSet/>
      <dgm:spPr/>
      <dgm:t>
        <a:bodyPr/>
        <a:lstStyle/>
        <a:p>
          <a:endParaRPr lang="en-US" sz="2000"/>
        </a:p>
      </dgm:t>
    </dgm:pt>
    <dgm:pt modelId="{DB38E436-7052-4113-BE00-6B634FE485B0}" type="sibTrans" cxnId="{28F2DA28-1B7D-4B13-8AA0-E011E9B3B122}">
      <dgm:prSet custT="1"/>
      <dgm:spPr/>
      <dgm:t>
        <a:bodyPr/>
        <a:lstStyle/>
        <a:p>
          <a:endParaRPr lang="en-US" sz="2000"/>
        </a:p>
      </dgm:t>
    </dgm:pt>
    <dgm:pt modelId="{328636A4-19F7-41DC-93BF-7BD74E00A212}" type="pres">
      <dgm:prSet presAssocID="{40756231-85BA-4934-9409-4A17E220C1E2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159F8EA-C150-4134-8234-FD2211E91927}" type="pres">
      <dgm:prSet presAssocID="{CB1913E7-419C-4C16-AC76-CCEB43381BF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1773F9-1137-4279-8342-C6DAF62EC225}" type="pres">
      <dgm:prSet presAssocID="{AF0F6C78-38F3-4F79-9823-6DEE0C3C1BE5}" presName="sibTrans" presStyleLbl="sibTrans2D1" presStyleIdx="0" presStyleCnt="2"/>
      <dgm:spPr/>
      <dgm:t>
        <a:bodyPr/>
        <a:lstStyle/>
        <a:p>
          <a:endParaRPr lang="en-US"/>
        </a:p>
      </dgm:t>
    </dgm:pt>
    <dgm:pt modelId="{512D7A9D-636E-491E-A29E-E4FC9637A5FC}" type="pres">
      <dgm:prSet presAssocID="{AF0F6C78-38F3-4F79-9823-6DEE0C3C1BE5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709F7A37-65BB-415C-8277-913B45D8E7E4}" type="pres">
      <dgm:prSet presAssocID="{7AEF6942-4166-4F5B-BC6B-84DEACA10C9A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1EEA92-FC8B-4D16-9C49-21145F9CABAC}" type="pres">
      <dgm:prSet presAssocID="{CA5D2580-BFFC-4052-956A-ADA3957E5FA7}" presName="sibTrans" presStyleLbl="sibTrans2D1" presStyleIdx="1" presStyleCnt="2"/>
      <dgm:spPr/>
      <dgm:t>
        <a:bodyPr/>
        <a:lstStyle/>
        <a:p>
          <a:endParaRPr lang="en-US"/>
        </a:p>
      </dgm:t>
    </dgm:pt>
    <dgm:pt modelId="{F51CA729-961F-4108-86C6-C4E8246B88B6}" type="pres">
      <dgm:prSet presAssocID="{CA5D2580-BFFC-4052-956A-ADA3957E5FA7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3964224F-4C75-405E-BF37-755BD6D91774}" type="pres">
      <dgm:prSet presAssocID="{A58B1BF4-D32B-4CF3-B4F5-33A493FD9AC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7ED87C2-E853-4759-9893-DF9ED5EC836E}" type="presOf" srcId="{CA5D2580-BFFC-4052-956A-ADA3957E5FA7}" destId="{0E1EEA92-FC8B-4D16-9C49-21145F9CABAC}" srcOrd="0" destOrd="0" presId="urn:microsoft.com/office/officeart/2005/8/layout/process2"/>
    <dgm:cxn modelId="{10F260DB-C765-478D-A547-72C523720B14}" type="presOf" srcId="{AF0F6C78-38F3-4F79-9823-6DEE0C3C1BE5}" destId="{512D7A9D-636E-491E-A29E-E4FC9637A5FC}" srcOrd="1" destOrd="0" presId="urn:microsoft.com/office/officeart/2005/8/layout/process2"/>
    <dgm:cxn modelId="{0D75E770-9A6B-459A-99DA-2C68AA40FFAC}" srcId="{40756231-85BA-4934-9409-4A17E220C1E2}" destId="{7AEF6942-4166-4F5B-BC6B-84DEACA10C9A}" srcOrd="1" destOrd="0" parTransId="{9A9AB621-D5F5-48EE-B5FD-74A526461F33}" sibTransId="{CA5D2580-BFFC-4052-956A-ADA3957E5FA7}"/>
    <dgm:cxn modelId="{8A29AA34-D9D1-439F-B95C-89C16B4FF799}" type="presOf" srcId="{7AEF6942-4166-4F5B-BC6B-84DEACA10C9A}" destId="{709F7A37-65BB-415C-8277-913B45D8E7E4}" srcOrd="0" destOrd="0" presId="urn:microsoft.com/office/officeart/2005/8/layout/process2"/>
    <dgm:cxn modelId="{2BD078A4-386C-4EC6-9496-836B64CBFD24}" type="presOf" srcId="{AF0F6C78-38F3-4F79-9823-6DEE0C3C1BE5}" destId="{E81773F9-1137-4279-8342-C6DAF62EC225}" srcOrd="0" destOrd="0" presId="urn:microsoft.com/office/officeart/2005/8/layout/process2"/>
    <dgm:cxn modelId="{F7763C13-3662-4AC6-9E37-4B88093EAE3A}" type="presOf" srcId="{CA5D2580-BFFC-4052-956A-ADA3957E5FA7}" destId="{F51CA729-961F-4108-86C6-C4E8246B88B6}" srcOrd="1" destOrd="0" presId="urn:microsoft.com/office/officeart/2005/8/layout/process2"/>
    <dgm:cxn modelId="{95741472-BD78-4E9D-8A0B-FE401EE48F93}" type="presOf" srcId="{40756231-85BA-4934-9409-4A17E220C1E2}" destId="{328636A4-19F7-41DC-93BF-7BD74E00A212}" srcOrd="0" destOrd="0" presId="urn:microsoft.com/office/officeart/2005/8/layout/process2"/>
    <dgm:cxn modelId="{2F023754-201B-4259-BC02-3DC1BB6D0388}" type="presOf" srcId="{A58B1BF4-D32B-4CF3-B4F5-33A493FD9ACA}" destId="{3964224F-4C75-405E-BF37-755BD6D91774}" srcOrd="0" destOrd="0" presId="urn:microsoft.com/office/officeart/2005/8/layout/process2"/>
    <dgm:cxn modelId="{28F2DA28-1B7D-4B13-8AA0-E011E9B3B122}" srcId="{40756231-85BA-4934-9409-4A17E220C1E2}" destId="{A58B1BF4-D32B-4CF3-B4F5-33A493FD9ACA}" srcOrd="2" destOrd="0" parTransId="{5442F0AE-6487-4BEF-B670-DAD1954D7443}" sibTransId="{DB38E436-7052-4113-BE00-6B634FE485B0}"/>
    <dgm:cxn modelId="{918673CB-062C-49FA-90BD-0A98E97F0A29}" srcId="{40756231-85BA-4934-9409-4A17E220C1E2}" destId="{CB1913E7-419C-4C16-AC76-CCEB43381BF4}" srcOrd="0" destOrd="0" parTransId="{5ACA8710-94B2-40B0-AF6A-0A4ED3CB4950}" sibTransId="{AF0F6C78-38F3-4F79-9823-6DEE0C3C1BE5}"/>
    <dgm:cxn modelId="{F7D1A025-43B4-4270-82A9-839E32A1AE73}" type="presOf" srcId="{CB1913E7-419C-4C16-AC76-CCEB43381BF4}" destId="{2159F8EA-C150-4134-8234-FD2211E91927}" srcOrd="0" destOrd="0" presId="urn:microsoft.com/office/officeart/2005/8/layout/process2"/>
    <dgm:cxn modelId="{69D7E8A6-054B-4B63-AF03-45C49DB4AA38}" type="presParOf" srcId="{328636A4-19F7-41DC-93BF-7BD74E00A212}" destId="{2159F8EA-C150-4134-8234-FD2211E91927}" srcOrd="0" destOrd="0" presId="urn:microsoft.com/office/officeart/2005/8/layout/process2"/>
    <dgm:cxn modelId="{B5AF657C-0CB8-468E-AEB7-9F283ADB4F9B}" type="presParOf" srcId="{328636A4-19F7-41DC-93BF-7BD74E00A212}" destId="{E81773F9-1137-4279-8342-C6DAF62EC225}" srcOrd="1" destOrd="0" presId="urn:microsoft.com/office/officeart/2005/8/layout/process2"/>
    <dgm:cxn modelId="{5107D8A1-6F59-4FF6-8457-E1BFDB9A1321}" type="presParOf" srcId="{E81773F9-1137-4279-8342-C6DAF62EC225}" destId="{512D7A9D-636E-491E-A29E-E4FC9637A5FC}" srcOrd="0" destOrd="0" presId="urn:microsoft.com/office/officeart/2005/8/layout/process2"/>
    <dgm:cxn modelId="{DE99292F-1CDA-4237-986A-CEB87E69D2BD}" type="presParOf" srcId="{328636A4-19F7-41DC-93BF-7BD74E00A212}" destId="{709F7A37-65BB-415C-8277-913B45D8E7E4}" srcOrd="2" destOrd="0" presId="urn:microsoft.com/office/officeart/2005/8/layout/process2"/>
    <dgm:cxn modelId="{CAC33EF2-86A5-4788-A939-B9A062062A11}" type="presParOf" srcId="{328636A4-19F7-41DC-93BF-7BD74E00A212}" destId="{0E1EEA92-FC8B-4D16-9C49-21145F9CABAC}" srcOrd="3" destOrd="0" presId="urn:microsoft.com/office/officeart/2005/8/layout/process2"/>
    <dgm:cxn modelId="{7F4B76C7-1140-404A-902D-80D285E222A6}" type="presParOf" srcId="{0E1EEA92-FC8B-4D16-9C49-21145F9CABAC}" destId="{F51CA729-961F-4108-86C6-C4E8246B88B6}" srcOrd="0" destOrd="0" presId="urn:microsoft.com/office/officeart/2005/8/layout/process2"/>
    <dgm:cxn modelId="{ABBA2C0E-2F3C-4AD7-9518-522A35BB3CA9}" type="presParOf" srcId="{328636A4-19F7-41DC-93BF-7BD74E00A212}" destId="{3964224F-4C75-405E-BF37-755BD6D91774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5B4BD3-2DD4-47BF-A59A-702DEAFE0E6C}" type="doc">
      <dgm:prSet loTypeId="urn:microsoft.com/office/officeart/2005/8/layout/process2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2D2D52CF-3176-41D4-A0F2-F32D19E16402}">
      <dgm:prSet/>
      <dgm:spPr/>
      <dgm:t>
        <a:bodyPr/>
        <a:lstStyle/>
        <a:p>
          <a:pPr rtl="0"/>
          <a:r>
            <a:rPr lang="en-US" dirty="0" smtClean="0"/>
            <a:t>Fusion of neural groove begins in </a:t>
          </a:r>
          <a:r>
            <a:rPr lang="en-US" dirty="0" smtClean="0">
              <a:solidFill>
                <a:srgbClr val="FFFF00"/>
              </a:solidFill>
            </a:rPr>
            <a:t>cervical region</a:t>
          </a:r>
          <a:r>
            <a:rPr lang="en-US" dirty="0" smtClean="0"/>
            <a:t>, extends both cranially and caudally and "</a:t>
          </a:r>
          <a:r>
            <a:rPr lang="en-US" dirty="0" smtClean="0">
              <a:solidFill>
                <a:srgbClr val="FFFF00"/>
              </a:solidFill>
            </a:rPr>
            <a:t>zips up" neural groove</a:t>
          </a:r>
          <a:endParaRPr lang="en-US" dirty="0">
            <a:solidFill>
              <a:srgbClr val="FFFF00"/>
            </a:solidFill>
          </a:endParaRPr>
        </a:p>
      </dgm:t>
    </dgm:pt>
    <dgm:pt modelId="{4943FA99-06E5-467F-A951-A178C252A6B0}" type="parTrans" cxnId="{3A5B49FE-CE2D-4F1F-BF8C-039DCCF710EF}">
      <dgm:prSet/>
      <dgm:spPr/>
      <dgm:t>
        <a:bodyPr/>
        <a:lstStyle/>
        <a:p>
          <a:endParaRPr lang="en-US"/>
        </a:p>
      </dgm:t>
    </dgm:pt>
    <dgm:pt modelId="{68584632-5635-48E7-8C76-989DF017AE88}" type="sibTrans" cxnId="{3A5B49FE-CE2D-4F1F-BF8C-039DCCF710EF}">
      <dgm:prSet/>
      <dgm:spPr/>
      <dgm:t>
        <a:bodyPr/>
        <a:lstStyle/>
        <a:p>
          <a:endParaRPr lang="en-US"/>
        </a:p>
      </dgm:t>
    </dgm:pt>
    <dgm:pt modelId="{4C070068-3F1F-4671-9F2C-70BD2D67C406}">
      <dgm:prSet/>
      <dgm:spPr/>
      <dgm:t>
        <a:bodyPr/>
        <a:lstStyle/>
        <a:p>
          <a:pPr rtl="0"/>
          <a:r>
            <a:rPr lang="en-US" dirty="0" smtClean="0"/>
            <a:t>Initially has 2 openings at either end- </a:t>
          </a:r>
          <a:r>
            <a:rPr lang="en-US" dirty="0" smtClean="0">
              <a:solidFill>
                <a:srgbClr val="FFFF00"/>
              </a:solidFill>
            </a:rPr>
            <a:t>cranial and caudal neuropores</a:t>
          </a:r>
          <a:endParaRPr lang="en-US" dirty="0">
            <a:solidFill>
              <a:srgbClr val="FFFF00"/>
            </a:solidFill>
          </a:endParaRPr>
        </a:p>
      </dgm:t>
    </dgm:pt>
    <dgm:pt modelId="{3B4A8942-5B64-4D4D-9E8C-A1F7C70B19BD}" type="parTrans" cxnId="{3B7AE03C-7C22-4719-AE61-F1C8C9851E34}">
      <dgm:prSet/>
      <dgm:spPr/>
      <dgm:t>
        <a:bodyPr/>
        <a:lstStyle/>
        <a:p>
          <a:endParaRPr lang="en-US"/>
        </a:p>
      </dgm:t>
    </dgm:pt>
    <dgm:pt modelId="{3B407BC7-93F7-4D62-A2F1-C3A5277C3B05}" type="sibTrans" cxnId="{3B7AE03C-7C22-4719-AE61-F1C8C9851E34}">
      <dgm:prSet/>
      <dgm:spPr/>
      <dgm:t>
        <a:bodyPr/>
        <a:lstStyle/>
        <a:p>
          <a:endParaRPr lang="en-US"/>
        </a:p>
      </dgm:t>
    </dgm:pt>
    <dgm:pt modelId="{E9E8CCBB-CA9D-452F-BB28-1B36ACE5769B}">
      <dgm:prSet/>
      <dgm:spPr/>
      <dgm:t>
        <a:bodyPr/>
        <a:lstStyle/>
        <a:p>
          <a:pPr rtl="0"/>
          <a:r>
            <a:rPr lang="en-US" dirty="0" smtClean="0"/>
            <a:t>Cranial neuropore closes approximately on </a:t>
          </a:r>
          <a:r>
            <a:rPr lang="en-US" dirty="0" smtClean="0">
              <a:solidFill>
                <a:srgbClr val="FFFF00"/>
              </a:solidFill>
            </a:rPr>
            <a:t>25</a:t>
          </a:r>
          <a:r>
            <a:rPr lang="en-US" baseline="30000" dirty="0" smtClean="0">
              <a:solidFill>
                <a:srgbClr val="FFFF00"/>
              </a:solidFill>
            </a:rPr>
            <a:t>th</a:t>
          </a:r>
          <a:r>
            <a:rPr lang="en-US" dirty="0" smtClean="0">
              <a:solidFill>
                <a:srgbClr val="FFFF00"/>
              </a:solidFill>
            </a:rPr>
            <a:t> day </a:t>
          </a:r>
          <a:r>
            <a:rPr lang="en-US" dirty="0" smtClean="0"/>
            <a:t>(18-20 somite stage), caudal on </a:t>
          </a:r>
          <a:r>
            <a:rPr lang="en-US" dirty="0" smtClean="0">
              <a:solidFill>
                <a:srgbClr val="FFFF00"/>
              </a:solidFill>
            </a:rPr>
            <a:t>27</a:t>
          </a:r>
          <a:r>
            <a:rPr lang="en-US" baseline="30000" dirty="0" smtClean="0">
              <a:solidFill>
                <a:srgbClr val="FFFF00"/>
              </a:solidFill>
            </a:rPr>
            <a:t>th</a:t>
          </a:r>
          <a:r>
            <a:rPr lang="en-US" dirty="0" smtClean="0">
              <a:solidFill>
                <a:srgbClr val="FFFF00"/>
              </a:solidFill>
            </a:rPr>
            <a:t> day </a:t>
          </a:r>
          <a:r>
            <a:rPr lang="en-US" dirty="0" smtClean="0"/>
            <a:t>(25 somite stage)</a:t>
          </a:r>
          <a:endParaRPr lang="en-US" dirty="0"/>
        </a:p>
      </dgm:t>
    </dgm:pt>
    <dgm:pt modelId="{F5E41CFD-4F7B-42CD-9A1B-20B9C330531F}" type="parTrans" cxnId="{9CF649A4-F805-4898-9A44-F06DF67C115A}">
      <dgm:prSet/>
      <dgm:spPr/>
      <dgm:t>
        <a:bodyPr/>
        <a:lstStyle/>
        <a:p>
          <a:endParaRPr lang="en-US"/>
        </a:p>
      </dgm:t>
    </dgm:pt>
    <dgm:pt modelId="{F00F8918-BC05-447C-B039-9D99BF6DCF72}" type="sibTrans" cxnId="{9CF649A4-F805-4898-9A44-F06DF67C115A}">
      <dgm:prSet/>
      <dgm:spPr/>
      <dgm:t>
        <a:bodyPr/>
        <a:lstStyle/>
        <a:p>
          <a:endParaRPr lang="en-US"/>
        </a:p>
      </dgm:t>
    </dgm:pt>
    <dgm:pt modelId="{7F8F98F2-D867-4561-BB9D-40203D425C5B}" type="pres">
      <dgm:prSet presAssocID="{185B4BD3-2DD4-47BF-A59A-702DEAFE0E6C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11387D6-EEBB-4349-86BB-50E87EC0F2B8}" type="pres">
      <dgm:prSet presAssocID="{2D2D52CF-3176-41D4-A0F2-F32D19E16402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4AF5C0-F0AA-4A7F-ADFD-8C04B37FEFD4}" type="pres">
      <dgm:prSet presAssocID="{68584632-5635-48E7-8C76-989DF017AE88}" presName="sibTrans" presStyleLbl="sibTrans2D1" presStyleIdx="0" presStyleCnt="2"/>
      <dgm:spPr/>
      <dgm:t>
        <a:bodyPr/>
        <a:lstStyle/>
        <a:p>
          <a:endParaRPr lang="en-US"/>
        </a:p>
      </dgm:t>
    </dgm:pt>
    <dgm:pt modelId="{355E8F3B-A83F-44F2-84C0-E4B9414FFDA3}" type="pres">
      <dgm:prSet presAssocID="{68584632-5635-48E7-8C76-989DF017AE88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C6A526AA-AC9B-4AEC-888F-67B34E060283}" type="pres">
      <dgm:prSet presAssocID="{4C070068-3F1F-4671-9F2C-70BD2D67C40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CFEAE6-92A5-45A9-8650-C171BE1A0E7A}" type="pres">
      <dgm:prSet presAssocID="{3B407BC7-93F7-4D62-A2F1-C3A5277C3B05}" presName="sibTrans" presStyleLbl="sibTrans2D1" presStyleIdx="1" presStyleCnt="2"/>
      <dgm:spPr/>
      <dgm:t>
        <a:bodyPr/>
        <a:lstStyle/>
        <a:p>
          <a:endParaRPr lang="en-US"/>
        </a:p>
      </dgm:t>
    </dgm:pt>
    <dgm:pt modelId="{DF617C65-4C1F-4CFC-B24C-CBB77406E012}" type="pres">
      <dgm:prSet presAssocID="{3B407BC7-93F7-4D62-A2F1-C3A5277C3B05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AFD74BEA-C6D2-4102-9107-CD6DD4D95DEF}" type="pres">
      <dgm:prSet presAssocID="{E9E8CCBB-CA9D-452F-BB28-1B36ACE5769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FA7C157-B987-46E2-881F-E81BC11CAD8E}" type="presOf" srcId="{3B407BC7-93F7-4D62-A2F1-C3A5277C3B05}" destId="{02CFEAE6-92A5-45A9-8650-C171BE1A0E7A}" srcOrd="0" destOrd="0" presId="urn:microsoft.com/office/officeart/2005/8/layout/process2"/>
    <dgm:cxn modelId="{4506CA7D-26AB-4985-AAC8-6B16D109BFD8}" type="presOf" srcId="{68584632-5635-48E7-8C76-989DF017AE88}" destId="{C74AF5C0-F0AA-4A7F-ADFD-8C04B37FEFD4}" srcOrd="0" destOrd="0" presId="urn:microsoft.com/office/officeart/2005/8/layout/process2"/>
    <dgm:cxn modelId="{70B01A8B-1C99-4770-B856-C4B8EA30486C}" type="presOf" srcId="{4C070068-3F1F-4671-9F2C-70BD2D67C406}" destId="{C6A526AA-AC9B-4AEC-888F-67B34E060283}" srcOrd="0" destOrd="0" presId="urn:microsoft.com/office/officeart/2005/8/layout/process2"/>
    <dgm:cxn modelId="{17BFD6C1-1116-475A-9889-2CF64BDA819A}" type="presOf" srcId="{68584632-5635-48E7-8C76-989DF017AE88}" destId="{355E8F3B-A83F-44F2-84C0-E4B9414FFDA3}" srcOrd="1" destOrd="0" presId="urn:microsoft.com/office/officeart/2005/8/layout/process2"/>
    <dgm:cxn modelId="{EBC730AC-0239-4A64-A97B-850F3669BFB3}" type="presOf" srcId="{2D2D52CF-3176-41D4-A0F2-F32D19E16402}" destId="{511387D6-EEBB-4349-86BB-50E87EC0F2B8}" srcOrd="0" destOrd="0" presId="urn:microsoft.com/office/officeart/2005/8/layout/process2"/>
    <dgm:cxn modelId="{3B7AE03C-7C22-4719-AE61-F1C8C9851E34}" srcId="{185B4BD3-2DD4-47BF-A59A-702DEAFE0E6C}" destId="{4C070068-3F1F-4671-9F2C-70BD2D67C406}" srcOrd="1" destOrd="0" parTransId="{3B4A8942-5B64-4D4D-9E8C-A1F7C70B19BD}" sibTransId="{3B407BC7-93F7-4D62-A2F1-C3A5277C3B05}"/>
    <dgm:cxn modelId="{18D4CF18-D09C-4524-9169-85F20E97D738}" type="presOf" srcId="{185B4BD3-2DD4-47BF-A59A-702DEAFE0E6C}" destId="{7F8F98F2-D867-4561-BB9D-40203D425C5B}" srcOrd="0" destOrd="0" presId="urn:microsoft.com/office/officeart/2005/8/layout/process2"/>
    <dgm:cxn modelId="{3A5B49FE-CE2D-4F1F-BF8C-039DCCF710EF}" srcId="{185B4BD3-2DD4-47BF-A59A-702DEAFE0E6C}" destId="{2D2D52CF-3176-41D4-A0F2-F32D19E16402}" srcOrd="0" destOrd="0" parTransId="{4943FA99-06E5-467F-A951-A178C252A6B0}" sibTransId="{68584632-5635-48E7-8C76-989DF017AE88}"/>
    <dgm:cxn modelId="{FB12D382-C9A6-4DC0-880A-5872CC038ED2}" type="presOf" srcId="{3B407BC7-93F7-4D62-A2F1-C3A5277C3B05}" destId="{DF617C65-4C1F-4CFC-B24C-CBB77406E012}" srcOrd="1" destOrd="0" presId="urn:microsoft.com/office/officeart/2005/8/layout/process2"/>
    <dgm:cxn modelId="{9CF649A4-F805-4898-9A44-F06DF67C115A}" srcId="{185B4BD3-2DD4-47BF-A59A-702DEAFE0E6C}" destId="{E9E8CCBB-CA9D-452F-BB28-1B36ACE5769B}" srcOrd="2" destOrd="0" parTransId="{F5E41CFD-4F7B-42CD-9A1B-20B9C330531F}" sibTransId="{F00F8918-BC05-447C-B039-9D99BF6DCF72}"/>
    <dgm:cxn modelId="{0A4F8412-7728-424E-83CC-F2F03E1B92D9}" type="presOf" srcId="{E9E8CCBB-CA9D-452F-BB28-1B36ACE5769B}" destId="{AFD74BEA-C6D2-4102-9107-CD6DD4D95DEF}" srcOrd="0" destOrd="0" presId="urn:microsoft.com/office/officeart/2005/8/layout/process2"/>
    <dgm:cxn modelId="{339440A1-2D33-4120-A12C-351C280042A0}" type="presParOf" srcId="{7F8F98F2-D867-4561-BB9D-40203D425C5B}" destId="{511387D6-EEBB-4349-86BB-50E87EC0F2B8}" srcOrd="0" destOrd="0" presId="urn:microsoft.com/office/officeart/2005/8/layout/process2"/>
    <dgm:cxn modelId="{F22E7028-F29D-4CCF-B872-CD5000307356}" type="presParOf" srcId="{7F8F98F2-D867-4561-BB9D-40203D425C5B}" destId="{C74AF5C0-F0AA-4A7F-ADFD-8C04B37FEFD4}" srcOrd="1" destOrd="0" presId="urn:microsoft.com/office/officeart/2005/8/layout/process2"/>
    <dgm:cxn modelId="{0339071B-45B9-443E-9961-3E065FF437DE}" type="presParOf" srcId="{C74AF5C0-F0AA-4A7F-ADFD-8C04B37FEFD4}" destId="{355E8F3B-A83F-44F2-84C0-E4B9414FFDA3}" srcOrd="0" destOrd="0" presId="urn:microsoft.com/office/officeart/2005/8/layout/process2"/>
    <dgm:cxn modelId="{3F68854E-BB92-40E0-8A95-F5F39CB1BB4C}" type="presParOf" srcId="{7F8F98F2-D867-4561-BB9D-40203D425C5B}" destId="{C6A526AA-AC9B-4AEC-888F-67B34E060283}" srcOrd="2" destOrd="0" presId="urn:microsoft.com/office/officeart/2005/8/layout/process2"/>
    <dgm:cxn modelId="{FD802CD5-F8E9-4E2B-8EFF-63CE1924F9D2}" type="presParOf" srcId="{7F8F98F2-D867-4561-BB9D-40203D425C5B}" destId="{02CFEAE6-92A5-45A9-8650-C171BE1A0E7A}" srcOrd="3" destOrd="0" presId="urn:microsoft.com/office/officeart/2005/8/layout/process2"/>
    <dgm:cxn modelId="{C7FC777C-E1AF-49FB-8696-C7EAFCD491D8}" type="presParOf" srcId="{02CFEAE6-92A5-45A9-8650-C171BE1A0E7A}" destId="{DF617C65-4C1F-4CFC-B24C-CBB77406E012}" srcOrd="0" destOrd="0" presId="urn:microsoft.com/office/officeart/2005/8/layout/process2"/>
    <dgm:cxn modelId="{73A68DB9-04FF-41BB-9A88-4D809CCDA239}" type="presParOf" srcId="{7F8F98F2-D867-4561-BB9D-40203D425C5B}" destId="{AFD74BEA-C6D2-4102-9107-CD6DD4D95DEF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6D6E6A9-B57E-4E84-A500-37594204F684}" type="doc">
      <dgm:prSet loTypeId="urn:microsoft.com/office/officeart/2005/8/layout/process2" loCatId="process" qsTypeId="urn:microsoft.com/office/officeart/2005/8/quickstyle/simple1" qsCatId="simple" csTypeId="urn:microsoft.com/office/officeart/2005/8/colors/colorful4" csCatId="colorful" phldr="1"/>
      <dgm:spPr/>
    </dgm:pt>
    <dgm:pt modelId="{B651D4EF-8BF7-431E-996A-846B9EC4C7DD}">
      <dgm:prSet phldrT="[Text]"/>
      <dgm:spPr/>
      <dgm:t>
        <a:bodyPr/>
        <a:lstStyle/>
        <a:p>
          <a:r>
            <a:rPr lang="en-US" dirty="0" smtClean="0"/>
            <a:t>During 4</a:t>
          </a:r>
          <a:r>
            <a:rPr lang="en-US" baseline="30000" dirty="0" smtClean="0"/>
            <a:t>th</a:t>
          </a:r>
          <a:r>
            <a:rPr lang="en-US" dirty="0" smtClean="0"/>
            <a:t> week neural tube bends ventrally at two places</a:t>
          </a:r>
        </a:p>
        <a:p>
          <a:endParaRPr lang="en-US" dirty="0" smtClean="0"/>
        </a:p>
      </dgm:t>
    </dgm:pt>
    <dgm:pt modelId="{962BC493-6324-4E24-A76E-E7270424AC64}" type="parTrans" cxnId="{85CFFC09-B8AA-4C93-897D-9A33822D42A1}">
      <dgm:prSet/>
      <dgm:spPr/>
      <dgm:t>
        <a:bodyPr/>
        <a:lstStyle/>
        <a:p>
          <a:endParaRPr lang="en-US"/>
        </a:p>
      </dgm:t>
    </dgm:pt>
    <dgm:pt modelId="{53ECDD7B-2532-42D1-AD68-A5E2CCF47B63}" type="sibTrans" cxnId="{85CFFC09-B8AA-4C93-897D-9A33822D42A1}">
      <dgm:prSet/>
      <dgm:spPr/>
      <dgm:t>
        <a:bodyPr/>
        <a:lstStyle/>
        <a:p>
          <a:endParaRPr lang="en-US"/>
        </a:p>
      </dgm:t>
    </dgm:pt>
    <dgm:pt modelId="{235A66D2-0D91-44B3-8D58-CF0583E91733}">
      <dgm:prSet phldrT="[Text]"/>
      <dgm:spPr/>
      <dgm:t>
        <a:bodyPr/>
        <a:lstStyle/>
        <a:p>
          <a:r>
            <a:rPr lang="en-US" dirty="0" smtClean="0">
              <a:solidFill>
                <a:srgbClr val="FFFF00"/>
              </a:solidFill>
            </a:rPr>
            <a:t>Cervical flexure </a:t>
          </a:r>
          <a:r>
            <a:rPr lang="en-US" dirty="0" smtClean="0"/>
            <a:t>at the junction of brain (hindbrain) and spinal cord, </a:t>
          </a:r>
          <a:r>
            <a:rPr lang="en-US" dirty="0" smtClean="0">
              <a:solidFill>
                <a:srgbClr val="FFFF00"/>
              </a:solidFill>
            </a:rPr>
            <a:t>cephalic (midbrain) flexure</a:t>
          </a:r>
          <a:r>
            <a:rPr lang="en-US" dirty="0" smtClean="0"/>
            <a:t> in midbrain region</a:t>
          </a:r>
          <a:endParaRPr lang="en-US" dirty="0"/>
        </a:p>
      </dgm:t>
    </dgm:pt>
    <dgm:pt modelId="{C3F684DA-50FE-48FB-AD92-E27AAEDAF3DA}" type="parTrans" cxnId="{0FF69F79-1AE6-4032-96D7-2F19E3A59074}">
      <dgm:prSet/>
      <dgm:spPr/>
      <dgm:t>
        <a:bodyPr/>
        <a:lstStyle/>
        <a:p>
          <a:endParaRPr lang="en-US"/>
        </a:p>
      </dgm:t>
    </dgm:pt>
    <dgm:pt modelId="{4D20CDEE-AFEF-4D70-A0D7-09E75C3CA05B}" type="sibTrans" cxnId="{0FF69F79-1AE6-4032-96D7-2F19E3A59074}">
      <dgm:prSet/>
      <dgm:spPr/>
      <dgm:t>
        <a:bodyPr/>
        <a:lstStyle/>
        <a:p>
          <a:endParaRPr lang="en-US"/>
        </a:p>
      </dgm:t>
    </dgm:pt>
    <dgm:pt modelId="{EF04F61D-07DA-472D-A90B-9F94D20E251A}">
      <dgm:prSet/>
      <dgm:spPr/>
      <dgm:t>
        <a:bodyPr/>
        <a:lstStyle/>
        <a:p>
          <a:pPr rtl="0"/>
          <a:r>
            <a:rPr lang="en-US" dirty="0" smtClean="0"/>
            <a:t>Later, unequal growth of brain between these flexures produces </a:t>
          </a:r>
          <a:r>
            <a:rPr lang="en-US" dirty="0" err="1" smtClean="0">
              <a:solidFill>
                <a:srgbClr val="FFFF00"/>
              </a:solidFill>
            </a:rPr>
            <a:t>pontine</a:t>
          </a:r>
          <a:r>
            <a:rPr lang="en-US" dirty="0" smtClean="0">
              <a:solidFill>
                <a:srgbClr val="FFFF00"/>
              </a:solidFill>
            </a:rPr>
            <a:t> flexure</a:t>
          </a:r>
          <a:endParaRPr lang="en-US" dirty="0">
            <a:solidFill>
              <a:srgbClr val="FFFF00"/>
            </a:solidFill>
          </a:endParaRPr>
        </a:p>
      </dgm:t>
    </dgm:pt>
    <dgm:pt modelId="{A34FF2C2-E4F1-426B-9979-6F4E444BC970}" type="parTrans" cxnId="{41FF4057-AB94-46D1-A728-5E9040283B3E}">
      <dgm:prSet/>
      <dgm:spPr/>
      <dgm:t>
        <a:bodyPr/>
        <a:lstStyle/>
        <a:p>
          <a:endParaRPr lang="en-US"/>
        </a:p>
      </dgm:t>
    </dgm:pt>
    <dgm:pt modelId="{B50D7B8A-A76C-462E-896A-467E81210BE1}" type="sibTrans" cxnId="{41FF4057-AB94-46D1-A728-5E9040283B3E}">
      <dgm:prSet/>
      <dgm:spPr/>
      <dgm:t>
        <a:bodyPr/>
        <a:lstStyle/>
        <a:p>
          <a:endParaRPr lang="en-US"/>
        </a:p>
      </dgm:t>
    </dgm:pt>
    <dgm:pt modelId="{63C2371B-EE4D-4DBA-906B-DEF3AC70B671}" type="pres">
      <dgm:prSet presAssocID="{D6D6E6A9-B57E-4E84-A500-37594204F684}" presName="linearFlow" presStyleCnt="0">
        <dgm:presLayoutVars>
          <dgm:resizeHandles val="exact"/>
        </dgm:presLayoutVars>
      </dgm:prSet>
      <dgm:spPr/>
    </dgm:pt>
    <dgm:pt modelId="{6851C5BC-B330-46A5-9A90-3599C6634F70}" type="pres">
      <dgm:prSet presAssocID="{B651D4EF-8BF7-431E-996A-846B9EC4C7D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1D8DF4-0FB3-4045-8839-CC647A7988EA}" type="pres">
      <dgm:prSet presAssocID="{53ECDD7B-2532-42D1-AD68-A5E2CCF47B63}" presName="sibTrans" presStyleLbl="sibTrans2D1" presStyleIdx="0" presStyleCnt="2"/>
      <dgm:spPr/>
      <dgm:t>
        <a:bodyPr/>
        <a:lstStyle/>
        <a:p>
          <a:endParaRPr lang="en-US"/>
        </a:p>
      </dgm:t>
    </dgm:pt>
    <dgm:pt modelId="{13DD7CD5-AE4D-4E53-B85E-EE9EF748735A}" type="pres">
      <dgm:prSet presAssocID="{53ECDD7B-2532-42D1-AD68-A5E2CCF47B63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94726C92-B037-4C7F-A6A7-BCFFC2805D56}" type="pres">
      <dgm:prSet presAssocID="{235A66D2-0D91-44B3-8D58-CF0583E9173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C7A1C7-E254-4289-BAFB-0F30B845149B}" type="pres">
      <dgm:prSet presAssocID="{4D20CDEE-AFEF-4D70-A0D7-09E75C3CA05B}" presName="sibTrans" presStyleLbl="sibTrans2D1" presStyleIdx="1" presStyleCnt="2"/>
      <dgm:spPr/>
      <dgm:t>
        <a:bodyPr/>
        <a:lstStyle/>
        <a:p>
          <a:endParaRPr lang="en-US"/>
        </a:p>
      </dgm:t>
    </dgm:pt>
    <dgm:pt modelId="{D6E29AC1-01BD-434E-B7F0-EB9B3A38A8E1}" type="pres">
      <dgm:prSet presAssocID="{4D20CDEE-AFEF-4D70-A0D7-09E75C3CA05B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597C0090-870C-4065-ACED-2287A261FD9F}" type="pres">
      <dgm:prSet presAssocID="{EF04F61D-07DA-472D-A90B-9F94D20E251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5CFFC09-B8AA-4C93-897D-9A33822D42A1}" srcId="{D6D6E6A9-B57E-4E84-A500-37594204F684}" destId="{B651D4EF-8BF7-431E-996A-846B9EC4C7DD}" srcOrd="0" destOrd="0" parTransId="{962BC493-6324-4E24-A76E-E7270424AC64}" sibTransId="{53ECDD7B-2532-42D1-AD68-A5E2CCF47B63}"/>
    <dgm:cxn modelId="{637A1E8C-49D4-4466-BAD9-6FBD893B3A22}" type="presOf" srcId="{4D20CDEE-AFEF-4D70-A0D7-09E75C3CA05B}" destId="{1BC7A1C7-E254-4289-BAFB-0F30B845149B}" srcOrd="0" destOrd="0" presId="urn:microsoft.com/office/officeart/2005/8/layout/process2"/>
    <dgm:cxn modelId="{08102749-C47C-40DF-86B3-3A77335CD942}" type="presOf" srcId="{235A66D2-0D91-44B3-8D58-CF0583E91733}" destId="{94726C92-B037-4C7F-A6A7-BCFFC2805D56}" srcOrd="0" destOrd="0" presId="urn:microsoft.com/office/officeart/2005/8/layout/process2"/>
    <dgm:cxn modelId="{0FF69F79-1AE6-4032-96D7-2F19E3A59074}" srcId="{D6D6E6A9-B57E-4E84-A500-37594204F684}" destId="{235A66D2-0D91-44B3-8D58-CF0583E91733}" srcOrd="1" destOrd="0" parTransId="{C3F684DA-50FE-48FB-AD92-E27AAEDAF3DA}" sibTransId="{4D20CDEE-AFEF-4D70-A0D7-09E75C3CA05B}"/>
    <dgm:cxn modelId="{498A343C-03AB-4D77-9806-C3A0A9E13078}" type="presOf" srcId="{53ECDD7B-2532-42D1-AD68-A5E2CCF47B63}" destId="{13DD7CD5-AE4D-4E53-B85E-EE9EF748735A}" srcOrd="1" destOrd="0" presId="urn:microsoft.com/office/officeart/2005/8/layout/process2"/>
    <dgm:cxn modelId="{D3E89BC4-8F30-4FC3-8EF3-6B87EF77F828}" type="presOf" srcId="{4D20CDEE-AFEF-4D70-A0D7-09E75C3CA05B}" destId="{D6E29AC1-01BD-434E-B7F0-EB9B3A38A8E1}" srcOrd="1" destOrd="0" presId="urn:microsoft.com/office/officeart/2005/8/layout/process2"/>
    <dgm:cxn modelId="{41FF4057-AB94-46D1-A728-5E9040283B3E}" srcId="{D6D6E6A9-B57E-4E84-A500-37594204F684}" destId="{EF04F61D-07DA-472D-A90B-9F94D20E251A}" srcOrd="2" destOrd="0" parTransId="{A34FF2C2-E4F1-426B-9979-6F4E444BC970}" sibTransId="{B50D7B8A-A76C-462E-896A-467E81210BE1}"/>
    <dgm:cxn modelId="{67B768FE-94DD-4F22-82AF-D808FC68847E}" type="presOf" srcId="{EF04F61D-07DA-472D-A90B-9F94D20E251A}" destId="{597C0090-870C-4065-ACED-2287A261FD9F}" srcOrd="0" destOrd="0" presId="urn:microsoft.com/office/officeart/2005/8/layout/process2"/>
    <dgm:cxn modelId="{F3EED585-93F7-466E-B31D-AAC88D6FA22A}" type="presOf" srcId="{B651D4EF-8BF7-431E-996A-846B9EC4C7DD}" destId="{6851C5BC-B330-46A5-9A90-3599C6634F70}" srcOrd="0" destOrd="0" presId="urn:microsoft.com/office/officeart/2005/8/layout/process2"/>
    <dgm:cxn modelId="{3BD60957-F99D-4168-B1F9-960EEB5226AC}" type="presOf" srcId="{53ECDD7B-2532-42D1-AD68-A5E2CCF47B63}" destId="{1D1D8DF4-0FB3-4045-8839-CC647A7988EA}" srcOrd="0" destOrd="0" presId="urn:microsoft.com/office/officeart/2005/8/layout/process2"/>
    <dgm:cxn modelId="{B0475744-408A-44E6-B974-189797B0F4BC}" type="presOf" srcId="{D6D6E6A9-B57E-4E84-A500-37594204F684}" destId="{63C2371B-EE4D-4DBA-906B-DEF3AC70B671}" srcOrd="0" destOrd="0" presId="urn:microsoft.com/office/officeart/2005/8/layout/process2"/>
    <dgm:cxn modelId="{F9F6A5E6-7C63-4C3F-9422-F6E1336C3FC5}" type="presParOf" srcId="{63C2371B-EE4D-4DBA-906B-DEF3AC70B671}" destId="{6851C5BC-B330-46A5-9A90-3599C6634F70}" srcOrd="0" destOrd="0" presId="urn:microsoft.com/office/officeart/2005/8/layout/process2"/>
    <dgm:cxn modelId="{B516AC83-4921-40A8-972F-99C43E61F0FA}" type="presParOf" srcId="{63C2371B-EE4D-4DBA-906B-DEF3AC70B671}" destId="{1D1D8DF4-0FB3-4045-8839-CC647A7988EA}" srcOrd="1" destOrd="0" presId="urn:microsoft.com/office/officeart/2005/8/layout/process2"/>
    <dgm:cxn modelId="{DDCE169A-8D75-4787-B82C-7C63E57FAC43}" type="presParOf" srcId="{1D1D8DF4-0FB3-4045-8839-CC647A7988EA}" destId="{13DD7CD5-AE4D-4E53-B85E-EE9EF748735A}" srcOrd="0" destOrd="0" presId="urn:microsoft.com/office/officeart/2005/8/layout/process2"/>
    <dgm:cxn modelId="{93B7356F-B6D3-434A-B53B-8EE55D93829B}" type="presParOf" srcId="{63C2371B-EE4D-4DBA-906B-DEF3AC70B671}" destId="{94726C92-B037-4C7F-A6A7-BCFFC2805D56}" srcOrd="2" destOrd="0" presId="urn:microsoft.com/office/officeart/2005/8/layout/process2"/>
    <dgm:cxn modelId="{B49E34CA-6192-4A66-90AB-5FC34754C09B}" type="presParOf" srcId="{63C2371B-EE4D-4DBA-906B-DEF3AC70B671}" destId="{1BC7A1C7-E254-4289-BAFB-0F30B845149B}" srcOrd="3" destOrd="0" presId="urn:microsoft.com/office/officeart/2005/8/layout/process2"/>
    <dgm:cxn modelId="{A33B84F0-2D3B-4927-A08B-E4963ED9F453}" type="presParOf" srcId="{1BC7A1C7-E254-4289-BAFB-0F30B845149B}" destId="{D6E29AC1-01BD-434E-B7F0-EB9B3A38A8E1}" srcOrd="0" destOrd="0" presId="urn:microsoft.com/office/officeart/2005/8/layout/process2"/>
    <dgm:cxn modelId="{2AF86EFE-1B3A-42B8-8000-CC84CAFB3E78}" type="presParOf" srcId="{63C2371B-EE4D-4DBA-906B-DEF3AC70B671}" destId="{597C0090-870C-4065-ACED-2287A261FD9F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199BB3D-BF95-4BC7-828F-4DDDB2A2C9AF}" type="doc">
      <dgm:prSet loTypeId="urn:microsoft.com/office/officeart/2005/8/layout/hierarchy2" loCatId="hierarchy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5426E6C9-86F6-4033-A556-FCDE5B44525F}">
      <dgm:prSet/>
      <dgm:spPr/>
      <dgm:t>
        <a:bodyPr/>
        <a:lstStyle/>
        <a:p>
          <a:pPr rtl="0"/>
          <a:r>
            <a:rPr lang="en-US" b="0" dirty="0" smtClean="0"/>
            <a:t>3 dilations (primary brain vesicles)</a:t>
          </a:r>
          <a:endParaRPr lang="en-US" b="0" dirty="0"/>
        </a:p>
      </dgm:t>
    </dgm:pt>
    <dgm:pt modelId="{0152CD6D-1273-4F39-AA3A-3C80A8D87C76}" type="parTrans" cxnId="{E26BDE15-4758-4266-A005-ECC90A31B1DF}">
      <dgm:prSet/>
      <dgm:spPr/>
      <dgm:t>
        <a:bodyPr/>
        <a:lstStyle/>
        <a:p>
          <a:endParaRPr lang="en-US"/>
        </a:p>
      </dgm:t>
    </dgm:pt>
    <dgm:pt modelId="{AF737DF9-7771-46ED-9C57-6920C75B6513}" type="sibTrans" cxnId="{E26BDE15-4758-4266-A005-ECC90A31B1DF}">
      <dgm:prSet/>
      <dgm:spPr/>
      <dgm:t>
        <a:bodyPr/>
        <a:lstStyle/>
        <a:p>
          <a:endParaRPr lang="en-US"/>
        </a:p>
      </dgm:t>
    </dgm:pt>
    <dgm:pt modelId="{E232EC51-38D2-4F26-B321-CE355BE1ACEE}">
      <dgm:prSet/>
      <dgm:spPr/>
      <dgm:t>
        <a:bodyPr/>
        <a:lstStyle/>
        <a:p>
          <a:pPr rtl="0"/>
          <a:r>
            <a:rPr lang="en-US" b="0" dirty="0" smtClean="0"/>
            <a:t>Prosencephalon, or forebrain</a:t>
          </a:r>
          <a:endParaRPr lang="en-US" b="0" dirty="0"/>
        </a:p>
      </dgm:t>
    </dgm:pt>
    <dgm:pt modelId="{02B60031-99BC-47F0-9AB9-7170016E5423}" type="parTrans" cxnId="{EBD9D473-B39B-47C2-9FAE-4ABDA8B45036}">
      <dgm:prSet/>
      <dgm:spPr/>
      <dgm:t>
        <a:bodyPr/>
        <a:lstStyle/>
        <a:p>
          <a:endParaRPr lang="en-US"/>
        </a:p>
      </dgm:t>
    </dgm:pt>
    <dgm:pt modelId="{1EEB3073-1C14-41A0-82EE-B63817B731FD}" type="sibTrans" cxnId="{EBD9D473-B39B-47C2-9FAE-4ABDA8B45036}">
      <dgm:prSet/>
      <dgm:spPr/>
      <dgm:t>
        <a:bodyPr/>
        <a:lstStyle/>
        <a:p>
          <a:endParaRPr lang="en-US"/>
        </a:p>
      </dgm:t>
    </dgm:pt>
    <dgm:pt modelId="{02653475-B534-4967-BC49-0E7B6006D725}">
      <dgm:prSet/>
      <dgm:spPr/>
      <dgm:t>
        <a:bodyPr/>
        <a:lstStyle/>
        <a:p>
          <a:pPr rtl="0"/>
          <a:r>
            <a:rPr lang="en-US" b="0" dirty="0" smtClean="0"/>
            <a:t>Mesencephalon, or midbrain</a:t>
          </a:r>
          <a:endParaRPr lang="en-US" b="0" dirty="0"/>
        </a:p>
      </dgm:t>
    </dgm:pt>
    <dgm:pt modelId="{B8A506AB-BE6B-4FA6-88F8-5F01B6E91004}" type="parTrans" cxnId="{72F6DB27-7228-440F-BD96-7F1714475F53}">
      <dgm:prSet/>
      <dgm:spPr/>
      <dgm:t>
        <a:bodyPr/>
        <a:lstStyle/>
        <a:p>
          <a:endParaRPr lang="en-US"/>
        </a:p>
      </dgm:t>
    </dgm:pt>
    <dgm:pt modelId="{C7C8E51A-7587-45BD-A032-C82457BE8E5A}" type="sibTrans" cxnId="{72F6DB27-7228-440F-BD96-7F1714475F53}">
      <dgm:prSet/>
      <dgm:spPr/>
      <dgm:t>
        <a:bodyPr/>
        <a:lstStyle/>
        <a:p>
          <a:endParaRPr lang="en-US"/>
        </a:p>
      </dgm:t>
    </dgm:pt>
    <dgm:pt modelId="{909865D9-8135-4291-884B-B30F50B97122}">
      <dgm:prSet/>
      <dgm:spPr/>
      <dgm:t>
        <a:bodyPr/>
        <a:lstStyle/>
        <a:p>
          <a:pPr rtl="0"/>
          <a:r>
            <a:rPr lang="en-US" b="0" dirty="0" smtClean="0"/>
            <a:t>Rhombencephalon, or hindbrain </a:t>
          </a:r>
          <a:endParaRPr lang="en-US" b="0" dirty="0"/>
        </a:p>
      </dgm:t>
    </dgm:pt>
    <dgm:pt modelId="{0E932C5C-BC81-49B9-927B-CB351C53CEFA}" type="parTrans" cxnId="{E0624556-3713-440E-AEFB-181B8A53E324}">
      <dgm:prSet/>
      <dgm:spPr/>
      <dgm:t>
        <a:bodyPr/>
        <a:lstStyle/>
        <a:p>
          <a:endParaRPr lang="en-US"/>
        </a:p>
      </dgm:t>
    </dgm:pt>
    <dgm:pt modelId="{45965F7C-8991-4F66-8A26-C6863CA74F1F}" type="sibTrans" cxnId="{E0624556-3713-440E-AEFB-181B8A53E324}">
      <dgm:prSet/>
      <dgm:spPr/>
      <dgm:t>
        <a:bodyPr/>
        <a:lstStyle/>
        <a:p>
          <a:endParaRPr lang="en-US"/>
        </a:p>
      </dgm:t>
    </dgm:pt>
    <dgm:pt modelId="{D57DB227-BCA0-457A-BBB2-7D46E3E6D5D6}" type="pres">
      <dgm:prSet presAssocID="{F199BB3D-BF95-4BC7-828F-4DDDB2A2C9A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39D4250-612E-459C-9C29-7EB7B273196A}" type="pres">
      <dgm:prSet presAssocID="{5426E6C9-86F6-4033-A556-FCDE5B44525F}" presName="root1" presStyleCnt="0"/>
      <dgm:spPr/>
    </dgm:pt>
    <dgm:pt modelId="{F3315B22-7B42-4E05-8647-45E2B6607B76}" type="pres">
      <dgm:prSet presAssocID="{5426E6C9-86F6-4033-A556-FCDE5B44525F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14E61C1-1C9A-415C-BECB-D05A7C963382}" type="pres">
      <dgm:prSet presAssocID="{5426E6C9-86F6-4033-A556-FCDE5B44525F}" presName="level2hierChild" presStyleCnt="0"/>
      <dgm:spPr/>
    </dgm:pt>
    <dgm:pt modelId="{046D5A00-A902-480E-AF01-6B6A1237AD5E}" type="pres">
      <dgm:prSet presAssocID="{02B60031-99BC-47F0-9AB9-7170016E5423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C30D31B9-2F1A-4AAF-9041-0950914E3BAE}" type="pres">
      <dgm:prSet presAssocID="{02B60031-99BC-47F0-9AB9-7170016E5423}" presName="connTx" presStyleLbl="parChTrans1D2" presStyleIdx="0" presStyleCnt="3"/>
      <dgm:spPr/>
      <dgm:t>
        <a:bodyPr/>
        <a:lstStyle/>
        <a:p>
          <a:endParaRPr lang="en-US"/>
        </a:p>
      </dgm:t>
    </dgm:pt>
    <dgm:pt modelId="{D71D064D-4AB2-4CD5-92CC-BC01C1D29E18}" type="pres">
      <dgm:prSet presAssocID="{E232EC51-38D2-4F26-B321-CE355BE1ACEE}" presName="root2" presStyleCnt="0"/>
      <dgm:spPr/>
    </dgm:pt>
    <dgm:pt modelId="{3C5C6CFC-C407-4C4D-9121-7B786A619434}" type="pres">
      <dgm:prSet presAssocID="{E232EC51-38D2-4F26-B321-CE355BE1ACEE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72A468-A66E-4223-B80C-2A2264E66F30}" type="pres">
      <dgm:prSet presAssocID="{E232EC51-38D2-4F26-B321-CE355BE1ACEE}" presName="level3hierChild" presStyleCnt="0"/>
      <dgm:spPr/>
    </dgm:pt>
    <dgm:pt modelId="{4D7FD837-6E57-47B5-A54B-1976714D1F2A}" type="pres">
      <dgm:prSet presAssocID="{B8A506AB-BE6B-4FA6-88F8-5F01B6E91004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557749BC-86AB-4774-A4C5-A7415B93BC72}" type="pres">
      <dgm:prSet presAssocID="{B8A506AB-BE6B-4FA6-88F8-5F01B6E91004}" presName="connTx" presStyleLbl="parChTrans1D2" presStyleIdx="1" presStyleCnt="3"/>
      <dgm:spPr/>
      <dgm:t>
        <a:bodyPr/>
        <a:lstStyle/>
        <a:p>
          <a:endParaRPr lang="en-US"/>
        </a:p>
      </dgm:t>
    </dgm:pt>
    <dgm:pt modelId="{30833F38-9CF3-45BA-80E4-3618C189F150}" type="pres">
      <dgm:prSet presAssocID="{02653475-B534-4967-BC49-0E7B6006D725}" presName="root2" presStyleCnt="0"/>
      <dgm:spPr/>
    </dgm:pt>
    <dgm:pt modelId="{5D7204AE-7BAE-4F70-9401-D8B7F0F09B94}" type="pres">
      <dgm:prSet presAssocID="{02653475-B534-4967-BC49-0E7B6006D725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69B430-66D0-4AD5-A176-536E7225B57E}" type="pres">
      <dgm:prSet presAssocID="{02653475-B534-4967-BC49-0E7B6006D725}" presName="level3hierChild" presStyleCnt="0"/>
      <dgm:spPr/>
    </dgm:pt>
    <dgm:pt modelId="{11AD5AC9-60C6-446B-B976-09620462EA13}" type="pres">
      <dgm:prSet presAssocID="{0E932C5C-BC81-49B9-927B-CB351C53CEFA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85778112-2E84-48EA-B5FD-41F1EA8BE58A}" type="pres">
      <dgm:prSet presAssocID="{0E932C5C-BC81-49B9-927B-CB351C53CEFA}" presName="connTx" presStyleLbl="parChTrans1D2" presStyleIdx="2" presStyleCnt="3"/>
      <dgm:spPr/>
      <dgm:t>
        <a:bodyPr/>
        <a:lstStyle/>
        <a:p>
          <a:endParaRPr lang="en-US"/>
        </a:p>
      </dgm:t>
    </dgm:pt>
    <dgm:pt modelId="{9B3F8E7E-7781-4910-B176-75FDD3D39760}" type="pres">
      <dgm:prSet presAssocID="{909865D9-8135-4291-884B-B30F50B97122}" presName="root2" presStyleCnt="0"/>
      <dgm:spPr/>
    </dgm:pt>
    <dgm:pt modelId="{258924DC-93F8-4D20-9635-46F211E28DD4}" type="pres">
      <dgm:prSet presAssocID="{909865D9-8135-4291-884B-B30F50B97122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C88DAEA-F6F9-4A24-A8B6-44E56E4CFD67}" type="pres">
      <dgm:prSet presAssocID="{909865D9-8135-4291-884B-B30F50B97122}" presName="level3hierChild" presStyleCnt="0"/>
      <dgm:spPr/>
    </dgm:pt>
  </dgm:ptLst>
  <dgm:cxnLst>
    <dgm:cxn modelId="{E0797D36-81D8-4AD4-B831-8D802004BB82}" type="presOf" srcId="{B8A506AB-BE6B-4FA6-88F8-5F01B6E91004}" destId="{557749BC-86AB-4774-A4C5-A7415B93BC72}" srcOrd="1" destOrd="0" presId="urn:microsoft.com/office/officeart/2005/8/layout/hierarchy2"/>
    <dgm:cxn modelId="{E26BDE15-4758-4266-A005-ECC90A31B1DF}" srcId="{F199BB3D-BF95-4BC7-828F-4DDDB2A2C9AF}" destId="{5426E6C9-86F6-4033-A556-FCDE5B44525F}" srcOrd="0" destOrd="0" parTransId="{0152CD6D-1273-4F39-AA3A-3C80A8D87C76}" sibTransId="{AF737DF9-7771-46ED-9C57-6920C75B6513}"/>
    <dgm:cxn modelId="{F7667E93-3A5B-4B38-82D7-BEAF2BA13014}" type="presOf" srcId="{5426E6C9-86F6-4033-A556-FCDE5B44525F}" destId="{F3315B22-7B42-4E05-8647-45E2B6607B76}" srcOrd="0" destOrd="0" presId="urn:microsoft.com/office/officeart/2005/8/layout/hierarchy2"/>
    <dgm:cxn modelId="{528E38CD-CBBF-4317-9764-07FE8B7823D6}" type="presOf" srcId="{B8A506AB-BE6B-4FA6-88F8-5F01B6E91004}" destId="{4D7FD837-6E57-47B5-A54B-1976714D1F2A}" srcOrd="0" destOrd="0" presId="urn:microsoft.com/office/officeart/2005/8/layout/hierarchy2"/>
    <dgm:cxn modelId="{C580B60F-5F52-4785-AA8F-260F010D94DC}" type="presOf" srcId="{02B60031-99BC-47F0-9AB9-7170016E5423}" destId="{C30D31B9-2F1A-4AAF-9041-0950914E3BAE}" srcOrd="1" destOrd="0" presId="urn:microsoft.com/office/officeart/2005/8/layout/hierarchy2"/>
    <dgm:cxn modelId="{80621423-1AFC-443E-B535-BE331093626A}" type="presOf" srcId="{02653475-B534-4967-BC49-0E7B6006D725}" destId="{5D7204AE-7BAE-4F70-9401-D8B7F0F09B94}" srcOrd="0" destOrd="0" presId="urn:microsoft.com/office/officeart/2005/8/layout/hierarchy2"/>
    <dgm:cxn modelId="{E0624556-3713-440E-AEFB-181B8A53E324}" srcId="{5426E6C9-86F6-4033-A556-FCDE5B44525F}" destId="{909865D9-8135-4291-884B-B30F50B97122}" srcOrd="2" destOrd="0" parTransId="{0E932C5C-BC81-49B9-927B-CB351C53CEFA}" sibTransId="{45965F7C-8991-4F66-8A26-C6863CA74F1F}"/>
    <dgm:cxn modelId="{EBD9D473-B39B-47C2-9FAE-4ABDA8B45036}" srcId="{5426E6C9-86F6-4033-A556-FCDE5B44525F}" destId="{E232EC51-38D2-4F26-B321-CE355BE1ACEE}" srcOrd="0" destOrd="0" parTransId="{02B60031-99BC-47F0-9AB9-7170016E5423}" sibTransId="{1EEB3073-1C14-41A0-82EE-B63817B731FD}"/>
    <dgm:cxn modelId="{72F6DB27-7228-440F-BD96-7F1714475F53}" srcId="{5426E6C9-86F6-4033-A556-FCDE5B44525F}" destId="{02653475-B534-4967-BC49-0E7B6006D725}" srcOrd="1" destOrd="0" parTransId="{B8A506AB-BE6B-4FA6-88F8-5F01B6E91004}" sibTransId="{C7C8E51A-7587-45BD-A032-C82457BE8E5A}"/>
    <dgm:cxn modelId="{A9770FC7-D967-415B-B24C-13DA871B6E26}" type="presOf" srcId="{F199BB3D-BF95-4BC7-828F-4DDDB2A2C9AF}" destId="{D57DB227-BCA0-457A-BBB2-7D46E3E6D5D6}" srcOrd="0" destOrd="0" presId="urn:microsoft.com/office/officeart/2005/8/layout/hierarchy2"/>
    <dgm:cxn modelId="{D3531788-DCB5-41C2-8D6E-B29DD8CD27C6}" type="presOf" srcId="{02B60031-99BC-47F0-9AB9-7170016E5423}" destId="{046D5A00-A902-480E-AF01-6B6A1237AD5E}" srcOrd="0" destOrd="0" presId="urn:microsoft.com/office/officeart/2005/8/layout/hierarchy2"/>
    <dgm:cxn modelId="{D94247B1-C20A-4898-92F4-91ABC6923E38}" type="presOf" srcId="{0E932C5C-BC81-49B9-927B-CB351C53CEFA}" destId="{11AD5AC9-60C6-446B-B976-09620462EA13}" srcOrd="0" destOrd="0" presId="urn:microsoft.com/office/officeart/2005/8/layout/hierarchy2"/>
    <dgm:cxn modelId="{B7551F0A-D738-433B-BA0F-A418E77CEC5B}" type="presOf" srcId="{E232EC51-38D2-4F26-B321-CE355BE1ACEE}" destId="{3C5C6CFC-C407-4C4D-9121-7B786A619434}" srcOrd="0" destOrd="0" presId="urn:microsoft.com/office/officeart/2005/8/layout/hierarchy2"/>
    <dgm:cxn modelId="{C7B068B6-3B56-46B0-8145-BEAEC2507A45}" type="presOf" srcId="{0E932C5C-BC81-49B9-927B-CB351C53CEFA}" destId="{85778112-2E84-48EA-B5FD-41F1EA8BE58A}" srcOrd="1" destOrd="0" presId="urn:microsoft.com/office/officeart/2005/8/layout/hierarchy2"/>
    <dgm:cxn modelId="{D63C2B30-5C97-4291-9A34-909B3404AA88}" type="presOf" srcId="{909865D9-8135-4291-884B-B30F50B97122}" destId="{258924DC-93F8-4D20-9635-46F211E28DD4}" srcOrd="0" destOrd="0" presId="urn:microsoft.com/office/officeart/2005/8/layout/hierarchy2"/>
    <dgm:cxn modelId="{D281868A-4C65-47F4-9CB5-77E8A093A0F3}" type="presParOf" srcId="{D57DB227-BCA0-457A-BBB2-7D46E3E6D5D6}" destId="{D39D4250-612E-459C-9C29-7EB7B273196A}" srcOrd="0" destOrd="0" presId="urn:microsoft.com/office/officeart/2005/8/layout/hierarchy2"/>
    <dgm:cxn modelId="{4D9316FE-E59E-4FA6-8468-211D04DB8E07}" type="presParOf" srcId="{D39D4250-612E-459C-9C29-7EB7B273196A}" destId="{F3315B22-7B42-4E05-8647-45E2B6607B76}" srcOrd="0" destOrd="0" presId="urn:microsoft.com/office/officeart/2005/8/layout/hierarchy2"/>
    <dgm:cxn modelId="{D14B599E-A323-473E-9084-2799AFA786D3}" type="presParOf" srcId="{D39D4250-612E-459C-9C29-7EB7B273196A}" destId="{714E61C1-1C9A-415C-BECB-D05A7C963382}" srcOrd="1" destOrd="0" presId="urn:microsoft.com/office/officeart/2005/8/layout/hierarchy2"/>
    <dgm:cxn modelId="{0A978231-FD5D-45D6-8DEA-69B6F2A89060}" type="presParOf" srcId="{714E61C1-1C9A-415C-BECB-D05A7C963382}" destId="{046D5A00-A902-480E-AF01-6B6A1237AD5E}" srcOrd="0" destOrd="0" presId="urn:microsoft.com/office/officeart/2005/8/layout/hierarchy2"/>
    <dgm:cxn modelId="{CE2CC9A7-5A42-46D0-9793-D07A49AC64F5}" type="presParOf" srcId="{046D5A00-A902-480E-AF01-6B6A1237AD5E}" destId="{C30D31B9-2F1A-4AAF-9041-0950914E3BAE}" srcOrd="0" destOrd="0" presId="urn:microsoft.com/office/officeart/2005/8/layout/hierarchy2"/>
    <dgm:cxn modelId="{DCBAD18F-EC3C-4473-B91F-2D4337C071FD}" type="presParOf" srcId="{714E61C1-1C9A-415C-BECB-D05A7C963382}" destId="{D71D064D-4AB2-4CD5-92CC-BC01C1D29E18}" srcOrd="1" destOrd="0" presId="urn:microsoft.com/office/officeart/2005/8/layout/hierarchy2"/>
    <dgm:cxn modelId="{C27E855E-A79F-4A79-8FBF-7AF2FE5AC8B9}" type="presParOf" srcId="{D71D064D-4AB2-4CD5-92CC-BC01C1D29E18}" destId="{3C5C6CFC-C407-4C4D-9121-7B786A619434}" srcOrd="0" destOrd="0" presId="urn:microsoft.com/office/officeart/2005/8/layout/hierarchy2"/>
    <dgm:cxn modelId="{2BAE791E-33D3-4F49-8A14-A4E355437E15}" type="presParOf" srcId="{D71D064D-4AB2-4CD5-92CC-BC01C1D29E18}" destId="{DD72A468-A66E-4223-B80C-2A2264E66F30}" srcOrd="1" destOrd="0" presId="urn:microsoft.com/office/officeart/2005/8/layout/hierarchy2"/>
    <dgm:cxn modelId="{FA992737-4AD4-4FFC-8629-13EF7D6DC570}" type="presParOf" srcId="{714E61C1-1C9A-415C-BECB-D05A7C963382}" destId="{4D7FD837-6E57-47B5-A54B-1976714D1F2A}" srcOrd="2" destOrd="0" presId="urn:microsoft.com/office/officeart/2005/8/layout/hierarchy2"/>
    <dgm:cxn modelId="{BE595A03-7945-419D-82BC-D9C48519FBAF}" type="presParOf" srcId="{4D7FD837-6E57-47B5-A54B-1976714D1F2A}" destId="{557749BC-86AB-4774-A4C5-A7415B93BC72}" srcOrd="0" destOrd="0" presId="urn:microsoft.com/office/officeart/2005/8/layout/hierarchy2"/>
    <dgm:cxn modelId="{A6BC4D9B-9E61-4FE1-89C0-C535C132B92F}" type="presParOf" srcId="{714E61C1-1C9A-415C-BECB-D05A7C963382}" destId="{30833F38-9CF3-45BA-80E4-3618C189F150}" srcOrd="3" destOrd="0" presId="urn:microsoft.com/office/officeart/2005/8/layout/hierarchy2"/>
    <dgm:cxn modelId="{4890130E-FD71-485F-A278-128F476C293D}" type="presParOf" srcId="{30833F38-9CF3-45BA-80E4-3618C189F150}" destId="{5D7204AE-7BAE-4F70-9401-D8B7F0F09B94}" srcOrd="0" destOrd="0" presId="urn:microsoft.com/office/officeart/2005/8/layout/hierarchy2"/>
    <dgm:cxn modelId="{1EA74278-2E64-43D7-8889-ED3774AED056}" type="presParOf" srcId="{30833F38-9CF3-45BA-80E4-3618C189F150}" destId="{C169B430-66D0-4AD5-A176-536E7225B57E}" srcOrd="1" destOrd="0" presId="urn:microsoft.com/office/officeart/2005/8/layout/hierarchy2"/>
    <dgm:cxn modelId="{E7301557-57B4-4338-BFAA-DC1237D0797F}" type="presParOf" srcId="{714E61C1-1C9A-415C-BECB-D05A7C963382}" destId="{11AD5AC9-60C6-446B-B976-09620462EA13}" srcOrd="4" destOrd="0" presId="urn:microsoft.com/office/officeart/2005/8/layout/hierarchy2"/>
    <dgm:cxn modelId="{2942BCEC-5DB2-4F71-BC55-9B245B3335A7}" type="presParOf" srcId="{11AD5AC9-60C6-446B-B976-09620462EA13}" destId="{85778112-2E84-48EA-B5FD-41F1EA8BE58A}" srcOrd="0" destOrd="0" presId="urn:microsoft.com/office/officeart/2005/8/layout/hierarchy2"/>
    <dgm:cxn modelId="{8A3DC8D1-C6E4-4A4C-A1B0-81ABD6295682}" type="presParOf" srcId="{714E61C1-1C9A-415C-BECB-D05A7C963382}" destId="{9B3F8E7E-7781-4910-B176-75FDD3D39760}" srcOrd="5" destOrd="0" presId="urn:microsoft.com/office/officeart/2005/8/layout/hierarchy2"/>
    <dgm:cxn modelId="{B991C868-24EB-44FF-9C86-22A0FD1973CA}" type="presParOf" srcId="{9B3F8E7E-7781-4910-B176-75FDD3D39760}" destId="{258924DC-93F8-4D20-9635-46F211E28DD4}" srcOrd="0" destOrd="0" presId="urn:microsoft.com/office/officeart/2005/8/layout/hierarchy2"/>
    <dgm:cxn modelId="{50BF1D07-E931-42C0-A48F-08AC6D3501EC}" type="presParOf" srcId="{9B3F8E7E-7781-4910-B176-75FDD3D39760}" destId="{4C88DAEA-F6F9-4A24-A8B6-44E56E4CFD6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1F5B067-F7AE-45AA-8933-1E6E6D754FEA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38AC8BA2-0D70-4318-B46F-2F7700079DEA}">
      <dgm:prSet/>
      <dgm:spPr/>
      <dgm:t>
        <a:bodyPr/>
        <a:lstStyle/>
        <a:p>
          <a:pPr rtl="0"/>
          <a:r>
            <a:rPr lang="en-US" dirty="0" smtClean="0"/>
            <a:t>Forebrain</a:t>
          </a:r>
          <a:endParaRPr lang="en-US" dirty="0"/>
        </a:p>
      </dgm:t>
    </dgm:pt>
    <dgm:pt modelId="{D4D54FDE-25B2-4526-B5AB-BD61A1B07E44}" type="parTrans" cxnId="{DD0E1010-100F-4EF0-90EC-89D1E0B5C9C1}">
      <dgm:prSet/>
      <dgm:spPr/>
      <dgm:t>
        <a:bodyPr/>
        <a:lstStyle/>
        <a:p>
          <a:endParaRPr lang="en-US"/>
        </a:p>
      </dgm:t>
    </dgm:pt>
    <dgm:pt modelId="{5C8911C2-AAC5-4942-A5E4-117F6A229D55}" type="sibTrans" cxnId="{DD0E1010-100F-4EF0-90EC-89D1E0B5C9C1}">
      <dgm:prSet/>
      <dgm:spPr/>
      <dgm:t>
        <a:bodyPr/>
        <a:lstStyle/>
        <a:p>
          <a:endParaRPr lang="en-US"/>
        </a:p>
      </dgm:t>
    </dgm:pt>
    <dgm:pt modelId="{03A6EEB3-FCB1-4FF3-9E20-C253B69B4B57}">
      <dgm:prSet/>
      <dgm:spPr/>
      <dgm:t>
        <a:bodyPr/>
        <a:lstStyle/>
        <a:p>
          <a:pPr rtl="0"/>
          <a:r>
            <a:rPr lang="en-US" dirty="0" smtClean="0"/>
            <a:t>Telencephalon </a:t>
          </a:r>
          <a:endParaRPr lang="en-US" dirty="0"/>
        </a:p>
      </dgm:t>
    </dgm:pt>
    <dgm:pt modelId="{910412CF-9FD4-48F0-89E2-BDD4B8A84E8E}" type="parTrans" cxnId="{76EC2A35-D183-45DE-B14F-EEEBA6FB36B5}">
      <dgm:prSet/>
      <dgm:spPr/>
      <dgm:t>
        <a:bodyPr/>
        <a:lstStyle/>
        <a:p>
          <a:endParaRPr lang="en-US"/>
        </a:p>
      </dgm:t>
    </dgm:pt>
    <dgm:pt modelId="{A56CC921-4784-4CCD-8ACC-838AE95897FA}" type="sibTrans" cxnId="{76EC2A35-D183-45DE-B14F-EEEBA6FB36B5}">
      <dgm:prSet/>
      <dgm:spPr/>
      <dgm:t>
        <a:bodyPr/>
        <a:lstStyle/>
        <a:p>
          <a:endParaRPr lang="en-US"/>
        </a:p>
      </dgm:t>
    </dgm:pt>
    <dgm:pt modelId="{0CB5D93B-C5E0-493D-A41F-BB851FD1C553}">
      <dgm:prSet/>
      <dgm:spPr/>
      <dgm:t>
        <a:bodyPr/>
        <a:lstStyle/>
        <a:p>
          <a:pPr rtl="0"/>
          <a:r>
            <a:rPr lang="en-US" dirty="0" smtClean="0"/>
            <a:t>Diencephalon </a:t>
          </a:r>
          <a:endParaRPr lang="en-US" dirty="0"/>
        </a:p>
      </dgm:t>
    </dgm:pt>
    <dgm:pt modelId="{5D6265FF-CEC4-4953-965A-D287454AC9DF}" type="parTrans" cxnId="{14323ED1-B67E-4698-BF18-187DB40F3798}">
      <dgm:prSet/>
      <dgm:spPr/>
      <dgm:t>
        <a:bodyPr/>
        <a:lstStyle/>
        <a:p>
          <a:endParaRPr lang="en-US"/>
        </a:p>
      </dgm:t>
    </dgm:pt>
    <dgm:pt modelId="{3C5FB92F-544E-44C5-984C-D416C2F8EACE}" type="sibTrans" cxnId="{14323ED1-B67E-4698-BF18-187DB40F3798}">
      <dgm:prSet/>
      <dgm:spPr/>
      <dgm:t>
        <a:bodyPr/>
        <a:lstStyle/>
        <a:p>
          <a:endParaRPr lang="en-US"/>
        </a:p>
      </dgm:t>
    </dgm:pt>
    <dgm:pt modelId="{1E25EEC5-7D5A-4E83-BC0D-D42420D7E661}">
      <dgm:prSet/>
      <dgm:spPr/>
      <dgm:t>
        <a:bodyPr/>
        <a:lstStyle/>
        <a:p>
          <a:pPr rtl="0"/>
          <a:r>
            <a:rPr lang="en-US" dirty="0" smtClean="0"/>
            <a:t>Midbrain does not divide</a:t>
          </a:r>
          <a:endParaRPr lang="en-US" dirty="0"/>
        </a:p>
      </dgm:t>
    </dgm:pt>
    <dgm:pt modelId="{FF78BED3-D6AF-4405-9BA9-4299CE99BEE7}" type="parTrans" cxnId="{AC0782C6-951E-45F4-8644-3C44D4504549}">
      <dgm:prSet/>
      <dgm:spPr/>
      <dgm:t>
        <a:bodyPr/>
        <a:lstStyle/>
        <a:p>
          <a:endParaRPr lang="en-US"/>
        </a:p>
      </dgm:t>
    </dgm:pt>
    <dgm:pt modelId="{FC6021CD-BBC8-4981-AE9F-45B6F961D754}" type="sibTrans" cxnId="{AC0782C6-951E-45F4-8644-3C44D4504549}">
      <dgm:prSet/>
      <dgm:spPr/>
      <dgm:t>
        <a:bodyPr/>
        <a:lstStyle/>
        <a:p>
          <a:endParaRPr lang="en-US"/>
        </a:p>
      </dgm:t>
    </dgm:pt>
    <dgm:pt modelId="{1B288372-6AE3-4DAD-AEA4-56CFC80620F1}">
      <dgm:prSet/>
      <dgm:spPr/>
      <dgm:t>
        <a:bodyPr/>
        <a:lstStyle/>
        <a:p>
          <a:pPr rtl="0"/>
          <a:r>
            <a:rPr lang="en-US" dirty="0" smtClean="0"/>
            <a:t>Hindbrain </a:t>
          </a:r>
        </a:p>
      </dgm:t>
    </dgm:pt>
    <dgm:pt modelId="{651797AC-F112-4F81-AD9D-1B67302A0040}" type="parTrans" cxnId="{BFD38AA3-014E-4EA2-906B-8948F5C6D750}">
      <dgm:prSet/>
      <dgm:spPr/>
      <dgm:t>
        <a:bodyPr/>
        <a:lstStyle/>
        <a:p>
          <a:endParaRPr lang="en-US"/>
        </a:p>
      </dgm:t>
    </dgm:pt>
    <dgm:pt modelId="{B5E28DB6-40C0-4DD0-A141-BB2DA5429105}" type="sibTrans" cxnId="{BFD38AA3-014E-4EA2-906B-8948F5C6D750}">
      <dgm:prSet/>
      <dgm:spPr/>
      <dgm:t>
        <a:bodyPr/>
        <a:lstStyle/>
        <a:p>
          <a:endParaRPr lang="en-US"/>
        </a:p>
      </dgm:t>
    </dgm:pt>
    <dgm:pt modelId="{4D0CB2C2-9BD3-4965-84F5-DF6820CB20D0}">
      <dgm:prSet/>
      <dgm:spPr/>
      <dgm:t>
        <a:bodyPr/>
        <a:lstStyle/>
        <a:p>
          <a:pPr rtl="0"/>
          <a:endParaRPr lang="en-US" dirty="0"/>
        </a:p>
      </dgm:t>
    </dgm:pt>
    <dgm:pt modelId="{6382BD6E-D688-4877-8ACE-C6E86879160A}" type="parTrans" cxnId="{42E61117-C1AB-4113-B919-E21EC0457504}">
      <dgm:prSet/>
      <dgm:spPr/>
      <dgm:t>
        <a:bodyPr/>
        <a:lstStyle/>
        <a:p>
          <a:endParaRPr lang="en-US"/>
        </a:p>
      </dgm:t>
    </dgm:pt>
    <dgm:pt modelId="{85EF15D9-ED80-43B7-AC04-6E02C406C7DA}" type="sibTrans" cxnId="{42E61117-C1AB-4113-B919-E21EC0457504}">
      <dgm:prSet/>
      <dgm:spPr/>
      <dgm:t>
        <a:bodyPr/>
        <a:lstStyle/>
        <a:p>
          <a:endParaRPr lang="en-US"/>
        </a:p>
      </dgm:t>
    </dgm:pt>
    <dgm:pt modelId="{0B492748-E3B3-427A-857F-5783D4ED8254}">
      <dgm:prSet/>
      <dgm:spPr/>
      <dgm:t>
        <a:bodyPr/>
        <a:lstStyle/>
        <a:p>
          <a:pPr rtl="0"/>
          <a:r>
            <a:rPr lang="en-US" dirty="0" smtClean="0"/>
            <a:t>Metencephalon</a:t>
          </a:r>
          <a:endParaRPr lang="en-US" dirty="0"/>
        </a:p>
      </dgm:t>
    </dgm:pt>
    <dgm:pt modelId="{7BF68000-780A-45D4-BEA8-132E6A0E0A45}" type="parTrans" cxnId="{E901FF32-5312-4AFB-96EA-E24C2369DBBC}">
      <dgm:prSet/>
      <dgm:spPr/>
      <dgm:t>
        <a:bodyPr/>
        <a:lstStyle/>
        <a:p>
          <a:endParaRPr lang="en-US"/>
        </a:p>
      </dgm:t>
    </dgm:pt>
    <dgm:pt modelId="{1D7185E7-57ED-4A30-909F-DF46904C446D}" type="sibTrans" cxnId="{E901FF32-5312-4AFB-96EA-E24C2369DBBC}">
      <dgm:prSet/>
      <dgm:spPr/>
      <dgm:t>
        <a:bodyPr/>
        <a:lstStyle/>
        <a:p>
          <a:endParaRPr lang="en-US"/>
        </a:p>
      </dgm:t>
    </dgm:pt>
    <dgm:pt modelId="{2BDA66AB-6A72-469E-A5A9-211E6B1996DC}">
      <dgm:prSet/>
      <dgm:spPr/>
      <dgm:t>
        <a:bodyPr/>
        <a:lstStyle/>
        <a:p>
          <a:pPr rtl="0"/>
          <a:r>
            <a:rPr lang="en-US" dirty="0" smtClean="0"/>
            <a:t>Myelencephalon </a:t>
          </a:r>
          <a:endParaRPr lang="en-US" dirty="0"/>
        </a:p>
      </dgm:t>
    </dgm:pt>
    <dgm:pt modelId="{5A6A80B9-BF51-4FFD-B5AF-195CC91E4580}" type="parTrans" cxnId="{F4326BA2-2428-4637-9C23-E751ECADCC86}">
      <dgm:prSet/>
      <dgm:spPr/>
      <dgm:t>
        <a:bodyPr/>
        <a:lstStyle/>
        <a:p>
          <a:endParaRPr lang="en-US"/>
        </a:p>
      </dgm:t>
    </dgm:pt>
    <dgm:pt modelId="{85E538A5-647E-46D0-8A0D-9251BF3C311A}" type="sibTrans" cxnId="{F4326BA2-2428-4637-9C23-E751ECADCC86}">
      <dgm:prSet/>
      <dgm:spPr/>
      <dgm:t>
        <a:bodyPr/>
        <a:lstStyle/>
        <a:p>
          <a:endParaRPr lang="en-US"/>
        </a:p>
      </dgm:t>
    </dgm:pt>
    <dgm:pt modelId="{9B3FBB2B-3B39-4461-987C-CB67C4664A91}" type="pres">
      <dgm:prSet presAssocID="{F1F5B067-F7AE-45AA-8933-1E6E6D754FE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E0F261-5D81-4203-B287-03E447BEFBE4}" type="pres">
      <dgm:prSet presAssocID="{38AC8BA2-0D70-4318-B46F-2F7700079DEA}" presName="linNode" presStyleCnt="0"/>
      <dgm:spPr/>
    </dgm:pt>
    <dgm:pt modelId="{75244D3C-37CA-420B-8052-2F888E5553F8}" type="pres">
      <dgm:prSet presAssocID="{38AC8BA2-0D70-4318-B46F-2F7700079DEA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30B011-2916-444E-8737-A9911C7BDF64}" type="pres">
      <dgm:prSet presAssocID="{38AC8BA2-0D70-4318-B46F-2F7700079DEA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051768-8EA2-4329-A1D4-06F9F7A00523}" type="pres">
      <dgm:prSet presAssocID="{5C8911C2-AAC5-4942-A5E4-117F6A229D55}" presName="sp" presStyleCnt="0"/>
      <dgm:spPr/>
    </dgm:pt>
    <dgm:pt modelId="{A2EF2729-5DA1-4A8F-A31F-C88C14197D6F}" type="pres">
      <dgm:prSet presAssocID="{1E25EEC5-7D5A-4E83-BC0D-D42420D7E661}" presName="linNode" presStyleCnt="0"/>
      <dgm:spPr/>
    </dgm:pt>
    <dgm:pt modelId="{0CB1ED1C-992D-4B2C-A957-A3FDD6741324}" type="pres">
      <dgm:prSet presAssocID="{1E25EEC5-7D5A-4E83-BC0D-D42420D7E661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5F69F4-48DD-4396-B568-DA2CB953B0D2}" type="pres">
      <dgm:prSet presAssocID="{FC6021CD-BBC8-4981-AE9F-45B6F961D754}" presName="sp" presStyleCnt="0"/>
      <dgm:spPr/>
    </dgm:pt>
    <dgm:pt modelId="{F54047D1-1EFF-4C88-B3DC-036396DBB96E}" type="pres">
      <dgm:prSet presAssocID="{1B288372-6AE3-4DAD-AEA4-56CFC80620F1}" presName="linNode" presStyleCnt="0"/>
      <dgm:spPr/>
    </dgm:pt>
    <dgm:pt modelId="{5E617C94-95C8-4FA4-99D2-E990B4ABFF5E}" type="pres">
      <dgm:prSet presAssocID="{1B288372-6AE3-4DAD-AEA4-56CFC80620F1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2CC901-46A7-4FBE-B071-9CA9953CD516}" type="pres">
      <dgm:prSet presAssocID="{1B288372-6AE3-4DAD-AEA4-56CFC80620F1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444F164-E53F-462C-A005-6A1E7A57D6CA}" type="presOf" srcId="{1B288372-6AE3-4DAD-AEA4-56CFC80620F1}" destId="{5E617C94-95C8-4FA4-99D2-E990B4ABFF5E}" srcOrd="0" destOrd="0" presId="urn:microsoft.com/office/officeart/2005/8/layout/vList5"/>
    <dgm:cxn modelId="{F4326BA2-2428-4637-9C23-E751ECADCC86}" srcId="{1B288372-6AE3-4DAD-AEA4-56CFC80620F1}" destId="{2BDA66AB-6A72-469E-A5A9-211E6B1996DC}" srcOrd="2" destOrd="0" parTransId="{5A6A80B9-BF51-4FFD-B5AF-195CC91E4580}" sibTransId="{85E538A5-647E-46D0-8A0D-9251BF3C311A}"/>
    <dgm:cxn modelId="{1E9ACE16-BA0F-4AC1-845B-CF3411A0FC5C}" type="presOf" srcId="{2BDA66AB-6A72-469E-A5A9-211E6B1996DC}" destId="{062CC901-46A7-4FBE-B071-9CA9953CD516}" srcOrd="0" destOrd="2" presId="urn:microsoft.com/office/officeart/2005/8/layout/vList5"/>
    <dgm:cxn modelId="{63D51D7A-75D6-48D9-AC08-88D5AD46990B}" type="presOf" srcId="{38AC8BA2-0D70-4318-B46F-2F7700079DEA}" destId="{75244D3C-37CA-420B-8052-2F888E5553F8}" srcOrd="0" destOrd="0" presId="urn:microsoft.com/office/officeart/2005/8/layout/vList5"/>
    <dgm:cxn modelId="{DD0E1010-100F-4EF0-90EC-89D1E0B5C9C1}" srcId="{F1F5B067-F7AE-45AA-8933-1E6E6D754FEA}" destId="{38AC8BA2-0D70-4318-B46F-2F7700079DEA}" srcOrd="0" destOrd="0" parTransId="{D4D54FDE-25B2-4526-B5AB-BD61A1B07E44}" sibTransId="{5C8911C2-AAC5-4942-A5E4-117F6A229D55}"/>
    <dgm:cxn modelId="{C94F60B8-94A8-43AA-84FD-C028BC7185F8}" type="presOf" srcId="{0CB5D93B-C5E0-493D-A41F-BB851FD1C553}" destId="{5230B011-2916-444E-8737-A9911C7BDF64}" srcOrd="0" destOrd="1" presId="urn:microsoft.com/office/officeart/2005/8/layout/vList5"/>
    <dgm:cxn modelId="{42E61117-C1AB-4113-B919-E21EC0457504}" srcId="{1B288372-6AE3-4DAD-AEA4-56CFC80620F1}" destId="{4D0CB2C2-9BD3-4965-84F5-DF6820CB20D0}" srcOrd="0" destOrd="0" parTransId="{6382BD6E-D688-4877-8ACE-C6E86879160A}" sibTransId="{85EF15D9-ED80-43B7-AC04-6E02C406C7DA}"/>
    <dgm:cxn modelId="{9D074810-2928-4B9F-9DD5-EA645C9EF467}" type="presOf" srcId="{03A6EEB3-FCB1-4FF3-9E20-C253B69B4B57}" destId="{5230B011-2916-444E-8737-A9911C7BDF64}" srcOrd="0" destOrd="0" presId="urn:microsoft.com/office/officeart/2005/8/layout/vList5"/>
    <dgm:cxn modelId="{E901FF32-5312-4AFB-96EA-E24C2369DBBC}" srcId="{1B288372-6AE3-4DAD-AEA4-56CFC80620F1}" destId="{0B492748-E3B3-427A-857F-5783D4ED8254}" srcOrd="1" destOrd="0" parTransId="{7BF68000-780A-45D4-BEA8-132E6A0E0A45}" sibTransId="{1D7185E7-57ED-4A30-909F-DF46904C446D}"/>
    <dgm:cxn modelId="{76EC2A35-D183-45DE-B14F-EEEBA6FB36B5}" srcId="{38AC8BA2-0D70-4318-B46F-2F7700079DEA}" destId="{03A6EEB3-FCB1-4FF3-9E20-C253B69B4B57}" srcOrd="0" destOrd="0" parTransId="{910412CF-9FD4-48F0-89E2-BDD4B8A84E8E}" sibTransId="{A56CC921-4784-4CCD-8ACC-838AE95897FA}"/>
    <dgm:cxn modelId="{AC0782C6-951E-45F4-8644-3C44D4504549}" srcId="{F1F5B067-F7AE-45AA-8933-1E6E6D754FEA}" destId="{1E25EEC5-7D5A-4E83-BC0D-D42420D7E661}" srcOrd="1" destOrd="0" parTransId="{FF78BED3-D6AF-4405-9BA9-4299CE99BEE7}" sibTransId="{FC6021CD-BBC8-4981-AE9F-45B6F961D754}"/>
    <dgm:cxn modelId="{6596C148-FCDE-47F2-B351-1C5B90A7BEAE}" type="presOf" srcId="{4D0CB2C2-9BD3-4965-84F5-DF6820CB20D0}" destId="{062CC901-46A7-4FBE-B071-9CA9953CD516}" srcOrd="0" destOrd="0" presId="urn:microsoft.com/office/officeart/2005/8/layout/vList5"/>
    <dgm:cxn modelId="{14323ED1-B67E-4698-BF18-187DB40F3798}" srcId="{38AC8BA2-0D70-4318-B46F-2F7700079DEA}" destId="{0CB5D93B-C5E0-493D-A41F-BB851FD1C553}" srcOrd="1" destOrd="0" parTransId="{5D6265FF-CEC4-4953-965A-D287454AC9DF}" sibTransId="{3C5FB92F-544E-44C5-984C-D416C2F8EACE}"/>
    <dgm:cxn modelId="{9D6C52A5-3FA8-4108-8783-BE90DA2C21FA}" type="presOf" srcId="{1E25EEC5-7D5A-4E83-BC0D-D42420D7E661}" destId="{0CB1ED1C-992D-4B2C-A957-A3FDD6741324}" srcOrd="0" destOrd="0" presId="urn:microsoft.com/office/officeart/2005/8/layout/vList5"/>
    <dgm:cxn modelId="{73BA4EC2-ACE2-4718-9F46-052F9D38DEB2}" type="presOf" srcId="{0B492748-E3B3-427A-857F-5783D4ED8254}" destId="{062CC901-46A7-4FBE-B071-9CA9953CD516}" srcOrd="0" destOrd="1" presId="urn:microsoft.com/office/officeart/2005/8/layout/vList5"/>
    <dgm:cxn modelId="{BFD38AA3-014E-4EA2-906B-8948F5C6D750}" srcId="{F1F5B067-F7AE-45AA-8933-1E6E6D754FEA}" destId="{1B288372-6AE3-4DAD-AEA4-56CFC80620F1}" srcOrd="2" destOrd="0" parTransId="{651797AC-F112-4F81-AD9D-1B67302A0040}" sibTransId="{B5E28DB6-40C0-4DD0-A141-BB2DA5429105}"/>
    <dgm:cxn modelId="{60C2C264-20D7-41BA-BDC4-21FDE40E89DA}" type="presOf" srcId="{F1F5B067-F7AE-45AA-8933-1E6E6D754FEA}" destId="{9B3FBB2B-3B39-4461-987C-CB67C4664A91}" srcOrd="0" destOrd="0" presId="urn:microsoft.com/office/officeart/2005/8/layout/vList5"/>
    <dgm:cxn modelId="{23AE70F9-F906-473F-98C0-45F6BFFA5019}" type="presParOf" srcId="{9B3FBB2B-3B39-4461-987C-CB67C4664A91}" destId="{7DE0F261-5D81-4203-B287-03E447BEFBE4}" srcOrd="0" destOrd="0" presId="urn:microsoft.com/office/officeart/2005/8/layout/vList5"/>
    <dgm:cxn modelId="{1E0DE382-9DCD-47CC-8690-28AA79B4E4B3}" type="presParOf" srcId="{7DE0F261-5D81-4203-B287-03E447BEFBE4}" destId="{75244D3C-37CA-420B-8052-2F888E5553F8}" srcOrd="0" destOrd="0" presId="urn:microsoft.com/office/officeart/2005/8/layout/vList5"/>
    <dgm:cxn modelId="{9DEEB1E6-7B7A-437F-B098-6FB6FB61B8F6}" type="presParOf" srcId="{7DE0F261-5D81-4203-B287-03E447BEFBE4}" destId="{5230B011-2916-444E-8737-A9911C7BDF64}" srcOrd="1" destOrd="0" presId="urn:microsoft.com/office/officeart/2005/8/layout/vList5"/>
    <dgm:cxn modelId="{E2AF4521-8755-4B7F-9E5A-C0D065968D77}" type="presParOf" srcId="{9B3FBB2B-3B39-4461-987C-CB67C4664A91}" destId="{34051768-8EA2-4329-A1D4-06F9F7A00523}" srcOrd="1" destOrd="0" presId="urn:microsoft.com/office/officeart/2005/8/layout/vList5"/>
    <dgm:cxn modelId="{F3E938BA-13F9-4AD3-B943-8CB1E19C6E74}" type="presParOf" srcId="{9B3FBB2B-3B39-4461-987C-CB67C4664A91}" destId="{A2EF2729-5DA1-4A8F-A31F-C88C14197D6F}" srcOrd="2" destOrd="0" presId="urn:microsoft.com/office/officeart/2005/8/layout/vList5"/>
    <dgm:cxn modelId="{AB4AA67F-AB0B-4DF2-A45B-71302B94975A}" type="presParOf" srcId="{A2EF2729-5DA1-4A8F-A31F-C88C14197D6F}" destId="{0CB1ED1C-992D-4B2C-A957-A3FDD6741324}" srcOrd="0" destOrd="0" presId="urn:microsoft.com/office/officeart/2005/8/layout/vList5"/>
    <dgm:cxn modelId="{D886749E-4ADE-4C22-A920-44191C2AC4FB}" type="presParOf" srcId="{9B3FBB2B-3B39-4461-987C-CB67C4664A91}" destId="{1B5F69F4-48DD-4396-B568-DA2CB953B0D2}" srcOrd="3" destOrd="0" presId="urn:microsoft.com/office/officeart/2005/8/layout/vList5"/>
    <dgm:cxn modelId="{A4DF2321-7ED3-463A-AC86-EE53C99141AC}" type="presParOf" srcId="{9B3FBB2B-3B39-4461-987C-CB67C4664A91}" destId="{F54047D1-1EFF-4C88-B3DC-036396DBB96E}" srcOrd="4" destOrd="0" presId="urn:microsoft.com/office/officeart/2005/8/layout/vList5"/>
    <dgm:cxn modelId="{74D15D03-72D6-43FB-B28F-751E09BF5ECF}" type="presParOf" srcId="{F54047D1-1EFF-4C88-B3DC-036396DBB96E}" destId="{5E617C94-95C8-4FA4-99D2-E990B4ABFF5E}" srcOrd="0" destOrd="0" presId="urn:microsoft.com/office/officeart/2005/8/layout/vList5"/>
    <dgm:cxn modelId="{122284AA-44FD-47DB-A699-A5E911ED767F}" type="presParOf" srcId="{F54047D1-1EFF-4C88-B3DC-036396DBB96E}" destId="{062CC901-46A7-4FBE-B071-9CA9953CD51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EA6880A-745D-4D1A-AD46-4479C141EC45}" type="doc">
      <dgm:prSet loTypeId="urn:microsoft.com/office/officeart/2005/8/layout/hierarchy2" loCatId="hierarchy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267375FC-2DE4-4C03-957E-8828DA7D171A}">
      <dgm:prSet/>
      <dgm:spPr/>
      <dgm:t>
        <a:bodyPr/>
        <a:lstStyle/>
        <a:p>
          <a:pPr rtl="0"/>
          <a:r>
            <a:rPr lang="en-US" dirty="0" smtClean="0"/>
            <a:t>Each subdivision encloses a part of original cavity of neural tube</a:t>
          </a:r>
          <a:endParaRPr lang="en-US" dirty="0"/>
        </a:p>
      </dgm:t>
    </dgm:pt>
    <dgm:pt modelId="{628E99CF-96D5-4141-A96E-181B3A57425E}" type="parTrans" cxnId="{EE690E93-4AE5-4FB9-995C-5B52ABBCA7BC}">
      <dgm:prSet/>
      <dgm:spPr/>
      <dgm:t>
        <a:bodyPr/>
        <a:lstStyle/>
        <a:p>
          <a:endParaRPr lang="en-US"/>
        </a:p>
      </dgm:t>
    </dgm:pt>
    <dgm:pt modelId="{DDC832AD-9D1A-43FB-BB58-3C8820135F1F}" type="sibTrans" cxnId="{EE690E93-4AE5-4FB9-995C-5B52ABBCA7BC}">
      <dgm:prSet/>
      <dgm:spPr/>
      <dgm:t>
        <a:bodyPr/>
        <a:lstStyle/>
        <a:p>
          <a:endParaRPr lang="en-US"/>
        </a:p>
      </dgm:t>
    </dgm:pt>
    <dgm:pt modelId="{DD0EC792-3AA7-4FDC-AEE1-627073317114}">
      <dgm:prSet/>
      <dgm:spPr/>
      <dgm:t>
        <a:bodyPr/>
        <a:lstStyle/>
        <a:p>
          <a:pPr rtl="0"/>
          <a:r>
            <a:rPr lang="en-US" dirty="0" smtClean="0"/>
            <a:t>Cavity of each telencephalon</a:t>
          </a:r>
          <a:endParaRPr lang="en-US" dirty="0"/>
        </a:p>
      </dgm:t>
    </dgm:pt>
    <dgm:pt modelId="{FA9F0A9D-12B1-4061-8E51-8FB0B450A942}" type="parTrans" cxnId="{AAA70909-5C38-48F9-B767-402F0CEC6E0D}">
      <dgm:prSet/>
      <dgm:spPr/>
      <dgm:t>
        <a:bodyPr/>
        <a:lstStyle/>
        <a:p>
          <a:endParaRPr lang="en-US"/>
        </a:p>
      </dgm:t>
    </dgm:pt>
    <dgm:pt modelId="{5E8A52EC-17A6-44AE-87AE-306FF3A469B1}" type="sibTrans" cxnId="{AAA70909-5C38-48F9-B767-402F0CEC6E0D}">
      <dgm:prSet/>
      <dgm:spPr/>
      <dgm:t>
        <a:bodyPr/>
        <a:lstStyle/>
        <a:p>
          <a:endParaRPr lang="en-US"/>
        </a:p>
      </dgm:t>
    </dgm:pt>
    <dgm:pt modelId="{1AF3A3E0-CEDA-4C27-B2CC-A38198AC1006}">
      <dgm:prSet/>
      <dgm:spPr/>
      <dgm:t>
        <a:bodyPr/>
        <a:lstStyle/>
        <a:p>
          <a:pPr rtl="0"/>
          <a:r>
            <a:rPr lang="en-US" dirty="0" smtClean="0"/>
            <a:t>Lateral ventricle</a:t>
          </a:r>
          <a:endParaRPr lang="en-US" dirty="0"/>
        </a:p>
      </dgm:t>
    </dgm:pt>
    <dgm:pt modelId="{888CC157-F664-4C8B-83A3-4AD30D5398EE}" type="parTrans" cxnId="{F1211F51-1E37-4FAC-AD4C-E4E8336B0B23}">
      <dgm:prSet/>
      <dgm:spPr/>
      <dgm:t>
        <a:bodyPr/>
        <a:lstStyle/>
        <a:p>
          <a:endParaRPr lang="en-US"/>
        </a:p>
      </dgm:t>
    </dgm:pt>
    <dgm:pt modelId="{CF8A1046-DD44-4081-8AAB-A5E419F6199B}" type="sibTrans" cxnId="{F1211F51-1E37-4FAC-AD4C-E4E8336B0B23}">
      <dgm:prSet/>
      <dgm:spPr/>
      <dgm:t>
        <a:bodyPr/>
        <a:lstStyle/>
        <a:p>
          <a:endParaRPr lang="en-US"/>
        </a:p>
      </dgm:t>
    </dgm:pt>
    <dgm:pt modelId="{76624624-1918-49F3-9A02-9B21DEEC7AE2}">
      <dgm:prSet/>
      <dgm:spPr/>
      <dgm:t>
        <a:bodyPr/>
        <a:lstStyle/>
        <a:p>
          <a:pPr rtl="0"/>
          <a:r>
            <a:rPr lang="en-US" dirty="0" smtClean="0"/>
            <a:t>Diencephalon </a:t>
          </a:r>
          <a:endParaRPr lang="en-US" dirty="0"/>
        </a:p>
      </dgm:t>
    </dgm:pt>
    <dgm:pt modelId="{0F1C63AD-55AD-4409-8927-2D67F2BD6492}" type="parTrans" cxnId="{1005FEA3-FCD3-4EBA-A780-9D4C994C5227}">
      <dgm:prSet/>
      <dgm:spPr/>
      <dgm:t>
        <a:bodyPr/>
        <a:lstStyle/>
        <a:p>
          <a:endParaRPr lang="en-US"/>
        </a:p>
      </dgm:t>
    </dgm:pt>
    <dgm:pt modelId="{1BDA87CC-FDA0-459C-A415-B7C76DE51F51}" type="sibTrans" cxnId="{1005FEA3-FCD3-4EBA-A780-9D4C994C5227}">
      <dgm:prSet/>
      <dgm:spPr/>
      <dgm:t>
        <a:bodyPr/>
        <a:lstStyle/>
        <a:p>
          <a:endParaRPr lang="en-US"/>
        </a:p>
      </dgm:t>
    </dgm:pt>
    <dgm:pt modelId="{76F717D3-1070-4E47-A47B-214005D9B204}">
      <dgm:prSet/>
      <dgm:spPr/>
      <dgm:t>
        <a:bodyPr/>
        <a:lstStyle/>
        <a:p>
          <a:pPr rtl="0"/>
          <a:r>
            <a:rPr lang="en-US" dirty="0" smtClean="0"/>
            <a:t>3</a:t>
          </a:r>
          <a:r>
            <a:rPr lang="en-US" baseline="30000" dirty="0" smtClean="0"/>
            <a:t>rd</a:t>
          </a:r>
          <a:r>
            <a:rPr lang="en-US" dirty="0" smtClean="0"/>
            <a:t> ventricle</a:t>
          </a:r>
          <a:endParaRPr lang="en-US" dirty="0"/>
        </a:p>
      </dgm:t>
    </dgm:pt>
    <dgm:pt modelId="{83F2567B-26DC-48B8-9E50-D0DEB4250692}" type="parTrans" cxnId="{F94F2BDA-0EFE-401A-A8CB-4203A77D3F74}">
      <dgm:prSet/>
      <dgm:spPr/>
      <dgm:t>
        <a:bodyPr/>
        <a:lstStyle/>
        <a:p>
          <a:endParaRPr lang="en-US"/>
        </a:p>
      </dgm:t>
    </dgm:pt>
    <dgm:pt modelId="{B94AF763-6492-41CF-9F1A-35632F8AF1C4}" type="sibTrans" cxnId="{F94F2BDA-0EFE-401A-A8CB-4203A77D3F74}">
      <dgm:prSet/>
      <dgm:spPr/>
      <dgm:t>
        <a:bodyPr/>
        <a:lstStyle/>
        <a:p>
          <a:endParaRPr lang="en-US"/>
        </a:p>
      </dgm:t>
    </dgm:pt>
    <dgm:pt modelId="{F8CD139E-F989-4F32-B087-C3428CE1168F}">
      <dgm:prSet/>
      <dgm:spPr/>
      <dgm:t>
        <a:bodyPr/>
        <a:lstStyle/>
        <a:p>
          <a:pPr rtl="0"/>
          <a:r>
            <a:rPr lang="en-US" dirty="0" smtClean="0"/>
            <a:t>Mesencephalon </a:t>
          </a:r>
          <a:endParaRPr lang="en-US" dirty="0"/>
        </a:p>
      </dgm:t>
    </dgm:pt>
    <dgm:pt modelId="{B8DF91B5-8D0F-433C-A9DF-1AD651338F1D}" type="parTrans" cxnId="{BC82A92C-0A4A-46D3-AEC4-1B4A3020C6AF}">
      <dgm:prSet/>
      <dgm:spPr/>
      <dgm:t>
        <a:bodyPr/>
        <a:lstStyle/>
        <a:p>
          <a:endParaRPr lang="en-US"/>
        </a:p>
      </dgm:t>
    </dgm:pt>
    <dgm:pt modelId="{07363DEE-EE93-48BD-BB17-BA35A76FD9F5}" type="sibTrans" cxnId="{BC82A92C-0A4A-46D3-AEC4-1B4A3020C6AF}">
      <dgm:prSet/>
      <dgm:spPr/>
      <dgm:t>
        <a:bodyPr/>
        <a:lstStyle/>
        <a:p>
          <a:endParaRPr lang="en-US"/>
        </a:p>
      </dgm:t>
    </dgm:pt>
    <dgm:pt modelId="{A902A300-84E3-4FA6-B0EB-F2F29ED487F7}">
      <dgm:prSet/>
      <dgm:spPr/>
      <dgm:t>
        <a:bodyPr/>
        <a:lstStyle/>
        <a:p>
          <a:pPr rtl="0"/>
          <a:r>
            <a:rPr lang="en-US" dirty="0" smtClean="0"/>
            <a:t>Cerebral aqueduct of </a:t>
          </a:r>
          <a:r>
            <a:rPr lang="en-US" dirty="0" err="1" smtClean="0"/>
            <a:t>Sylvius</a:t>
          </a:r>
          <a:r>
            <a:rPr lang="en-US" dirty="0" smtClean="0"/>
            <a:t> </a:t>
          </a:r>
          <a:endParaRPr lang="en-US" dirty="0"/>
        </a:p>
      </dgm:t>
    </dgm:pt>
    <dgm:pt modelId="{A3315C0F-35BC-4EDD-A211-10A5F3DC698C}" type="parTrans" cxnId="{B313EEF3-4001-4B77-9DE2-F783DE3FB969}">
      <dgm:prSet/>
      <dgm:spPr/>
      <dgm:t>
        <a:bodyPr/>
        <a:lstStyle/>
        <a:p>
          <a:endParaRPr lang="en-US"/>
        </a:p>
      </dgm:t>
    </dgm:pt>
    <dgm:pt modelId="{D9CCCBD3-3B9B-453A-8EEB-5B710096DC01}" type="sibTrans" cxnId="{B313EEF3-4001-4B77-9DE2-F783DE3FB969}">
      <dgm:prSet/>
      <dgm:spPr/>
      <dgm:t>
        <a:bodyPr/>
        <a:lstStyle/>
        <a:p>
          <a:endParaRPr lang="en-US"/>
        </a:p>
      </dgm:t>
    </dgm:pt>
    <dgm:pt modelId="{BA989891-E935-4C7B-BC7F-F01AE433B616}">
      <dgm:prSet/>
      <dgm:spPr/>
      <dgm:t>
        <a:bodyPr/>
        <a:lstStyle/>
        <a:p>
          <a:pPr rtl="0"/>
          <a:r>
            <a:rPr lang="en-US" dirty="0" smtClean="0"/>
            <a:t>Rhombencephalon </a:t>
          </a:r>
          <a:endParaRPr lang="en-US" dirty="0"/>
        </a:p>
      </dgm:t>
    </dgm:pt>
    <dgm:pt modelId="{F78FE099-2FF0-43E1-895F-4E0F0C64C06E}" type="parTrans" cxnId="{4CB88708-21B2-4213-A194-F1AD30DADE1A}">
      <dgm:prSet/>
      <dgm:spPr/>
      <dgm:t>
        <a:bodyPr/>
        <a:lstStyle/>
        <a:p>
          <a:endParaRPr lang="en-US"/>
        </a:p>
      </dgm:t>
    </dgm:pt>
    <dgm:pt modelId="{95935505-F59D-40E4-A774-18BF90229302}" type="sibTrans" cxnId="{4CB88708-21B2-4213-A194-F1AD30DADE1A}">
      <dgm:prSet/>
      <dgm:spPr/>
      <dgm:t>
        <a:bodyPr/>
        <a:lstStyle/>
        <a:p>
          <a:endParaRPr lang="en-US"/>
        </a:p>
      </dgm:t>
    </dgm:pt>
    <dgm:pt modelId="{367613F7-7369-447A-9610-6EF6A934EDB2}">
      <dgm:prSet/>
      <dgm:spPr/>
      <dgm:t>
        <a:bodyPr/>
        <a:lstStyle/>
        <a:p>
          <a:pPr rtl="0"/>
          <a:r>
            <a:rPr lang="en-US" dirty="0" smtClean="0"/>
            <a:t>4</a:t>
          </a:r>
          <a:r>
            <a:rPr lang="en-US" baseline="30000" dirty="0" smtClean="0"/>
            <a:t>th</a:t>
          </a:r>
          <a:r>
            <a:rPr lang="en-US" dirty="0" smtClean="0"/>
            <a:t> ventricle </a:t>
          </a:r>
          <a:endParaRPr lang="en-US" dirty="0"/>
        </a:p>
      </dgm:t>
    </dgm:pt>
    <dgm:pt modelId="{EB12CDE6-55E6-4C8A-9E55-70744D2C8CCE}" type="parTrans" cxnId="{409F6233-A06B-48C5-B565-C0F9F2CA58E2}">
      <dgm:prSet/>
      <dgm:spPr/>
      <dgm:t>
        <a:bodyPr/>
        <a:lstStyle/>
        <a:p>
          <a:endParaRPr lang="en-US"/>
        </a:p>
      </dgm:t>
    </dgm:pt>
    <dgm:pt modelId="{5EC228AA-2102-469C-8B8C-1F838082AC2D}" type="sibTrans" cxnId="{409F6233-A06B-48C5-B565-C0F9F2CA58E2}">
      <dgm:prSet/>
      <dgm:spPr/>
      <dgm:t>
        <a:bodyPr/>
        <a:lstStyle/>
        <a:p>
          <a:endParaRPr lang="en-US"/>
        </a:p>
      </dgm:t>
    </dgm:pt>
    <dgm:pt modelId="{4F9DBFF4-8E57-405D-9A75-DB8D2F64C188}" type="pres">
      <dgm:prSet presAssocID="{EEA6880A-745D-4D1A-AD46-4479C141EC4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555FF5C-9A5E-4C00-9A31-21091BAB4325}" type="pres">
      <dgm:prSet presAssocID="{267375FC-2DE4-4C03-957E-8828DA7D171A}" presName="root1" presStyleCnt="0"/>
      <dgm:spPr/>
    </dgm:pt>
    <dgm:pt modelId="{8D73E2B2-C94C-43A2-9092-B16565E8A631}" type="pres">
      <dgm:prSet presAssocID="{267375FC-2DE4-4C03-957E-8828DA7D171A}" presName="LevelOneTextNode" presStyleLbl="node0" presStyleIdx="0" presStyleCnt="5" custScaleX="23605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76A8D20-EE9B-4924-A221-F4B16E966EC0}" type="pres">
      <dgm:prSet presAssocID="{267375FC-2DE4-4C03-957E-8828DA7D171A}" presName="level2hierChild" presStyleCnt="0"/>
      <dgm:spPr/>
    </dgm:pt>
    <dgm:pt modelId="{22743B3D-A7CD-45FE-AF79-137B5746C76A}" type="pres">
      <dgm:prSet presAssocID="{DD0EC792-3AA7-4FDC-AEE1-627073317114}" presName="root1" presStyleCnt="0"/>
      <dgm:spPr/>
    </dgm:pt>
    <dgm:pt modelId="{85AD3DEC-A31C-4366-A7C8-60D1435708EF}" type="pres">
      <dgm:prSet presAssocID="{DD0EC792-3AA7-4FDC-AEE1-627073317114}" presName="LevelOneTextNode" presStyleLbl="node0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D2B589-C7DB-46D3-B316-333517033FA4}" type="pres">
      <dgm:prSet presAssocID="{DD0EC792-3AA7-4FDC-AEE1-627073317114}" presName="level2hierChild" presStyleCnt="0"/>
      <dgm:spPr/>
    </dgm:pt>
    <dgm:pt modelId="{C4297BCC-1E47-4477-9E62-D1A0D14B40A4}" type="pres">
      <dgm:prSet presAssocID="{888CC157-F664-4C8B-83A3-4AD30D5398EE}" presName="conn2-1" presStyleLbl="parChTrans1D2" presStyleIdx="0" presStyleCnt="4"/>
      <dgm:spPr/>
      <dgm:t>
        <a:bodyPr/>
        <a:lstStyle/>
        <a:p>
          <a:endParaRPr lang="en-US"/>
        </a:p>
      </dgm:t>
    </dgm:pt>
    <dgm:pt modelId="{C86751F4-9192-4712-8A68-08C008680CD9}" type="pres">
      <dgm:prSet presAssocID="{888CC157-F664-4C8B-83A3-4AD30D5398EE}" presName="connTx" presStyleLbl="parChTrans1D2" presStyleIdx="0" presStyleCnt="4"/>
      <dgm:spPr/>
      <dgm:t>
        <a:bodyPr/>
        <a:lstStyle/>
        <a:p>
          <a:endParaRPr lang="en-US"/>
        </a:p>
      </dgm:t>
    </dgm:pt>
    <dgm:pt modelId="{237F7D3C-B622-479C-B1A0-3BD6BAD427DA}" type="pres">
      <dgm:prSet presAssocID="{1AF3A3E0-CEDA-4C27-B2CC-A38198AC1006}" presName="root2" presStyleCnt="0"/>
      <dgm:spPr/>
    </dgm:pt>
    <dgm:pt modelId="{D9EDDA81-FFBA-4F6E-AFB1-6BBDE30B7654}" type="pres">
      <dgm:prSet presAssocID="{1AF3A3E0-CEDA-4C27-B2CC-A38198AC1006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714A695-E799-4D16-93AF-D4B5AF68F273}" type="pres">
      <dgm:prSet presAssocID="{1AF3A3E0-CEDA-4C27-B2CC-A38198AC1006}" presName="level3hierChild" presStyleCnt="0"/>
      <dgm:spPr/>
    </dgm:pt>
    <dgm:pt modelId="{7644D204-BF56-4BFF-AB2F-F3CAED52F24E}" type="pres">
      <dgm:prSet presAssocID="{76624624-1918-49F3-9A02-9B21DEEC7AE2}" presName="root1" presStyleCnt="0"/>
      <dgm:spPr/>
    </dgm:pt>
    <dgm:pt modelId="{DE3493FB-1520-49E1-BE2C-1CF2F212B649}" type="pres">
      <dgm:prSet presAssocID="{76624624-1918-49F3-9A02-9B21DEEC7AE2}" presName="LevelOneTextNode" presStyleLbl="node0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3270DC4-FF82-4B1D-B5F5-32976788E099}" type="pres">
      <dgm:prSet presAssocID="{76624624-1918-49F3-9A02-9B21DEEC7AE2}" presName="level2hierChild" presStyleCnt="0"/>
      <dgm:spPr/>
    </dgm:pt>
    <dgm:pt modelId="{401766D1-48EB-4D02-ACCC-BF56D0835004}" type="pres">
      <dgm:prSet presAssocID="{83F2567B-26DC-48B8-9E50-D0DEB4250692}" presName="conn2-1" presStyleLbl="parChTrans1D2" presStyleIdx="1" presStyleCnt="4"/>
      <dgm:spPr/>
      <dgm:t>
        <a:bodyPr/>
        <a:lstStyle/>
        <a:p>
          <a:endParaRPr lang="en-US"/>
        </a:p>
      </dgm:t>
    </dgm:pt>
    <dgm:pt modelId="{AE5FD439-8DCB-4E06-84A3-B49B16DFBBB8}" type="pres">
      <dgm:prSet presAssocID="{83F2567B-26DC-48B8-9E50-D0DEB4250692}" presName="connTx" presStyleLbl="parChTrans1D2" presStyleIdx="1" presStyleCnt="4"/>
      <dgm:spPr/>
      <dgm:t>
        <a:bodyPr/>
        <a:lstStyle/>
        <a:p>
          <a:endParaRPr lang="en-US"/>
        </a:p>
      </dgm:t>
    </dgm:pt>
    <dgm:pt modelId="{EDF96B11-A014-4724-B3A9-F597B95172D8}" type="pres">
      <dgm:prSet presAssocID="{76F717D3-1070-4E47-A47B-214005D9B204}" presName="root2" presStyleCnt="0"/>
      <dgm:spPr/>
    </dgm:pt>
    <dgm:pt modelId="{C2E5B193-5DF4-4B6B-B4E2-73B606E920B3}" type="pres">
      <dgm:prSet presAssocID="{76F717D3-1070-4E47-A47B-214005D9B204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B368882-003D-41BF-9ED3-2CA566214C2A}" type="pres">
      <dgm:prSet presAssocID="{76F717D3-1070-4E47-A47B-214005D9B204}" presName="level3hierChild" presStyleCnt="0"/>
      <dgm:spPr/>
    </dgm:pt>
    <dgm:pt modelId="{37F81388-DC2D-4CC4-B010-17F4C4F7F164}" type="pres">
      <dgm:prSet presAssocID="{F8CD139E-F989-4F32-B087-C3428CE1168F}" presName="root1" presStyleCnt="0"/>
      <dgm:spPr/>
    </dgm:pt>
    <dgm:pt modelId="{0FAD6529-3F24-418C-899B-3370487CB485}" type="pres">
      <dgm:prSet presAssocID="{F8CD139E-F989-4F32-B087-C3428CE1168F}" presName="LevelOneTextNode" presStyleLbl="node0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08737B5-B17B-481C-886D-3E6A209CE6A6}" type="pres">
      <dgm:prSet presAssocID="{F8CD139E-F989-4F32-B087-C3428CE1168F}" presName="level2hierChild" presStyleCnt="0"/>
      <dgm:spPr/>
    </dgm:pt>
    <dgm:pt modelId="{39BA85A6-DB18-4804-ABE2-A6F91FCAB2B9}" type="pres">
      <dgm:prSet presAssocID="{A3315C0F-35BC-4EDD-A211-10A5F3DC698C}" presName="conn2-1" presStyleLbl="parChTrans1D2" presStyleIdx="2" presStyleCnt="4"/>
      <dgm:spPr/>
      <dgm:t>
        <a:bodyPr/>
        <a:lstStyle/>
        <a:p>
          <a:endParaRPr lang="en-US"/>
        </a:p>
      </dgm:t>
    </dgm:pt>
    <dgm:pt modelId="{7AE4EBF3-D8DB-4ACA-B57F-FD11315A4CFE}" type="pres">
      <dgm:prSet presAssocID="{A3315C0F-35BC-4EDD-A211-10A5F3DC698C}" presName="connTx" presStyleLbl="parChTrans1D2" presStyleIdx="2" presStyleCnt="4"/>
      <dgm:spPr/>
      <dgm:t>
        <a:bodyPr/>
        <a:lstStyle/>
        <a:p>
          <a:endParaRPr lang="en-US"/>
        </a:p>
      </dgm:t>
    </dgm:pt>
    <dgm:pt modelId="{694326C0-6C11-48BB-8737-33D9D91CFC8F}" type="pres">
      <dgm:prSet presAssocID="{A902A300-84E3-4FA6-B0EB-F2F29ED487F7}" presName="root2" presStyleCnt="0"/>
      <dgm:spPr/>
    </dgm:pt>
    <dgm:pt modelId="{C6C49316-8DC9-447B-9F3E-B76875C1F9EF}" type="pres">
      <dgm:prSet presAssocID="{A902A300-84E3-4FA6-B0EB-F2F29ED487F7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D6013DA-197E-4C64-9B03-17E7D186976F}" type="pres">
      <dgm:prSet presAssocID="{A902A300-84E3-4FA6-B0EB-F2F29ED487F7}" presName="level3hierChild" presStyleCnt="0"/>
      <dgm:spPr/>
    </dgm:pt>
    <dgm:pt modelId="{9F96001F-F528-4325-886F-2F327CAA86BA}" type="pres">
      <dgm:prSet presAssocID="{BA989891-E935-4C7B-BC7F-F01AE433B616}" presName="root1" presStyleCnt="0"/>
      <dgm:spPr/>
    </dgm:pt>
    <dgm:pt modelId="{F9E18AEE-4F72-4346-BFA1-B9DF5DFC16A0}" type="pres">
      <dgm:prSet presAssocID="{BA989891-E935-4C7B-BC7F-F01AE433B616}" presName="LevelOneTextNode" presStyleLbl="node0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60D8306-42A2-49B8-B55F-064CF768E0C1}" type="pres">
      <dgm:prSet presAssocID="{BA989891-E935-4C7B-BC7F-F01AE433B616}" presName="level2hierChild" presStyleCnt="0"/>
      <dgm:spPr/>
    </dgm:pt>
    <dgm:pt modelId="{E45FEE52-4589-46B7-BB5F-FDB091C7E385}" type="pres">
      <dgm:prSet presAssocID="{EB12CDE6-55E6-4C8A-9E55-70744D2C8CCE}" presName="conn2-1" presStyleLbl="parChTrans1D2" presStyleIdx="3" presStyleCnt="4"/>
      <dgm:spPr/>
      <dgm:t>
        <a:bodyPr/>
        <a:lstStyle/>
        <a:p>
          <a:endParaRPr lang="en-US"/>
        </a:p>
      </dgm:t>
    </dgm:pt>
    <dgm:pt modelId="{5B8F4562-8048-4A7C-9899-0BC9FFD39072}" type="pres">
      <dgm:prSet presAssocID="{EB12CDE6-55E6-4C8A-9E55-70744D2C8CCE}" presName="connTx" presStyleLbl="parChTrans1D2" presStyleIdx="3" presStyleCnt="4"/>
      <dgm:spPr/>
      <dgm:t>
        <a:bodyPr/>
        <a:lstStyle/>
        <a:p>
          <a:endParaRPr lang="en-US"/>
        </a:p>
      </dgm:t>
    </dgm:pt>
    <dgm:pt modelId="{B5990B43-3D52-4388-A49B-3C7DEF3265A3}" type="pres">
      <dgm:prSet presAssocID="{367613F7-7369-447A-9610-6EF6A934EDB2}" presName="root2" presStyleCnt="0"/>
      <dgm:spPr/>
    </dgm:pt>
    <dgm:pt modelId="{8A9A2259-1176-40EB-84B2-CF26C44E2D68}" type="pres">
      <dgm:prSet presAssocID="{367613F7-7369-447A-9610-6EF6A934EDB2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9D02917-063A-4366-9CD0-F6B87F146B6F}" type="pres">
      <dgm:prSet presAssocID="{367613F7-7369-447A-9610-6EF6A934EDB2}" presName="level3hierChild" presStyleCnt="0"/>
      <dgm:spPr/>
    </dgm:pt>
  </dgm:ptLst>
  <dgm:cxnLst>
    <dgm:cxn modelId="{780D5FCD-8CE1-44DF-999A-8F1CB2A13071}" type="presOf" srcId="{EB12CDE6-55E6-4C8A-9E55-70744D2C8CCE}" destId="{E45FEE52-4589-46B7-BB5F-FDB091C7E385}" srcOrd="0" destOrd="0" presId="urn:microsoft.com/office/officeart/2005/8/layout/hierarchy2"/>
    <dgm:cxn modelId="{BC82A92C-0A4A-46D3-AEC4-1B4A3020C6AF}" srcId="{EEA6880A-745D-4D1A-AD46-4479C141EC45}" destId="{F8CD139E-F989-4F32-B087-C3428CE1168F}" srcOrd="3" destOrd="0" parTransId="{B8DF91B5-8D0F-433C-A9DF-1AD651338F1D}" sibTransId="{07363DEE-EE93-48BD-BB17-BA35A76FD9F5}"/>
    <dgm:cxn modelId="{409F6233-A06B-48C5-B565-C0F9F2CA58E2}" srcId="{BA989891-E935-4C7B-BC7F-F01AE433B616}" destId="{367613F7-7369-447A-9610-6EF6A934EDB2}" srcOrd="0" destOrd="0" parTransId="{EB12CDE6-55E6-4C8A-9E55-70744D2C8CCE}" sibTransId="{5EC228AA-2102-469C-8B8C-1F838082AC2D}"/>
    <dgm:cxn modelId="{81512D05-EB86-42EC-8AAE-03D99BE8DAA0}" type="presOf" srcId="{A902A300-84E3-4FA6-B0EB-F2F29ED487F7}" destId="{C6C49316-8DC9-447B-9F3E-B76875C1F9EF}" srcOrd="0" destOrd="0" presId="urn:microsoft.com/office/officeart/2005/8/layout/hierarchy2"/>
    <dgm:cxn modelId="{F1211F51-1E37-4FAC-AD4C-E4E8336B0B23}" srcId="{DD0EC792-3AA7-4FDC-AEE1-627073317114}" destId="{1AF3A3E0-CEDA-4C27-B2CC-A38198AC1006}" srcOrd="0" destOrd="0" parTransId="{888CC157-F664-4C8B-83A3-4AD30D5398EE}" sibTransId="{CF8A1046-DD44-4081-8AAB-A5E419F6199B}"/>
    <dgm:cxn modelId="{A883A1D5-0996-4B62-9B4C-1F4084048BC7}" type="presOf" srcId="{76F717D3-1070-4E47-A47B-214005D9B204}" destId="{C2E5B193-5DF4-4B6B-B4E2-73B606E920B3}" srcOrd="0" destOrd="0" presId="urn:microsoft.com/office/officeart/2005/8/layout/hierarchy2"/>
    <dgm:cxn modelId="{8017E1FA-2A86-4807-988C-D77FD4A68837}" type="presOf" srcId="{DD0EC792-3AA7-4FDC-AEE1-627073317114}" destId="{85AD3DEC-A31C-4366-A7C8-60D1435708EF}" srcOrd="0" destOrd="0" presId="urn:microsoft.com/office/officeart/2005/8/layout/hierarchy2"/>
    <dgm:cxn modelId="{A375DA56-FF58-4297-8FAC-221CBA3E892A}" type="presOf" srcId="{83F2567B-26DC-48B8-9E50-D0DEB4250692}" destId="{AE5FD439-8DCB-4E06-84A3-B49B16DFBBB8}" srcOrd="1" destOrd="0" presId="urn:microsoft.com/office/officeart/2005/8/layout/hierarchy2"/>
    <dgm:cxn modelId="{EE690E93-4AE5-4FB9-995C-5B52ABBCA7BC}" srcId="{EEA6880A-745D-4D1A-AD46-4479C141EC45}" destId="{267375FC-2DE4-4C03-957E-8828DA7D171A}" srcOrd="0" destOrd="0" parTransId="{628E99CF-96D5-4141-A96E-181B3A57425E}" sibTransId="{DDC832AD-9D1A-43FB-BB58-3C8820135F1F}"/>
    <dgm:cxn modelId="{1005FEA3-FCD3-4EBA-A780-9D4C994C5227}" srcId="{EEA6880A-745D-4D1A-AD46-4479C141EC45}" destId="{76624624-1918-49F3-9A02-9B21DEEC7AE2}" srcOrd="2" destOrd="0" parTransId="{0F1C63AD-55AD-4409-8927-2D67F2BD6492}" sibTransId="{1BDA87CC-FDA0-459C-A415-B7C76DE51F51}"/>
    <dgm:cxn modelId="{AAA70909-5C38-48F9-B767-402F0CEC6E0D}" srcId="{EEA6880A-745D-4D1A-AD46-4479C141EC45}" destId="{DD0EC792-3AA7-4FDC-AEE1-627073317114}" srcOrd="1" destOrd="0" parTransId="{FA9F0A9D-12B1-4061-8E51-8FB0B450A942}" sibTransId="{5E8A52EC-17A6-44AE-87AE-306FF3A469B1}"/>
    <dgm:cxn modelId="{33B79779-46C3-4DD1-A74C-39E2A7F5F46C}" type="presOf" srcId="{83F2567B-26DC-48B8-9E50-D0DEB4250692}" destId="{401766D1-48EB-4D02-ACCC-BF56D0835004}" srcOrd="0" destOrd="0" presId="urn:microsoft.com/office/officeart/2005/8/layout/hierarchy2"/>
    <dgm:cxn modelId="{9E8EF0DF-1464-4135-AA58-F585B841F1E9}" type="presOf" srcId="{EEA6880A-745D-4D1A-AD46-4479C141EC45}" destId="{4F9DBFF4-8E57-405D-9A75-DB8D2F64C188}" srcOrd="0" destOrd="0" presId="urn:microsoft.com/office/officeart/2005/8/layout/hierarchy2"/>
    <dgm:cxn modelId="{B313EEF3-4001-4B77-9DE2-F783DE3FB969}" srcId="{F8CD139E-F989-4F32-B087-C3428CE1168F}" destId="{A902A300-84E3-4FA6-B0EB-F2F29ED487F7}" srcOrd="0" destOrd="0" parTransId="{A3315C0F-35BC-4EDD-A211-10A5F3DC698C}" sibTransId="{D9CCCBD3-3B9B-453A-8EEB-5B710096DC01}"/>
    <dgm:cxn modelId="{E2466583-0883-4286-B5E8-22E754B06085}" type="presOf" srcId="{EB12CDE6-55E6-4C8A-9E55-70744D2C8CCE}" destId="{5B8F4562-8048-4A7C-9899-0BC9FFD39072}" srcOrd="1" destOrd="0" presId="urn:microsoft.com/office/officeart/2005/8/layout/hierarchy2"/>
    <dgm:cxn modelId="{11A3069D-3774-4F6B-8815-32366AA28C38}" type="presOf" srcId="{F8CD139E-F989-4F32-B087-C3428CE1168F}" destId="{0FAD6529-3F24-418C-899B-3370487CB485}" srcOrd="0" destOrd="0" presId="urn:microsoft.com/office/officeart/2005/8/layout/hierarchy2"/>
    <dgm:cxn modelId="{84A6D113-16CE-4149-9720-271CFF4D3DB0}" type="presOf" srcId="{267375FC-2DE4-4C03-957E-8828DA7D171A}" destId="{8D73E2B2-C94C-43A2-9092-B16565E8A631}" srcOrd="0" destOrd="0" presId="urn:microsoft.com/office/officeart/2005/8/layout/hierarchy2"/>
    <dgm:cxn modelId="{28973A27-E3D1-40F4-8ADC-250973E1DAA4}" type="presOf" srcId="{888CC157-F664-4C8B-83A3-4AD30D5398EE}" destId="{C86751F4-9192-4712-8A68-08C008680CD9}" srcOrd="1" destOrd="0" presId="urn:microsoft.com/office/officeart/2005/8/layout/hierarchy2"/>
    <dgm:cxn modelId="{4CB88708-21B2-4213-A194-F1AD30DADE1A}" srcId="{EEA6880A-745D-4D1A-AD46-4479C141EC45}" destId="{BA989891-E935-4C7B-BC7F-F01AE433B616}" srcOrd="4" destOrd="0" parTransId="{F78FE099-2FF0-43E1-895F-4E0F0C64C06E}" sibTransId="{95935505-F59D-40E4-A774-18BF90229302}"/>
    <dgm:cxn modelId="{8D695C20-4BDD-47E7-A906-0CAA11345C54}" type="presOf" srcId="{A3315C0F-35BC-4EDD-A211-10A5F3DC698C}" destId="{7AE4EBF3-D8DB-4ACA-B57F-FD11315A4CFE}" srcOrd="1" destOrd="0" presId="urn:microsoft.com/office/officeart/2005/8/layout/hierarchy2"/>
    <dgm:cxn modelId="{97C753C5-5A51-4146-8B1B-2EF91871CD73}" type="presOf" srcId="{367613F7-7369-447A-9610-6EF6A934EDB2}" destId="{8A9A2259-1176-40EB-84B2-CF26C44E2D68}" srcOrd="0" destOrd="0" presId="urn:microsoft.com/office/officeart/2005/8/layout/hierarchy2"/>
    <dgm:cxn modelId="{EB2D8400-6C28-484F-A299-D56D3EFEC818}" type="presOf" srcId="{A3315C0F-35BC-4EDD-A211-10A5F3DC698C}" destId="{39BA85A6-DB18-4804-ABE2-A6F91FCAB2B9}" srcOrd="0" destOrd="0" presId="urn:microsoft.com/office/officeart/2005/8/layout/hierarchy2"/>
    <dgm:cxn modelId="{F94F2BDA-0EFE-401A-A8CB-4203A77D3F74}" srcId="{76624624-1918-49F3-9A02-9B21DEEC7AE2}" destId="{76F717D3-1070-4E47-A47B-214005D9B204}" srcOrd="0" destOrd="0" parTransId="{83F2567B-26DC-48B8-9E50-D0DEB4250692}" sibTransId="{B94AF763-6492-41CF-9F1A-35632F8AF1C4}"/>
    <dgm:cxn modelId="{EE3D7CC5-4239-4082-BCB9-070846F70D73}" type="presOf" srcId="{76624624-1918-49F3-9A02-9B21DEEC7AE2}" destId="{DE3493FB-1520-49E1-BE2C-1CF2F212B649}" srcOrd="0" destOrd="0" presId="urn:microsoft.com/office/officeart/2005/8/layout/hierarchy2"/>
    <dgm:cxn modelId="{B7FE340C-7407-4D71-910F-B81E056AE65A}" type="presOf" srcId="{888CC157-F664-4C8B-83A3-4AD30D5398EE}" destId="{C4297BCC-1E47-4477-9E62-D1A0D14B40A4}" srcOrd="0" destOrd="0" presId="urn:microsoft.com/office/officeart/2005/8/layout/hierarchy2"/>
    <dgm:cxn modelId="{2B5AAD55-C106-4B79-AFEB-92725A8E24AA}" type="presOf" srcId="{1AF3A3E0-CEDA-4C27-B2CC-A38198AC1006}" destId="{D9EDDA81-FFBA-4F6E-AFB1-6BBDE30B7654}" srcOrd="0" destOrd="0" presId="urn:microsoft.com/office/officeart/2005/8/layout/hierarchy2"/>
    <dgm:cxn modelId="{B5D5F037-1C9B-4194-86A0-D0FCF06B5974}" type="presOf" srcId="{BA989891-E935-4C7B-BC7F-F01AE433B616}" destId="{F9E18AEE-4F72-4346-BFA1-B9DF5DFC16A0}" srcOrd="0" destOrd="0" presId="urn:microsoft.com/office/officeart/2005/8/layout/hierarchy2"/>
    <dgm:cxn modelId="{61ED207C-5B00-42B3-A4C1-57BBCBFEBD30}" type="presParOf" srcId="{4F9DBFF4-8E57-405D-9A75-DB8D2F64C188}" destId="{7555FF5C-9A5E-4C00-9A31-21091BAB4325}" srcOrd="0" destOrd="0" presId="urn:microsoft.com/office/officeart/2005/8/layout/hierarchy2"/>
    <dgm:cxn modelId="{DDA5A20E-DE64-4BAE-B6FD-6168EE5A3E33}" type="presParOf" srcId="{7555FF5C-9A5E-4C00-9A31-21091BAB4325}" destId="{8D73E2B2-C94C-43A2-9092-B16565E8A631}" srcOrd="0" destOrd="0" presId="urn:microsoft.com/office/officeart/2005/8/layout/hierarchy2"/>
    <dgm:cxn modelId="{1D1B0559-6A8F-45BD-91AB-A46169012E9D}" type="presParOf" srcId="{7555FF5C-9A5E-4C00-9A31-21091BAB4325}" destId="{676A8D20-EE9B-4924-A221-F4B16E966EC0}" srcOrd="1" destOrd="0" presId="urn:microsoft.com/office/officeart/2005/8/layout/hierarchy2"/>
    <dgm:cxn modelId="{F079280F-D530-4994-8A68-7DA958025968}" type="presParOf" srcId="{4F9DBFF4-8E57-405D-9A75-DB8D2F64C188}" destId="{22743B3D-A7CD-45FE-AF79-137B5746C76A}" srcOrd="1" destOrd="0" presId="urn:microsoft.com/office/officeart/2005/8/layout/hierarchy2"/>
    <dgm:cxn modelId="{532D24E6-9CA8-4B84-AF7F-434253F819DE}" type="presParOf" srcId="{22743B3D-A7CD-45FE-AF79-137B5746C76A}" destId="{85AD3DEC-A31C-4366-A7C8-60D1435708EF}" srcOrd="0" destOrd="0" presId="urn:microsoft.com/office/officeart/2005/8/layout/hierarchy2"/>
    <dgm:cxn modelId="{409C4907-82F8-4B79-B430-FA889DF0179D}" type="presParOf" srcId="{22743B3D-A7CD-45FE-AF79-137B5746C76A}" destId="{C1D2B589-C7DB-46D3-B316-333517033FA4}" srcOrd="1" destOrd="0" presId="urn:microsoft.com/office/officeart/2005/8/layout/hierarchy2"/>
    <dgm:cxn modelId="{A822B6B8-C98D-46BB-A430-80A3818A1ADE}" type="presParOf" srcId="{C1D2B589-C7DB-46D3-B316-333517033FA4}" destId="{C4297BCC-1E47-4477-9E62-D1A0D14B40A4}" srcOrd="0" destOrd="0" presId="urn:microsoft.com/office/officeart/2005/8/layout/hierarchy2"/>
    <dgm:cxn modelId="{32E3FC1E-F0FB-4604-919E-213007E50C70}" type="presParOf" srcId="{C4297BCC-1E47-4477-9E62-D1A0D14B40A4}" destId="{C86751F4-9192-4712-8A68-08C008680CD9}" srcOrd="0" destOrd="0" presId="urn:microsoft.com/office/officeart/2005/8/layout/hierarchy2"/>
    <dgm:cxn modelId="{84B58F78-BA42-4352-9B50-1A0299B88B73}" type="presParOf" srcId="{C1D2B589-C7DB-46D3-B316-333517033FA4}" destId="{237F7D3C-B622-479C-B1A0-3BD6BAD427DA}" srcOrd="1" destOrd="0" presId="urn:microsoft.com/office/officeart/2005/8/layout/hierarchy2"/>
    <dgm:cxn modelId="{3A903A93-FA48-4D2D-A7B8-B75E52F158E8}" type="presParOf" srcId="{237F7D3C-B622-479C-B1A0-3BD6BAD427DA}" destId="{D9EDDA81-FFBA-4F6E-AFB1-6BBDE30B7654}" srcOrd="0" destOrd="0" presId="urn:microsoft.com/office/officeart/2005/8/layout/hierarchy2"/>
    <dgm:cxn modelId="{73C5CF44-DD8E-4A2D-BDEF-FE5815CE085C}" type="presParOf" srcId="{237F7D3C-B622-479C-B1A0-3BD6BAD427DA}" destId="{C714A695-E799-4D16-93AF-D4B5AF68F273}" srcOrd="1" destOrd="0" presId="urn:microsoft.com/office/officeart/2005/8/layout/hierarchy2"/>
    <dgm:cxn modelId="{BF0FC7EC-AAD0-450C-B0C3-CC998218CEAD}" type="presParOf" srcId="{4F9DBFF4-8E57-405D-9A75-DB8D2F64C188}" destId="{7644D204-BF56-4BFF-AB2F-F3CAED52F24E}" srcOrd="2" destOrd="0" presId="urn:microsoft.com/office/officeart/2005/8/layout/hierarchy2"/>
    <dgm:cxn modelId="{2EEF3A2E-B4FD-4738-8B34-9FC259C85711}" type="presParOf" srcId="{7644D204-BF56-4BFF-AB2F-F3CAED52F24E}" destId="{DE3493FB-1520-49E1-BE2C-1CF2F212B649}" srcOrd="0" destOrd="0" presId="urn:microsoft.com/office/officeart/2005/8/layout/hierarchy2"/>
    <dgm:cxn modelId="{8D28BAF8-A5DE-4B11-8694-9054C1D85491}" type="presParOf" srcId="{7644D204-BF56-4BFF-AB2F-F3CAED52F24E}" destId="{03270DC4-FF82-4B1D-B5F5-32976788E099}" srcOrd="1" destOrd="0" presId="urn:microsoft.com/office/officeart/2005/8/layout/hierarchy2"/>
    <dgm:cxn modelId="{D5615BB1-0ED2-4A3C-973C-BA0C0281919E}" type="presParOf" srcId="{03270DC4-FF82-4B1D-B5F5-32976788E099}" destId="{401766D1-48EB-4D02-ACCC-BF56D0835004}" srcOrd="0" destOrd="0" presId="urn:microsoft.com/office/officeart/2005/8/layout/hierarchy2"/>
    <dgm:cxn modelId="{3D66552D-C07C-405D-8B0C-E2F1A778CC47}" type="presParOf" srcId="{401766D1-48EB-4D02-ACCC-BF56D0835004}" destId="{AE5FD439-8DCB-4E06-84A3-B49B16DFBBB8}" srcOrd="0" destOrd="0" presId="urn:microsoft.com/office/officeart/2005/8/layout/hierarchy2"/>
    <dgm:cxn modelId="{F4A670F8-1AC8-4E14-B1D9-C7A416B97CB1}" type="presParOf" srcId="{03270DC4-FF82-4B1D-B5F5-32976788E099}" destId="{EDF96B11-A014-4724-B3A9-F597B95172D8}" srcOrd="1" destOrd="0" presId="urn:microsoft.com/office/officeart/2005/8/layout/hierarchy2"/>
    <dgm:cxn modelId="{5AAACAD7-6403-46BF-8760-4276EDEC9DD6}" type="presParOf" srcId="{EDF96B11-A014-4724-B3A9-F597B95172D8}" destId="{C2E5B193-5DF4-4B6B-B4E2-73B606E920B3}" srcOrd="0" destOrd="0" presId="urn:microsoft.com/office/officeart/2005/8/layout/hierarchy2"/>
    <dgm:cxn modelId="{680A4AE8-A12B-4485-A45E-54BD29C67757}" type="presParOf" srcId="{EDF96B11-A014-4724-B3A9-F597B95172D8}" destId="{FB368882-003D-41BF-9ED3-2CA566214C2A}" srcOrd="1" destOrd="0" presId="urn:microsoft.com/office/officeart/2005/8/layout/hierarchy2"/>
    <dgm:cxn modelId="{E5C856B8-61B1-4DA3-955F-3CDFB1A94BD0}" type="presParOf" srcId="{4F9DBFF4-8E57-405D-9A75-DB8D2F64C188}" destId="{37F81388-DC2D-4CC4-B010-17F4C4F7F164}" srcOrd="3" destOrd="0" presId="urn:microsoft.com/office/officeart/2005/8/layout/hierarchy2"/>
    <dgm:cxn modelId="{D48861EB-D943-4659-81F1-BA554904F79A}" type="presParOf" srcId="{37F81388-DC2D-4CC4-B010-17F4C4F7F164}" destId="{0FAD6529-3F24-418C-899B-3370487CB485}" srcOrd="0" destOrd="0" presId="urn:microsoft.com/office/officeart/2005/8/layout/hierarchy2"/>
    <dgm:cxn modelId="{FB06384E-2679-4BBA-892B-E2C88CCBAF6C}" type="presParOf" srcId="{37F81388-DC2D-4CC4-B010-17F4C4F7F164}" destId="{C08737B5-B17B-481C-886D-3E6A209CE6A6}" srcOrd="1" destOrd="0" presId="urn:microsoft.com/office/officeart/2005/8/layout/hierarchy2"/>
    <dgm:cxn modelId="{4B1C45B9-5CDB-4520-AC62-98B87D032756}" type="presParOf" srcId="{C08737B5-B17B-481C-886D-3E6A209CE6A6}" destId="{39BA85A6-DB18-4804-ABE2-A6F91FCAB2B9}" srcOrd="0" destOrd="0" presId="urn:microsoft.com/office/officeart/2005/8/layout/hierarchy2"/>
    <dgm:cxn modelId="{060527B5-F8EF-40C5-BABF-463BA17D5771}" type="presParOf" srcId="{39BA85A6-DB18-4804-ABE2-A6F91FCAB2B9}" destId="{7AE4EBF3-D8DB-4ACA-B57F-FD11315A4CFE}" srcOrd="0" destOrd="0" presId="urn:microsoft.com/office/officeart/2005/8/layout/hierarchy2"/>
    <dgm:cxn modelId="{9CCCDE65-AEA1-463E-96F9-87ED5C96192A}" type="presParOf" srcId="{C08737B5-B17B-481C-886D-3E6A209CE6A6}" destId="{694326C0-6C11-48BB-8737-33D9D91CFC8F}" srcOrd="1" destOrd="0" presId="urn:microsoft.com/office/officeart/2005/8/layout/hierarchy2"/>
    <dgm:cxn modelId="{30E4A535-84BC-47F0-81FF-EFF7FED77DE8}" type="presParOf" srcId="{694326C0-6C11-48BB-8737-33D9D91CFC8F}" destId="{C6C49316-8DC9-447B-9F3E-B76875C1F9EF}" srcOrd="0" destOrd="0" presId="urn:microsoft.com/office/officeart/2005/8/layout/hierarchy2"/>
    <dgm:cxn modelId="{F02938D2-A26C-4091-8681-CB9C8BC25A89}" type="presParOf" srcId="{694326C0-6C11-48BB-8737-33D9D91CFC8F}" destId="{BD6013DA-197E-4C64-9B03-17E7D186976F}" srcOrd="1" destOrd="0" presId="urn:microsoft.com/office/officeart/2005/8/layout/hierarchy2"/>
    <dgm:cxn modelId="{689A7728-82C1-437A-97BE-273A4ADD1587}" type="presParOf" srcId="{4F9DBFF4-8E57-405D-9A75-DB8D2F64C188}" destId="{9F96001F-F528-4325-886F-2F327CAA86BA}" srcOrd="4" destOrd="0" presId="urn:microsoft.com/office/officeart/2005/8/layout/hierarchy2"/>
    <dgm:cxn modelId="{A52E7B1F-5837-4512-89F2-B5CA5C47CAB7}" type="presParOf" srcId="{9F96001F-F528-4325-886F-2F327CAA86BA}" destId="{F9E18AEE-4F72-4346-BFA1-B9DF5DFC16A0}" srcOrd="0" destOrd="0" presId="urn:microsoft.com/office/officeart/2005/8/layout/hierarchy2"/>
    <dgm:cxn modelId="{1BA4BD34-363A-4DAC-8068-B92FFA901D98}" type="presParOf" srcId="{9F96001F-F528-4325-886F-2F327CAA86BA}" destId="{D60D8306-42A2-49B8-B55F-064CF768E0C1}" srcOrd="1" destOrd="0" presId="urn:microsoft.com/office/officeart/2005/8/layout/hierarchy2"/>
    <dgm:cxn modelId="{5D081665-4B03-4ACE-B246-7BD8543F7F25}" type="presParOf" srcId="{D60D8306-42A2-49B8-B55F-064CF768E0C1}" destId="{E45FEE52-4589-46B7-BB5F-FDB091C7E385}" srcOrd="0" destOrd="0" presId="urn:microsoft.com/office/officeart/2005/8/layout/hierarchy2"/>
    <dgm:cxn modelId="{CDF0DDB0-E507-4DFB-BBEA-1AEBCE27926F}" type="presParOf" srcId="{E45FEE52-4589-46B7-BB5F-FDB091C7E385}" destId="{5B8F4562-8048-4A7C-9899-0BC9FFD39072}" srcOrd="0" destOrd="0" presId="urn:microsoft.com/office/officeart/2005/8/layout/hierarchy2"/>
    <dgm:cxn modelId="{A3EE3A3C-E0B3-407E-9771-25E0547178E7}" type="presParOf" srcId="{D60D8306-42A2-49B8-B55F-064CF768E0C1}" destId="{B5990B43-3D52-4388-A49B-3C7DEF3265A3}" srcOrd="1" destOrd="0" presId="urn:microsoft.com/office/officeart/2005/8/layout/hierarchy2"/>
    <dgm:cxn modelId="{2239B3B3-3248-4015-83C1-52E03375E949}" type="presParOf" srcId="{B5990B43-3D52-4388-A49B-3C7DEF3265A3}" destId="{8A9A2259-1176-40EB-84B2-CF26C44E2D68}" srcOrd="0" destOrd="0" presId="urn:microsoft.com/office/officeart/2005/8/layout/hierarchy2"/>
    <dgm:cxn modelId="{CC71B31C-9D3A-49DA-ABC3-22E9B4B651B1}" type="presParOf" srcId="{B5990B43-3D52-4388-A49B-3C7DEF3265A3}" destId="{29D02917-063A-4366-9CD0-F6B87F146B6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83CA808-3DE9-490C-B609-691AB520EF14}" type="doc">
      <dgm:prSet loTypeId="urn:microsoft.com/office/officeart/2005/8/layout/process2" loCatId="process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AD02C476-3113-495B-A3C5-179B299EC532}">
      <dgm:prSet/>
      <dgm:spPr/>
      <dgm:t>
        <a:bodyPr/>
        <a:lstStyle/>
        <a:p>
          <a:pPr rtl="0"/>
          <a:r>
            <a:rPr lang="en-US" dirty="0" smtClean="0"/>
            <a:t>Lateral ventricle</a:t>
          </a:r>
          <a:endParaRPr lang="en-US" dirty="0"/>
        </a:p>
      </dgm:t>
    </dgm:pt>
    <dgm:pt modelId="{8E134609-7098-4299-B9CD-2C13E6DD756D}" type="parTrans" cxnId="{1EA63836-08E0-4497-8295-249EB18D7CAA}">
      <dgm:prSet/>
      <dgm:spPr/>
      <dgm:t>
        <a:bodyPr/>
        <a:lstStyle/>
        <a:p>
          <a:endParaRPr lang="en-US"/>
        </a:p>
      </dgm:t>
    </dgm:pt>
    <dgm:pt modelId="{F4E637CD-507D-4044-8E71-1F3179A0FD60}" type="sibTrans" cxnId="{1EA63836-08E0-4497-8295-249EB18D7CAA}">
      <dgm:prSet/>
      <dgm:spPr/>
      <dgm:t>
        <a:bodyPr/>
        <a:lstStyle/>
        <a:p>
          <a:endParaRPr lang="en-US"/>
        </a:p>
      </dgm:t>
    </dgm:pt>
    <dgm:pt modelId="{E3AE2026-0BED-4AA3-A3B5-F5D21A025AF9}">
      <dgm:prSet/>
      <dgm:spPr/>
      <dgm:t>
        <a:bodyPr/>
        <a:lstStyle/>
        <a:p>
          <a:pPr rtl="0"/>
          <a:r>
            <a:rPr lang="en-US" dirty="0" smtClean="0"/>
            <a:t>3</a:t>
          </a:r>
          <a:r>
            <a:rPr lang="en-US" baseline="30000" dirty="0" smtClean="0"/>
            <a:t>rd</a:t>
          </a:r>
          <a:r>
            <a:rPr lang="en-US" dirty="0" smtClean="0"/>
            <a:t> ventricle</a:t>
          </a:r>
          <a:endParaRPr lang="en-US" dirty="0"/>
        </a:p>
      </dgm:t>
    </dgm:pt>
    <dgm:pt modelId="{43DDC2BE-8787-469F-A603-0996FCB39A2E}" type="parTrans" cxnId="{AF783A9C-4999-4048-BF5E-5A40F41EC533}">
      <dgm:prSet/>
      <dgm:spPr/>
      <dgm:t>
        <a:bodyPr/>
        <a:lstStyle/>
        <a:p>
          <a:endParaRPr lang="en-US"/>
        </a:p>
      </dgm:t>
    </dgm:pt>
    <dgm:pt modelId="{7F5C334D-0976-48A8-AF04-1051E408594A}" type="sibTrans" cxnId="{AF783A9C-4999-4048-BF5E-5A40F41EC533}">
      <dgm:prSet/>
      <dgm:spPr/>
      <dgm:t>
        <a:bodyPr/>
        <a:lstStyle/>
        <a:p>
          <a:endParaRPr lang="en-US"/>
        </a:p>
      </dgm:t>
    </dgm:pt>
    <dgm:pt modelId="{D6F1824D-D207-461D-ADA9-76568B71449D}">
      <dgm:prSet/>
      <dgm:spPr/>
      <dgm:t>
        <a:bodyPr/>
        <a:lstStyle/>
        <a:p>
          <a:pPr rtl="0"/>
          <a:r>
            <a:rPr lang="en-US" dirty="0" smtClean="0"/>
            <a:t>4</a:t>
          </a:r>
          <a:r>
            <a:rPr lang="en-US" baseline="30000" dirty="0" smtClean="0"/>
            <a:t>th</a:t>
          </a:r>
          <a:r>
            <a:rPr lang="en-US" dirty="0" smtClean="0"/>
            <a:t> ventricle</a:t>
          </a:r>
          <a:endParaRPr lang="en-US" dirty="0"/>
        </a:p>
      </dgm:t>
    </dgm:pt>
    <dgm:pt modelId="{49336530-00B5-489F-967F-F3F8CC017864}" type="parTrans" cxnId="{E2D1AE7B-E2A1-44A1-BD9A-CCFBD88BA5AE}">
      <dgm:prSet/>
      <dgm:spPr/>
      <dgm:t>
        <a:bodyPr/>
        <a:lstStyle/>
        <a:p>
          <a:endParaRPr lang="en-US"/>
        </a:p>
      </dgm:t>
    </dgm:pt>
    <dgm:pt modelId="{21D80C33-0FF2-46FE-8365-BF3244DF7A2F}" type="sibTrans" cxnId="{E2D1AE7B-E2A1-44A1-BD9A-CCFBD88BA5AE}">
      <dgm:prSet/>
      <dgm:spPr/>
      <dgm:t>
        <a:bodyPr/>
        <a:lstStyle/>
        <a:p>
          <a:endParaRPr lang="en-US"/>
        </a:p>
      </dgm:t>
    </dgm:pt>
    <dgm:pt modelId="{631C505D-EF4F-4291-9013-8EB001F550AF}">
      <dgm:prSet/>
      <dgm:spPr/>
      <dgm:t>
        <a:bodyPr/>
        <a:lstStyle/>
        <a:p>
          <a:pPr rtl="0"/>
          <a:r>
            <a:rPr lang="en-US" dirty="0" smtClean="0"/>
            <a:t>Subarachnoid space </a:t>
          </a:r>
          <a:endParaRPr lang="en-US" dirty="0"/>
        </a:p>
      </dgm:t>
    </dgm:pt>
    <dgm:pt modelId="{340426CD-D8A8-45AE-87AF-41BF13B782ED}" type="parTrans" cxnId="{EDBAC8C3-2D55-4652-9031-35BDF432670A}">
      <dgm:prSet/>
      <dgm:spPr/>
      <dgm:t>
        <a:bodyPr/>
        <a:lstStyle/>
        <a:p>
          <a:endParaRPr lang="en-US"/>
        </a:p>
      </dgm:t>
    </dgm:pt>
    <dgm:pt modelId="{C0D387EF-E697-4371-B7E6-8488533F87EC}" type="sibTrans" cxnId="{EDBAC8C3-2D55-4652-9031-35BDF432670A}">
      <dgm:prSet/>
      <dgm:spPr/>
      <dgm:t>
        <a:bodyPr/>
        <a:lstStyle/>
        <a:p>
          <a:endParaRPr lang="en-US"/>
        </a:p>
      </dgm:t>
    </dgm:pt>
    <dgm:pt modelId="{3874B7CC-684A-425A-9A29-EE232487118E}" type="pres">
      <dgm:prSet presAssocID="{783CA808-3DE9-490C-B609-691AB520EF14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1834806-041F-4828-99D1-7F7380D9F522}" type="pres">
      <dgm:prSet presAssocID="{AD02C476-3113-495B-A3C5-179B299EC53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DAC446-0643-4C6D-9C90-A0F4EBB86D92}" type="pres">
      <dgm:prSet presAssocID="{F4E637CD-507D-4044-8E71-1F3179A0FD60}" presName="sibTrans" presStyleLbl="sibTrans2D1" presStyleIdx="0" presStyleCnt="3"/>
      <dgm:spPr/>
      <dgm:t>
        <a:bodyPr/>
        <a:lstStyle/>
        <a:p>
          <a:endParaRPr lang="en-US"/>
        </a:p>
      </dgm:t>
    </dgm:pt>
    <dgm:pt modelId="{FAE07752-DA9A-44A5-B10B-ED3822A9B6BC}" type="pres">
      <dgm:prSet presAssocID="{F4E637CD-507D-4044-8E71-1F3179A0FD60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D1F7D4EA-A3A6-46D0-847A-0231E743A24B}" type="pres">
      <dgm:prSet presAssocID="{E3AE2026-0BED-4AA3-A3B5-F5D21A025AF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6C4EBF-0AF3-4A66-922B-903F681E3F71}" type="pres">
      <dgm:prSet presAssocID="{7F5C334D-0976-48A8-AF04-1051E408594A}" presName="sibTrans" presStyleLbl="sibTrans2D1" presStyleIdx="1" presStyleCnt="3"/>
      <dgm:spPr/>
      <dgm:t>
        <a:bodyPr/>
        <a:lstStyle/>
        <a:p>
          <a:endParaRPr lang="en-US"/>
        </a:p>
      </dgm:t>
    </dgm:pt>
    <dgm:pt modelId="{C6EC953A-B46A-41F4-8AC7-505902E6CCE9}" type="pres">
      <dgm:prSet presAssocID="{7F5C334D-0976-48A8-AF04-1051E408594A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D26A98CB-3378-4E97-808D-D140E133E116}" type="pres">
      <dgm:prSet presAssocID="{D6F1824D-D207-461D-ADA9-76568B71449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C9B25D-6B1B-48BE-9AD1-0E0D462D8BDA}" type="pres">
      <dgm:prSet presAssocID="{21D80C33-0FF2-46FE-8365-BF3244DF7A2F}" presName="sibTrans" presStyleLbl="sibTrans2D1" presStyleIdx="2" presStyleCnt="3"/>
      <dgm:spPr/>
      <dgm:t>
        <a:bodyPr/>
        <a:lstStyle/>
        <a:p>
          <a:endParaRPr lang="en-US"/>
        </a:p>
      </dgm:t>
    </dgm:pt>
    <dgm:pt modelId="{552DC2F6-61AD-4FD8-8476-DA070A58F838}" type="pres">
      <dgm:prSet presAssocID="{21D80C33-0FF2-46FE-8365-BF3244DF7A2F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3B2AA335-B152-4A3A-9944-D3BE48E607E8}" type="pres">
      <dgm:prSet presAssocID="{631C505D-EF4F-4291-9013-8EB001F550AF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136B060-795E-4377-ABE8-54CCB6F6D544}" type="presOf" srcId="{21D80C33-0FF2-46FE-8365-BF3244DF7A2F}" destId="{94C9B25D-6B1B-48BE-9AD1-0E0D462D8BDA}" srcOrd="0" destOrd="0" presId="urn:microsoft.com/office/officeart/2005/8/layout/process2"/>
    <dgm:cxn modelId="{154EA8EE-806E-4882-9046-1792AA2C4B24}" type="presOf" srcId="{AD02C476-3113-495B-A3C5-179B299EC532}" destId="{41834806-041F-4828-99D1-7F7380D9F522}" srcOrd="0" destOrd="0" presId="urn:microsoft.com/office/officeart/2005/8/layout/process2"/>
    <dgm:cxn modelId="{05DDEC6A-186A-4C0F-93B9-51E56CC7E731}" type="presOf" srcId="{D6F1824D-D207-461D-ADA9-76568B71449D}" destId="{D26A98CB-3378-4E97-808D-D140E133E116}" srcOrd="0" destOrd="0" presId="urn:microsoft.com/office/officeart/2005/8/layout/process2"/>
    <dgm:cxn modelId="{454C94F9-8C81-49A8-88ED-722BECE13E52}" type="presOf" srcId="{21D80C33-0FF2-46FE-8365-BF3244DF7A2F}" destId="{552DC2F6-61AD-4FD8-8476-DA070A58F838}" srcOrd="1" destOrd="0" presId="urn:microsoft.com/office/officeart/2005/8/layout/process2"/>
    <dgm:cxn modelId="{E2D1AE7B-E2A1-44A1-BD9A-CCFBD88BA5AE}" srcId="{783CA808-3DE9-490C-B609-691AB520EF14}" destId="{D6F1824D-D207-461D-ADA9-76568B71449D}" srcOrd="2" destOrd="0" parTransId="{49336530-00B5-489F-967F-F3F8CC017864}" sibTransId="{21D80C33-0FF2-46FE-8365-BF3244DF7A2F}"/>
    <dgm:cxn modelId="{6DBA7342-9860-4BF5-8511-789CB85F56D9}" type="presOf" srcId="{7F5C334D-0976-48A8-AF04-1051E408594A}" destId="{C6EC953A-B46A-41F4-8AC7-505902E6CCE9}" srcOrd="1" destOrd="0" presId="urn:microsoft.com/office/officeart/2005/8/layout/process2"/>
    <dgm:cxn modelId="{373E6741-F874-4553-99D9-F4A087827995}" type="presOf" srcId="{631C505D-EF4F-4291-9013-8EB001F550AF}" destId="{3B2AA335-B152-4A3A-9944-D3BE48E607E8}" srcOrd="0" destOrd="0" presId="urn:microsoft.com/office/officeart/2005/8/layout/process2"/>
    <dgm:cxn modelId="{FF3AAE43-B284-4523-9AFF-9A928DF9C395}" type="presOf" srcId="{783CA808-3DE9-490C-B609-691AB520EF14}" destId="{3874B7CC-684A-425A-9A29-EE232487118E}" srcOrd="0" destOrd="0" presId="urn:microsoft.com/office/officeart/2005/8/layout/process2"/>
    <dgm:cxn modelId="{EDBAC8C3-2D55-4652-9031-35BDF432670A}" srcId="{783CA808-3DE9-490C-B609-691AB520EF14}" destId="{631C505D-EF4F-4291-9013-8EB001F550AF}" srcOrd="3" destOrd="0" parTransId="{340426CD-D8A8-45AE-87AF-41BF13B782ED}" sibTransId="{C0D387EF-E697-4371-B7E6-8488533F87EC}"/>
    <dgm:cxn modelId="{E1B0AE2C-F0B9-4EE0-B595-4264A535146F}" type="presOf" srcId="{F4E637CD-507D-4044-8E71-1F3179A0FD60}" destId="{FAE07752-DA9A-44A5-B10B-ED3822A9B6BC}" srcOrd="1" destOrd="0" presId="urn:microsoft.com/office/officeart/2005/8/layout/process2"/>
    <dgm:cxn modelId="{1EA63836-08E0-4497-8295-249EB18D7CAA}" srcId="{783CA808-3DE9-490C-B609-691AB520EF14}" destId="{AD02C476-3113-495B-A3C5-179B299EC532}" srcOrd="0" destOrd="0" parTransId="{8E134609-7098-4299-B9CD-2C13E6DD756D}" sibTransId="{F4E637CD-507D-4044-8E71-1F3179A0FD60}"/>
    <dgm:cxn modelId="{AF783A9C-4999-4048-BF5E-5A40F41EC533}" srcId="{783CA808-3DE9-490C-B609-691AB520EF14}" destId="{E3AE2026-0BED-4AA3-A3B5-F5D21A025AF9}" srcOrd="1" destOrd="0" parTransId="{43DDC2BE-8787-469F-A603-0996FCB39A2E}" sibTransId="{7F5C334D-0976-48A8-AF04-1051E408594A}"/>
    <dgm:cxn modelId="{783F4E72-904E-4C15-801A-D3952071D5CE}" type="presOf" srcId="{F4E637CD-507D-4044-8E71-1F3179A0FD60}" destId="{69DAC446-0643-4C6D-9C90-A0F4EBB86D92}" srcOrd="0" destOrd="0" presId="urn:microsoft.com/office/officeart/2005/8/layout/process2"/>
    <dgm:cxn modelId="{DB10E173-663D-4C7F-841D-660E863EE946}" type="presOf" srcId="{7F5C334D-0976-48A8-AF04-1051E408594A}" destId="{F96C4EBF-0AF3-4A66-922B-903F681E3F71}" srcOrd="0" destOrd="0" presId="urn:microsoft.com/office/officeart/2005/8/layout/process2"/>
    <dgm:cxn modelId="{0A21B78D-E79C-4D2E-A3E0-C9EC1FCC422C}" type="presOf" srcId="{E3AE2026-0BED-4AA3-A3B5-F5D21A025AF9}" destId="{D1F7D4EA-A3A6-46D0-847A-0231E743A24B}" srcOrd="0" destOrd="0" presId="urn:microsoft.com/office/officeart/2005/8/layout/process2"/>
    <dgm:cxn modelId="{25E5E918-04FB-47EC-92DB-9607B3E1D2CE}" type="presParOf" srcId="{3874B7CC-684A-425A-9A29-EE232487118E}" destId="{41834806-041F-4828-99D1-7F7380D9F522}" srcOrd="0" destOrd="0" presId="urn:microsoft.com/office/officeart/2005/8/layout/process2"/>
    <dgm:cxn modelId="{63FB2C50-E2BA-448B-81AA-020655044791}" type="presParOf" srcId="{3874B7CC-684A-425A-9A29-EE232487118E}" destId="{69DAC446-0643-4C6D-9C90-A0F4EBB86D92}" srcOrd="1" destOrd="0" presId="urn:microsoft.com/office/officeart/2005/8/layout/process2"/>
    <dgm:cxn modelId="{29792DE4-072D-4F5D-AD92-28AF52A3605D}" type="presParOf" srcId="{69DAC446-0643-4C6D-9C90-A0F4EBB86D92}" destId="{FAE07752-DA9A-44A5-B10B-ED3822A9B6BC}" srcOrd="0" destOrd="0" presId="urn:microsoft.com/office/officeart/2005/8/layout/process2"/>
    <dgm:cxn modelId="{D44BC347-3A3E-4CCC-BF06-408DC55D55A7}" type="presParOf" srcId="{3874B7CC-684A-425A-9A29-EE232487118E}" destId="{D1F7D4EA-A3A6-46D0-847A-0231E743A24B}" srcOrd="2" destOrd="0" presId="urn:microsoft.com/office/officeart/2005/8/layout/process2"/>
    <dgm:cxn modelId="{3D70CAE6-2271-4C7F-9C54-6B0CB3218A3A}" type="presParOf" srcId="{3874B7CC-684A-425A-9A29-EE232487118E}" destId="{F96C4EBF-0AF3-4A66-922B-903F681E3F71}" srcOrd="3" destOrd="0" presId="urn:microsoft.com/office/officeart/2005/8/layout/process2"/>
    <dgm:cxn modelId="{0AFA5926-254C-459F-BED9-5D3A2C05664F}" type="presParOf" srcId="{F96C4EBF-0AF3-4A66-922B-903F681E3F71}" destId="{C6EC953A-B46A-41F4-8AC7-505902E6CCE9}" srcOrd="0" destOrd="0" presId="urn:microsoft.com/office/officeart/2005/8/layout/process2"/>
    <dgm:cxn modelId="{19C781B7-EEE9-47F3-B662-90C00CA1B0F2}" type="presParOf" srcId="{3874B7CC-684A-425A-9A29-EE232487118E}" destId="{D26A98CB-3378-4E97-808D-D140E133E116}" srcOrd="4" destOrd="0" presId="urn:microsoft.com/office/officeart/2005/8/layout/process2"/>
    <dgm:cxn modelId="{DC8724CE-DD8B-4D22-8888-CF15E124663D}" type="presParOf" srcId="{3874B7CC-684A-425A-9A29-EE232487118E}" destId="{94C9B25D-6B1B-48BE-9AD1-0E0D462D8BDA}" srcOrd="5" destOrd="0" presId="urn:microsoft.com/office/officeart/2005/8/layout/process2"/>
    <dgm:cxn modelId="{4CF03470-8ED9-4164-A0E0-7052F80A4ED0}" type="presParOf" srcId="{94C9B25D-6B1B-48BE-9AD1-0E0D462D8BDA}" destId="{552DC2F6-61AD-4FD8-8476-DA070A58F838}" srcOrd="0" destOrd="0" presId="urn:microsoft.com/office/officeart/2005/8/layout/process2"/>
    <dgm:cxn modelId="{1AB8C769-ABC2-42B6-9BA5-F59DAD302156}" type="presParOf" srcId="{3874B7CC-684A-425A-9A29-EE232487118E}" destId="{3B2AA335-B152-4A3A-9944-D3BE48E607E8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3C21DB1-A785-4BD5-956A-F84F9A32D697}" type="doc">
      <dgm:prSet loTypeId="urn:microsoft.com/office/officeart/2005/8/layout/process2" loCatId="process" qsTypeId="urn:microsoft.com/office/officeart/2005/8/quickstyle/simple1" qsCatId="simple" csTypeId="urn:microsoft.com/office/officeart/2005/8/colors/colorful4" csCatId="colorful" phldr="1"/>
      <dgm:spPr/>
    </dgm:pt>
    <dgm:pt modelId="{0A793979-EB14-4ACA-B7DE-5BED987CFAA2}">
      <dgm:prSet phldrT="[Text]"/>
      <dgm:spPr/>
      <dgm:t>
        <a:bodyPr/>
        <a:lstStyle/>
        <a:p>
          <a:r>
            <a:rPr lang="en-US" dirty="0" smtClean="0">
              <a:solidFill>
                <a:srgbClr val="FFFF00"/>
              </a:solidFill>
            </a:rPr>
            <a:t>Mantle layer </a:t>
          </a:r>
          <a:r>
            <a:rPr lang="en-US" dirty="0" smtClean="0"/>
            <a:t>shows a ventral and a dorsal thickening separated by a groove called sulcus limitans</a:t>
          </a:r>
          <a:endParaRPr lang="en-US" dirty="0"/>
        </a:p>
      </dgm:t>
    </dgm:pt>
    <dgm:pt modelId="{AB8BBA8D-4965-488D-B81E-6406E38AF8B6}" type="parTrans" cxnId="{FF7F446F-8EAE-498F-80D7-5A20FF6BFA57}">
      <dgm:prSet/>
      <dgm:spPr/>
      <dgm:t>
        <a:bodyPr/>
        <a:lstStyle/>
        <a:p>
          <a:endParaRPr lang="en-US"/>
        </a:p>
      </dgm:t>
    </dgm:pt>
    <dgm:pt modelId="{BF27FF26-E398-4261-A433-F2182B70E2F2}" type="sibTrans" cxnId="{FF7F446F-8EAE-498F-80D7-5A20FF6BFA57}">
      <dgm:prSet/>
      <dgm:spPr/>
      <dgm:t>
        <a:bodyPr/>
        <a:lstStyle/>
        <a:p>
          <a:endParaRPr lang="en-US"/>
        </a:p>
      </dgm:t>
    </dgm:pt>
    <dgm:pt modelId="{5946C10E-81C9-453D-A49E-66AB911E0CBA}">
      <dgm:prSet phldrT="[Text]"/>
      <dgm:spPr/>
      <dgm:t>
        <a:bodyPr/>
        <a:lstStyle/>
        <a:p>
          <a:r>
            <a:rPr lang="en-US" b="0" dirty="0" smtClean="0">
              <a:solidFill>
                <a:srgbClr val="FFFF00"/>
              </a:solidFill>
            </a:rPr>
            <a:t>Ventral thickening </a:t>
          </a:r>
          <a:r>
            <a:rPr lang="en-US" b="0" dirty="0" smtClean="0"/>
            <a:t>is known as </a:t>
          </a:r>
          <a:r>
            <a:rPr lang="en-US" b="0" dirty="0" smtClean="0">
              <a:solidFill>
                <a:srgbClr val="FFFF00"/>
              </a:solidFill>
            </a:rPr>
            <a:t>basal plate</a:t>
          </a:r>
          <a:r>
            <a:rPr lang="en-US" b="0" dirty="0" smtClean="0"/>
            <a:t>, contain ventral </a:t>
          </a:r>
          <a:r>
            <a:rPr lang="en-US" b="0" dirty="0" smtClean="0">
              <a:solidFill>
                <a:srgbClr val="FFFF00"/>
              </a:solidFill>
            </a:rPr>
            <a:t>motor neurons</a:t>
          </a:r>
          <a:endParaRPr lang="en-US" b="0" dirty="0">
            <a:solidFill>
              <a:srgbClr val="FFFF00"/>
            </a:solidFill>
          </a:endParaRPr>
        </a:p>
      </dgm:t>
    </dgm:pt>
    <dgm:pt modelId="{24DA7A96-02A7-4200-864B-E0891CE25502}" type="parTrans" cxnId="{8CA145BC-77FA-4849-ACB6-C670A1CB791D}">
      <dgm:prSet/>
      <dgm:spPr/>
      <dgm:t>
        <a:bodyPr/>
        <a:lstStyle/>
        <a:p>
          <a:endParaRPr lang="en-US"/>
        </a:p>
      </dgm:t>
    </dgm:pt>
    <dgm:pt modelId="{C7FB7B04-BCDC-4568-BCE4-9312D49DDDD9}" type="sibTrans" cxnId="{8CA145BC-77FA-4849-ACB6-C670A1CB791D}">
      <dgm:prSet/>
      <dgm:spPr/>
      <dgm:t>
        <a:bodyPr/>
        <a:lstStyle/>
        <a:p>
          <a:endParaRPr lang="en-US"/>
        </a:p>
      </dgm:t>
    </dgm:pt>
    <dgm:pt modelId="{E65726F9-D3AD-4EC0-A5B7-B629535165B6}">
      <dgm:prSet phldrT="[Text]"/>
      <dgm:spPr/>
      <dgm:t>
        <a:bodyPr/>
        <a:lstStyle/>
        <a:p>
          <a:r>
            <a:rPr lang="en-US" b="0" dirty="0" smtClean="0">
              <a:solidFill>
                <a:srgbClr val="FFFF00"/>
              </a:solidFill>
            </a:rPr>
            <a:t>Dorsal thickening </a:t>
          </a:r>
          <a:r>
            <a:rPr lang="en-US" b="0" dirty="0" smtClean="0"/>
            <a:t>is</a:t>
          </a:r>
        </a:p>
        <a:p>
          <a:r>
            <a:rPr lang="en-US" b="0" dirty="0" smtClean="0"/>
            <a:t>known as </a:t>
          </a:r>
          <a:r>
            <a:rPr lang="en-US" b="0" dirty="0" smtClean="0">
              <a:solidFill>
                <a:srgbClr val="FFFF00"/>
              </a:solidFill>
            </a:rPr>
            <a:t>alar plate</a:t>
          </a:r>
          <a:r>
            <a:rPr lang="en-US" b="0" dirty="0" smtClean="0"/>
            <a:t>, form </a:t>
          </a:r>
          <a:r>
            <a:rPr lang="en-US" b="0" dirty="0" smtClean="0">
              <a:solidFill>
                <a:srgbClr val="FFFF00"/>
              </a:solidFill>
            </a:rPr>
            <a:t>sensory neurons</a:t>
          </a:r>
          <a:endParaRPr lang="en-US" dirty="0">
            <a:solidFill>
              <a:srgbClr val="FFFF00"/>
            </a:solidFill>
          </a:endParaRPr>
        </a:p>
      </dgm:t>
    </dgm:pt>
    <dgm:pt modelId="{A6EC9D66-B16B-4E48-B6E6-083061478E3E}" type="parTrans" cxnId="{E6085801-8F9D-4C9E-9165-730CA5383090}">
      <dgm:prSet/>
      <dgm:spPr/>
      <dgm:t>
        <a:bodyPr/>
        <a:lstStyle/>
        <a:p>
          <a:endParaRPr lang="en-US"/>
        </a:p>
      </dgm:t>
    </dgm:pt>
    <dgm:pt modelId="{C32B9B87-0BEC-4B60-BB53-C72BE1A79792}" type="sibTrans" cxnId="{E6085801-8F9D-4C9E-9165-730CA5383090}">
      <dgm:prSet/>
      <dgm:spPr/>
      <dgm:t>
        <a:bodyPr/>
        <a:lstStyle/>
        <a:p>
          <a:endParaRPr lang="en-US"/>
        </a:p>
      </dgm:t>
    </dgm:pt>
    <dgm:pt modelId="{E0DE28F1-9812-42D9-82C1-490C124900D8}" type="pres">
      <dgm:prSet presAssocID="{43C21DB1-A785-4BD5-956A-F84F9A32D697}" presName="linearFlow" presStyleCnt="0">
        <dgm:presLayoutVars>
          <dgm:resizeHandles val="exact"/>
        </dgm:presLayoutVars>
      </dgm:prSet>
      <dgm:spPr/>
    </dgm:pt>
    <dgm:pt modelId="{077FD805-88AA-4327-A4F5-7A48354800E8}" type="pres">
      <dgm:prSet presAssocID="{0A793979-EB14-4ACA-B7DE-5BED987CFAA2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7305B1-006D-44ED-8E17-4B9483297F82}" type="pres">
      <dgm:prSet presAssocID="{BF27FF26-E398-4261-A433-F2182B70E2F2}" presName="sibTrans" presStyleLbl="sibTrans2D1" presStyleIdx="0" presStyleCnt="2"/>
      <dgm:spPr/>
      <dgm:t>
        <a:bodyPr/>
        <a:lstStyle/>
        <a:p>
          <a:endParaRPr lang="en-US"/>
        </a:p>
      </dgm:t>
    </dgm:pt>
    <dgm:pt modelId="{E95DCB0B-79D6-40DC-BBB6-80046117E944}" type="pres">
      <dgm:prSet presAssocID="{BF27FF26-E398-4261-A433-F2182B70E2F2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57536ABA-1433-4629-BC3B-0FE7609A1371}" type="pres">
      <dgm:prSet presAssocID="{5946C10E-81C9-453D-A49E-66AB911E0CBA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899498-4EB0-496C-9D3F-AD3C482587E7}" type="pres">
      <dgm:prSet presAssocID="{C7FB7B04-BCDC-4568-BCE4-9312D49DDDD9}" presName="sibTrans" presStyleLbl="sibTrans2D1" presStyleIdx="1" presStyleCnt="2"/>
      <dgm:spPr/>
      <dgm:t>
        <a:bodyPr/>
        <a:lstStyle/>
        <a:p>
          <a:endParaRPr lang="en-US"/>
        </a:p>
      </dgm:t>
    </dgm:pt>
    <dgm:pt modelId="{A5F3F326-D11D-4BCF-A86A-85F76EBB1FB6}" type="pres">
      <dgm:prSet presAssocID="{C7FB7B04-BCDC-4568-BCE4-9312D49DDDD9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39726C87-296C-4F35-9ECB-EACFA40ED8E6}" type="pres">
      <dgm:prSet presAssocID="{E65726F9-D3AD-4EC0-A5B7-B629535165B6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334E958-BEC2-41C9-A8E9-E22847D450CA}" type="presOf" srcId="{0A793979-EB14-4ACA-B7DE-5BED987CFAA2}" destId="{077FD805-88AA-4327-A4F5-7A48354800E8}" srcOrd="0" destOrd="0" presId="urn:microsoft.com/office/officeart/2005/8/layout/process2"/>
    <dgm:cxn modelId="{E6085801-8F9D-4C9E-9165-730CA5383090}" srcId="{43C21DB1-A785-4BD5-956A-F84F9A32D697}" destId="{E65726F9-D3AD-4EC0-A5B7-B629535165B6}" srcOrd="2" destOrd="0" parTransId="{A6EC9D66-B16B-4E48-B6E6-083061478E3E}" sibTransId="{C32B9B87-0BEC-4B60-BB53-C72BE1A79792}"/>
    <dgm:cxn modelId="{857BC015-2F3F-4C55-9452-13F262D84094}" type="presOf" srcId="{C7FB7B04-BCDC-4568-BCE4-9312D49DDDD9}" destId="{81899498-4EB0-496C-9D3F-AD3C482587E7}" srcOrd="0" destOrd="0" presId="urn:microsoft.com/office/officeart/2005/8/layout/process2"/>
    <dgm:cxn modelId="{FF7F446F-8EAE-498F-80D7-5A20FF6BFA57}" srcId="{43C21DB1-A785-4BD5-956A-F84F9A32D697}" destId="{0A793979-EB14-4ACA-B7DE-5BED987CFAA2}" srcOrd="0" destOrd="0" parTransId="{AB8BBA8D-4965-488D-B81E-6406E38AF8B6}" sibTransId="{BF27FF26-E398-4261-A433-F2182B70E2F2}"/>
    <dgm:cxn modelId="{627F0FE8-58B8-4145-9012-561D7F23E99B}" type="presOf" srcId="{5946C10E-81C9-453D-A49E-66AB911E0CBA}" destId="{57536ABA-1433-4629-BC3B-0FE7609A1371}" srcOrd="0" destOrd="0" presId="urn:microsoft.com/office/officeart/2005/8/layout/process2"/>
    <dgm:cxn modelId="{F4712B42-4F61-4FF2-B7D8-D61608462BC1}" type="presOf" srcId="{BF27FF26-E398-4261-A433-F2182B70E2F2}" destId="{BC7305B1-006D-44ED-8E17-4B9483297F82}" srcOrd="0" destOrd="0" presId="urn:microsoft.com/office/officeart/2005/8/layout/process2"/>
    <dgm:cxn modelId="{619EC47B-A658-41C1-B338-15786EBC8104}" type="presOf" srcId="{E65726F9-D3AD-4EC0-A5B7-B629535165B6}" destId="{39726C87-296C-4F35-9ECB-EACFA40ED8E6}" srcOrd="0" destOrd="0" presId="urn:microsoft.com/office/officeart/2005/8/layout/process2"/>
    <dgm:cxn modelId="{8791E283-29CB-47A1-ABBC-DA1B74449E14}" type="presOf" srcId="{C7FB7B04-BCDC-4568-BCE4-9312D49DDDD9}" destId="{A5F3F326-D11D-4BCF-A86A-85F76EBB1FB6}" srcOrd="1" destOrd="0" presId="urn:microsoft.com/office/officeart/2005/8/layout/process2"/>
    <dgm:cxn modelId="{DD8CC345-744E-4425-9BCE-919FA621BE62}" type="presOf" srcId="{BF27FF26-E398-4261-A433-F2182B70E2F2}" destId="{E95DCB0B-79D6-40DC-BBB6-80046117E944}" srcOrd="1" destOrd="0" presId="urn:microsoft.com/office/officeart/2005/8/layout/process2"/>
    <dgm:cxn modelId="{74E3D5E7-CF4F-4E4C-8295-DEDAEF738791}" type="presOf" srcId="{43C21DB1-A785-4BD5-956A-F84F9A32D697}" destId="{E0DE28F1-9812-42D9-82C1-490C124900D8}" srcOrd="0" destOrd="0" presId="urn:microsoft.com/office/officeart/2005/8/layout/process2"/>
    <dgm:cxn modelId="{8CA145BC-77FA-4849-ACB6-C670A1CB791D}" srcId="{43C21DB1-A785-4BD5-956A-F84F9A32D697}" destId="{5946C10E-81C9-453D-A49E-66AB911E0CBA}" srcOrd="1" destOrd="0" parTransId="{24DA7A96-02A7-4200-864B-E0891CE25502}" sibTransId="{C7FB7B04-BCDC-4568-BCE4-9312D49DDDD9}"/>
    <dgm:cxn modelId="{29203E2F-5922-47AC-9F9D-DD4FFD1C869B}" type="presParOf" srcId="{E0DE28F1-9812-42D9-82C1-490C124900D8}" destId="{077FD805-88AA-4327-A4F5-7A48354800E8}" srcOrd="0" destOrd="0" presId="urn:microsoft.com/office/officeart/2005/8/layout/process2"/>
    <dgm:cxn modelId="{070AB04B-4289-4DE7-B36F-BC2356B2A9B3}" type="presParOf" srcId="{E0DE28F1-9812-42D9-82C1-490C124900D8}" destId="{BC7305B1-006D-44ED-8E17-4B9483297F82}" srcOrd="1" destOrd="0" presId="urn:microsoft.com/office/officeart/2005/8/layout/process2"/>
    <dgm:cxn modelId="{A069763A-FA08-4A14-AA60-F9908192BA97}" type="presParOf" srcId="{BC7305B1-006D-44ED-8E17-4B9483297F82}" destId="{E95DCB0B-79D6-40DC-BBB6-80046117E944}" srcOrd="0" destOrd="0" presId="urn:microsoft.com/office/officeart/2005/8/layout/process2"/>
    <dgm:cxn modelId="{21C7DB82-C7A1-4E39-8965-8953D9FF8D2D}" type="presParOf" srcId="{E0DE28F1-9812-42D9-82C1-490C124900D8}" destId="{57536ABA-1433-4629-BC3B-0FE7609A1371}" srcOrd="2" destOrd="0" presId="urn:microsoft.com/office/officeart/2005/8/layout/process2"/>
    <dgm:cxn modelId="{3F510C17-C329-4CEC-AC44-298934FD40B9}" type="presParOf" srcId="{E0DE28F1-9812-42D9-82C1-490C124900D8}" destId="{81899498-4EB0-496C-9D3F-AD3C482587E7}" srcOrd="3" destOrd="0" presId="urn:microsoft.com/office/officeart/2005/8/layout/process2"/>
    <dgm:cxn modelId="{8FD76A5A-47BA-4207-8548-309495D08E2C}" type="presParOf" srcId="{81899498-4EB0-496C-9D3F-AD3C482587E7}" destId="{A5F3F326-D11D-4BCF-A86A-85F76EBB1FB6}" srcOrd="0" destOrd="0" presId="urn:microsoft.com/office/officeart/2005/8/layout/process2"/>
    <dgm:cxn modelId="{46D4268C-4B83-43C9-B231-748D98F8609A}" type="presParOf" srcId="{E0DE28F1-9812-42D9-82C1-490C124900D8}" destId="{39726C87-296C-4F35-9ECB-EACFA40ED8E6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59F8EA-C150-4134-8234-FD2211E91927}">
      <dsp:nvSpPr>
        <dsp:cNvPr id="0" name=""/>
        <dsp:cNvSpPr/>
      </dsp:nvSpPr>
      <dsp:spPr>
        <a:xfrm>
          <a:off x="369093" y="0"/>
          <a:ext cx="3300412" cy="125730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At the beginning of </a:t>
          </a:r>
          <a:r>
            <a:rPr lang="en-US" sz="2000" kern="1200" dirty="0" smtClean="0">
              <a:solidFill>
                <a:srgbClr val="FFFF00"/>
              </a:solidFill>
            </a:rPr>
            <a:t>3</a:t>
          </a:r>
          <a:r>
            <a:rPr lang="en-US" sz="2000" kern="1200" baseline="30000" dirty="0" smtClean="0">
              <a:solidFill>
                <a:srgbClr val="FFFF00"/>
              </a:solidFill>
            </a:rPr>
            <a:t>rd</a:t>
          </a:r>
          <a:r>
            <a:rPr lang="en-US" sz="2000" kern="1200" dirty="0" smtClean="0">
              <a:solidFill>
                <a:srgbClr val="FFFF00"/>
              </a:solidFill>
            </a:rPr>
            <a:t> week ectoderm</a:t>
          </a:r>
          <a:r>
            <a:rPr lang="en-US" sz="2000" kern="1200" dirty="0" smtClean="0"/>
            <a:t> above notochord thicken and form </a:t>
          </a:r>
          <a:r>
            <a:rPr lang="en-US" sz="2000" kern="1200" dirty="0" smtClean="0">
              <a:solidFill>
                <a:srgbClr val="FFFF00"/>
              </a:solidFill>
            </a:rPr>
            <a:t>neural plate</a:t>
          </a:r>
          <a:endParaRPr lang="en-US" sz="2000" kern="1200" dirty="0">
            <a:solidFill>
              <a:srgbClr val="FFFF00"/>
            </a:solidFill>
          </a:endParaRPr>
        </a:p>
      </dsp:txBody>
      <dsp:txXfrm>
        <a:off x="405918" y="36825"/>
        <a:ext cx="3226762" cy="1183650"/>
      </dsp:txXfrm>
    </dsp:sp>
    <dsp:sp modelId="{E81773F9-1137-4279-8342-C6DAF62EC225}">
      <dsp:nvSpPr>
        <dsp:cNvPr id="0" name=""/>
        <dsp:cNvSpPr/>
      </dsp:nvSpPr>
      <dsp:spPr>
        <a:xfrm rot="5400000">
          <a:off x="1783556" y="1288732"/>
          <a:ext cx="471487" cy="5657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 rot="-5400000">
        <a:off x="1849564" y="1335881"/>
        <a:ext cx="339471" cy="330041"/>
      </dsp:txXfrm>
    </dsp:sp>
    <dsp:sp modelId="{709F7A37-65BB-415C-8277-913B45D8E7E4}">
      <dsp:nvSpPr>
        <dsp:cNvPr id="0" name=""/>
        <dsp:cNvSpPr/>
      </dsp:nvSpPr>
      <dsp:spPr>
        <a:xfrm>
          <a:off x="369093" y="1885949"/>
          <a:ext cx="3300412" cy="1257300"/>
        </a:xfrm>
        <a:prstGeom prst="roundRect">
          <a:avLst>
            <a:gd name="adj" fmla="val 10000"/>
          </a:avLst>
        </a:prstGeom>
        <a:solidFill>
          <a:schemeClr val="accent4">
            <a:hueOff val="907210"/>
            <a:satOff val="-297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FFFF00"/>
              </a:solidFill>
            </a:rPr>
            <a:t>Lateral edges </a:t>
          </a:r>
          <a:r>
            <a:rPr lang="en-US" sz="2000" kern="1200" dirty="0" smtClean="0"/>
            <a:t>soon elevate to form </a:t>
          </a:r>
          <a:r>
            <a:rPr lang="en-US" sz="2000" kern="1200" dirty="0" smtClean="0">
              <a:solidFill>
                <a:srgbClr val="FFFF00"/>
              </a:solidFill>
            </a:rPr>
            <a:t>neural folds </a:t>
          </a:r>
          <a:endParaRPr lang="en-US" sz="2000" kern="1200" dirty="0">
            <a:solidFill>
              <a:srgbClr val="FFFF00"/>
            </a:solidFill>
          </a:endParaRPr>
        </a:p>
      </dsp:txBody>
      <dsp:txXfrm>
        <a:off x="405918" y="1922774"/>
        <a:ext cx="3226762" cy="1183650"/>
      </dsp:txXfrm>
    </dsp:sp>
    <dsp:sp modelId="{0E1EEA92-FC8B-4D16-9C49-21145F9CABAC}">
      <dsp:nvSpPr>
        <dsp:cNvPr id="0" name=""/>
        <dsp:cNvSpPr/>
      </dsp:nvSpPr>
      <dsp:spPr>
        <a:xfrm rot="5400000">
          <a:off x="1783556" y="3174682"/>
          <a:ext cx="471487" cy="5657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1814420"/>
            <a:satOff val="-594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 rot="-5400000">
        <a:off x="1849564" y="3221831"/>
        <a:ext cx="339471" cy="330041"/>
      </dsp:txXfrm>
    </dsp:sp>
    <dsp:sp modelId="{3964224F-4C75-405E-BF37-755BD6D91774}">
      <dsp:nvSpPr>
        <dsp:cNvPr id="0" name=""/>
        <dsp:cNvSpPr/>
      </dsp:nvSpPr>
      <dsp:spPr>
        <a:xfrm>
          <a:off x="369093" y="3771900"/>
          <a:ext cx="3300412" cy="1257300"/>
        </a:xfrm>
        <a:prstGeom prst="roundRect">
          <a:avLst>
            <a:gd name="adj" fmla="val 10000"/>
          </a:avLst>
        </a:prstGeom>
        <a:solidFill>
          <a:schemeClr val="accent4">
            <a:hueOff val="1814420"/>
            <a:satOff val="-594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Margin of neural folds fuse together and form </a:t>
          </a:r>
          <a:r>
            <a:rPr lang="en-US" sz="2000" kern="1200" dirty="0" smtClean="0">
              <a:solidFill>
                <a:srgbClr val="FFFF00"/>
              </a:solidFill>
            </a:rPr>
            <a:t>neural tube</a:t>
          </a:r>
          <a:endParaRPr lang="en-US" sz="2000" kern="1200" dirty="0">
            <a:solidFill>
              <a:srgbClr val="FFFF00"/>
            </a:solidFill>
          </a:endParaRPr>
        </a:p>
      </dsp:txBody>
      <dsp:txXfrm>
        <a:off x="405918" y="3808725"/>
        <a:ext cx="3226762" cy="11836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1387D6-EEBB-4349-86BB-50E87EC0F2B8}">
      <dsp:nvSpPr>
        <dsp:cNvPr id="0" name=""/>
        <dsp:cNvSpPr/>
      </dsp:nvSpPr>
      <dsp:spPr>
        <a:xfrm>
          <a:off x="104783" y="0"/>
          <a:ext cx="3981433" cy="113149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Fusion of neural groove begins in </a:t>
          </a:r>
          <a:r>
            <a:rPr lang="en-US" sz="1800" kern="1200" dirty="0" smtClean="0">
              <a:solidFill>
                <a:srgbClr val="FFFF00"/>
              </a:solidFill>
            </a:rPr>
            <a:t>cervical region</a:t>
          </a:r>
          <a:r>
            <a:rPr lang="en-US" sz="1800" kern="1200" dirty="0" smtClean="0"/>
            <a:t>, extends both cranially and caudally and "</a:t>
          </a:r>
          <a:r>
            <a:rPr lang="en-US" sz="1800" kern="1200" dirty="0" smtClean="0">
              <a:solidFill>
                <a:srgbClr val="FFFF00"/>
              </a:solidFill>
            </a:rPr>
            <a:t>zips up" neural groove</a:t>
          </a:r>
          <a:endParaRPr lang="en-US" sz="1800" kern="1200" dirty="0">
            <a:solidFill>
              <a:srgbClr val="FFFF00"/>
            </a:solidFill>
          </a:endParaRPr>
        </a:p>
      </dsp:txBody>
      <dsp:txXfrm>
        <a:off x="137923" y="33140"/>
        <a:ext cx="3915153" cy="1065210"/>
      </dsp:txXfrm>
    </dsp:sp>
    <dsp:sp modelId="{C74AF5C0-F0AA-4A7F-ADFD-8C04B37FEFD4}">
      <dsp:nvSpPr>
        <dsp:cNvPr id="0" name=""/>
        <dsp:cNvSpPr/>
      </dsp:nvSpPr>
      <dsp:spPr>
        <a:xfrm rot="5400000">
          <a:off x="1883345" y="1159778"/>
          <a:ext cx="424309" cy="5091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-5400000">
        <a:off x="1942749" y="1202209"/>
        <a:ext cx="305502" cy="297016"/>
      </dsp:txXfrm>
    </dsp:sp>
    <dsp:sp modelId="{C6A526AA-AC9B-4AEC-888F-67B34E060283}">
      <dsp:nvSpPr>
        <dsp:cNvPr id="0" name=""/>
        <dsp:cNvSpPr/>
      </dsp:nvSpPr>
      <dsp:spPr>
        <a:xfrm>
          <a:off x="104783" y="1697236"/>
          <a:ext cx="3981433" cy="1131490"/>
        </a:xfrm>
        <a:prstGeom prst="roundRect">
          <a:avLst>
            <a:gd name="adj" fmla="val 10000"/>
          </a:avLst>
        </a:prstGeom>
        <a:solidFill>
          <a:schemeClr val="accent4">
            <a:hueOff val="907210"/>
            <a:satOff val="-297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Initially has 2 openings at either end- </a:t>
          </a:r>
          <a:r>
            <a:rPr lang="en-US" sz="1800" kern="1200" dirty="0" smtClean="0">
              <a:solidFill>
                <a:srgbClr val="FFFF00"/>
              </a:solidFill>
            </a:rPr>
            <a:t>cranial and caudal neuropores</a:t>
          </a:r>
          <a:endParaRPr lang="en-US" sz="1800" kern="1200" dirty="0">
            <a:solidFill>
              <a:srgbClr val="FFFF00"/>
            </a:solidFill>
          </a:endParaRPr>
        </a:p>
      </dsp:txBody>
      <dsp:txXfrm>
        <a:off x="137923" y="1730376"/>
        <a:ext cx="3915153" cy="1065210"/>
      </dsp:txXfrm>
    </dsp:sp>
    <dsp:sp modelId="{02CFEAE6-92A5-45A9-8650-C171BE1A0E7A}">
      <dsp:nvSpPr>
        <dsp:cNvPr id="0" name=""/>
        <dsp:cNvSpPr/>
      </dsp:nvSpPr>
      <dsp:spPr>
        <a:xfrm rot="5400000">
          <a:off x="1883345" y="2857014"/>
          <a:ext cx="424309" cy="5091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1814420"/>
            <a:satOff val="-594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-5400000">
        <a:off x="1942749" y="2899445"/>
        <a:ext cx="305502" cy="297016"/>
      </dsp:txXfrm>
    </dsp:sp>
    <dsp:sp modelId="{AFD74BEA-C6D2-4102-9107-CD6DD4D95DEF}">
      <dsp:nvSpPr>
        <dsp:cNvPr id="0" name=""/>
        <dsp:cNvSpPr/>
      </dsp:nvSpPr>
      <dsp:spPr>
        <a:xfrm>
          <a:off x="104783" y="3394472"/>
          <a:ext cx="3981433" cy="1131490"/>
        </a:xfrm>
        <a:prstGeom prst="roundRect">
          <a:avLst>
            <a:gd name="adj" fmla="val 10000"/>
          </a:avLst>
        </a:prstGeom>
        <a:solidFill>
          <a:schemeClr val="accent4">
            <a:hueOff val="1814420"/>
            <a:satOff val="-594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Cranial neuropore closes approximately on </a:t>
          </a:r>
          <a:r>
            <a:rPr lang="en-US" sz="1800" kern="1200" dirty="0" smtClean="0">
              <a:solidFill>
                <a:srgbClr val="FFFF00"/>
              </a:solidFill>
            </a:rPr>
            <a:t>25</a:t>
          </a:r>
          <a:r>
            <a:rPr lang="en-US" sz="1800" kern="1200" baseline="30000" dirty="0" smtClean="0">
              <a:solidFill>
                <a:srgbClr val="FFFF00"/>
              </a:solidFill>
            </a:rPr>
            <a:t>th</a:t>
          </a:r>
          <a:r>
            <a:rPr lang="en-US" sz="1800" kern="1200" dirty="0" smtClean="0">
              <a:solidFill>
                <a:srgbClr val="FFFF00"/>
              </a:solidFill>
            </a:rPr>
            <a:t> day </a:t>
          </a:r>
          <a:r>
            <a:rPr lang="en-US" sz="1800" kern="1200" dirty="0" smtClean="0"/>
            <a:t>(18-20 somite stage), caudal on </a:t>
          </a:r>
          <a:r>
            <a:rPr lang="en-US" sz="1800" kern="1200" dirty="0" smtClean="0">
              <a:solidFill>
                <a:srgbClr val="FFFF00"/>
              </a:solidFill>
            </a:rPr>
            <a:t>27</a:t>
          </a:r>
          <a:r>
            <a:rPr lang="en-US" sz="1800" kern="1200" baseline="30000" dirty="0" smtClean="0">
              <a:solidFill>
                <a:srgbClr val="FFFF00"/>
              </a:solidFill>
            </a:rPr>
            <a:t>th</a:t>
          </a:r>
          <a:r>
            <a:rPr lang="en-US" sz="1800" kern="1200" dirty="0" smtClean="0">
              <a:solidFill>
                <a:srgbClr val="FFFF00"/>
              </a:solidFill>
            </a:rPr>
            <a:t> day </a:t>
          </a:r>
          <a:r>
            <a:rPr lang="en-US" sz="1800" kern="1200" dirty="0" smtClean="0"/>
            <a:t>(25 somite stage)</a:t>
          </a:r>
          <a:endParaRPr lang="en-US" sz="1800" kern="1200" dirty="0"/>
        </a:p>
      </dsp:txBody>
      <dsp:txXfrm>
        <a:off x="137923" y="3427612"/>
        <a:ext cx="3915153" cy="10652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51C5BC-B330-46A5-9A90-3599C6634F70}">
      <dsp:nvSpPr>
        <dsp:cNvPr id="0" name=""/>
        <dsp:cNvSpPr/>
      </dsp:nvSpPr>
      <dsp:spPr>
        <a:xfrm>
          <a:off x="24903" y="0"/>
          <a:ext cx="3607792" cy="101600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During 4</a:t>
          </a:r>
          <a:r>
            <a:rPr lang="en-US" sz="1700" kern="1200" baseline="30000" dirty="0" smtClean="0"/>
            <a:t>th</a:t>
          </a:r>
          <a:r>
            <a:rPr lang="en-US" sz="1700" kern="1200" dirty="0" smtClean="0"/>
            <a:t> week neural tube bends ventrally at two places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 dirty="0" smtClean="0"/>
        </a:p>
      </dsp:txBody>
      <dsp:txXfrm>
        <a:off x="54661" y="29758"/>
        <a:ext cx="3548276" cy="956484"/>
      </dsp:txXfrm>
    </dsp:sp>
    <dsp:sp modelId="{1D1D8DF4-0FB3-4045-8839-CC647A7988EA}">
      <dsp:nvSpPr>
        <dsp:cNvPr id="0" name=""/>
        <dsp:cNvSpPr/>
      </dsp:nvSpPr>
      <dsp:spPr>
        <a:xfrm rot="5400000">
          <a:off x="1638300" y="1041399"/>
          <a:ext cx="380999" cy="4572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-5400000">
        <a:off x="1691640" y="1079499"/>
        <a:ext cx="274320" cy="266699"/>
      </dsp:txXfrm>
    </dsp:sp>
    <dsp:sp modelId="{94726C92-B037-4C7F-A6A7-BCFFC2805D56}">
      <dsp:nvSpPr>
        <dsp:cNvPr id="0" name=""/>
        <dsp:cNvSpPr/>
      </dsp:nvSpPr>
      <dsp:spPr>
        <a:xfrm>
          <a:off x="24903" y="1523999"/>
          <a:ext cx="3607792" cy="1016000"/>
        </a:xfrm>
        <a:prstGeom prst="roundRect">
          <a:avLst>
            <a:gd name="adj" fmla="val 10000"/>
          </a:avLst>
        </a:prstGeom>
        <a:solidFill>
          <a:schemeClr val="accent4">
            <a:hueOff val="907210"/>
            <a:satOff val="-297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rgbClr val="FFFF00"/>
              </a:solidFill>
            </a:rPr>
            <a:t>Cervical flexure </a:t>
          </a:r>
          <a:r>
            <a:rPr lang="en-US" sz="1700" kern="1200" dirty="0" smtClean="0"/>
            <a:t>at the junction of brain (hindbrain) and spinal cord, </a:t>
          </a:r>
          <a:r>
            <a:rPr lang="en-US" sz="1700" kern="1200" dirty="0" smtClean="0">
              <a:solidFill>
                <a:srgbClr val="FFFF00"/>
              </a:solidFill>
            </a:rPr>
            <a:t>cephalic (midbrain) flexure</a:t>
          </a:r>
          <a:r>
            <a:rPr lang="en-US" sz="1700" kern="1200" dirty="0" smtClean="0"/>
            <a:t> in midbrain region</a:t>
          </a:r>
          <a:endParaRPr lang="en-US" sz="1700" kern="1200" dirty="0"/>
        </a:p>
      </dsp:txBody>
      <dsp:txXfrm>
        <a:off x="54661" y="1553757"/>
        <a:ext cx="3548276" cy="956484"/>
      </dsp:txXfrm>
    </dsp:sp>
    <dsp:sp modelId="{1BC7A1C7-E254-4289-BAFB-0F30B845149B}">
      <dsp:nvSpPr>
        <dsp:cNvPr id="0" name=""/>
        <dsp:cNvSpPr/>
      </dsp:nvSpPr>
      <dsp:spPr>
        <a:xfrm rot="5400000">
          <a:off x="1638299" y="2565399"/>
          <a:ext cx="381000" cy="4572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1814420"/>
            <a:satOff val="-594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-5400000">
        <a:off x="1691639" y="2603499"/>
        <a:ext cx="274320" cy="266700"/>
      </dsp:txXfrm>
    </dsp:sp>
    <dsp:sp modelId="{597C0090-870C-4065-ACED-2287A261FD9F}">
      <dsp:nvSpPr>
        <dsp:cNvPr id="0" name=""/>
        <dsp:cNvSpPr/>
      </dsp:nvSpPr>
      <dsp:spPr>
        <a:xfrm>
          <a:off x="24903" y="3047999"/>
          <a:ext cx="3607792" cy="1016000"/>
        </a:xfrm>
        <a:prstGeom prst="roundRect">
          <a:avLst>
            <a:gd name="adj" fmla="val 10000"/>
          </a:avLst>
        </a:prstGeom>
        <a:solidFill>
          <a:schemeClr val="accent4">
            <a:hueOff val="1814420"/>
            <a:satOff val="-594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Later, unequal growth of brain between these flexures produces </a:t>
          </a:r>
          <a:r>
            <a:rPr lang="en-US" sz="1700" kern="1200" dirty="0" err="1" smtClean="0">
              <a:solidFill>
                <a:srgbClr val="FFFF00"/>
              </a:solidFill>
            </a:rPr>
            <a:t>pontine</a:t>
          </a:r>
          <a:r>
            <a:rPr lang="en-US" sz="1700" kern="1200" dirty="0" smtClean="0">
              <a:solidFill>
                <a:srgbClr val="FFFF00"/>
              </a:solidFill>
            </a:rPr>
            <a:t> flexure</a:t>
          </a:r>
          <a:endParaRPr lang="en-US" sz="1700" kern="1200" dirty="0">
            <a:solidFill>
              <a:srgbClr val="FFFF00"/>
            </a:solidFill>
          </a:endParaRPr>
        </a:p>
      </dsp:txBody>
      <dsp:txXfrm>
        <a:off x="54661" y="3077757"/>
        <a:ext cx="3548276" cy="9564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315B22-7B42-4E05-8647-45E2B6607B76}">
      <dsp:nvSpPr>
        <dsp:cNvPr id="0" name=""/>
        <dsp:cNvSpPr/>
      </dsp:nvSpPr>
      <dsp:spPr>
        <a:xfrm>
          <a:off x="1431" y="1838940"/>
          <a:ext cx="2062556" cy="103127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 smtClean="0"/>
            <a:t>3 dilations (primary brain vesicles)</a:t>
          </a:r>
          <a:endParaRPr lang="en-US" sz="2000" b="0" kern="1200" dirty="0"/>
        </a:p>
      </dsp:txBody>
      <dsp:txXfrm>
        <a:off x="31636" y="1869145"/>
        <a:ext cx="2002146" cy="970868"/>
      </dsp:txXfrm>
    </dsp:sp>
    <dsp:sp modelId="{046D5A00-A902-480E-AF01-6B6A1237AD5E}">
      <dsp:nvSpPr>
        <dsp:cNvPr id="0" name=""/>
        <dsp:cNvSpPr/>
      </dsp:nvSpPr>
      <dsp:spPr>
        <a:xfrm rot="18289469">
          <a:off x="1754144" y="1741885"/>
          <a:ext cx="1444710" cy="39418"/>
        </a:xfrm>
        <a:custGeom>
          <a:avLst/>
          <a:gdLst/>
          <a:ahLst/>
          <a:cxnLst/>
          <a:rect l="0" t="0" r="0" b="0"/>
          <a:pathLst>
            <a:path>
              <a:moveTo>
                <a:pt x="0" y="19709"/>
              </a:moveTo>
              <a:lnTo>
                <a:pt x="1444710" y="19709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440382" y="1725477"/>
        <a:ext cx="72235" cy="72235"/>
      </dsp:txXfrm>
    </dsp:sp>
    <dsp:sp modelId="{3C5C6CFC-C407-4C4D-9121-7B786A619434}">
      <dsp:nvSpPr>
        <dsp:cNvPr id="0" name=""/>
        <dsp:cNvSpPr/>
      </dsp:nvSpPr>
      <dsp:spPr>
        <a:xfrm>
          <a:off x="2889011" y="652970"/>
          <a:ext cx="2062556" cy="103127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 smtClean="0"/>
            <a:t>Prosencephalon, or forebrain</a:t>
          </a:r>
          <a:endParaRPr lang="en-US" sz="2000" b="0" kern="1200" dirty="0"/>
        </a:p>
      </dsp:txBody>
      <dsp:txXfrm>
        <a:off x="2919216" y="683175"/>
        <a:ext cx="2002146" cy="970868"/>
      </dsp:txXfrm>
    </dsp:sp>
    <dsp:sp modelId="{4D7FD837-6E57-47B5-A54B-1976714D1F2A}">
      <dsp:nvSpPr>
        <dsp:cNvPr id="0" name=""/>
        <dsp:cNvSpPr/>
      </dsp:nvSpPr>
      <dsp:spPr>
        <a:xfrm>
          <a:off x="2063988" y="2334870"/>
          <a:ext cx="825022" cy="39418"/>
        </a:xfrm>
        <a:custGeom>
          <a:avLst/>
          <a:gdLst/>
          <a:ahLst/>
          <a:cxnLst/>
          <a:rect l="0" t="0" r="0" b="0"/>
          <a:pathLst>
            <a:path>
              <a:moveTo>
                <a:pt x="0" y="19709"/>
              </a:moveTo>
              <a:lnTo>
                <a:pt x="825022" y="19709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455874" y="2333954"/>
        <a:ext cx="41251" cy="41251"/>
      </dsp:txXfrm>
    </dsp:sp>
    <dsp:sp modelId="{5D7204AE-7BAE-4F70-9401-D8B7F0F09B94}">
      <dsp:nvSpPr>
        <dsp:cNvPr id="0" name=""/>
        <dsp:cNvSpPr/>
      </dsp:nvSpPr>
      <dsp:spPr>
        <a:xfrm>
          <a:off x="2889011" y="1838940"/>
          <a:ext cx="2062556" cy="103127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 smtClean="0"/>
            <a:t>Mesencephalon, or midbrain</a:t>
          </a:r>
          <a:endParaRPr lang="en-US" sz="2000" b="0" kern="1200" dirty="0"/>
        </a:p>
      </dsp:txBody>
      <dsp:txXfrm>
        <a:off x="2919216" y="1869145"/>
        <a:ext cx="2002146" cy="970868"/>
      </dsp:txXfrm>
    </dsp:sp>
    <dsp:sp modelId="{11AD5AC9-60C6-446B-B976-09620462EA13}">
      <dsp:nvSpPr>
        <dsp:cNvPr id="0" name=""/>
        <dsp:cNvSpPr/>
      </dsp:nvSpPr>
      <dsp:spPr>
        <a:xfrm rot="3310531">
          <a:off x="1754144" y="2927855"/>
          <a:ext cx="1444710" cy="39418"/>
        </a:xfrm>
        <a:custGeom>
          <a:avLst/>
          <a:gdLst/>
          <a:ahLst/>
          <a:cxnLst/>
          <a:rect l="0" t="0" r="0" b="0"/>
          <a:pathLst>
            <a:path>
              <a:moveTo>
                <a:pt x="0" y="19709"/>
              </a:moveTo>
              <a:lnTo>
                <a:pt x="1444710" y="19709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440382" y="2911447"/>
        <a:ext cx="72235" cy="72235"/>
      </dsp:txXfrm>
    </dsp:sp>
    <dsp:sp modelId="{258924DC-93F8-4D20-9635-46F211E28DD4}">
      <dsp:nvSpPr>
        <dsp:cNvPr id="0" name=""/>
        <dsp:cNvSpPr/>
      </dsp:nvSpPr>
      <dsp:spPr>
        <a:xfrm>
          <a:off x="2889011" y="3024910"/>
          <a:ext cx="2062556" cy="103127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 smtClean="0"/>
            <a:t>Rhombencephalon, or hindbrain </a:t>
          </a:r>
          <a:endParaRPr lang="en-US" sz="2000" b="0" kern="1200" dirty="0"/>
        </a:p>
      </dsp:txBody>
      <dsp:txXfrm>
        <a:off x="2919216" y="3055115"/>
        <a:ext cx="2002146" cy="97086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30B011-2916-444E-8737-A9911C7BDF64}">
      <dsp:nvSpPr>
        <dsp:cNvPr id="0" name=""/>
        <dsp:cNvSpPr/>
      </dsp:nvSpPr>
      <dsp:spPr>
        <a:xfrm rot="5400000">
          <a:off x="2192291" y="-597807"/>
          <a:ext cx="1107913" cy="2584704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Telencephalon </a:t>
          </a:r>
          <a:endParaRPr lang="en-US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Diencephalon </a:t>
          </a:r>
          <a:endParaRPr lang="en-US" sz="2000" kern="1200" dirty="0"/>
        </a:p>
      </dsp:txBody>
      <dsp:txXfrm rot="-5400000">
        <a:off x="1453896" y="194672"/>
        <a:ext cx="2530620" cy="999745"/>
      </dsp:txXfrm>
    </dsp:sp>
    <dsp:sp modelId="{75244D3C-37CA-420B-8052-2F888E5553F8}">
      <dsp:nvSpPr>
        <dsp:cNvPr id="0" name=""/>
        <dsp:cNvSpPr/>
      </dsp:nvSpPr>
      <dsp:spPr>
        <a:xfrm>
          <a:off x="0" y="2098"/>
          <a:ext cx="1453896" cy="138489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Forebrain</a:t>
          </a:r>
          <a:endParaRPr lang="en-US" sz="2200" kern="1200" dirty="0"/>
        </a:p>
      </dsp:txBody>
      <dsp:txXfrm>
        <a:off x="67605" y="69703"/>
        <a:ext cx="1318686" cy="1249682"/>
      </dsp:txXfrm>
    </dsp:sp>
    <dsp:sp modelId="{0CB1ED1C-992D-4B2C-A957-A3FDD6741324}">
      <dsp:nvSpPr>
        <dsp:cNvPr id="0" name=""/>
        <dsp:cNvSpPr/>
      </dsp:nvSpPr>
      <dsp:spPr>
        <a:xfrm>
          <a:off x="0" y="1456235"/>
          <a:ext cx="1453896" cy="1384892"/>
        </a:xfrm>
        <a:prstGeom prst="roundRect">
          <a:avLst/>
        </a:prstGeom>
        <a:solidFill>
          <a:schemeClr val="accent4">
            <a:hueOff val="907210"/>
            <a:satOff val="-297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Midbrain does not divide</a:t>
          </a:r>
          <a:endParaRPr lang="en-US" sz="2200" kern="1200" dirty="0"/>
        </a:p>
      </dsp:txBody>
      <dsp:txXfrm>
        <a:off x="67605" y="1523840"/>
        <a:ext cx="1318686" cy="1249682"/>
      </dsp:txXfrm>
    </dsp:sp>
    <dsp:sp modelId="{062CC901-46A7-4FBE-B071-9CA9953CD516}">
      <dsp:nvSpPr>
        <dsp:cNvPr id="0" name=""/>
        <dsp:cNvSpPr/>
      </dsp:nvSpPr>
      <dsp:spPr>
        <a:xfrm rot="5400000">
          <a:off x="2192291" y="2310466"/>
          <a:ext cx="1107913" cy="2584704"/>
        </a:xfrm>
        <a:prstGeom prst="round2SameRect">
          <a:avLst/>
        </a:prstGeom>
        <a:solidFill>
          <a:schemeClr val="accent4">
            <a:tint val="40000"/>
            <a:alpha val="90000"/>
            <a:hueOff val="1348157"/>
            <a:satOff val="-5394"/>
            <a:lumOff val="-198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1348157"/>
              <a:satOff val="-5394"/>
              <a:lumOff val="-1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Metencephalon</a:t>
          </a:r>
          <a:endParaRPr lang="en-US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Myelencephalon </a:t>
          </a:r>
          <a:endParaRPr lang="en-US" sz="2000" kern="1200" dirty="0"/>
        </a:p>
      </dsp:txBody>
      <dsp:txXfrm rot="-5400000">
        <a:off x="1453896" y="3102945"/>
        <a:ext cx="2530620" cy="999745"/>
      </dsp:txXfrm>
    </dsp:sp>
    <dsp:sp modelId="{5E617C94-95C8-4FA4-99D2-E990B4ABFF5E}">
      <dsp:nvSpPr>
        <dsp:cNvPr id="0" name=""/>
        <dsp:cNvSpPr/>
      </dsp:nvSpPr>
      <dsp:spPr>
        <a:xfrm>
          <a:off x="0" y="2910372"/>
          <a:ext cx="1453896" cy="1384892"/>
        </a:xfrm>
        <a:prstGeom prst="roundRect">
          <a:avLst/>
        </a:prstGeom>
        <a:solidFill>
          <a:schemeClr val="accent4">
            <a:hueOff val="1814420"/>
            <a:satOff val="-594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Hindbrain </a:t>
          </a:r>
        </a:p>
      </dsp:txBody>
      <dsp:txXfrm>
        <a:off x="67605" y="2977977"/>
        <a:ext cx="1318686" cy="124968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73E2B2-C94C-43A2-9092-B16565E8A631}">
      <dsp:nvSpPr>
        <dsp:cNvPr id="0" name=""/>
        <dsp:cNvSpPr/>
      </dsp:nvSpPr>
      <dsp:spPr>
        <a:xfrm>
          <a:off x="2946" y="155837"/>
          <a:ext cx="4491070" cy="95127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Each subdivision encloses a part of original cavity of neural tube</a:t>
          </a:r>
          <a:endParaRPr lang="en-US" sz="1800" kern="1200" dirty="0"/>
        </a:p>
      </dsp:txBody>
      <dsp:txXfrm>
        <a:off x="30808" y="183699"/>
        <a:ext cx="4435346" cy="895548"/>
      </dsp:txXfrm>
    </dsp:sp>
    <dsp:sp modelId="{85AD3DEC-A31C-4366-A7C8-60D1435708EF}">
      <dsp:nvSpPr>
        <dsp:cNvPr id="0" name=""/>
        <dsp:cNvSpPr/>
      </dsp:nvSpPr>
      <dsp:spPr>
        <a:xfrm>
          <a:off x="2946" y="1249800"/>
          <a:ext cx="1902544" cy="95127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Cavity of each telencephalon</a:t>
          </a:r>
          <a:endParaRPr lang="en-US" sz="1800" kern="1200" dirty="0"/>
        </a:p>
      </dsp:txBody>
      <dsp:txXfrm>
        <a:off x="30808" y="1277662"/>
        <a:ext cx="1846820" cy="895548"/>
      </dsp:txXfrm>
    </dsp:sp>
    <dsp:sp modelId="{C4297BCC-1E47-4477-9E62-D1A0D14B40A4}">
      <dsp:nvSpPr>
        <dsp:cNvPr id="0" name=""/>
        <dsp:cNvSpPr/>
      </dsp:nvSpPr>
      <dsp:spPr>
        <a:xfrm>
          <a:off x="1905491" y="1710253"/>
          <a:ext cx="761017" cy="30366"/>
        </a:xfrm>
        <a:custGeom>
          <a:avLst/>
          <a:gdLst/>
          <a:ahLst/>
          <a:cxnLst/>
          <a:rect l="0" t="0" r="0" b="0"/>
          <a:pathLst>
            <a:path>
              <a:moveTo>
                <a:pt x="0" y="15183"/>
              </a:moveTo>
              <a:lnTo>
                <a:pt x="761017" y="15183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266974" y="1706411"/>
        <a:ext cx="38050" cy="38050"/>
      </dsp:txXfrm>
    </dsp:sp>
    <dsp:sp modelId="{D9EDDA81-FFBA-4F6E-AFB1-6BBDE30B7654}">
      <dsp:nvSpPr>
        <dsp:cNvPr id="0" name=""/>
        <dsp:cNvSpPr/>
      </dsp:nvSpPr>
      <dsp:spPr>
        <a:xfrm>
          <a:off x="2666508" y="1249800"/>
          <a:ext cx="1902544" cy="95127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Lateral ventricle</a:t>
          </a:r>
          <a:endParaRPr lang="en-US" sz="1800" kern="1200" dirty="0"/>
        </a:p>
      </dsp:txBody>
      <dsp:txXfrm>
        <a:off x="2694370" y="1277662"/>
        <a:ext cx="1846820" cy="895548"/>
      </dsp:txXfrm>
    </dsp:sp>
    <dsp:sp modelId="{DE3493FB-1520-49E1-BE2C-1CF2F212B649}">
      <dsp:nvSpPr>
        <dsp:cNvPr id="0" name=""/>
        <dsp:cNvSpPr/>
      </dsp:nvSpPr>
      <dsp:spPr>
        <a:xfrm>
          <a:off x="2946" y="2343763"/>
          <a:ext cx="1902544" cy="95127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Diencephalon </a:t>
          </a:r>
          <a:endParaRPr lang="en-US" sz="1800" kern="1200" dirty="0"/>
        </a:p>
      </dsp:txBody>
      <dsp:txXfrm>
        <a:off x="30808" y="2371625"/>
        <a:ext cx="1846820" cy="895548"/>
      </dsp:txXfrm>
    </dsp:sp>
    <dsp:sp modelId="{401766D1-48EB-4D02-ACCC-BF56D0835004}">
      <dsp:nvSpPr>
        <dsp:cNvPr id="0" name=""/>
        <dsp:cNvSpPr/>
      </dsp:nvSpPr>
      <dsp:spPr>
        <a:xfrm>
          <a:off x="1905491" y="2804216"/>
          <a:ext cx="761017" cy="30366"/>
        </a:xfrm>
        <a:custGeom>
          <a:avLst/>
          <a:gdLst/>
          <a:ahLst/>
          <a:cxnLst/>
          <a:rect l="0" t="0" r="0" b="0"/>
          <a:pathLst>
            <a:path>
              <a:moveTo>
                <a:pt x="0" y="15183"/>
              </a:moveTo>
              <a:lnTo>
                <a:pt x="761017" y="15183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266974" y="2800374"/>
        <a:ext cx="38050" cy="38050"/>
      </dsp:txXfrm>
    </dsp:sp>
    <dsp:sp modelId="{C2E5B193-5DF4-4B6B-B4E2-73B606E920B3}">
      <dsp:nvSpPr>
        <dsp:cNvPr id="0" name=""/>
        <dsp:cNvSpPr/>
      </dsp:nvSpPr>
      <dsp:spPr>
        <a:xfrm>
          <a:off x="2666508" y="2343763"/>
          <a:ext cx="1902544" cy="95127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3</a:t>
          </a:r>
          <a:r>
            <a:rPr lang="en-US" sz="1800" kern="1200" baseline="30000" dirty="0" smtClean="0"/>
            <a:t>rd</a:t>
          </a:r>
          <a:r>
            <a:rPr lang="en-US" sz="1800" kern="1200" dirty="0" smtClean="0"/>
            <a:t> ventricle</a:t>
          </a:r>
          <a:endParaRPr lang="en-US" sz="1800" kern="1200" dirty="0"/>
        </a:p>
      </dsp:txBody>
      <dsp:txXfrm>
        <a:off x="2694370" y="2371625"/>
        <a:ext cx="1846820" cy="895548"/>
      </dsp:txXfrm>
    </dsp:sp>
    <dsp:sp modelId="{0FAD6529-3F24-418C-899B-3370487CB485}">
      <dsp:nvSpPr>
        <dsp:cNvPr id="0" name=""/>
        <dsp:cNvSpPr/>
      </dsp:nvSpPr>
      <dsp:spPr>
        <a:xfrm>
          <a:off x="2946" y="3437726"/>
          <a:ext cx="1902544" cy="95127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Mesencephalon </a:t>
          </a:r>
          <a:endParaRPr lang="en-US" sz="1800" kern="1200" dirty="0"/>
        </a:p>
      </dsp:txBody>
      <dsp:txXfrm>
        <a:off x="30808" y="3465588"/>
        <a:ext cx="1846820" cy="895548"/>
      </dsp:txXfrm>
    </dsp:sp>
    <dsp:sp modelId="{39BA85A6-DB18-4804-ABE2-A6F91FCAB2B9}">
      <dsp:nvSpPr>
        <dsp:cNvPr id="0" name=""/>
        <dsp:cNvSpPr/>
      </dsp:nvSpPr>
      <dsp:spPr>
        <a:xfrm>
          <a:off x="1905491" y="3898179"/>
          <a:ext cx="761017" cy="30366"/>
        </a:xfrm>
        <a:custGeom>
          <a:avLst/>
          <a:gdLst/>
          <a:ahLst/>
          <a:cxnLst/>
          <a:rect l="0" t="0" r="0" b="0"/>
          <a:pathLst>
            <a:path>
              <a:moveTo>
                <a:pt x="0" y="15183"/>
              </a:moveTo>
              <a:lnTo>
                <a:pt x="761017" y="15183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266974" y="3894337"/>
        <a:ext cx="38050" cy="38050"/>
      </dsp:txXfrm>
    </dsp:sp>
    <dsp:sp modelId="{C6C49316-8DC9-447B-9F3E-B76875C1F9EF}">
      <dsp:nvSpPr>
        <dsp:cNvPr id="0" name=""/>
        <dsp:cNvSpPr/>
      </dsp:nvSpPr>
      <dsp:spPr>
        <a:xfrm>
          <a:off x="2666508" y="3437726"/>
          <a:ext cx="1902544" cy="95127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Cerebral aqueduct of </a:t>
          </a:r>
          <a:r>
            <a:rPr lang="en-US" sz="1800" kern="1200" dirty="0" err="1" smtClean="0"/>
            <a:t>Sylvius</a:t>
          </a:r>
          <a:r>
            <a:rPr lang="en-US" sz="1800" kern="1200" dirty="0" smtClean="0"/>
            <a:t> </a:t>
          </a:r>
          <a:endParaRPr lang="en-US" sz="1800" kern="1200" dirty="0"/>
        </a:p>
      </dsp:txBody>
      <dsp:txXfrm>
        <a:off x="2694370" y="3465588"/>
        <a:ext cx="1846820" cy="895548"/>
      </dsp:txXfrm>
    </dsp:sp>
    <dsp:sp modelId="{F9E18AEE-4F72-4346-BFA1-B9DF5DFC16A0}">
      <dsp:nvSpPr>
        <dsp:cNvPr id="0" name=""/>
        <dsp:cNvSpPr/>
      </dsp:nvSpPr>
      <dsp:spPr>
        <a:xfrm>
          <a:off x="2946" y="4531689"/>
          <a:ext cx="1902544" cy="95127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Rhombencephalon </a:t>
          </a:r>
          <a:endParaRPr lang="en-US" sz="1800" kern="1200" dirty="0"/>
        </a:p>
      </dsp:txBody>
      <dsp:txXfrm>
        <a:off x="30808" y="4559551"/>
        <a:ext cx="1846820" cy="895548"/>
      </dsp:txXfrm>
    </dsp:sp>
    <dsp:sp modelId="{E45FEE52-4589-46B7-BB5F-FDB091C7E385}">
      <dsp:nvSpPr>
        <dsp:cNvPr id="0" name=""/>
        <dsp:cNvSpPr/>
      </dsp:nvSpPr>
      <dsp:spPr>
        <a:xfrm>
          <a:off x="1905491" y="4992142"/>
          <a:ext cx="761017" cy="30366"/>
        </a:xfrm>
        <a:custGeom>
          <a:avLst/>
          <a:gdLst/>
          <a:ahLst/>
          <a:cxnLst/>
          <a:rect l="0" t="0" r="0" b="0"/>
          <a:pathLst>
            <a:path>
              <a:moveTo>
                <a:pt x="0" y="15183"/>
              </a:moveTo>
              <a:lnTo>
                <a:pt x="761017" y="15183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266974" y="4988300"/>
        <a:ext cx="38050" cy="38050"/>
      </dsp:txXfrm>
    </dsp:sp>
    <dsp:sp modelId="{8A9A2259-1176-40EB-84B2-CF26C44E2D68}">
      <dsp:nvSpPr>
        <dsp:cNvPr id="0" name=""/>
        <dsp:cNvSpPr/>
      </dsp:nvSpPr>
      <dsp:spPr>
        <a:xfrm>
          <a:off x="2666508" y="4531689"/>
          <a:ext cx="1902544" cy="95127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4</a:t>
          </a:r>
          <a:r>
            <a:rPr lang="en-US" sz="1800" kern="1200" baseline="30000" dirty="0" smtClean="0"/>
            <a:t>th</a:t>
          </a:r>
          <a:r>
            <a:rPr lang="en-US" sz="1800" kern="1200" dirty="0" smtClean="0"/>
            <a:t> ventricle </a:t>
          </a:r>
          <a:endParaRPr lang="en-US" sz="1800" kern="1200" dirty="0"/>
        </a:p>
      </dsp:txBody>
      <dsp:txXfrm>
        <a:off x="2694370" y="4559551"/>
        <a:ext cx="1846820" cy="89554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834806-041F-4828-99D1-7F7380D9F522}">
      <dsp:nvSpPr>
        <dsp:cNvPr id="0" name=""/>
        <dsp:cNvSpPr/>
      </dsp:nvSpPr>
      <dsp:spPr>
        <a:xfrm>
          <a:off x="784111" y="2209"/>
          <a:ext cx="1479777" cy="82209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Lateral ventricle</a:t>
          </a:r>
          <a:endParaRPr lang="en-US" sz="1800" kern="1200" dirty="0"/>
        </a:p>
      </dsp:txBody>
      <dsp:txXfrm>
        <a:off x="808189" y="26287"/>
        <a:ext cx="1431621" cy="773942"/>
      </dsp:txXfrm>
    </dsp:sp>
    <dsp:sp modelId="{69DAC446-0643-4C6D-9C90-A0F4EBB86D92}">
      <dsp:nvSpPr>
        <dsp:cNvPr id="0" name=""/>
        <dsp:cNvSpPr/>
      </dsp:nvSpPr>
      <dsp:spPr>
        <a:xfrm rot="5400000">
          <a:off x="1369856" y="844861"/>
          <a:ext cx="308287" cy="3699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-5400000">
        <a:off x="1413017" y="875689"/>
        <a:ext cx="221966" cy="215801"/>
      </dsp:txXfrm>
    </dsp:sp>
    <dsp:sp modelId="{D1F7D4EA-A3A6-46D0-847A-0231E743A24B}">
      <dsp:nvSpPr>
        <dsp:cNvPr id="0" name=""/>
        <dsp:cNvSpPr/>
      </dsp:nvSpPr>
      <dsp:spPr>
        <a:xfrm>
          <a:off x="784111" y="1235358"/>
          <a:ext cx="1479777" cy="822098"/>
        </a:xfrm>
        <a:prstGeom prst="roundRect">
          <a:avLst>
            <a:gd name="adj" fmla="val 10000"/>
          </a:avLst>
        </a:prstGeom>
        <a:solidFill>
          <a:schemeClr val="accent4">
            <a:hueOff val="604807"/>
            <a:satOff val="-198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3</a:t>
          </a:r>
          <a:r>
            <a:rPr lang="en-US" sz="1800" kern="1200" baseline="30000" dirty="0" smtClean="0"/>
            <a:t>rd</a:t>
          </a:r>
          <a:r>
            <a:rPr lang="en-US" sz="1800" kern="1200" dirty="0" smtClean="0"/>
            <a:t> ventricle</a:t>
          </a:r>
          <a:endParaRPr lang="en-US" sz="1800" kern="1200" dirty="0"/>
        </a:p>
      </dsp:txBody>
      <dsp:txXfrm>
        <a:off x="808189" y="1259436"/>
        <a:ext cx="1431621" cy="773942"/>
      </dsp:txXfrm>
    </dsp:sp>
    <dsp:sp modelId="{F96C4EBF-0AF3-4A66-922B-903F681E3F71}">
      <dsp:nvSpPr>
        <dsp:cNvPr id="0" name=""/>
        <dsp:cNvSpPr/>
      </dsp:nvSpPr>
      <dsp:spPr>
        <a:xfrm rot="5400000">
          <a:off x="1369856" y="2078009"/>
          <a:ext cx="308287" cy="3699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907210"/>
            <a:satOff val="-297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-5400000">
        <a:off x="1413017" y="2108837"/>
        <a:ext cx="221966" cy="215801"/>
      </dsp:txXfrm>
    </dsp:sp>
    <dsp:sp modelId="{D26A98CB-3378-4E97-808D-D140E133E116}">
      <dsp:nvSpPr>
        <dsp:cNvPr id="0" name=""/>
        <dsp:cNvSpPr/>
      </dsp:nvSpPr>
      <dsp:spPr>
        <a:xfrm>
          <a:off x="784111" y="2468506"/>
          <a:ext cx="1479777" cy="822098"/>
        </a:xfrm>
        <a:prstGeom prst="roundRect">
          <a:avLst>
            <a:gd name="adj" fmla="val 10000"/>
          </a:avLst>
        </a:prstGeom>
        <a:solidFill>
          <a:schemeClr val="accent4">
            <a:hueOff val="1209614"/>
            <a:satOff val="-396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4</a:t>
          </a:r>
          <a:r>
            <a:rPr lang="en-US" sz="1800" kern="1200" baseline="30000" dirty="0" smtClean="0"/>
            <a:t>th</a:t>
          </a:r>
          <a:r>
            <a:rPr lang="en-US" sz="1800" kern="1200" dirty="0" smtClean="0"/>
            <a:t> ventricle</a:t>
          </a:r>
          <a:endParaRPr lang="en-US" sz="1800" kern="1200" dirty="0"/>
        </a:p>
      </dsp:txBody>
      <dsp:txXfrm>
        <a:off x="808189" y="2492584"/>
        <a:ext cx="1431621" cy="773942"/>
      </dsp:txXfrm>
    </dsp:sp>
    <dsp:sp modelId="{94C9B25D-6B1B-48BE-9AD1-0E0D462D8BDA}">
      <dsp:nvSpPr>
        <dsp:cNvPr id="0" name=""/>
        <dsp:cNvSpPr/>
      </dsp:nvSpPr>
      <dsp:spPr>
        <a:xfrm rot="5400000">
          <a:off x="1369856" y="3311157"/>
          <a:ext cx="308287" cy="3699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1814420"/>
            <a:satOff val="-594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-5400000">
        <a:off x="1413017" y="3341985"/>
        <a:ext cx="221966" cy="215801"/>
      </dsp:txXfrm>
    </dsp:sp>
    <dsp:sp modelId="{3B2AA335-B152-4A3A-9944-D3BE48E607E8}">
      <dsp:nvSpPr>
        <dsp:cNvPr id="0" name=""/>
        <dsp:cNvSpPr/>
      </dsp:nvSpPr>
      <dsp:spPr>
        <a:xfrm>
          <a:off x="784111" y="3701654"/>
          <a:ext cx="1479777" cy="822098"/>
        </a:xfrm>
        <a:prstGeom prst="roundRect">
          <a:avLst>
            <a:gd name="adj" fmla="val 10000"/>
          </a:avLst>
        </a:prstGeom>
        <a:solidFill>
          <a:schemeClr val="accent4">
            <a:hueOff val="1814420"/>
            <a:satOff val="-594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Subarachnoid space </a:t>
          </a:r>
          <a:endParaRPr lang="en-US" sz="1800" kern="1200" dirty="0"/>
        </a:p>
      </dsp:txBody>
      <dsp:txXfrm>
        <a:off x="808189" y="3725732"/>
        <a:ext cx="1431621" cy="77394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7FD805-88AA-4327-A4F5-7A48354800E8}">
      <dsp:nvSpPr>
        <dsp:cNvPr id="0" name=""/>
        <dsp:cNvSpPr/>
      </dsp:nvSpPr>
      <dsp:spPr>
        <a:xfrm>
          <a:off x="639663" y="0"/>
          <a:ext cx="2911673" cy="127635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FFFF00"/>
              </a:solidFill>
            </a:rPr>
            <a:t>Mantle layer </a:t>
          </a:r>
          <a:r>
            <a:rPr lang="en-US" sz="1800" kern="1200" dirty="0" smtClean="0"/>
            <a:t>shows a ventral and a dorsal thickening separated by a groove called sulcus limitans</a:t>
          </a:r>
          <a:endParaRPr lang="en-US" sz="1800" kern="1200" dirty="0"/>
        </a:p>
      </dsp:txBody>
      <dsp:txXfrm>
        <a:off x="677046" y="37383"/>
        <a:ext cx="2836907" cy="1201584"/>
      </dsp:txXfrm>
    </dsp:sp>
    <dsp:sp modelId="{BC7305B1-006D-44ED-8E17-4B9483297F82}">
      <dsp:nvSpPr>
        <dsp:cNvPr id="0" name=""/>
        <dsp:cNvSpPr/>
      </dsp:nvSpPr>
      <dsp:spPr>
        <a:xfrm rot="5400000">
          <a:off x="1856184" y="1308258"/>
          <a:ext cx="478631" cy="5743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-5400000">
        <a:off x="1923193" y="1356121"/>
        <a:ext cx="344615" cy="335042"/>
      </dsp:txXfrm>
    </dsp:sp>
    <dsp:sp modelId="{57536ABA-1433-4629-BC3B-0FE7609A1371}">
      <dsp:nvSpPr>
        <dsp:cNvPr id="0" name=""/>
        <dsp:cNvSpPr/>
      </dsp:nvSpPr>
      <dsp:spPr>
        <a:xfrm>
          <a:off x="639663" y="1914524"/>
          <a:ext cx="2911673" cy="1276350"/>
        </a:xfrm>
        <a:prstGeom prst="roundRect">
          <a:avLst>
            <a:gd name="adj" fmla="val 10000"/>
          </a:avLst>
        </a:prstGeom>
        <a:solidFill>
          <a:schemeClr val="accent4">
            <a:hueOff val="907210"/>
            <a:satOff val="-297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 smtClean="0">
              <a:solidFill>
                <a:srgbClr val="FFFF00"/>
              </a:solidFill>
            </a:rPr>
            <a:t>Ventral thickening </a:t>
          </a:r>
          <a:r>
            <a:rPr lang="en-US" sz="1800" b="0" kern="1200" dirty="0" smtClean="0"/>
            <a:t>is known as </a:t>
          </a:r>
          <a:r>
            <a:rPr lang="en-US" sz="1800" b="0" kern="1200" dirty="0" smtClean="0">
              <a:solidFill>
                <a:srgbClr val="FFFF00"/>
              </a:solidFill>
            </a:rPr>
            <a:t>basal plate</a:t>
          </a:r>
          <a:r>
            <a:rPr lang="en-US" sz="1800" b="0" kern="1200" dirty="0" smtClean="0"/>
            <a:t>, contain ventral </a:t>
          </a:r>
          <a:r>
            <a:rPr lang="en-US" sz="1800" b="0" kern="1200" dirty="0" smtClean="0">
              <a:solidFill>
                <a:srgbClr val="FFFF00"/>
              </a:solidFill>
            </a:rPr>
            <a:t>motor neurons</a:t>
          </a:r>
          <a:endParaRPr lang="en-US" sz="1800" b="0" kern="1200" dirty="0">
            <a:solidFill>
              <a:srgbClr val="FFFF00"/>
            </a:solidFill>
          </a:endParaRPr>
        </a:p>
      </dsp:txBody>
      <dsp:txXfrm>
        <a:off x="677046" y="1951907"/>
        <a:ext cx="2836907" cy="1201584"/>
      </dsp:txXfrm>
    </dsp:sp>
    <dsp:sp modelId="{81899498-4EB0-496C-9D3F-AD3C482587E7}">
      <dsp:nvSpPr>
        <dsp:cNvPr id="0" name=""/>
        <dsp:cNvSpPr/>
      </dsp:nvSpPr>
      <dsp:spPr>
        <a:xfrm rot="5400000">
          <a:off x="1856184" y="3222783"/>
          <a:ext cx="478631" cy="5743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1814420"/>
            <a:satOff val="-594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-5400000">
        <a:off x="1923193" y="3270646"/>
        <a:ext cx="344615" cy="335042"/>
      </dsp:txXfrm>
    </dsp:sp>
    <dsp:sp modelId="{39726C87-296C-4F35-9ECB-EACFA40ED8E6}">
      <dsp:nvSpPr>
        <dsp:cNvPr id="0" name=""/>
        <dsp:cNvSpPr/>
      </dsp:nvSpPr>
      <dsp:spPr>
        <a:xfrm>
          <a:off x="639663" y="3829050"/>
          <a:ext cx="2911673" cy="1276350"/>
        </a:xfrm>
        <a:prstGeom prst="roundRect">
          <a:avLst>
            <a:gd name="adj" fmla="val 10000"/>
          </a:avLst>
        </a:prstGeom>
        <a:solidFill>
          <a:schemeClr val="accent4">
            <a:hueOff val="1814420"/>
            <a:satOff val="-594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 smtClean="0">
              <a:solidFill>
                <a:srgbClr val="FFFF00"/>
              </a:solidFill>
            </a:rPr>
            <a:t>Dorsal thickening </a:t>
          </a:r>
          <a:r>
            <a:rPr lang="en-US" sz="1800" b="0" kern="1200" dirty="0" smtClean="0"/>
            <a:t>is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 smtClean="0"/>
            <a:t>known as </a:t>
          </a:r>
          <a:r>
            <a:rPr lang="en-US" sz="1800" b="0" kern="1200" dirty="0" smtClean="0">
              <a:solidFill>
                <a:srgbClr val="FFFF00"/>
              </a:solidFill>
            </a:rPr>
            <a:t>alar plate</a:t>
          </a:r>
          <a:r>
            <a:rPr lang="en-US" sz="1800" b="0" kern="1200" dirty="0" smtClean="0"/>
            <a:t>, form </a:t>
          </a:r>
          <a:r>
            <a:rPr lang="en-US" sz="1800" b="0" kern="1200" dirty="0" smtClean="0">
              <a:solidFill>
                <a:srgbClr val="FFFF00"/>
              </a:solidFill>
            </a:rPr>
            <a:t>sensory neurons</a:t>
          </a:r>
          <a:endParaRPr lang="en-US" sz="1800" kern="1200" dirty="0">
            <a:solidFill>
              <a:srgbClr val="FFFF00"/>
            </a:solidFill>
          </a:endParaRPr>
        </a:p>
      </dsp:txBody>
      <dsp:txXfrm>
        <a:off x="677046" y="3866433"/>
        <a:ext cx="2836907" cy="12015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</inkml:traceFormat>
        <inkml:channelProperties>
          <inkml:channelProperty channel="X" name="resolution" value="32" units="1/cm"/>
          <inkml:channelProperty channel="Y" name="resolution" value="32" units="1/cm"/>
        </inkml:channelProperties>
      </inkml:inkSource>
      <inkml:timestamp xml:id="ts0" timeString="2014-07-28T13:20:44.68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ransparency" value="170"/>
      <inkml:brushProperty name="tip" value="rectangle"/>
      <inkml:brushProperty name="rasterOp" value="maskPen"/>
      <inkml:brushProperty name="fitToCurve" value="1"/>
      <inkml:brushProperty name="ignorePressure" value="1"/>
    </inkml:brush>
  </inkml:definitions>
  <inkml:trace contextRef="#ctx0" brushRef="#br0">0 15,'24'0,"51"0,24 0,-24 0,0 0,-1 0,1 0,-25 0,24 0,-49 0,25 0,-25 0,-1 0,1 0,0 0,0 0,0 0,0 0,-25 0,49 0,-24 0,0 0,0 0,-25 0,25 0,-25 0,25 0,0 0,-25 0,24 0,-24 0,25 0,-25 0,25 0,-1 0,-24 0,25 0,0 0,0 0,-25 0,24 0,-24 0,25 0,-25 0,50 0,-50 0,25 0,0 0,-25 0,49 0,-49 0,25 0,-25 0,25 0,0 0,0 0,-25 0,25 0,0 0,-25 0,24 0,-24 0,25 0,-25 0,0 0,25 0,-25 0,0 0,0 0,25 0,-25 0,25 0,-25 0,0 0,25 0,-25 0,25 0,-25 0,0 0,24 0,-24 0,25 0,-25 0,25 0,-25 0,25 0,0 0,-25 0,25 0,-25 0,0 0,25 0,-25 0,0 0,24 0,-24 0,25 0,-25 0,50 0,-50 0,25 0,0 0,-25 0,49 0,-49 0,25 0,-25 0,25 0,0 0,0 0,-25 0,50 0,-50 8,0-8,24 0,-24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</inkml:traceFormat>
        <inkml:channelProperties>
          <inkml:channelProperty channel="X" name="resolution" value="32" units="1/cm"/>
          <inkml:channelProperty channel="Y" name="resolution" value="32" units="1/cm"/>
        </inkml:channelProperties>
      </inkml:inkSource>
      <inkml:timestamp xml:id="ts0" timeString="2014-07-28T13:20:49.96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ransparency" value="170"/>
      <inkml:brushProperty name="tip" value="rectangle"/>
      <inkml:brushProperty name="rasterOp" value="maskPen"/>
      <inkml:brushProperty name="fitToCurve" value="1"/>
      <inkml:brushProperty name="ignorePressure" value="1"/>
    </inkml:brush>
  </inkml:definitions>
  <inkml:trace contextRef="#ctx0" brushRef="#br0">0 0,'0'0,"49"0,-24 0,25 0,-25 0,-1 0,26 0,-25 0,-25 0,49 0,-49 0,25 0,0 0,0 0,49 0,-49 0,24 0,-24 0,25 0,-25 0,-1 0,-24 0,25 0,-25 0,25 0,0 0,24 0,-24 0,25 0,-25 0,-1 0,26 0,0 0,-26 0,1 0,0 0,24 0,-49 0,50 0,-50 0,25 0,0 0,-1 0,-24 0,25 0,-25 0,25 0,-25 0,25 0,-25 0,25 0,-1 0,1 0,0 0,0 0,0 0,-1 0,1 0,25 0,-25 0,24 0,1 0,-1 0,1 0,-1 0,1 0,-25 0,0 0,-1 0,1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</inkml:traceFormat>
        <inkml:channelProperties>
          <inkml:channelProperty channel="X" name="resolution" value="32" units="1/cm"/>
          <inkml:channelProperty channel="Y" name="resolution" value="32" units="1/cm"/>
        </inkml:channelProperties>
      </inkml:inkSource>
      <inkml:timestamp xml:id="ts0" timeString="2014-07-28T13:20:56.36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ransparency" value="170"/>
      <inkml:brushProperty name="tip" value="rectangle"/>
      <inkml:brushProperty name="rasterOp" value="maskPen"/>
      <inkml:brushProperty name="fitToCurve" value="1"/>
      <inkml:brushProperty name="ignorePressure" value="1"/>
    </inkml:brush>
  </inkml:definitions>
  <inkml:trace contextRef="#ctx0" brushRef="#br0">0 0,'25'0,"25"0,-1 0,26 0,-1 0,-49 0,25 0,-1 0,26 0,-50 0,25 0,-1 0,-24 0,0 0,-25 0,50 0,-1 0,-24 0,50 0,-26 0,1 0,0 0,24 0,1 0,-26 0,1 0,-25 0,0 0,24 0,-24 0,0 0,0 0,0 0,0 0,-25 0,24 0,26 0,0 0,-1 0,1 0,25 0,-1 0,-24 0,-1 0,1 0,-25 0,0 0,0 0,0 0,-1 0,-24 0,25 0,-25 0,25 0,0 0,-25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</inkml:traceFormat>
        <inkml:channelProperties>
          <inkml:channelProperty channel="X" name="resolution" value="32" units="1/cm"/>
          <inkml:channelProperty channel="Y" name="resolution" value="32" units="1/cm"/>
        </inkml:channelProperties>
      </inkml:inkSource>
      <inkml:timestamp xml:id="ts0" timeString="2016-02-04T12:09:17.76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ransparency" value="170"/>
      <inkml:brushProperty name="tip" value="rectangle"/>
      <inkml:brushProperty name="rasterOp" value="maskPen"/>
      <inkml:brushProperty name="fitToCurve" value="1"/>
      <inkml:brushProperty name="ignorePressure" value="1"/>
    </inkml:brush>
  </inkml:definitions>
  <inkml:trace contextRef="#ctx0" brushRef="#br0">0 0,'25'0,"-1"0,1 0,0 0,-25 0,50 0,-26 0,1 0,0 0,0 0,0 0,-25 0,24 0,-24 0,25 0,-25 0,25 0,0 0,-25 0,25 0,-1 0,1 0,0 0,25 0,-26 0,1 0,0 0,0 0,0 0,24 0,-49 0,25 0,0 0,-25 0,49 0,-49 0,25 0,49 0,-74 0,25 0,0 0,0 0,0 0,-1 0,1 0,-25 0,25 0,0 0,-25 0,25 0,-1 0,1 0,-25 0,50 0,-25 0,-25 0,49 0,-49 0,25 0,25 0,-26 0,1 0,0 0,-25 0,25 0,0 0,-1 0,26 0,-25 0,0 0,24 0,-24 0,24 0,-24 0,25 0,-25 0,-1 0,26 0,-50 0,25 0,-25 0,25 0,-25 0,24 0,1 0,-25 0,25 0,-25 0,25 0,-25 0,25 0,-1 0,-24 0,25 0,-25 0,25 0,-25 0,25 0,0 0,-25 0,24 0,-24 0,25 0,-25 0,25 0,0 0,-25 0,0 0,25 0,-25 0,24 0,-24 0,25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</inkml:traceFormat>
        <inkml:channelProperties>
          <inkml:channelProperty channel="X" name="resolution" value="32" units="1/cm"/>
          <inkml:channelProperty channel="Y" name="resolution" value="32" units="1/cm"/>
        </inkml:channelProperties>
      </inkml:inkSource>
      <inkml:timestamp xml:id="ts0" timeString="2014-11-24T13:34:45.68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ransparency" value="170"/>
      <inkml:brushProperty name="tip" value="rectangle"/>
      <inkml:brushProperty name="rasterOp" value="maskPen"/>
      <inkml:brushProperty name="fitToCurve" value="1"/>
      <inkml:brushProperty name="ignorePressure" value="1"/>
    </inkml:brush>
  </inkml:definitions>
  <inkml:trace contextRef="#ctx0" brushRef="#br0">-1 52,'24'0,"51"0,-26 0,-49 0,25 0,0 0,0 0,0 0,-1 0,-24 0,25 0,0 0,0 0,-25 0,25 0,-25 0,24 0,-24 0,25 0,0 0,0 0,-25 0,25 0,-1 0,1 0,-25 0,25 0,-25 0,25 0,0 0,-25 0,24 0,1 0,0 0,0 0,-25 0,25 0,-25 0,25 0,-1 0,-24 0,25 0,-25 0,25 0,-25 0,25 0,0 0,-25 0,24 0,-24 0,25 0,-25 0,25 0,0 0,-25 0,25 0,-25 0,24 0,-24-25,0 25,25 0,-25 0,25 0,-25 0,25 0,-25 0,25 0,-1 0,26 0,-50-25,0 25,25 0,-25 0,25 0,-25 0,24 0,-24 0,25 0,0 0,-25 0,25 0,-25 0,25 0,-25 0,24 0,1 0,-25 0,25 0,-25 0,25 0,-25 0,25 0,-1 0,-24 0,25 0,-25 0,0 0,25 0,-25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</inkml:traceFormat>
        <inkml:channelProperties>
          <inkml:channelProperty channel="X" name="resolution" value="32" units="1/cm"/>
          <inkml:channelProperty channel="Y" name="resolution" value="32" units="1/cm"/>
        </inkml:channelProperties>
      </inkml:inkSource>
      <inkml:timestamp xml:id="ts0" timeString="2014-11-24T13:52:42.33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ransparency" value="170"/>
      <inkml:brushProperty name="tip" value="rectangle"/>
      <inkml:brushProperty name="rasterOp" value="maskPen"/>
      <inkml:brushProperty name="fitToCurve" value="1"/>
      <inkml:brushProperty name="ignorePressure" value="1"/>
    </inkml:brush>
  </inkml:definitions>
  <inkml:trace contextRef="#ctx0" brushRef="#br0">-1 24,'0'0,"24"0,26 0,24 0,-49 0,0 0,0 0,24 0,-24 0,0 0,0 0,-25 0,25 0,-25-8,0 8,24 0,-24 0,25 0,-25 0,25 0,-25 0,25 0,0 0,-1 0,1 0,0 0,0 0,-25 0,25 0,0 0,-25 0,24 0,26 0,0 0,-1 0,1 0,24 0,-24 0,-1 0,0 0,1 0,-26 0,1 0,0 0,-25 0,25 0,0 0,-1 0,51 0,-26 0,26 0,-1 0,-49 0,25 0,-1 0,1 0,-25 0,0 0,-25 0,24 0,26 0,-25 0,24 0,-24 0,-25 0,50 0,-25 0,-1 0,1 0,0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</inkml:traceFormat>
        <inkml:channelProperties>
          <inkml:channelProperty channel="X" name="resolution" value="32" units="1/cm"/>
          <inkml:channelProperty channel="Y" name="resolution" value="32" units="1/cm"/>
        </inkml:channelProperties>
      </inkml:inkSource>
      <inkml:timestamp xml:id="ts0" timeString="2014-11-24T13:52:47.11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ransparency" value="170"/>
      <inkml:brushProperty name="tip" value="rectangle"/>
      <inkml:brushProperty name="rasterOp" value="maskPen"/>
      <inkml:brushProperty name="fitToCurve" value="1"/>
      <inkml:brushProperty name="ignorePressure" value="1"/>
    </inkml:brush>
  </inkml:definitions>
  <inkml:trace contextRef="#ctx0" brushRef="#br0">0 0,'0'0,"50"0,0 0,-26 0,51 0,-75 0,24 0,1 0,0 0,0 0,-25 0,25 0,-1 0,-24 0,25 0,-25 0,25 0,0 0,-1 0,1 0,-25 0,25 0,0 0,0 0,-25 0,24 0,1 0,0 0,-25 0,25 0,-25 0,25 0,-25 0,24 0,1 0,0 0,-25 0,49 0,-49 0,25 0,0 0,0 0,0 0,24 0,-24 0,0 0,0 0,-1 0,1 0,0 0,0 0,-25 0,24 0,-24 0,25 0,-25 0,25 0,-25 0,25 0,0 0,-1 0,-24 0,50 0,-50 0,25 0,-1 0,1 0,-25 0,25 0,-25 0,25 0,-25 0,25 0,-1 0,-24 0,25 0,-25 0,25 0,-25 0,25 0,0 0,-1 0,1 0,-25 0,25 0,0 0,-1 0,-24 0,25 0,0 0,0 0,-25 0,25 0,-1 0,1 0,25 0,-50 0,25 0,-1 0,1 0,0 0,24 0,-24 0,0 0,25 0,-26 0,1 0,0 0,24 0,-24 0,0 0,-25 0,25 0,-25 0,25 0,-25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</inkml:traceFormat>
        <inkml:channelProperties>
          <inkml:channelProperty channel="X" name="resolution" value="32" units="1/cm"/>
          <inkml:channelProperty channel="Y" name="resolution" value="32" units="1/cm"/>
        </inkml:channelProperties>
      </inkml:inkSource>
      <inkml:timestamp xml:id="ts0" timeString="2015-09-26T14:12:45.57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ransparency" value="170"/>
      <inkml:brushProperty name="tip" value="rectangle"/>
      <inkml:brushProperty name="rasterOp" value="maskPen"/>
      <inkml:brushProperty name="fitToCurve" value="1"/>
      <inkml:brushProperty name="ignorePressure" value="1"/>
    </inkml:brush>
  </inkml:definitions>
  <inkml:trace contextRef="#ctx0" brushRef="#br0">0 0,'25'0,"25"0,-25 0,-25 0,49 0,-24 0,0 0,0 0,0 0,-1 0,1 0,0 0,0 0,0 0,25 0,-26 0,1 0,25 0,0 0,-1 0,-49 0,75 0,-50 0,24 0,26 0,-1 0,-49 0,25 0,-1 0,-24 0,50 0,-25 0,-26 0,1 0,0 0,-25 0,50 0,-25 0,-1 0,1 0,25 0,-50 0,25 0,49 0,-24 0,0 0,-1 0,26 0,-50 0,49 0,-24 0,24 0,-24 0,0 0,-1 0,-24 0,25 0,24 0,-24 0,-25 0,0 0,24 0,1 0,-25 0,0 0,25 0,-26 0,1 0,0 0,25 0,-1 0,-24 0,0 0,0 0,0 0,0 0,-25 0,24 0,-24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</inkml:traceFormat>
        <inkml:channelProperties>
          <inkml:channelProperty channel="X" name="resolution" value="32" units="1/cm"/>
          <inkml:channelProperty channel="Y" name="resolution" value="32" units="1/cm"/>
        </inkml:channelProperties>
      </inkml:inkSource>
      <inkml:timestamp xml:id="ts0" timeString="2015-09-26T14:12:48.66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ransparency" value="170"/>
      <inkml:brushProperty name="tip" value="rectangle"/>
      <inkml:brushProperty name="rasterOp" value="maskPen"/>
      <inkml:brushProperty name="fitToCurve" value="1"/>
      <inkml:brushProperty name="ignorePressure" value="1"/>
    </inkml:brush>
  </inkml:definitions>
  <inkml:trace contextRef="#ctx0" brushRef="#br0">0 0,'50'0,"-25"0,24 0,1 0,24 27,-49-1,49-26,-24 0,0 0,24 0,0 0,-49 0,50 0,-51 0,1 0,25 0,-1 0,-49 0,50 0,-25 0,-1 0,26 0,0 0,24 0,-49 0,49 0,-24 0,-1 0,1 0,24 0,1 0,-26 0,-24 0,50 0,-51 0,26 0,0 0,-26 0,26 0,0 0,-1 0,26 0,-51 0,26 0,-25 0,24 0,1 0,0 0,-26 0,1 0,25 0,-1 0,-24 0,0 0,25 0,-26 0,1 0,25 0,-25 0,24 0,-24 0,0 0,24 0,-24 0,25 0,-26 0,51 0,-26 0,-24 0,25 0,-1 0,-24 0,50 0,-51 0,26 0,-25 0,24 0,-24 0,-25 0,25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92FCE3-FDFD-4478-BF35-57923EE2FF72}" type="datetimeFigureOut">
              <a:rPr lang="en-US" smtClean="0"/>
              <a:pPr/>
              <a:t>10/11/2021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FB6E8A-DAE1-424F-AABA-3FBD4B722F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288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Caudal part of neural tube form spinal cord whereas cephalic part form brain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B6E8A-DAE1-424F-AABA-3FBD4B722FC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ventricle is continuous with central canal of spinal cord.</a:t>
            </a: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7D2F7B-6069-4D71-9D16-F84F2EE2D8CA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Cerebellum develop from rhombic lip that develop from metencephalon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B6E8A-DAE1-424F-AABA-3FBD4B722FC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B6E8A-DAE1-424F-AABA-3FBD4B722FC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B6E8A-DAE1-424F-AABA-3FBD4B722FC3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B6E8A-DAE1-424F-AABA-3FBD4B722FC3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B6E8A-DAE1-424F-AABA-3FBD4B722FC3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B6E8A-DAE1-424F-AABA-3FBD4B722FC3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They differentiate into </a:t>
            </a:r>
            <a:r>
              <a:rPr lang="en-US" b="1" dirty="0" smtClean="0"/>
              <a:t>astrocytes</a:t>
            </a:r>
            <a:r>
              <a:rPr lang="en-US" dirty="0" smtClean="0"/>
              <a:t> in mantle layer and </a:t>
            </a:r>
            <a:r>
              <a:rPr lang="en-US" b="1" dirty="0" smtClean="0"/>
              <a:t>oligodendrocyte</a:t>
            </a:r>
            <a:r>
              <a:rPr lang="en-US" dirty="0" smtClean="0"/>
              <a:t> in marginal layer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B6E8A-DAE1-424F-AABA-3FBD4B722FC3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 cells develop from neuroepithelial cells except microglia which develop from mesenchymal cells of </a:t>
            </a:r>
            <a:r>
              <a:rPr lang="en-US" dirty="0" err="1" smtClean="0"/>
              <a:t>monocyte</a:t>
            </a:r>
            <a:r>
              <a:rPr lang="en-US" dirty="0" smtClean="0"/>
              <a:t>- macrophage lineage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B6E8A-DAE1-424F-AABA-3FBD4B722FC3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B6E8A-DAE1-424F-AABA-3FBD4B722FC3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B6E8A-DAE1-424F-AABA-3FBD4B722FC3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/>
              <a:t>Type I</a:t>
            </a:r>
            <a:r>
              <a:rPr lang="en-US" dirty="0" smtClean="0"/>
              <a:t> : A congenital malformation, generally asymptomatic during childhood, but often manifests with headaches and </a:t>
            </a:r>
            <a:r>
              <a:rPr lang="en-US" dirty="0" err="1" smtClean="0"/>
              <a:t>cerebellar</a:t>
            </a:r>
            <a:r>
              <a:rPr lang="en-US" dirty="0" smtClean="0"/>
              <a:t> symptoms. Herniation of cerebellar tonsils. The most common form. Syndrome of </a:t>
            </a:r>
            <a:r>
              <a:rPr lang="en-US" dirty="0" err="1" smtClean="0"/>
              <a:t>occipitoatlantoaxial</a:t>
            </a:r>
            <a:r>
              <a:rPr lang="en-US" dirty="0" smtClean="0"/>
              <a:t> </a:t>
            </a:r>
            <a:r>
              <a:rPr lang="en-US" dirty="0" err="1" smtClean="0"/>
              <a:t>hypermobility</a:t>
            </a:r>
            <a:r>
              <a:rPr lang="en-US" dirty="0" smtClean="0"/>
              <a:t>. An acquired </a:t>
            </a:r>
            <a:r>
              <a:rPr lang="en-US" dirty="0" err="1" smtClean="0"/>
              <a:t>Chiari</a:t>
            </a:r>
            <a:r>
              <a:rPr lang="en-US" dirty="0" smtClean="0"/>
              <a:t> I Malformation in patients with hereditary disorders of connective tissue.</a:t>
            </a:r>
            <a:r>
              <a:rPr lang="en-US" baseline="30000" dirty="0" smtClean="0"/>
              <a:t> </a:t>
            </a:r>
            <a:r>
              <a:rPr lang="en-US" dirty="0" smtClean="0"/>
              <a:t>Patients who exhibit extreme joint </a:t>
            </a:r>
            <a:r>
              <a:rPr lang="en-US" dirty="0" err="1" smtClean="0"/>
              <a:t>hypermobility</a:t>
            </a:r>
            <a:r>
              <a:rPr lang="en-US" dirty="0" smtClean="0"/>
              <a:t> and connective tissue weakness as a result of Ehlers-</a:t>
            </a:r>
            <a:r>
              <a:rPr lang="en-US" dirty="0" err="1" smtClean="0"/>
              <a:t>Danlos</a:t>
            </a:r>
            <a:r>
              <a:rPr lang="en-US" dirty="0" smtClean="0"/>
              <a:t> syndrome or </a:t>
            </a:r>
            <a:r>
              <a:rPr lang="en-US" dirty="0" err="1" smtClean="0"/>
              <a:t>Marfan</a:t>
            </a:r>
            <a:r>
              <a:rPr lang="en-US" dirty="0" smtClean="0"/>
              <a:t> Syndrome are susceptible to instabilities of the </a:t>
            </a:r>
            <a:r>
              <a:rPr lang="en-US" dirty="0" err="1" smtClean="0"/>
              <a:t>craniocervical</a:t>
            </a:r>
            <a:r>
              <a:rPr lang="en-US" dirty="0" smtClean="0"/>
              <a:t> junction and thus acquiring a </a:t>
            </a:r>
            <a:r>
              <a:rPr lang="en-US" dirty="0" err="1" smtClean="0"/>
              <a:t>Chiari</a:t>
            </a:r>
            <a:r>
              <a:rPr lang="en-US" dirty="0" smtClean="0"/>
              <a:t> Malformation. This type is difficult to diagnose and treat. </a:t>
            </a:r>
          </a:p>
          <a:p>
            <a:r>
              <a:rPr lang="en-US" dirty="0" smtClean="0"/>
              <a:t>Spinal cord trapped btw two vertebrae. Pulls brain</a:t>
            </a:r>
            <a:r>
              <a:rPr lang="en-US" baseline="0" dirty="0" smtClean="0"/>
              <a:t> down. Blockage of CSF leads to </a:t>
            </a:r>
            <a:r>
              <a:rPr lang="en-US" dirty="0" smtClean="0"/>
              <a:t>hydrocephalus. </a:t>
            </a:r>
          </a:p>
          <a:p>
            <a:endParaRPr lang="en-US" dirty="0" smtClean="0"/>
          </a:p>
          <a:p>
            <a:r>
              <a:rPr lang="en-US" b="1" dirty="0" smtClean="0"/>
              <a:t>Type II </a:t>
            </a:r>
            <a:r>
              <a:rPr lang="en-US" dirty="0" smtClean="0"/>
              <a:t>: Usually accompanied by a lumbar </a:t>
            </a:r>
            <a:r>
              <a:rPr lang="en-US" dirty="0" err="1" smtClean="0"/>
              <a:t>myelomeningocele</a:t>
            </a:r>
            <a:r>
              <a:rPr lang="en-US" baseline="30000" dirty="0" smtClean="0"/>
              <a:t> </a:t>
            </a:r>
            <a:r>
              <a:rPr lang="en-US" dirty="0" smtClean="0"/>
              <a:t>leading to partial or complete paralysis below the spinal defect. As opposed to the less pronounced </a:t>
            </a:r>
            <a:r>
              <a:rPr lang="en-US" dirty="0" err="1" smtClean="0"/>
              <a:t>tonsillar</a:t>
            </a:r>
            <a:r>
              <a:rPr lang="en-US" dirty="0" smtClean="0"/>
              <a:t> herniation seen with </a:t>
            </a:r>
            <a:r>
              <a:rPr lang="en-US" dirty="0" err="1" smtClean="0"/>
              <a:t>Chiari</a:t>
            </a:r>
            <a:r>
              <a:rPr lang="en-US" dirty="0" smtClean="0"/>
              <a:t> I, there is a larger </a:t>
            </a:r>
            <a:r>
              <a:rPr lang="en-US" dirty="0" err="1" smtClean="0"/>
              <a:t>cerebellar</a:t>
            </a:r>
            <a:r>
              <a:rPr lang="en-US" dirty="0" smtClean="0"/>
              <a:t> </a:t>
            </a:r>
            <a:r>
              <a:rPr lang="en-US" dirty="0" err="1" smtClean="0"/>
              <a:t>vermian</a:t>
            </a:r>
            <a:r>
              <a:rPr lang="en-US" dirty="0" smtClean="0"/>
              <a:t> displacement. Low lying </a:t>
            </a:r>
            <a:r>
              <a:rPr lang="en-US" dirty="0" err="1" smtClean="0"/>
              <a:t>torcular</a:t>
            </a:r>
            <a:r>
              <a:rPr lang="en-US" dirty="0" smtClean="0"/>
              <a:t> </a:t>
            </a:r>
            <a:r>
              <a:rPr lang="en-US" dirty="0" err="1" smtClean="0"/>
              <a:t>herophili</a:t>
            </a:r>
            <a:r>
              <a:rPr lang="en-US" dirty="0" smtClean="0"/>
              <a:t>, </a:t>
            </a:r>
            <a:r>
              <a:rPr lang="en-US" dirty="0" err="1" smtClean="0"/>
              <a:t>tectal</a:t>
            </a:r>
            <a:r>
              <a:rPr lang="en-US" dirty="0" smtClean="0"/>
              <a:t> </a:t>
            </a:r>
            <a:r>
              <a:rPr lang="en-US" dirty="0" err="1" smtClean="0"/>
              <a:t>beaking</a:t>
            </a:r>
            <a:r>
              <a:rPr lang="en-US" dirty="0" smtClean="0"/>
              <a:t>, and hydrocephalus with consequent </a:t>
            </a:r>
            <a:r>
              <a:rPr lang="en-US" dirty="0" err="1" smtClean="0"/>
              <a:t>clival</a:t>
            </a:r>
            <a:r>
              <a:rPr lang="en-US" dirty="0" smtClean="0"/>
              <a:t> </a:t>
            </a:r>
            <a:r>
              <a:rPr lang="en-US" dirty="0" err="1" smtClean="0"/>
              <a:t>hypoplasia</a:t>
            </a:r>
            <a:r>
              <a:rPr lang="en-US" dirty="0" smtClean="0"/>
              <a:t> are classic anatomic associations.</a:t>
            </a:r>
            <a:r>
              <a:rPr lang="en-US" baseline="30000" dirty="0" smtClean="0"/>
              <a:t> </a:t>
            </a:r>
            <a:r>
              <a:rPr lang="en-US" dirty="0" smtClean="0"/>
              <a:t>The position of the </a:t>
            </a:r>
            <a:r>
              <a:rPr lang="en-US" dirty="0" err="1" smtClean="0"/>
              <a:t>torcular</a:t>
            </a:r>
            <a:r>
              <a:rPr lang="en-US" dirty="0" smtClean="0"/>
              <a:t> </a:t>
            </a:r>
            <a:r>
              <a:rPr lang="en-US" dirty="0" err="1" smtClean="0"/>
              <a:t>herophili</a:t>
            </a:r>
            <a:r>
              <a:rPr lang="en-US" dirty="0" smtClean="0"/>
              <a:t> is important for distinction from Dandy Walker syndrome in which it is classically upturned. This is important because the </a:t>
            </a:r>
            <a:r>
              <a:rPr lang="en-US" dirty="0" err="1" smtClean="0"/>
              <a:t>hypoplastic</a:t>
            </a:r>
            <a:r>
              <a:rPr lang="en-US" dirty="0" smtClean="0"/>
              <a:t> cerebellum of Dandy Walker may be difficult to distinguish from a </a:t>
            </a:r>
            <a:r>
              <a:rPr lang="en-US" dirty="0" err="1" smtClean="0"/>
              <a:t>Chiari</a:t>
            </a:r>
            <a:r>
              <a:rPr lang="en-US" dirty="0" smtClean="0"/>
              <a:t> malformation that has herniated or is ectopic on imaging. </a:t>
            </a:r>
            <a:r>
              <a:rPr lang="en-US" dirty="0" err="1" smtClean="0"/>
              <a:t>Colpocephaly</a:t>
            </a:r>
            <a:r>
              <a:rPr lang="en-US" dirty="0" smtClean="0"/>
              <a:t> may be seen due to the associated neural tube defect. </a:t>
            </a:r>
          </a:p>
          <a:p>
            <a:endParaRPr lang="en-US" dirty="0" smtClean="0"/>
          </a:p>
          <a:p>
            <a:r>
              <a:rPr lang="en-US" b="1" dirty="0" smtClean="0"/>
              <a:t>Type III</a:t>
            </a:r>
            <a:r>
              <a:rPr lang="en-US" dirty="0" smtClean="0"/>
              <a:t>: Causes severe neurological defects. It is associated with an occipital </a:t>
            </a:r>
            <a:r>
              <a:rPr lang="en-US" dirty="0" err="1" smtClean="0"/>
              <a:t>encephalocele</a:t>
            </a:r>
            <a:r>
              <a:rPr lang="en-US" dirty="0" smtClean="0"/>
              <a:t>.</a:t>
            </a:r>
          </a:p>
          <a:p>
            <a:endParaRPr lang="en-US" baseline="30000" dirty="0" smtClean="0"/>
          </a:p>
          <a:p>
            <a:r>
              <a:rPr lang="en-US" b="1" dirty="0" smtClean="0"/>
              <a:t>Type IV</a:t>
            </a:r>
            <a:r>
              <a:rPr lang="en-US" dirty="0" smtClean="0"/>
              <a:t>: Characterized by a lack of </a:t>
            </a:r>
            <a:r>
              <a:rPr lang="en-US" dirty="0" err="1" smtClean="0"/>
              <a:t>cerebellar</a:t>
            </a:r>
            <a:r>
              <a:rPr lang="en-US" dirty="0" smtClean="0"/>
              <a:t> development. </a:t>
            </a:r>
          </a:p>
          <a:p>
            <a:endParaRPr lang="en-US" dirty="0" smtClean="0"/>
          </a:p>
          <a:p>
            <a:r>
              <a:rPr lang="en-US" dirty="0" smtClean="0"/>
              <a:t>Other conditions sometimes associated with </a:t>
            </a:r>
            <a:r>
              <a:rPr lang="en-US" dirty="0" err="1" smtClean="0"/>
              <a:t>Chiari</a:t>
            </a:r>
            <a:r>
              <a:rPr lang="en-US" dirty="0" smtClean="0"/>
              <a:t> Malformation include hydrocephalus, </a:t>
            </a:r>
            <a:r>
              <a:rPr lang="en-US" dirty="0" err="1" smtClean="0"/>
              <a:t>syringomyelia</a:t>
            </a:r>
            <a:r>
              <a:rPr lang="en-US" dirty="0" smtClean="0"/>
              <a:t>, spinal curvature, tethered spinal cord syndrome, and connective tissue disorders</a:t>
            </a:r>
            <a:r>
              <a:rPr lang="en-US" baseline="30000" dirty="0" smtClean="0"/>
              <a:t> </a:t>
            </a:r>
            <a:r>
              <a:rPr lang="en-US" dirty="0" smtClean="0"/>
              <a:t>such as Ehlers-</a:t>
            </a:r>
            <a:r>
              <a:rPr lang="en-US" dirty="0" err="1" smtClean="0"/>
              <a:t>Danlos</a:t>
            </a:r>
            <a:r>
              <a:rPr lang="en-US" dirty="0" smtClean="0"/>
              <a:t> syndrome and </a:t>
            </a:r>
            <a:r>
              <a:rPr lang="en-US" dirty="0" err="1" smtClean="0"/>
              <a:t>Marfan</a:t>
            </a:r>
            <a:r>
              <a:rPr lang="en-US" dirty="0" smtClean="0"/>
              <a:t> Syndrome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0C9AA4-D52B-4630-AD10-EEEC27B0AE0C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err="1" smtClean="0"/>
              <a:t>Rathke’s</a:t>
            </a:r>
            <a:r>
              <a:rPr lang="en-CA" dirty="0" smtClean="0"/>
              <a:t> pouch is a diverticulum from</a:t>
            </a:r>
            <a:r>
              <a:rPr lang="en-CA" baseline="0" dirty="0" smtClean="0"/>
              <a:t> the roof of the oral cavity (stomodeum)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B6E8A-DAE1-424F-AABA-3FBD4B722FC3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66F85BF-53BD-43AF-AE90-7BDA085BCC2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BBBBF7-C7D1-410D-B0F7-83513697BAB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374CD1-ED74-4805-B1E9-4E983E8B6AA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Neural crest cells give rise to ganglion and  post ganglionic fibers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B6E8A-DAE1-424F-AABA-3FBD4B722FC3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B6E8A-DAE1-424F-AABA-3FBD4B722FC3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B6E8A-DAE1-424F-AABA-3FBD4B722FC3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CNS- central nervous system, PNS- peripheral nervous 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B6E8A-DAE1-424F-AABA-3FBD4B722FC3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3116A-9455-4751-8298-B17C9F1982BC}" type="datetime1">
              <a:rPr lang="en-US" smtClean="0"/>
              <a:pPr/>
              <a:t>10/11/2021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807E8-A714-41EA-802B-6A6537DABA1C}" type="datetime1">
              <a:rPr lang="en-US" smtClean="0"/>
              <a:pPr/>
              <a:t>10/11/2021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D7093-8197-4D03-A887-2767B732172C}" type="datetime1">
              <a:rPr lang="en-US" smtClean="0"/>
              <a:pPr/>
              <a:t>10/11/2021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2D62-A17A-4EA8-B97D-37F01BCE5ABA}" type="datetime1">
              <a:rPr lang="en-US" smtClean="0"/>
              <a:pPr/>
              <a:t>10/11/2021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A137A-E220-4510-8E99-1A95B9BD68CA}" type="datetime1">
              <a:rPr lang="en-US" smtClean="0"/>
              <a:pPr/>
              <a:t>10/11/2021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AC491-7A37-49F3-A488-D27CC8C5B6CC}" type="datetime1">
              <a:rPr lang="en-US" smtClean="0"/>
              <a:pPr/>
              <a:t>10/11/2021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C0117-12D9-4C85-BC9D-22A588658748}" type="datetime1">
              <a:rPr lang="en-US" smtClean="0"/>
              <a:pPr/>
              <a:t>10/11/2021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AA4F-8DDF-4395-81F1-3453A09E354C}" type="datetime1">
              <a:rPr lang="en-US" smtClean="0"/>
              <a:pPr/>
              <a:t>10/11/2021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F010-C795-43C7-8E53-499497E7EA27}" type="datetime1">
              <a:rPr lang="en-US" smtClean="0"/>
              <a:pPr/>
              <a:t>10/11/2021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D7E51-C9E6-4921-B520-DBBD21691D3C}" type="datetime1">
              <a:rPr lang="en-US" smtClean="0"/>
              <a:pPr/>
              <a:t>10/11/2021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D1863-AC3F-4D0A-A435-8FF419E03C7F}" type="datetime1">
              <a:rPr lang="en-US" smtClean="0"/>
              <a:pPr/>
              <a:t>10/11/2021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46292EE-5038-41D1-B86F-45268B2CFEC7}" type="datetime1">
              <a:rPr lang="en-US" smtClean="0"/>
              <a:pPr/>
              <a:t>10/11/2021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7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8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customXml" Target="../ink/ink3.xml"/><Relationship Id="rId3" Type="http://schemas.openxmlformats.org/officeDocument/2006/relationships/diagramLayout" Target="../diagrams/layout7.xml"/><Relationship Id="rId7" Type="http://schemas.openxmlformats.org/officeDocument/2006/relationships/image" Target="../media/image11.png"/><Relationship Id="rId12" Type="http://schemas.openxmlformats.org/officeDocument/2006/relationships/image" Target="../media/image14.emf"/><Relationship Id="rId2" Type="http://schemas.openxmlformats.org/officeDocument/2006/relationships/diagramData" Target="../diagrams/data7.xml"/><Relationship Id="rId16" Type="http://schemas.openxmlformats.org/officeDocument/2006/relationships/image" Target="../media/image16.emf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7.xml"/><Relationship Id="rId11" Type="http://schemas.openxmlformats.org/officeDocument/2006/relationships/customXml" Target="../ink/ink2.xml"/><Relationship Id="rId5" Type="http://schemas.openxmlformats.org/officeDocument/2006/relationships/diagramColors" Target="../diagrams/colors7.xml"/><Relationship Id="rId15" Type="http://schemas.openxmlformats.org/officeDocument/2006/relationships/customXml" Target="../ink/ink4.xml"/><Relationship Id="rId10" Type="http://schemas.openxmlformats.org/officeDocument/2006/relationships/image" Target="../media/image13.emf"/><Relationship Id="rId4" Type="http://schemas.openxmlformats.org/officeDocument/2006/relationships/diagramQuickStyle" Target="../diagrams/quickStyle7.xml"/><Relationship Id="rId9" Type="http://schemas.openxmlformats.org/officeDocument/2006/relationships/customXml" Target="../ink/ink1.xml"/><Relationship Id="rId1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image" Target="../media/image21.png"/><Relationship Id="rId7" Type="http://schemas.openxmlformats.org/officeDocument/2006/relationships/customXml" Target="../ink/ink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emf"/><Relationship Id="rId5" Type="http://schemas.openxmlformats.org/officeDocument/2006/relationships/customXml" Target="../ink/ink5.xml"/><Relationship Id="rId10" Type="http://schemas.openxmlformats.org/officeDocument/2006/relationships/image" Target="../media/image29.emf"/><Relationship Id="rId4" Type="http://schemas.openxmlformats.org/officeDocument/2006/relationships/image" Target="../media/image22.png"/><Relationship Id="rId9" Type="http://schemas.openxmlformats.org/officeDocument/2006/relationships/customXml" Target="../ink/ink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3" Type="http://schemas.openxmlformats.org/officeDocument/2006/relationships/image" Target="../media/image35.png"/><Relationship Id="rId7" Type="http://schemas.openxmlformats.org/officeDocument/2006/relationships/customXml" Target="../ink/ink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emf"/><Relationship Id="rId5" Type="http://schemas.openxmlformats.org/officeDocument/2006/relationships/customXml" Target="../ink/ink8.xml"/><Relationship Id="rId4" Type="http://schemas.openxmlformats.org/officeDocument/2006/relationships/image" Target="../media/image36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Development of nervous system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2290" name="Picture 2" descr="http://blog.chiropracticbuffalo.org/wp-content/uploads/2012/07/br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3505200"/>
            <a:ext cx="3564847" cy="3017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Three main parts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Central nervous system</a:t>
            </a:r>
          </a:p>
          <a:p>
            <a:pPr lvl="1"/>
            <a:r>
              <a:rPr lang="en-US" dirty="0" smtClean="0"/>
              <a:t>Brain and spinal cord</a:t>
            </a:r>
          </a:p>
          <a:p>
            <a:pPr lvl="1"/>
            <a:endParaRPr lang="en-US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Peripheral nervous system</a:t>
            </a:r>
          </a:p>
          <a:p>
            <a:pPr lvl="1"/>
            <a:r>
              <a:rPr lang="en-US" dirty="0" smtClean="0"/>
              <a:t>Cranial and spinal nerves</a:t>
            </a:r>
          </a:p>
          <a:p>
            <a:pPr lvl="1"/>
            <a:endParaRPr lang="en-US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Autonomic nervous system</a:t>
            </a:r>
          </a:p>
          <a:p>
            <a:pPr lvl="1"/>
            <a:r>
              <a:rPr lang="en-US" dirty="0" smtClean="0"/>
              <a:t>Sympathetic and parasympathetic nervous 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C00000"/>
                </a:solidFill>
              </a:rPr>
              <a:t>Formation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of neural tube</a:t>
            </a:r>
            <a:endParaRPr lang="en-US" dirty="0">
              <a:solidFill>
                <a:srgbClr val="C00000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1"/>
          </p:nvPr>
        </p:nvGraphicFramePr>
        <p:xfrm>
          <a:off x="228600" y="1447800"/>
          <a:ext cx="40386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38600" y="2362200"/>
            <a:ext cx="4791075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4114800" y="5257800"/>
            <a:ext cx="1031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week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sz="half" idx="1"/>
          </p:nvPr>
        </p:nvGraphicFramePr>
        <p:xfrm>
          <a:off x="228600" y="1600200"/>
          <a:ext cx="41910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19600" y="1905000"/>
            <a:ext cx="4533900" cy="37052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7620000" y="1752600"/>
            <a:ext cx="1295400" cy="3810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7772400" y="5181600"/>
            <a:ext cx="1219200" cy="3048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3429000" y="990600"/>
            <a:ext cx="2072619" cy="3752850"/>
            <a:chOff x="3752850" y="1552575"/>
            <a:chExt cx="2072619" cy="3752850"/>
          </a:xfrm>
        </p:grpSpPr>
        <p:pic>
          <p:nvPicPr>
            <p:cNvPr id="2867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52850" y="1552575"/>
              <a:ext cx="1638300" cy="3752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" name="Straight Connector 5"/>
            <p:cNvCxnSpPr/>
            <p:nvPr/>
          </p:nvCxnSpPr>
          <p:spPr>
            <a:xfrm>
              <a:off x="4648200" y="3581400"/>
              <a:ext cx="533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105400" y="3429000"/>
              <a:ext cx="72006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Somites </a:t>
              </a:r>
              <a:endParaRPr lang="en-US" sz="1200" dirty="0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057400" y="4953000"/>
            <a:ext cx="4711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Cephalic part – brain, caudal part – spinal cord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C00000"/>
                </a:solidFill>
              </a:rPr>
              <a:t>Development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of neural tube flexures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8" name="Diagram 7"/>
          <p:cNvGraphicFramePr/>
          <p:nvPr/>
        </p:nvGraphicFramePr>
        <p:xfrm>
          <a:off x="533400" y="1905000"/>
          <a:ext cx="36576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53603" name="Picture 3"/>
          <p:cNvPicPr>
            <a:picLocks noChangeAspect="1" noChangeArrowheads="1"/>
          </p:cNvPicPr>
          <p:nvPr/>
        </p:nvPicPr>
        <p:blipFill>
          <a:blip r:embed="rId8" cstate="print"/>
          <a:srcRect l="31532" t="13380" r="39087" b="48592"/>
          <a:stretch>
            <a:fillRect/>
          </a:stretch>
        </p:blipFill>
        <p:spPr bwMode="auto">
          <a:xfrm>
            <a:off x="4495800" y="3276600"/>
            <a:ext cx="4385729" cy="3383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86600" y="228600"/>
            <a:ext cx="1317293" cy="301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876800" y="6488668"/>
            <a:ext cx="35301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week neural tube bends ventrally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0" dirty="0" smtClean="0"/>
              <a:t/>
            </a:r>
            <a:br>
              <a:rPr lang="en-US" b="0" dirty="0" smtClean="0"/>
            </a:br>
            <a:r>
              <a:rPr lang="en-US" dirty="0" smtClean="0">
                <a:solidFill>
                  <a:srgbClr val="C00000"/>
                </a:solidFill>
              </a:rPr>
              <a:t>Cephalic end of neural tube shows three dilations (vesicles)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>
              <a:solidFill>
                <a:srgbClr val="C0000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52400" y="1600200"/>
          <a:ext cx="4953000" cy="4709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76802" name="Picture 2" descr="http://i.quizlet.com/i/2Ihcll3rAh6tMzq9gqgxIQ_m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57800" y="2590800"/>
            <a:ext cx="3638038" cy="2834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Further division of brain vesicle</a:t>
            </a:r>
            <a:endParaRPr lang="en-US" dirty="0">
              <a:solidFill>
                <a:srgbClr val="C00000"/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1"/>
          </p:nvPr>
        </p:nvGraphicFramePr>
        <p:xfrm>
          <a:off x="152400" y="1981200"/>
          <a:ext cx="4038600" cy="4297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67200" y="1143000"/>
            <a:ext cx="48768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8" cstate="print"/>
          <a:srcRect l="51190" t="2201" r="2381" b="58184"/>
          <a:stretch>
            <a:fillRect/>
          </a:stretch>
        </p:blipFill>
        <p:spPr bwMode="auto">
          <a:xfrm>
            <a:off x="5791200" y="4754880"/>
            <a:ext cx="2278380" cy="2103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C00000"/>
                </a:solidFill>
              </a:rPr>
              <a:t>Development of ventricle</a:t>
            </a:r>
          </a:p>
        </p:txBody>
      </p:sp>
      <p:graphicFrame>
        <p:nvGraphicFramePr>
          <p:cNvPr id="12" name="Diagram 11"/>
          <p:cNvGraphicFramePr/>
          <p:nvPr/>
        </p:nvGraphicFramePr>
        <p:xfrm>
          <a:off x="152400" y="990600"/>
          <a:ext cx="457200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32" name="Picture 8" descr="sketchbrain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53000" y="1676400"/>
            <a:ext cx="37338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le 6"/>
          <p:cNvSpPr/>
          <p:nvPr/>
        </p:nvSpPr>
        <p:spPr>
          <a:xfrm>
            <a:off x="5105400" y="2057400"/>
            <a:ext cx="762000" cy="4572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5105400" y="2971800"/>
            <a:ext cx="762000" cy="4572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5105400" y="3429000"/>
            <a:ext cx="762000" cy="4572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5105400" y="3962400"/>
            <a:ext cx="762000" cy="4572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C00000"/>
                </a:solidFill>
              </a:rPr>
              <a:t>Circulation of</a:t>
            </a:r>
            <a:br>
              <a:rPr lang="en-US" sz="3200" dirty="0" smtClean="0">
                <a:solidFill>
                  <a:srgbClr val="C00000"/>
                </a:solidFill>
              </a:rPr>
            </a:br>
            <a:r>
              <a:rPr lang="en-US" sz="3200" dirty="0" smtClean="0">
                <a:solidFill>
                  <a:srgbClr val="C00000"/>
                </a:solidFill>
              </a:rPr>
              <a:t> cerebrospinal fluid</a:t>
            </a:r>
            <a:endParaRPr lang="en-US" sz="3200" dirty="0">
              <a:solidFill>
                <a:srgbClr val="C00000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1"/>
          </p:nvPr>
        </p:nvGraphicFramePr>
        <p:xfrm>
          <a:off x="228600" y="1600200"/>
          <a:ext cx="30480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81200" y="2438400"/>
            <a:ext cx="2063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Foramina of Monro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057400" y="3657600"/>
            <a:ext cx="19287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dirty="0" smtClean="0"/>
              <a:t>Cerebral aqueduct 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133600" y="4800600"/>
            <a:ext cx="22557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Foramina of </a:t>
            </a:r>
          </a:p>
          <a:p>
            <a:r>
              <a:rPr lang="en-US" sz="1600" dirty="0" err="1" smtClean="0"/>
              <a:t>Magendie</a:t>
            </a:r>
            <a:r>
              <a:rPr lang="en-US" sz="1600" dirty="0" smtClean="0"/>
              <a:t> and  </a:t>
            </a:r>
            <a:r>
              <a:rPr lang="en-US" sz="1600" dirty="0" err="1" smtClean="0"/>
              <a:t>Luschka</a:t>
            </a:r>
            <a:r>
              <a:rPr lang="en-US" sz="1600" dirty="0" smtClean="0"/>
              <a:t>  </a:t>
            </a:r>
            <a:endParaRPr lang="en-US" sz="16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/>
          <a:srcRect t="3521"/>
          <a:stretch>
            <a:fillRect/>
          </a:stretch>
        </p:blipFill>
        <p:spPr bwMode="auto">
          <a:xfrm>
            <a:off x="5214082" y="2651760"/>
            <a:ext cx="3929918" cy="420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ounded Rectangle 11"/>
          <p:cNvSpPr/>
          <p:nvPr/>
        </p:nvSpPr>
        <p:spPr>
          <a:xfrm>
            <a:off x="8077200" y="4572000"/>
            <a:ext cx="1066800" cy="6858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5" descr="http://www.expandingrobertses.com/brain%20ventricles.jpg"/>
          <p:cNvPicPr>
            <a:picLocks noChangeAspect="1" noChangeArrowheads="1"/>
          </p:cNvPicPr>
          <p:nvPr/>
        </p:nvPicPr>
        <p:blipFill>
          <a:blip r:embed="rId8" cstate="print"/>
          <a:srcRect t="6737" r="677" b="37024"/>
          <a:stretch>
            <a:fillRect/>
          </a:stretch>
        </p:blipFill>
        <p:spPr bwMode="auto">
          <a:xfrm>
            <a:off x="4572000" y="0"/>
            <a:ext cx="45720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9874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633913" y="177800"/>
              <a:ext cx="831850" cy="9525"/>
            </p14:xfrm>
          </p:contentPart>
        </mc:Choice>
        <mc:Fallback xmlns="">
          <p:pic>
            <p:nvPicPr>
              <p:cNvPr id="79874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618075" y="115358"/>
                <a:ext cx="863886" cy="1340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9875" name="Ink 3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099425" y="588963"/>
              <a:ext cx="714375" cy="1587"/>
            </p14:xfrm>
          </p:contentPart>
        </mc:Choice>
        <mc:Fallback xmlns="">
          <p:pic>
            <p:nvPicPr>
              <p:cNvPr id="79875" name="Ink 3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083582" y="309651"/>
                <a:ext cx="746061" cy="5602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79876" name="Ink 4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089900" y="1384300"/>
              <a:ext cx="787400" cy="1588"/>
            </p14:xfrm>
          </p:contentPart>
        </mc:Choice>
        <mc:Fallback xmlns="">
          <p:pic>
            <p:nvPicPr>
              <p:cNvPr id="79876" name="Ink 4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074058" y="1104812"/>
                <a:ext cx="819083" cy="5605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79877" name="Ink 5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188325" y="4081463"/>
              <a:ext cx="857250" cy="1587"/>
            </p14:xfrm>
          </p:contentPart>
        </mc:Choice>
        <mc:Fallback xmlns="">
          <p:pic>
            <p:nvPicPr>
              <p:cNvPr id="79877" name="Ink 5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172483" y="3802151"/>
                <a:ext cx="888933" cy="560211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Histological differentiation of neural tube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267200" cy="48768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Neuroepithelium</a:t>
            </a:r>
            <a:r>
              <a:rPr lang="en-US" dirty="0" smtClean="0"/>
              <a:t> - Cells lining the neural tube</a:t>
            </a:r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/>
          </a:p>
          <a:p>
            <a:r>
              <a:rPr lang="en-US" dirty="0" smtClean="0"/>
              <a:t>These cells gives rise to most of the cells of CNS</a:t>
            </a:r>
          </a:p>
          <a:p>
            <a:endParaRPr lang="en-US" dirty="0" smtClean="0"/>
          </a:p>
          <a:p>
            <a:r>
              <a:rPr lang="en-US" dirty="0" smtClean="0"/>
              <a:t>It divides, differentiate &amp; organize into three layers-</a:t>
            </a:r>
          </a:p>
          <a:p>
            <a:pPr lvl="1"/>
            <a:r>
              <a:rPr lang="en-US" dirty="0" smtClean="0"/>
              <a:t>Inner – ventricular layer </a:t>
            </a:r>
          </a:p>
          <a:p>
            <a:pPr lvl="1"/>
            <a:r>
              <a:rPr lang="en-US" dirty="0" smtClean="0"/>
              <a:t>Middle – mantle layer </a:t>
            </a:r>
          </a:p>
          <a:p>
            <a:pPr lvl="1"/>
            <a:r>
              <a:rPr lang="en-US" dirty="0" smtClean="0"/>
              <a:t>Outer – marginal layer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808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3595" y="2362200"/>
            <a:ext cx="4790405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578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457200"/>
            <a:ext cx="4343400" cy="6096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Neural crest cells – </a:t>
            </a:r>
          </a:p>
          <a:p>
            <a:endParaRPr lang="en-US" dirty="0" smtClean="0"/>
          </a:p>
          <a:p>
            <a:r>
              <a:rPr lang="en-US" dirty="0" smtClean="0"/>
              <a:t>In trunk region – </a:t>
            </a:r>
          </a:p>
          <a:p>
            <a:pPr lvl="1"/>
            <a:r>
              <a:rPr lang="en-US" dirty="0" smtClean="0"/>
              <a:t>Melanocytes </a:t>
            </a:r>
          </a:p>
          <a:p>
            <a:pPr lvl="1"/>
            <a:r>
              <a:rPr lang="en-US" dirty="0" smtClean="0"/>
              <a:t>Dorsal root ganglion,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ympathetic chain ganglion,</a:t>
            </a:r>
          </a:p>
          <a:p>
            <a:pPr lvl="1"/>
            <a:r>
              <a:rPr lang="en-US" dirty="0" smtClean="0"/>
              <a:t>Schwann cell, </a:t>
            </a:r>
          </a:p>
          <a:p>
            <a:pPr lvl="1"/>
            <a:r>
              <a:rPr lang="en-US" dirty="0" smtClean="0"/>
              <a:t>Merkel cell,</a:t>
            </a:r>
          </a:p>
          <a:p>
            <a:pPr lvl="1"/>
            <a:r>
              <a:rPr lang="en-US" dirty="0" smtClean="0"/>
              <a:t> Parasympathetic ganglion of gut </a:t>
            </a:r>
          </a:p>
          <a:p>
            <a:pPr lvl="1"/>
            <a:r>
              <a:rPr lang="en-US" dirty="0" smtClean="0"/>
              <a:t> Adrenal medulla</a:t>
            </a:r>
          </a:p>
          <a:p>
            <a:endParaRPr lang="en-US" dirty="0" smtClean="0"/>
          </a:p>
          <a:p>
            <a:r>
              <a:rPr lang="en-US" dirty="0" smtClean="0"/>
              <a:t>In Head region – </a:t>
            </a:r>
          </a:p>
          <a:p>
            <a:pPr lvl="1"/>
            <a:r>
              <a:rPr lang="en-US" dirty="0" smtClean="0"/>
              <a:t>Most of bone of skull,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ensory ganglion of cranial nerve(V, VII,VIII, IX &amp;X)</a:t>
            </a:r>
          </a:p>
          <a:p>
            <a:pPr lvl="1"/>
            <a:r>
              <a:rPr lang="en-US" dirty="0" smtClean="0"/>
              <a:t>Parafollicular cell of thyroid gland 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8192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900956"/>
            <a:ext cx="4480636" cy="5423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9997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Development of brain</a:t>
            </a:r>
            <a:br>
              <a:rPr lang="en-US" dirty="0" smtClean="0">
                <a:solidFill>
                  <a:srgbClr val="C0000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 from cephalic part of the neural tube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8" name="Picture 2" descr="\\Dobberman\UserData\skumar\My Documents\My Pictures\Picture 2\Picture 2 001.jpg"/>
          <p:cNvPicPr>
            <a:picLocks noChangeAspect="1" noChangeArrowheads="1"/>
          </p:cNvPicPr>
          <p:nvPr/>
        </p:nvPicPr>
        <p:blipFill>
          <a:blip r:embed="rId3" cstate="print"/>
          <a:srcRect l="13092" t="12796" r="8236" b="63529"/>
          <a:stretch>
            <a:fillRect/>
          </a:stretch>
        </p:blipFill>
        <p:spPr bwMode="auto">
          <a:xfrm>
            <a:off x="0" y="2286000"/>
            <a:ext cx="8887965" cy="3840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 smtClean="0"/>
              <a:t>Telencephalon grow over diencephalon  superiorly, anteriorly, posteriorly, anterolaterally and form different lobes of cerebrum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Completely covers the lateral surface of diencephalon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123906" name="Picture 2"/>
          <p:cNvPicPr>
            <a:picLocks noChangeAspect="1" noChangeArrowheads="1"/>
          </p:cNvPicPr>
          <p:nvPr/>
        </p:nvPicPr>
        <p:blipFill>
          <a:blip r:embed="rId3" cstate="print"/>
          <a:srcRect l="29853" t="10563" r="18940" b="16197"/>
          <a:stretch>
            <a:fillRect/>
          </a:stretch>
        </p:blipFill>
        <p:spPr bwMode="auto">
          <a:xfrm>
            <a:off x="4648200" y="1600200"/>
            <a:ext cx="4290647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9144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Myelencephalon 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143000"/>
            <a:ext cx="4114800" cy="5334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Medulla oblongata</a:t>
            </a:r>
          </a:p>
          <a:p>
            <a:pPr lvl="1"/>
            <a:r>
              <a:rPr lang="en-US" dirty="0" smtClean="0"/>
              <a:t>Cell organization is same as spinal cord </a:t>
            </a:r>
          </a:p>
          <a:p>
            <a:pPr lvl="1"/>
            <a:r>
              <a:rPr lang="en-US" dirty="0" smtClean="0"/>
              <a:t>Alar plate –</a:t>
            </a:r>
          </a:p>
          <a:p>
            <a:pPr lvl="2"/>
            <a:r>
              <a:rPr lang="en-US" dirty="0" smtClean="0"/>
              <a:t>SSA- Cochlear &amp; vestibular groups of nuclei</a:t>
            </a:r>
          </a:p>
          <a:p>
            <a:pPr lvl="2"/>
            <a:r>
              <a:rPr lang="en-US" dirty="0" smtClean="0"/>
              <a:t>GSA- spinal nucleus of trigeminal(pain &amp; </a:t>
            </a:r>
            <a:r>
              <a:rPr lang="en-US" dirty="0" err="1" smtClean="0"/>
              <a:t>temp.from</a:t>
            </a:r>
            <a:r>
              <a:rPr lang="en-US" dirty="0" smtClean="0"/>
              <a:t> H&amp;N)</a:t>
            </a:r>
          </a:p>
          <a:p>
            <a:pPr lvl="2"/>
            <a:r>
              <a:rPr lang="en-US" dirty="0" smtClean="0"/>
              <a:t>SVA- solitary nucleus(taste from tongue) </a:t>
            </a:r>
          </a:p>
          <a:p>
            <a:pPr lvl="2"/>
            <a:r>
              <a:rPr lang="en-US" dirty="0" smtClean="0"/>
              <a:t>GVA- general sensation fro viscera</a:t>
            </a:r>
            <a:endParaRPr lang="en-US" dirty="0" smtClean="0"/>
          </a:p>
          <a:p>
            <a:pPr lvl="1"/>
            <a:r>
              <a:rPr lang="en-US" dirty="0" smtClean="0"/>
              <a:t>Basal plate –</a:t>
            </a:r>
          </a:p>
          <a:p>
            <a:pPr lvl="2"/>
            <a:r>
              <a:rPr lang="en-US" dirty="0" smtClean="0"/>
              <a:t>GVE-</a:t>
            </a:r>
            <a:r>
              <a:rPr lang="en-US" dirty="0" err="1" smtClean="0"/>
              <a:t>inf.salivatory</a:t>
            </a:r>
            <a:r>
              <a:rPr lang="en-US" dirty="0" smtClean="0"/>
              <a:t> nucleus &amp; dorsal nucleus of vagus</a:t>
            </a:r>
          </a:p>
          <a:p>
            <a:pPr lvl="2"/>
            <a:r>
              <a:rPr lang="en-US" dirty="0" smtClean="0"/>
              <a:t>SVE-nucleus ambiguus </a:t>
            </a:r>
          </a:p>
          <a:p>
            <a:pPr lvl="2"/>
            <a:r>
              <a:rPr lang="en-US" dirty="0" smtClean="0"/>
              <a:t>GSE-  hypoglossal nuclei 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839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81200"/>
            <a:ext cx="456378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8166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715962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Metencephalon 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219200"/>
            <a:ext cx="4114800" cy="5181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Gives rise to pons &amp; cerebellum </a:t>
            </a:r>
          </a:p>
          <a:p>
            <a:r>
              <a:rPr lang="en-US" dirty="0" smtClean="0"/>
              <a:t>Organization of cells are same as to myelencephalon </a:t>
            </a:r>
          </a:p>
          <a:p>
            <a:endParaRPr lang="en-US" dirty="0" smtClean="0"/>
          </a:p>
          <a:p>
            <a:r>
              <a:rPr lang="en-US" dirty="0" smtClean="0"/>
              <a:t>Alar plate </a:t>
            </a:r>
          </a:p>
          <a:p>
            <a:pPr lvl="1"/>
            <a:r>
              <a:rPr lang="en-US" dirty="0" smtClean="0"/>
              <a:t>SSA-</a:t>
            </a:r>
          </a:p>
          <a:p>
            <a:pPr lvl="1"/>
            <a:r>
              <a:rPr lang="en-US" dirty="0" smtClean="0"/>
              <a:t>GSA-principal nucleus of trigeminal(touch, pressure &amp; vibration from H&amp;N)  </a:t>
            </a:r>
          </a:p>
          <a:p>
            <a:pPr lvl="1"/>
            <a:r>
              <a:rPr lang="en-US" dirty="0" smtClean="0"/>
              <a:t>SVA-</a:t>
            </a:r>
          </a:p>
          <a:p>
            <a:pPr lvl="1"/>
            <a:r>
              <a:rPr lang="en-US" dirty="0" smtClean="0"/>
              <a:t>GVA-</a:t>
            </a:r>
          </a:p>
          <a:p>
            <a:endParaRPr lang="en-US" dirty="0" smtClean="0"/>
          </a:p>
          <a:p>
            <a:r>
              <a:rPr lang="en-US" dirty="0" smtClean="0"/>
              <a:t>Basal plate </a:t>
            </a:r>
          </a:p>
          <a:p>
            <a:pPr lvl="1"/>
            <a:r>
              <a:rPr lang="en-US" dirty="0" smtClean="0"/>
              <a:t>GVE-superior salivatory nucleus(</a:t>
            </a:r>
            <a:r>
              <a:rPr lang="en-US" dirty="0" err="1" smtClean="0"/>
              <a:t>submandibulargland</a:t>
            </a:r>
            <a:r>
              <a:rPr lang="en-US" dirty="0" smtClean="0"/>
              <a:t>) </a:t>
            </a:r>
          </a:p>
          <a:p>
            <a:pPr lvl="1"/>
            <a:r>
              <a:rPr lang="en-US" dirty="0" smtClean="0"/>
              <a:t>SVE- trigeminal&amp; facial nuclei</a:t>
            </a:r>
          </a:p>
          <a:p>
            <a:pPr lvl="1"/>
            <a:r>
              <a:rPr lang="en-US" dirty="0" smtClean="0"/>
              <a:t>GSE- nucleus of Abducent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8499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75" y="2590800"/>
            <a:ext cx="438092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508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92162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Mesencephalon 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143000"/>
            <a:ext cx="4114800" cy="52578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Wall forms the midbrain &amp; cavity cerebral aqueduct </a:t>
            </a:r>
          </a:p>
          <a:p>
            <a:pPr lvl="1"/>
            <a:r>
              <a:rPr lang="en-US" dirty="0" smtClean="0"/>
              <a:t>Alar plate –</a:t>
            </a:r>
          </a:p>
          <a:p>
            <a:pPr lvl="2"/>
            <a:r>
              <a:rPr lang="en-US" dirty="0" smtClean="0"/>
              <a:t>Forms tectum of midbrain </a:t>
            </a:r>
          </a:p>
          <a:p>
            <a:pPr lvl="2"/>
            <a:r>
              <a:rPr lang="en-US" dirty="0" smtClean="0"/>
              <a:t>Neuroblasts in this region form two pairs of swelling(colliculus) </a:t>
            </a:r>
          </a:p>
          <a:p>
            <a:r>
              <a:rPr lang="en-US" dirty="0" smtClean="0"/>
              <a:t>Basal plate –</a:t>
            </a:r>
          </a:p>
          <a:p>
            <a:pPr lvl="2"/>
            <a:r>
              <a:rPr lang="en-US" dirty="0" smtClean="0"/>
              <a:t>Forms tegmentum of midbrain </a:t>
            </a:r>
          </a:p>
          <a:p>
            <a:pPr lvl="2"/>
            <a:r>
              <a:rPr lang="en-US" dirty="0" smtClean="0"/>
              <a:t>GSE- </a:t>
            </a:r>
            <a:r>
              <a:rPr lang="en-US" dirty="0" smtClean="0"/>
              <a:t>O</a:t>
            </a:r>
            <a:r>
              <a:rPr lang="en-US" dirty="0" smtClean="0"/>
              <a:t>culomotor &amp; Trochlear nuclei</a:t>
            </a:r>
          </a:p>
          <a:p>
            <a:pPr lvl="2"/>
            <a:r>
              <a:rPr lang="en-US" dirty="0" smtClean="0"/>
              <a:t>GVE- EWN (Edinger</a:t>
            </a:r>
            <a:r>
              <a:rPr lang="en-US" dirty="0"/>
              <a:t>-</a:t>
            </a:r>
            <a:r>
              <a:rPr lang="en-US" dirty="0" smtClean="0"/>
              <a:t>Westphal Nucleus)</a:t>
            </a:r>
          </a:p>
          <a:p>
            <a:pPr lvl="1"/>
            <a:r>
              <a:rPr lang="en-US" dirty="0" smtClean="0"/>
              <a:t>It also gives rise to red nucleus &amp; substantia nigra </a:t>
            </a:r>
          </a:p>
          <a:p>
            <a:pPr lvl="1"/>
            <a:r>
              <a:rPr lang="en-US" dirty="0" smtClean="0"/>
              <a:t>Descending fiber from </a:t>
            </a:r>
            <a:r>
              <a:rPr lang="en-US" dirty="0" smtClean="0"/>
              <a:t>C</a:t>
            </a:r>
            <a:r>
              <a:rPr lang="en-US" dirty="0" smtClean="0"/>
              <a:t>erebrum to  Pons &amp; spinal cord forms crus cerebri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86019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2" y="2514600"/>
            <a:ext cx="505631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738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91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Development of spinal cord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" name="Picture 4" descr="figure_12.30.jpg"/>
          <p:cNvPicPr>
            <a:picLocks noChangeAspect="1"/>
          </p:cNvPicPr>
          <p:nvPr/>
        </p:nvPicPr>
        <p:blipFill>
          <a:blip r:embed="rId2" cstate="print"/>
          <a:srcRect b="1786"/>
          <a:stretch>
            <a:fillRect/>
          </a:stretch>
        </p:blipFill>
        <p:spPr>
          <a:xfrm>
            <a:off x="457200" y="3962400"/>
            <a:ext cx="2937576" cy="2514600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 l="31532" t="13380" r="39087" b="48592"/>
          <a:stretch>
            <a:fillRect/>
          </a:stretch>
        </p:blipFill>
        <p:spPr bwMode="auto">
          <a:xfrm>
            <a:off x="4343400" y="3657600"/>
            <a:ext cx="3674531" cy="2834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Development of spinal cord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(</a:t>
            </a:r>
            <a:r>
              <a:rPr lang="en-US" dirty="0" err="1" smtClean="0">
                <a:solidFill>
                  <a:srgbClr val="C00000"/>
                </a:solidFill>
              </a:rPr>
              <a:t>histogenesis</a:t>
            </a:r>
            <a:r>
              <a:rPr lang="en-US" dirty="0" smtClean="0">
                <a:solidFill>
                  <a:srgbClr val="C00000"/>
                </a:solidFill>
              </a:rPr>
              <a:t>)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grpSp>
        <p:nvGrpSpPr>
          <p:cNvPr id="8" name="Group 17"/>
          <p:cNvGrpSpPr/>
          <p:nvPr/>
        </p:nvGrpSpPr>
        <p:grpSpPr>
          <a:xfrm>
            <a:off x="0" y="2133600"/>
            <a:ext cx="3922419" cy="2011680"/>
            <a:chOff x="4419600" y="914400"/>
            <a:chExt cx="3922419" cy="2011680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t="34782" r="46875" b="29540"/>
            <a:stretch>
              <a:fillRect/>
            </a:stretch>
          </p:blipFill>
          <p:spPr bwMode="auto">
            <a:xfrm>
              <a:off x="4419600" y="914400"/>
              <a:ext cx="3922419" cy="2011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Rounded Rectangle 9"/>
            <p:cNvSpPr/>
            <p:nvPr/>
          </p:nvSpPr>
          <p:spPr>
            <a:xfrm>
              <a:off x="6858000" y="990600"/>
              <a:ext cx="1371600" cy="533400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228600" y="4648200"/>
            <a:ext cx="3657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dirty="0" smtClean="0"/>
              <a:t>Neural tube is lined by </a:t>
            </a:r>
            <a:r>
              <a:rPr lang="en-US" dirty="0" smtClean="0">
                <a:solidFill>
                  <a:srgbClr val="0070C0"/>
                </a:solidFill>
              </a:rPr>
              <a:t>pseudostratified columnar epithelium </a:t>
            </a:r>
            <a:r>
              <a:rPr lang="en-US" dirty="0" smtClean="0"/>
              <a:t>– neuroepithelial cells </a:t>
            </a:r>
          </a:p>
        </p:txBody>
      </p:sp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1447800"/>
            <a:ext cx="4419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/>
        </p:nvSpPr>
        <p:spPr>
          <a:xfrm>
            <a:off x="4343400" y="4800600"/>
            <a:ext cx="48006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600" dirty="0" smtClean="0"/>
              <a:t>Neuroepithelial cells divide, become multilayered</a:t>
            </a:r>
          </a:p>
          <a:p>
            <a:pPr lvl="0"/>
            <a:endParaRPr lang="en-US" sz="1600" dirty="0" smtClean="0"/>
          </a:p>
          <a:p>
            <a:r>
              <a:rPr lang="en-US" sz="1600" dirty="0" smtClean="0"/>
              <a:t>Outermost neuroepithelial cells differentiate into neuroblast </a:t>
            </a:r>
          </a:p>
          <a:p>
            <a:endParaRPr lang="en-US" sz="1600" dirty="0" smtClean="0"/>
          </a:p>
          <a:p>
            <a:r>
              <a:rPr lang="en-US" sz="1600" dirty="0" smtClean="0"/>
              <a:t>Cell body of neuroblast form a layer around inner neuroepithelial cell – mantle layer (zone), process coming out from neuroblast form marginal layer (zone) </a:t>
            </a:r>
            <a:endParaRPr lang="en-US" sz="1600" dirty="0"/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3962399" y="3505200"/>
            <a:ext cx="82296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9698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929563" y="3106738"/>
              <a:ext cx="571500" cy="19050"/>
            </p14:xfrm>
          </p:contentPart>
        </mc:Choice>
        <mc:Fallback xmlns="">
          <p:pic>
            <p:nvPicPr>
              <p:cNvPr id="29698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913358" y="3043478"/>
                <a:ext cx="603550" cy="1455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9699" name="Ink 3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974013" y="3455988"/>
              <a:ext cx="758825" cy="9525"/>
            </p14:xfrm>
          </p:contentPart>
        </mc:Choice>
        <mc:Fallback xmlns="">
          <p:pic>
            <p:nvPicPr>
              <p:cNvPr id="29699" name="Ink 3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957814" y="3393546"/>
                <a:ext cx="790863" cy="13440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9700" name="Ink 4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939088" y="4330700"/>
              <a:ext cx="857250" cy="1588"/>
            </p14:xfrm>
          </p:contentPart>
        </mc:Choice>
        <mc:Fallback xmlns="">
          <p:pic>
            <p:nvPicPr>
              <p:cNvPr id="29700" name="Ink 4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923246" y="4051212"/>
                <a:ext cx="888933" cy="560564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52400" y="4267200"/>
            <a:ext cx="8763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en-US" dirty="0" smtClean="0"/>
          </a:p>
          <a:p>
            <a:pPr lvl="0">
              <a:defRPr/>
            </a:pPr>
            <a:r>
              <a:rPr lang="en-US" dirty="0" smtClean="0">
                <a:solidFill>
                  <a:srgbClr val="0070C0"/>
                </a:solidFill>
              </a:rPr>
              <a:t>Marginal layer </a:t>
            </a:r>
            <a:r>
              <a:rPr lang="en-US" dirty="0" smtClean="0"/>
              <a:t>myelinate later on and form </a:t>
            </a:r>
            <a:r>
              <a:rPr lang="en-US" dirty="0" smtClean="0">
                <a:solidFill>
                  <a:srgbClr val="0070C0"/>
                </a:solidFill>
              </a:rPr>
              <a:t>white matter </a:t>
            </a:r>
            <a:r>
              <a:rPr lang="en-US" dirty="0" smtClean="0"/>
              <a:t>of spinal cord</a:t>
            </a:r>
          </a:p>
          <a:p>
            <a:pPr lvl="0">
              <a:defRPr/>
            </a:pPr>
            <a:endParaRPr lang="en-US" dirty="0" smtClean="0"/>
          </a:p>
          <a:p>
            <a:pPr lvl="0">
              <a:defRPr/>
            </a:pPr>
            <a:r>
              <a:rPr lang="en-US" dirty="0" smtClean="0">
                <a:solidFill>
                  <a:srgbClr val="0070C0"/>
                </a:solidFill>
              </a:rPr>
              <a:t>Mantle layer </a:t>
            </a:r>
            <a:r>
              <a:rPr lang="en-US" dirty="0" smtClean="0"/>
              <a:t>- </a:t>
            </a:r>
            <a:r>
              <a:rPr lang="en-US" dirty="0" smtClean="0">
                <a:solidFill>
                  <a:srgbClr val="0070C0"/>
                </a:solidFill>
              </a:rPr>
              <a:t>gray matter </a:t>
            </a:r>
            <a:r>
              <a:rPr lang="en-US" dirty="0" smtClean="0"/>
              <a:t>of  spinal cord</a:t>
            </a:r>
          </a:p>
          <a:p>
            <a:pPr lvl="0">
              <a:defRPr/>
            </a:pPr>
            <a:endParaRPr lang="en-US" dirty="0" smtClean="0"/>
          </a:p>
          <a:p>
            <a:pPr lvl="0">
              <a:defRPr/>
            </a:pPr>
            <a:r>
              <a:rPr lang="en-US" dirty="0" smtClean="0">
                <a:solidFill>
                  <a:srgbClr val="0070C0"/>
                </a:solidFill>
              </a:rPr>
              <a:t>Remaining neuroepithelial cells </a:t>
            </a:r>
            <a:r>
              <a:rPr lang="en-US" dirty="0" smtClean="0"/>
              <a:t>form </a:t>
            </a:r>
            <a:r>
              <a:rPr lang="en-US" dirty="0" err="1" smtClean="0">
                <a:solidFill>
                  <a:srgbClr val="0070C0"/>
                </a:solidFill>
              </a:rPr>
              <a:t>ependymal</a:t>
            </a:r>
            <a:r>
              <a:rPr lang="en-US" dirty="0" smtClean="0">
                <a:solidFill>
                  <a:srgbClr val="0070C0"/>
                </a:solidFill>
              </a:rPr>
              <a:t> layer</a:t>
            </a:r>
          </a:p>
          <a:p>
            <a:pPr lvl="0">
              <a:defRPr/>
            </a:pPr>
            <a:endParaRPr lang="en-US" dirty="0" smtClean="0">
              <a:solidFill>
                <a:srgbClr val="0070C0"/>
              </a:solidFill>
            </a:endParaRPr>
          </a:p>
          <a:p>
            <a:pPr lvl="0">
              <a:defRPr/>
            </a:pPr>
            <a:r>
              <a:rPr lang="en-US" dirty="0" smtClean="0">
                <a:solidFill>
                  <a:srgbClr val="0070C0"/>
                </a:solidFill>
              </a:rPr>
              <a:t>Cavity – central canal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228600" y="609600"/>
            <a:ext cx="8347776" cy="3276600"/>
            <a:chOff x="228600" y="609600"/>
            <a:chExt cx="8347776" cy="3276600"/>
          </a:xfrm>
        </p:grpSpPr>
        <p:grpSp>
          <p:nvGrpSpPr>
            <p:cNvPr id="4" name="Group 12"/>
            <p:cNvGrpSpPr/>
            <p:nvPr/>
          </p:nvGrpSpPr>
          <p:grpSpPr>
            <a:xfrm>
              <a:off x="228600" y="609600"/>
              <a:ext cx="4419600" cy="3276600"/>
              <a:chOff x="4038600" y="1143000"/>
              <a:chExt cx="4876800" cy="4495800"/>
            </a:xfrm>
          </p:grpSpPr>
          <p:pic>
            <p:nvPicPr>
              <p:cNvPr id="14" name="Picture 1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038600" y="1143000"/>
                <a:ext cx="4876800" cy="4495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" name="Rounded Rectangle 14"/>
              <p:cNvSpPr/>
              <p:nvPr/>
            </p:nvSpPr>
            <p:spPr>
              <a:xfrm>
                <a:off x="7543800" y="3276600"/>
                <a:ext cx="762000" cy="228600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>
                <a:off x="7543800" y="3733800"/>
                <a:ext cx="914400" cy="304800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>
                <a:off x="7543800" y="4953000"/>
                <a:ext cx="1066800" cy="228600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9" name="Picture 8" descr="figure_12.30.jpg"/>
            <p:cNvPicPr>
              <a:picLocks noChangeAspect="1"/>
            </p:cNvPicPr>
            <p:nvPr/>
          </p:nvPicPr>
          <p:blipFill>
            <a:blip r:embed="rId4" cstate="print"/>
            <a:srcRect b="1786"/>
            <a:stretch>
              <a:fillRect/>
            </a:stretch>
          </p:blipFill>
          <p:spPr>
            <a:xfrm>
              <a:off x="5638800" y="990600"/>
              <a:ext cx="2937576" cy="2514600"/>
            </a:xfrm>
            <a:prstGeom prst="rect">
              <a:avLst/>
            </a:prstGeom>
          </p:spPr>
        </p:pic>
        <p:cxnSp>
          <p:nvCxnSpPr>
            <p:cNvPr id="11" name="Straight Connector 10"/>
            <p:cNvCxnSpPr/>
            <p:nvPr/>
          </p:nvCxnSpPr>
          <p:spPr>
            <a:xfrm flipV="1">
              <a:off x="4267200" y="2514600"/>
              <a:ext cx="2057400" cy="76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4343400" y="2971800"/>
              <a:ext cx="1905000" cy="457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allAtOnce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>
                <a:solidFill>
                  <a:srgbClr val="C00000"/>
                </a:solidFill>
              </a:rPr>
              <a:t>Development of basal plate and alar plate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graphicFrame>
        <p:nvGraphicFramePr>
          <p:cNvPr id="14" name="Diagram 13"/>
          <p:cNvGraphicFramePr/>
          <p:nvPr/>
        </p:nvGraphicFramePr>
        <p:xfrm>
          <a:off x="228600" y="1524000"/>
          <a:ext cx="41910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8" cstate="print"/>
          <a:srcRect r="44124" b="52817"/>
          <a:stretch>
            <a:fillRect/>
          </a:stretch>
        </p:blipFill>
        <p:spPr bwMode="auto">
          <a:xfrm>
            <a:off x="3886200" y="2667000"/>
            <a:ext cx="5072062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4" name="Comment 4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4394200" y="3732213"/>
            <a:ext cx="642938" cy="1587"/>
          </a:xfrm>
          <a:custGeom>
            <a:avLst/>
            <a:gdLst>
              <a:gd name="T0" fmla="+- 0 12204 12204"/>
              <a:gd name="T1" fmla="*/ T0 w 1787"/>
              <a:gd name="T2" fmla="+- 0 10368 10368"/>
              <a:gd name="T3" fmla="*/ 10368 h 1"/>
              <a:gd name="T4" fmla="+- 0 12799 12204"/>
              <a:gd name="T5" fmla="*/ T4 w 1787"/>
              <a:gd name="T6" fmla="+- 0 10368 10368"/>
              <a:gd name="T7" fmla="*/ 10368 h 1"/>
              <a:gd name="T8" fmla="+- 0 13395 12204"/>
              <a:gd name="T9" fmla="*/ T8 w 1787"/>
              <a:gd name="T10" fmla="+- 0 10368 10368"/>
              <a:gd name="T11" fmla="*/ 10368 h 1"/>
              <a:gd name="T12" fmla="+- 0 13990 12204"/>
              <a:gd name="T13" fmla="*/ T12 w 1787"/>
              <a:gd name="T14" fmla="+- 0 10368 10368"/>
              <a:gd name="T15" fmla="*/ 10368 h 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787" h="1" extrusionOk="0">
                <a:moveTo>
                  <a:pt x="0" y="0"/>
                </a:moveTo>
                <a:cubicBezTo>
                  <a:pt x="595" y="0"/>
                  <a:pt x="1191" y="0"/>
                  <a:pt x="1786" y="0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05" name="Comment 5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7715250" y="3044825"/>
            <a:ext cx="598488" cy="9525"/>
          </a:xfrm>
          <a:custGeom>
            <a:avLst/>
            <a:gdLst>
              <a:gd name="T0" fmla="+- 0 21431 21431"/>
              <a:gd name="T1" fmla="*/ T0 w 1663"/>
              <a:gd name="T2" fmla="+- 0 8483 8458"/>
              <a:gd name="T3" fmla="*/ 8483 h 26"/>
              <a:gd name="T4" fmla="+- 0 21607 21431"/>
              <a:gd name="T5" fmla="*/ T4 w 1663"/>
              <a:gd name="T6" fmla="+- 0 8483 8458"/>
              <a:gd name="T7" fmla="*/ 8483 h 26"/>
              <a:gd name="T8" fmla="+- 0 21784 21431"/>
              <a:gd name="T9" fmla="*/ T8 w 1663"/>
              <a:gd name="T10" fmla="+- 0 8486 8458"/>
              <a:gd name="T11" fmla="*/ 8486 h 26"/>
              <a:gd name="T12" fmla="+- 0 21952 21431"/>
              <a:gd name="T13" fmla="*/ T12 w 1663"/>
              <a:gd name="T14" fmla="+- 0 8458 8458"/>
              <a:gd name="T15" fmla="*/ 8458 h 26"/>
              <a:gd name="T16" fmla="+- 0 22310 21431"/>
              <a:gd name="T17" fmla="*/ T16 w 1663"/>
              <a:gd name="T18" fmla="+- 0 8398 8458"/>
              <a:gd name="T19" fmla="*/ 8398 h 26"/>
              <a:gd name="T20" fmla="+- 0 22727 21431"/>
              <a:gd name="T21" fmla="*/ T20 w 1663"/>
              <a:gd name="T22" fmla="+- 0 8458 8458"/>
              <a:gd name="T23" fmla="*/ 8458 h 26"/>
              <a:gd name="T24" fmla="+- 0 23093 21431"/>
              <a:gd name="T25" fmla="*/ T24 w 1663"/>
              <a:gd name="T26" fmla="+- 0 8458 8458"/>
              <a:gd name="T27" fmla="*/ 8458 h 26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</a:cxnLst>
            <a:rect l="0" t="0" r="r" b="b"/>
            <a:pathLst>
              <a:path w="1663" h="26" extrusionOk="0">
                <a:moveTo>
                  <a:pt x="0" y="25"/>
                </a:moveTo>
                <a:cubicBezTo>
                  <a:pt x="176" y="25"/>
                  <a:pt x="353" y="28"/>
                  <a:pt x="521" y="0"/>
                </a:cubicBezTo>
                <a:cubicBezTo>
                  <a:pt x="879" y="-60"/>
                  <a:pt x="1296" y="0"/>
                  <a:pt x="1662" y="0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06" name="Comment 6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7902575" y="4330700"/>
            <a:ext cx="706438" cy="36513"/>
          </a:xfrm>
          <a:custGeom>
            <a:avLst/>
            <a:gdLst>
              <a:gd name="T0" fmla="+- 0 21952 21952"/>
              <a:gd name="T1" fmla="*/ T0 w 1961"/>
              <a:gd name="T2" fmla="+- 0 12129 12030"/>
              <a:gd name="T3" fmla="*/ 12129 h 100"/>
              <a:gd name="T4" fmla="+- 0 21983 21952"/>
              <a:gd name="T5" fmla="*/ T4 w 1961"/>
              <a:gd name="T6" fmla="+- 0 12111 12030"/>
              <a:gd name="T7" fmla="*/ 12111 h 100"/>
              <a:gd name="T8" fmla="+- 0 21980 21952"/>
              <a:gd name="T9" fmla="*/ T8 w 1961"/>
              <a:gd name="T10" fmla="+- 0 12108 12030"/>
              <a:gd name="T11" fmla="*/ 12108 h 100"/>
              <a:gd name="T12" fmla="+- 0 22027 21952"/>
              <a:gd name="T13" fmla="*/ T12 w 1961"/>
              <a:gd name="T14" fmla="+- 0 12105 12030"/>
              <a:gd name="T15" fmla="*/ 12105 h 100"/>
              <a:gd name="T16" fmla="+- 0 22089 21952"/>
              <a:gd name="T17" fmla="*/ T16 w 1961"/>
              <a:gd name="T18" fmla="+- 0 12101 12030"/>
              <a:gd name="T19" fmla="*/ 12101 h 100"/>
              <a:gd name="T20" fmla="+- 0 22118 21952"/>
              <a:gd name="T21" fmla="*/ T20 w 1961"/>
              <a:gd name="T22" fmla="+- 0 12090 12030"/>
              <a:gd name="T23" fmla="*/ 12090 h 100"/>
              <a:gd name="T24" fmla="+- 0 22175 21952"/>
              <a:gd name="T25" fmla="*/ T24 w 1961"/>
              <a:gd name="T26" fmla="+- 0 12080 12030"/>
              <a:gd name="T27" fmla="*/ 12080 h 100"/>
              <a:gd name="T28" fmla="+- 0 22281 21952"/>
              <a:gd name="T29" fmla="*/ T28 w 1961"/>
              <a:gd name="T30" fmla="+- 0 12062 12030"/>
              <a:gd name="T31" fmla="*/ 12062 h 100"/>
              <a:gd name="T32" fmla="+- 0 22450 21952"/>
              <a:gd name="T33" fmla="*/ T32 w 1961"/>
              <a:gd name="T34" fmla="+- 0 12067 12030"/>
              <a:gd name="T35" fmla="*/ 12067 h 100"/>
              <a:gd name="T36" fmla="+- 0 22523 21952"/>
              <a:gd name="T37" fmla="*/ T36 w 1961"/>
              <a:gd name="T38" fmla="+- 0 12055 12030"/>
              <a:gd name="T39" fmla="*/ 12055 h 100"/>
              <a:gd name="T40" fmla="+- 0 22583 21952"/>
              <a:gd name="T41" fmla="*/ T40 w 1961"/>
              <a:gd name="T42" fmla="+- 0 12045 12030"/>
              <a:gd name="T43" fmla="*/ 12045 h 100"/>
              <a:gd name="T44" fmla="+- 0 22633 21952"/>
              <a:gd name="T45" fmla="*/ T44 w 1961"/>
              <a:gd name="T46" fmla="+- 0 12033 12030"/>
              <a:gd name="T47" fmla="*/ 12033 h 100"/>
              <a:gd name="T48" fmla="+- 0 22696 21952"/>
              <a:gd name="T49" fmla="*/ T48 w 1961"/>
              <a:gd name="T50" fmla="+- 0 12030 12030"/>
              <a:gd name="T51" fmla="*/ 12030 h 100"/>
              <a:gd name="T52" fmla="+- 0 23099 21952"/>
              <a:gd name="T53" fmla="*/ T52 w 1961"/>
              <a:gd name="T54" fmla="+- 0 12011 12030"/>
              <a:gd name="T55" fmla="*/ 12011 h 100"/>
              <a:gd name="T56" fmla="+- 0 23508 21952"/>
              <a:gd name="T57" fmla="*/ T56 w 1961"/>
              <a:gd name="T58" fmla="+- 0 12030 12030"/>
              <a:gd name="T59" fmla="*/ 12030 h 100"/>
              <a:gd name="T60" fmla="+- 0 23912 21952"/>
              <a:gd name="T61" fmla="*/ T60 w 1961"/>
              <a:gd name="T62" fmla="+- 0 12030 12030"/>
              <a:gd name="T63" fmla="*/ 12030 h 100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</a:cxnLst>
            <a:rect l="0" t="0" r="r" b="b"/>
            <a:pathLst>
              <a:path w="1961" h="100" extrusionOk="0">
                <a:moveTo>
                  <a:pt x="0" y="99"/>
                </a:moveTo>
                <a:cubicBezTo>
                  <a:pt x="31" y="81"/>
                  <a:pt x="28" y="78"/>
                  <a:pt x="75" y="75"/>
                </a:cubicBezTo>
                <a:cubicBezTo>
                  <a:pt x="137" y="71"/>
                  <a:pt x="166" y="60"/>
                  <a:pt x="223" y="50"/>
                </a:cubicBezTo>
                <a:cubicBezTo>
                  <a:pt x="329" y="32"/>
                  <a:pt x="498" y="37"/>
                  <a:pt x="571" y="25"/>
                </a:cubicBezTo>
                <a:cubicBezTo>
                  <a:pt x="631" y="15"/>
                  <a:pt x="681" y="3"/>
                  <a:pt x="744" y="0"/>
                </a:cubicBezTo>
                <a:cubicBezTo>
                  <a:pt x="1147" y="-19"/>
                  <a:pt x="1556" y="0"/>
                  <a:pt x="1960" y="0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07" name="Comment 7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7732713" y="3606800"/>
            <a:ext cx="965200" cy="1588"/>
          </a:xfrm>
          <a:custGeom>
            <a:avLst/>
            <a:gdLst>
              <a:gd name="T0" fmla="+- 0 21481 21481"/>
              <a:gd name="T1" fmla="*/ T0 w 2680"/>
              <a:gd name="T2" fmla="+- 0 10021 10021"/>
              <a:gd name="T3" fmla="*/ 10021 h 1"/>
              <a:gd name="T4" fmla="+- 0 22374 21481"/>
              <a:gd name="T5" fmla="*/ T4 w 2680"/>
              <a:gd name="T6" fmla="+- 0 10021 10021"/>
              <a:gd name="T7" fmla="*/ 10021 h 1"/>
              <a:gd name="T8" fmla="+- 0 23267 21481"/>
              <a:gd name="T9" fmla="*/ T8 w 2680"/>
              <a:gd name="T10" fmla="+- 0 10021 10021"/>
              <a:gd name="T11" fmla="*/ 10021 h 1"/>
              <a:gd name="T12" fmla="+- 0 24160 21481"/>
              <a:gd name="T13" fmla="*/ T12 w 2680"/>
              <a:gd name="T14" fmla="+- 0 10021 10021"/>
              <a:gd name="T15" fmla="*/ 10021 h 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680" h="1" extrusionOk="0">
                <a:moveTo>
                  <a:pt x="0" y="0"/>
                </a:moveTo>
                <a:cubicBezTo>
                  <a:pt x="893" y="0"/>
                  <a:pt x="1786" y="0"/>
                  <a:pt x="2679" y="0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077FD805-88AA-4327-A4F5-7A48354800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graphicEl>
                                              <a:dgm id="{077FD805-88AA-4327-A4F5-7A48354800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graphicEl>
                                              <a:dgm id="{077FD805-88AA-4327-A4F5-7A48354800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C7305B1-006D-44ED-8E17-4B9483297F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graphicEl>
                                              <a:dgm id="{BC7305B1-006D-44ED-8E17-4B9483297F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graphicEl>
                                              <a:dgm id="{BC7305B1-006D-44ED-8E17-4B9483297F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7536ABA-1433-4629-BC3B-0FE7609A13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>
                                            <p:graphicEl>
                                              <a:dgm id="{57536ABA-1433-4629-BC3B-0FE7609A13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>
                                            <p:graphicEl>
                                              <a:dgm id="{57536ABA-1433-4629-BC3B-0FE7609A13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81899498-4EB0-496C-9D3F-AD3C482587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graphicEl>
                                              <a:dgm id="{81899498-4EB0-496C-9D3F-AD3C482587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graphicEl>
                                              <a:dgm id="{81899498-4EB0-496C-9D3F-AD3C482587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39726C87-296C-4F35-9ECB-EACFA40ED8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>
                                            <p:graphicEl>
                                              <a:dgm id="{39726C87-296C-4F35-9ECB-EACFA40ED8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>
                                            <p:graphicEl>
                                              <a:dgm id="{39726C87-296C-4F35-9ECB-EACFA40ED8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Sub>
          <a:bldDgm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4267200" cy="4525963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smtClean="0">
                <a:solidFill>
                  <a:srgbClr val="0070C0"/>
                </a:solidFill>
              </a:rPr>
              <a:t>Axons in basal plate </a:t>
            </a:r>
            <a:r>
              <a:rPr lang="en-US" dirty="0" smtClean="0"/>
              <a:t>break through marginal zone and form ventral </a:t>
            </a:r>
            <a:r>
              <a:rPr lang="en-US" dirty="0" smtClean="0">
                <a:solidFill>
                  <a:srgbClr val="0070C0"/>
                </a:solidFill>
              </a:rPr>
              <a:t>motor root </a:t>
            </a:r>
            <a:r>
              <a:rPr lang="en-US" dirty="0" smtClean="0"/>
              <a:t>of spinal nerves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>
                <a:solidFill>
                  <a:srgbClr val="0070C0"/>
                </a:solidFill>
              </a:rPr>
              <a:t>Axons in alar plate </a:t>
            </a:r>
            <a:r>
              <a:rPr lang="en-US" dirty="0" smtClean="0"/>
              <a:t>penetrate into marginal zone, where they ascend to either higher or lower levels to form </a:t>
            </a:r>
            <a:r>
              <a:rPr lang="en-US" dirty="0" smtClean="0">
                <a:solidFill>
                  <a:srgbClr val="0070C0"/>
                </a:solidFill>
              </a:rPr>
              <a:t>association fibers</a:t>
            </a:r>
          </a:p>
          <a:p>
            <a:pPr lvl="1" algn="just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117761" name="Picture 1"/>
          <p:cNvPicPr>
            <a:picLocks noChangeAspect="1" noChangeArrowheads="1"/>
          </p:cNvPicPr>
          <p:nvPr/>
        </p:nvPicPr>
        <p:blipFill>
          <a:blip r:embed="rId2" cstate="print"/>
          <a:srcRect l="20619" t="20423" r="25656" b="38732"/>
          <a:stretch>
            <a:fillRect/>
          </a:stretch>
        </p:blipFill>
        <p:spPr bwMode="auto">
          <a:xfrm>
            <a:off x="4724400" y="2819400"/>
            <a:ext cx="4237770" cy="192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7762" name="Comment 2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7232650" y="4473575"/>
            <a:ext cx="777875" cy="26988"/>
          </a:xfrm>
          <a:custGeom>
            <a:avLst/>
            <a:gdLst>
              <a:gd name="T0" fmla="+- 0 20092 20092"/>
              <a:gd name="T1" fmla="*/ T0 w 2159"/>
              <a:gd name="T2" fmla="+- 0 12427 12427"/>
              <a:gd name="T3" fmla="*/ 12427 h 76"/>
              <a:gd name="T4" fmla="+- 0 20172 20092"/>
              <a:gd name="T5" fmla="*/ T4 w 2159"/>
              <a:gd name="T6" fmla="+- 0 12427 12427"/>
              <a:gd name="T7" fmla="*/ 12427 h 76"/>
              <a:gd name="T8" fmla="+- 0 20238 20092"/>
              <a:gd name="T9" fmla="*/ T8 w 2159"/>
              <a:gd name="T10" fmla="+- 0 12443 12427"/>
              <a:gd name="T11" fmla="*/ 12443 h 76"/>
              <a:gd name="T12" fmla="+- 0 20315 20092"/>
              <a:gd name="T13" fmla="*/ T12 w 2159"/>
              <a:gd name="T14" fmla="+- 0 12452 12427"/>
              <a:gd name="T15" fmla="*/ 12452 h 76"/>
              <a:gd name="T16" fmla="+- 0 20427 20092"/>
              <a:gd name="T17" fmla="*/ T16 w 2159"/>
              <a:gd name="T18" fmla="+- 0 12465 12427"/>
              <a:gd name="T19" fmla="*/ 12465 h 76"/>
              <a:gd name="T20" fmla="+- 0 20530 20092"/>
              <a:gd name="T21" fmla="*/ T20 w 2159"/>
              <a:gd name="T22" fmla="+- 0 12435 12427"/>
              <a:gd name="T23" fmla="*/ 12435 h 76"/>
              <a:gd name="T24" fmla="+- 0 20638 20092"/>
              <a:gd name="T25" fmla="*/ T24 w 2159"/>
              <a:gd name="T26" fmla="+- 0 12477 12427"/>
              <a:gd name="T27" fmla="*/ 12477 h 76"/>
              <a:gd name="T28" fmla="+- 0 20701 20092"/>
              <a:gd name="T29" fmla="*/ T28 w 2159"/>
              <a:gd name="T30" fmla="+- 0 12501 12427"/>
              <a:gd name="T31" fmla="*/ 12501 h 76"/>
              <a:gd name="T32" fmla="+- 0 20743 20092"/>
              <a:gd name="T33" fmla="*/ T32 w 2159"/>
              <a:gd name="T34" fmla="+- 0 12502 12427"/>
              <a:gd name="T35" fmla="*/ 12502 h 76"/>
              <a:gd name="T36" fmla="+- 0 20811 20092"/>
              <a:gd name="T37" fmla="*/ T36 w 2159"/>
              <a:gd name="T38" fmla="+- 0 12502 12427"/>
              <a:gd name="T39" fmla="*/ 12502 h 76"/>
              <a:gd name="T40" fmla="+- 0 21291 20092"/>
              <a:gd name="T41" fmla="*/ T40 w 2159"/>
              <a:gd name="T42" fmla="+- 0 12502 12427"/>
              <a:gd name="T43" fmla="*/ 12502 h 76"/>
              <a:gd name="T44" fmla="+- 0 21770 20092"/>
              <a:gd name="T45" fmla="*/ T44 w 2159"/>
              <a:gd name="T46" fmla="+- 0 12502 12427"/>
              <a:gd name="T47" fmla="*/ 12502 h 76"/>
              <a:gd name="T48" fmla="+- 0 22250 20092"/>
              <a:gd name="T49" fmla="*/ T48 w 2159"/>
              <a:gd name="T50" fmla="+- 0 12502 12427"/>
              <a:gd name="T51" fmla="*/ 12502 h 76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</a:cxnLst>
            <a:rect l="0" t="0" r="r" b="b"/>
            <a:pathLst>
              <a:path w="2159" h="76" extrusionOk="0">
                <a:moveTo>
                  <a:pt x="0" y="0"/>
                </a:moveTo>
                <a:cubicBezTo>
                  <a:pt x="80" y="0"/>
                  <a:pt x="146" y="16"/>
                  <a:pt x="223" y="25"/>
                </a:cubicBezTo>
                <a:cubicBezTo>
                  <a:pt x="335" y="38"/>
                  <a:pt x="438" y="8"/>
                  <a:pt x="546" y="50"/>
                </a:cubicBezTo>
                <a:cubicBezTo>
                  <a:pt x="609" y="74"/>
                  <a:pt x="651" y="75"/>
                  <a:pt x="719" y="75"/>
                </a:cubicBezTo>
                <a:cubicBezTo>
                  <a:pt x="1199" y="75"/>
                  <a:pt x="1678" y="75"/>
                  <a:pt x="2158" y="75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763" name="Comment 3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8054975" y="3643313"/>
            <a:ext cx="928688" cy="1587"/>
          </a:xfrm>
          <a:custGeom>
            <a:avLst/>
            <a:gdLst>
              <a:gd name="T0" fmla="+- 0 22374 22374"/>
              <a:gd name="T1" fmla="*/ T0 w 2581"/>
              <a:gd name="T2" fmla="+- 0 10120 10120"/>
              <a:gd name="T3" fmla="*/ 10120 h 1"/>
              <a:gd name="T4" fmla="+- 0 23234 22374"/>
              <a:gd name="T5" fmla="*/ T4 w 2581"/>
              <a:gd name="T6" fmla="+- 0 10120 10120"/>
              <a:gd name="T7" fmla="*/ 10120 h 1"/>
              <a:gd name="T8" fmla="+- 0 24094 22374"/>
              <a:gd name="T9" fmla="*/ T8 w 2581"/>
              <a:gd name="T10" fmla="+- 0 10120 10120"/>
              <a:gd name="T11" fmla="*/ 10120 h 1"/>
              <a:gd name="T12" fmla="+- 0 24954 22374"/>
              <a:gd name="T13" fmla="*/ T12 w 2581"/>
              <a:gd name="T14" fmla="+- 0 10120 10120"/>
              <a:gd name="T15" fmla="*/ 10120 h 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581" h="1" extrusionOk="0">
                <a:moveTo>
                  <a:pt x="0" y="0"/>
                </a:moveTo>
                <a:cubicBezTo>
                  <a:pt x="860" y="0"/>
                  <a:pt x="1720" y="0"/>
                  <a:pt x="2580" y="0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764" name="Comment 4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4803775" y="4500563"/>
            <a:ext cx="1009650" cy="1587"/>
          </a:xfrm>
          <a:custGeom>
            <a:avLst/>
            <a:gdLst>
              <a:gd name="T0" fmla="+- 0 13345 13345"/>
              <a:gd name="T1" fmla="*/ T0 w 2804"/>
              <a:gd name="T2" fmla="+- 0 12502 12502"/>
              <a:gd name="T3" fmla="*/ 12502 h 1"/>
              <a:gd name="T4" fmla="+- 0 14279 13345"/>
              <a:gd name="T5" fmla="*/ T4 w 2804"/>
              <a:gd name="T6" fmla="+- 0 12502 12502"/>
              <a:gd name="T7" fmla="*/ 12502 h 1"/>
              <a:gd name="T8" fmla="+- 0 15214 13345"/>
              <a:gd name="T9" fmla="*/ T8 w 2804"/>
              <a:gd name="T10" fmla="+- 0 12502 12502"/>
              <a:gd name="T11" fmla="*/ 12502 h 1"/>
              <a:gd name="T12" fmla="+- 0 16148 13345"/>
              <a:gd name="T13" fmla="*/ T12 w 2804"/>
              <a:gd name="T14" fmla="+- 0 12502 12502"/>
              <a:gd name="T15" fmla="*/ 12502 h 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804" h="1" extrusionOk="0">
                <a:moveTo>
                  <a:pt x="0" y="0"/>
                </a:moveTo>
                <a:cubicBezTo>
                  <a:pt x="934" y="0"/>
                  <a:pt x="1869" y="0"/>
                  <a:pt x="2803" y="0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Development of spinal nerves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>
                <a:solidFill>
                  <a:srgbClr val="0070C0"/>
                </a:solidFill>
              </a:rPr>
              <a:t>Ventral root</a:t>
            </a:r>
          </a:p>
          <a:p>
            <a:pPr lvl="1" algn="just"/>
            <a:r>
              <a:rPr lang="en-US" dirty="0" smtClean="0"/>
              <a:t>Axons of basal plate </a:t>
            </a:r>
            <a:r>
              <a:rPr lang="en-US" dirty="0" err="1" smtClean="0"/>
              <a:t>neuroblasts</a:t>
            </a:r>
            <a:r>
              <a:rPr lang="en-US" dirty="0" smtClean="0"/>
              <a:t> </a:t>
            </a:r>
          </a:p>
          <a:p>
            <a:pPr lvl="1" algn="just"/>
            <a:endParaRPr lang="en-US" dirty="0" smtClean="0"/>
          </a:p>
          <a:p>
            <a:pPr algn="just"/>
            <a:r>
              <a:rPr lang="en-US" dirty="0" smtClean="0">
                <a:solidFill>
                  <a:srgbClr val="0070C0"/>
                </a:solidFill>
              </a:rPr>
              <a:t>Dorsal root</a:t>
            </a:r>
          </a:p>
          <a:p>
            <a:pPr lvl="1" algn="just"/>
            <a:r>
              <a:rPr lang="en-US" dirty="0" smtClean="0"/>
              <a:t>Axon (central process)  of dorsal root ganglion</a:t>
            </a:r>
          </a:p>
          <a:p>
            <a:pPr lvl="1" algn="just"/>
            <a:endParaRPr lang="en-US" dirty="0" smtClean="0"/>
          </a:p>
          <a:p>
            <a:pPr algn="just"/>
            <a:r>
              <a:rPr lang="en-US" dirty="0" smtClean="0"/>
              <a:t>Peripheral process of dorsal root ganglia join ventral nerve root and form spinal nerve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3349" y="2743200"/>
            <a:ext cx="4570651" cy="2377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Development of neuroglial (</a:t>
            </a:r>
            <a:r>
              <a:rPr lang="en-US" dirty="0" err="1" smtClean="0">
                <a:solidFill>
                  <a:srgbClr val="C00000"/>
                </a:solidFill>
              </a:rPr>
              <a:t>glial</a:t>
            </a:r>
            <a:r>
              <a:rPr lang="en-US" dirty="0" smtClean="0">
                <a:solidFill>
                  <a:srgbClr val="C00000"/>
                </a:solidFill>
              </a:rPr>
              <a:t>) cells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Astrocytes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Oligodendrocyte </a:t>
            </a:r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Ependymal</a:t>
            </a:r>
            <a:r>
              <a:rPr lang="en-US" dirty="0" smtClean="0"/>
              <a:t> cells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Microglial cells </a:t>
            </a:r>
            <a:endParaRPr lang="en-US" dirty="0"/>
          </a:p>
        </p:txBody>
      </p:sp>
      <p:sp>
        <p:nvSpPr>
          <p:cNvPr id="6" name="Right Brace 5"/>
          <p:cNvSpPr/>
          <p:nvPr/>
        </p:nvSpPr>
        <p:spPr>
          <a:xfrm>
            <a:off x="5715000" y="3352800"/>
            <a:ext cx="457200" cy="114300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172200" y="3733800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Neuroepithelial cells </a:t>
            </a:r>
            <a:endParaRPr lang="en-US" dirty="0"/>
          </a:p>
        </p:txBody>
      </p:sp>
      <p:sp>
        <p:nvSpPr>
          <p:cNvPr id="8" name="Right Brace 7"/>
          <p:cNvSpPr/>
          <p:nvPr/>
        </p:nvSpPr>
        <p:spPr>
          <a:xfrm>
            <a:off x="5791200" y="4572000"/>
            <a:ext cx="76200" cy="38100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867400" y="4495800"/>
            <a:ext cx="27815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Mesenchyme (</a:t>
            </a:r>
            <a:r>
              <a:rPr lang="en-US" dirty="0" err="1" smtClean="0"/>
              <a:t>monocytes</a:t>
            </a:r>
            <a:r>
              <a:rPr lang="en-US" dirty="0" smtClean="0"/>
              <a:t> – </a:t>
            </a:r>
          </a:p>
          <a:p>
            <a:r>
              <a:rPr lang="en-US" dirty="0" smtClean="0"/>
              <a:t>macrophage)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Development of neurons and </a:t>
            </a:r>
            <a:r>
              <a:rPr lang="en-US" dirty="0" err="1" smtClean="0">
                <a:solidFill>
                  <a:srgbClr val="C00000"/>
                </a:solidFill>
              </a:rPr>
              <a:t>glial</a:t>
            </a:r>
            <a:r>
              <a:rPr lang="en-US" dirty="0" smtClean="0">
                <a:solidFill>
                  <a:srgbClr val="C00000"/>
                </a:solidFill>
              </a:rPr>
              <a:t> cells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4" name="Picture 4" descr="http://thepointeedition.lww.com/FullTextService/CT%7b06b9ee1beed59419063ce50d4b9055a68c555cf16fa0a69f580df294e1b22abbe6716fc1caa5cabc7a2eca2f4080aa20%7d/C17-FF1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524000"/>
            <a:ext cx="8096250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Myelination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sz="2200" dirty="0" smtClean="0">
                <a:solidFill>
                  <a:srgbClr val="C00000"/>
                </a:solidFill>
              </a:rPr>
              <a:t>(Begins in 4</a:t>
            </a:r>
            <a:r>
              <a:rPr lang="en-US" sz="2200" baseline="30000" dirty="0" smtClean="0">
                <a:solidFill>
                  <a:srgbClr val="C00000"/>
                </a:solidFill>
              </a:rPr>
              <a:t>th</a:t>
            </a:r>
            <a:r>
              <a:rPr lang="en-US" sz="2200" dirty="0" smtClean="0">
                <a:solidFill>
                  <a:srgbClr val="C00000"/>
                </a:solidFill>
              </a:rPr>
              <a:t> month of development)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Done by </a:t>
            </a:r>
            <a:r>
              <a:rPr lang="en-US" dirty="0" smtClean="0">
                <a:solidFill>
                  <a:srgbClr val="0070C0"/>
                </a:solidFill>
              </a:rPr>
              <a:t>Schwann cells </a:t>
            </a:r>
            <a:r>
              <a:rPr lang="en-US" dirty="0" smtClean="0"/>
              <a:t>and</a:t>
            </a:r>
            <a:r>
              <a:rPr lang="en-US" dirty="0" smtClean="0">
                <a:solidFill>
                  <a:srgbClr val="0070C0"/>
                </a:solidFill>
              </a:rPr>
              <a:t> oligodendrocyte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Wrap themselves around axons and form myelin sheath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Begin in </a:t>
            </a:r>
            <a:r>
              <a:rPr lang="en-US" dirty="0" smtClean="0">
                <a:solidFill>
                  <a:srgbClr val="0070C0"/>
                </a:solidFill>
              </a:rPr>
              <a:t>4</a:t>
            </a:r>
            <a:r>
              <a:rPr lang="en-US" baseline="30000" dirty="0" smtClean="0">
                <a:solidFill>
                  <a:srgbClr val="0070C0"/>
                </a:solidFill>
              </a:rPr>
              <a:t>th</a:t>
            </a:r>
            <a:r>
              <a:rPr lang="en-US" dirty="0" smtClean="0">
                <a:solidFill>
                  <a:srgbClr val="0070C0"/>
                </a:solidFill>
              </a:rPr>
              <a:t> month of development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0070C0"/>
                </a:solidFill>
              </a:rPr>
              <a:t>goes on until  puberty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86018" name="Picture 2" descr="http://content.answcdn.com/main/content/img/oxford/Oxford_Body/019852403x.myelin.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371600"/>
            <a:ext cx="4134906" cy="502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8382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Difference between myelination of Schwann cells and oligodendrocyte</a:t>
            </a:r>
            <a:endParaRPr lang="en-US" sz="2800" dirty="0">
              <a:solidFill>
                <a:srgbClr val="C00000"/>
              </a:solidFill>
            </a:endParaRPr>
          </a:p>
        </p:txBody>
      </p:sp>
      <p:pic>
        <p:nvPicPr>
          <p:cNvPr id="4100" name="Picture 4" descr="http://img.tfd.com/MosbyMD/thumb/myelin_sheat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05200"/>
            <a:ext cx="4127498" cy="2377440"/>
          </a:xfrm>
          <a:prstGeom prst="rect">
            <a:avLst/>
          </a:prstGeom>
          <a:noFill/>
        </p:spPr>
      </p:pic>
      <p:pic>
        <p:nvPicPr>
          <p:cNvPr id="8" name="Picture 4" descr="http://academic.kellogg.edu/herbrandsonc/bio201_mckinley/f14-6_cellular_organiza_c.jpg"/>
          <p:cNvPicPr>
            <a:picLocks noChangeAspect="1" noChangeArrowheads="1"/>
          </p:cNvPicPr>
          <p:nvPr/>
        </p:nvPicPr>
        <p:blipFill>
          <a:blip r:embed="rId4" cstate="print"/>
          <a:srcRect t="4443" b="11111"/>
          <a:stretch>
            <a:fillRect/>
          </a:stretch>
        </p:blipFill>
        <p:spPr bwMode="auto">
          <a:xfrm>
            <a:off x="4248912" y="3429000"/>
            <a:ext cx="4895088" cy="301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73058" name="Comment 2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4330700" y="5000625"/>
            <a:ext cx="830263" cy="1588"/>
          </a:xfrm>
          <a:custGeom>
            <a:avLst/>
            <a:gdLst>
              <a:gd name="T0" fmla="+- 0 12030 12030"/>
              <a:gd name="T1" fmla="*/ T0 w 2308"/>
              <a:gd name="T2" fmla="+- 0 13891 13891"/>
              <a:gd name="T3" fmla="*/ 13891 h 1"/>
              <a:gd name="T4" fmla="+- 0 12799 12030"/>
              <a:gd name="T5" fmla="*/ T4 w 2308"/>
              <a:gd name="T6" fmla="+- 0 13891 13891"/>
              <a:gd name="T7" fmla="*/ 13891 h 1"/>
              <a:gd name="T8" fmla="+- 0 13568 12030"/>
              <a:gd name="T9" fmla="*/ T8 w 2308"/>
              <a:gd name="T10" fmla="+- 0 13891 13891"/>
              <a:gd name="T11" fmla="*/ 13891 h 1"/>
              <a:gd name="T12" fmla="+- 0 14337 12030"/>
              <a:gd name="T13" fmla="*/ T12 w 2308"/>
              <a:gd name="T14" fmla="+- 0 13891 13891"/>
              <a:gd name="T15" fmla="*/ 13891 h 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308" h="1" extrusionOk="0">
                <a:moveTo>
                  <a:pt x="0" y="0"/>
                </a:moveTo>
                <a:cubicBezTo>
                  <a:pt x="769" y="0"/>
                  <a:pt x="1538" y="0"/>
                  <a:pt x="2307" y="0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059" name="Comment 3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3205163" y="5688013"/>
            <a:ext cx="866775" cy="36512"/>
          </a:xfrm>
          <a:custGeom>
            <a:avLst/>
            <a:gdLst>
              <a:gd name="T0" fmla="+- 0 8905 8905"/>
              <a:gd name="T1" fmla="*/ T0 w 2407"/>
              <a:gd name="T2" fmla="+- 0 15801 15801"/>
              <a:gd name="T3" fmla="*/ 15801 h 100"/>
              <a:gd name="T4" fmla="+- 0 9122 8905"/>
              <a:gd name="T5" fmla="*/ T4 w 2407"/>
              <a:gd name="T6" fmla="+- 0 15801 15801"/>
              <a:gd name="T7" fmla="*/ 15801 h 100"/>
              <a:gd name="T8" fmla="+- 0 9336 8905"/>
              <a:gd name="T9" fmla="*/ T8 w 2407"/>
              <a:gd name="T10" fmla="+- 0 15807 15801"/>
              <a:gd name="T11" fmla="*/ 15807 h 100"/>
              <a:gd name="T12" fmla="+- 0 9550 8905"/>
              <a:gd name="T13" fmla="*/ T12 w 2407"/>
              <a:gd name="T14" fmla="+- 0 15825 15801"/>
              <a:gd name="T15" fmla="*/ 15825 h 100"/>
              <a:gd name="T16" fmla="+- 0 9863 8905"/>
              <a:gd name="T17" fmla="*/ T16 w 2407"/>
              <a:gd name="T18" fmla="+- 0 15851 15801"/>
              <a:gd name="T19" fmla="*/ 15851 h 100"/>
              <a:gd name="T20" fmla="+- 0 10182 8905"/>
              <a:gd name="T21" fmla="*/ T20 w 2407"/>
              <a:gd name="T22" fmla="+- 0 15821 15801"/>
              <a:gd name="T23" fmla="*/ 15821 h 100"/>
              <a:gd name="T24" fmla="+- 0 10492 8905"/>
              <a:gd name="T25" fmla="*/ T24 w 2407"/>
              <a:gd name="T26" fmla="+- 0 15850 15801"/>
              <a:gd name="T27" fmla="*/ 15850 h 100"/>
              <a:gd name="T28" fmla="+- 0 10614 8905"/>
              <a:gd name="T29" fmla="*/ T28 w 2407"/>
              <a:gd name="T30" fmla="+- 0 15861 15801"/>
              <a:gd name="T31" fmla="*/ 15861 h 100"/>
              <a:gd name="T32" fmla="+- 0 10742 8905"/>
              <a:gd name="T33" fmla="*/ T32 w 2407"/>
              <a:gd name="T34" fmla="+- 0 15871 15801"/>
              <a:gd name="T35" fmla="*/ 15871 h 100"/>
              <a:gd name="T36" fmla="+- 0 10864 8905"/>
              <a:gd name="T37" fmla="*/ T36 w 2407"/>
              <a:gd name="T38" fmla="+- 0 15875 15801"/>
              <a:gd name="T39" fmla="*/ 15875 h 100"/>
              <a:gd name="T40" fmla="+- 0 10962 8905"/>
              <a:gd name="T41" fmla="*/ T40 w 2407"/>
              <a:gd name="T42" fmla="+- 0 15878 15801"/>
              <a:gd name="T43" fmla="*/ 15878 h 100"/>
              <a:gd name="T44" fmla="+- 0 11038 8905"/>
              <a:gd name="T45" fmla="*/ T44 w 2407"/>
              <a:gd name="T46" fmla="+- 0 15900 15801"/>
              <a:gd name="T47" fmla="*/ 15900 h 100"/>
              <a:gd name="T48" fmla="+- 0 11137 8905"/>
              <a:gd name="T49" fmla="*/ T48 w 2407"/>
              <a:gd name="T50" fmla="+- 0 15900 15801"/>
              <a:gd name="T51" fmla="*/ 15900 h 100"/>
              <a:gd name="T52" fmla="+- 0 11195 8905"/>
              <a:gd name="T53" fmla="*/ T52 w 2407"/>
              <a:gd name="T54" fmla="+- 0 15900 15801"/>
              <a:gd name="T55" fmla="*/ 15900 h 100"/>
              <a:gd name="T56" fmla="+- 0 11253 8905"/>
              <a:gd name="T57" fmla="*/ T56 w 2407"/>
              <a:gd name="T58" fmla="+- 0 15900 15801"/>
              <a:gd name="T59" fmla="*/ 15900 h 100"/>
              <a:gd name="T60" fmla="+- 0 11311 8905"/>
              <a:gd name="T61" fmla="*/ T60 w 2407"/>
              <a:gd name="T62" fmla="+- 0 15900 15801"/>
              <a:gd name="T63" fmla="*/ 15900 h 100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</a:cxnLst>
            <a:rect l="0" t="0" r="r" b="b"/>
            <a:pathLst>
              <a:path w="2407" h="100" extrusionOk="0">
                <a:moveTo>
                  <a:pt x="0" y="0"/>
                </a:moveTo>
                <a:cubicBezTo>
                  <a:pt x="217" y="0"/>
                  <a:pt x="431" y="6"/>
                  <a:pt x="645" y="24"/>
                </a:cubicBezTo>
                <a:cubicBezTo>
                  <a:pt x="958" y="50"/>
                  <a:pt x="1277" y="20"/>
                  <a:pt x="1587" y="49"/>
                </a:cubicBezTo>
                <a:cubicBezTo>
                  <a:pt x="1709" y="60"/>
                  <a:pt x="1837" y="70"/>
                  <a:pt x="1959" y="74"/>
                </a:cubicBezTo>
                <a:cubicBezTo>
                  <a:pt x="2057" y="77"/>
                  <a:pt x="2133" y="99"/>
                  <a:pt x="2232" y="99"/>
                </a:cubicBezTo>
                <a:cubicBezTo>
                  <a:pt x="2290" y="99"/>
                  <a:pt x="2348" y="99"/>
                  <a:pt x="2406" y="99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143000" y="1143000"/>
          <a:ext cx="6858000" cy="209786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429000"/>
                <a:gridCol w="3429000"/>
              </a:tblGrid>
              <a:tr h="502833">
                <a:tc>
                  <a:txBody>
                    <a:bodyPr/>
                    <a:lstStyle/>
                    <a:p>
                      <a:r>
                        <a:rPr lang="en-US" dirty="0" smtClean="0"/>
                        <a:t>Schwann cells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Oligodendrocyte</a:t>
                      </a:r>
                      <a:endParaRPr lang="en-US" dirty="0"/>
                    </a:p>
                  </a:txBody>
                  <a:tcPr/>
                </a:tc>
              </a:tr>
              <a:tr h="589367">
                <a:tc>
                  <a:txBody>
                    <a:bodyPr/>
                    <a:lstStyle/>
                    <a:p>
                      <a:r>
                        <a:rPr lang="en-US" dirty="0" smtClean="0"/>
                        <a:t>Myelinate peripheral nerves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Myelinate central nervous system</a:t>
                      </a:r>
                      <a:endParaRPr lang="en-US" dirty="0"/>
                    </a:p>
                  </a:txBody>
                  <a:tcPr/>
                </a:tc>
              </a:tr>
              <a:tr h="502833">
                <a:tc>
                  <a:txBody>
                    <a:bodyPr/>
                    <a:lstStyle/>
                    <a:p>
                      <a:r>
                        <a:rPr lang="en-US" dirty="0" smtClean="0"/>
                        <a:t>Myelinate only a single axon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Myelinate up to 50 axons</a:t>
                      </a:r>
                      <a:endParaRPr lang="en-US" dirty="0"/>
                    </a:p>
                  </a:txBody>
                  <a:tcPr/>
                </a:tc>
              </a:tr>
              <a:tr h="502833">
                <a:tc>
                  <a:txBody>
                    <a:bodyPr/>
                    <a:lstStyle/>
                    <a:p>
                      <a:r>
                        <a:rPr lang="en-US" dirty="0" smtClean="0"/>
                        <a:t>Develop from neural crest cells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Develop from neuroepithelial cells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7921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Positional changes of the spinal cord</a:t>
            </a:r>
            <a:br>
              <a:rPr lang="en-US" dirty="0" smtClean="0">
                <a:solidFill>
                  <a:srgbClr val="C00000"/>
                </a:solidFill>
              </a:rPr>
            </a:b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334000"/>
          </a:xfrm>
        </p:spPr>
        <p:txBody>
          <a:bodyPr>
            <a:normAutofit fontScale="85000" lnSpcReduction="10000"/>
          </a:bodyPr>
          <a:lstStyle/>
          <a:p>
            <a:pPr algn="just">
              <a:buFont typeface="Wingdings" pitchFamily="2" charset="2"/>
              <a:buChar char="q"/>
              <a:defRPr/>
            </a:pPr>
            <a:r>
              <a:rPr lang="en-US" dirty="0" smtClean="0">
                <a:solidFill>
                  <a:srgbClr val="0070C0"/>
                </a:solidFill>
              </a:rPr>
              <a:t>In 3</a:t>
            </a:r>
            <a:r>
              <a:rPr lang="en-US" baseline="30000" dirty="0" smtClean="0">
                <a:solidFill>
                  <a:srgbClr val="0070C0"/>
                </a:solidFill>
              </a:rPr>
              <a:t>rd</a:t>
            </a:r>
            <a:r>
              <a:rPr lang="en-US" dirty="0" smtClean="0">
                <a:solidFill>
                  <a:srgbClr val="0070C0"/>
                </a:solidFill>
              </a:rPr>
              <a:t>  month of development</a:t>
            </a:r>
          </a:p>
          <a:p>
            <a:pPr lvl="1" algn="just">
              <a:buFont typeface="Wingdings" pitchFamily="2" charset="2"/>
              <a:buChar char="q"/>
              <a:defRPr/>
            </a:pPr>
            <a:r>
              <a:rPr lang="en-US" dirty="0" smtClean="0"/>
              <a:t>Cord extends entire length of embryo</a:t>
            </a:r>
          </a:p>
          <a:p>
            <a:pPr lvl="1">
              <a:buFont typeface="Wingdings" pitchFamily="2" charset="2"/>
              <a:buChar char="q"/>
              <a:defRPr/>
            </a:pPr>
            <a:r>
              <a:rPr lang="en-US" dirty="0" smtClean="0">
                <a:solidFill>
                  <a:srgbClr val="0070C0"/>
                </a:solidFill>
              </a:rPr>
              <a:t>Roots of spinal nerves </a:t>
            </a:r>
            <a:r>
              <a:rPr lang="en-US" dirty="0" smtClean="0"/>
              <a:t>pass through  </a:t>
            </a:r>
            <a:r>
              <a:rPr lang="en-US" dirty="0" smtClean="0">
                <a:solidFill>
                  <a:srgbClr val="0070C0"/>
                </a:solidFill>
              </a:rPr>
              <a:t>intervertebral foramina at their level of origin </a:t>
            </a:r>
          </a:p>
          <a:p>
            <a:pPr algn="just">
              <a:buFont typeface="Wingdings" pitchFamily="2" charset="2"/>
              <a:buChar char="q"/>
              <a:defRPr/>
            </a:pPr>
            <a:endParaRPr lang="en-US" dirty="0" smtClean="0"/>
          </a:p>
          <a:p>
            <a:pPr algn="just">
              <a:buFont typeface="Wingdings" pitchFamily="2" charset="2"/>
              <a:buChar char="q"/>
              <a:defRPr/>
            </a:pPr>
            <a:r>
              <a:rPr lang="en-US" dirty="0" smtClean="0">
                <a:solidFill>
                  <a:srgbClr val="FF0000"/>
                </a:solidFill>
              </a:rPr>
              <a:t>Vertebral column and dura lengthen more rapidly than neural tube</a:t>
            </a:r>
            <a:r>
              <a:rPr lang="en-US" dirty="0" smtClean="0"/>
              <a:t>, and terminal end of spinal cord gradually shifts to a higher level</a:t>
            </a:r>
          </a:p>
          <a:p>
            <a:pPr algn="just">
              <a:buFont typeface="Wingdings" pitchFamily="2" charset="2"/>
              <a:buChar char="q"/>
              <a:defRPr/>
            </a:pPr>
            <a:endParaRPr lang="en-US" dirty="0" smtClean="0"/>
          </a:p>
          <a:p>
            <a:pPr algn="just">
              <a:buFont typeface="Wingdings" pitchFamily="2" charset="2"/>
              <a:buChar char="q"/>
              <a:defRPr/>
            </a:pPr>
            <a:r>
              <a:rPr lang="en-US" dirty="0" smtClean="0"/>
              <a:t>At birth, lower end is at the level of 3</a:t>
            </a:r>
            <a:r>
              <a:rPr lang="en-US" baseline="30000" dirty="0" smtClean="0"/>
              <a:t>rd</a:t>
            </a:r>
            <a:r>
              <a:rPr lang="en-US" dirty="0" smtClean="0"/>
              <a:t>  lumbar vertebra </a:t>
            </a:r>
          </a:p>
          <a:p>
            <a:pPr algn="just">
              <a:buFont typeface="Wingdings" pitchFamily="2" charset="2"/>
              <a:buChar char="q"/>
              <a:defRPr/>
            </a:pPr>
            <a:endParaRPr lang="en-US" dirty="0" smtClean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828800"/>
            <a:ext cx="45720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defRPr/>
            </a:pPr>
            <a:r>
              <a:rPr lang="en-US" sz="2800" dirty="0" smtClean="0"/>
              <a:t>In adult,  spinal cord terminates at the level of L1 – L2</a:t>
            </a:r>
          </a:p>
          <a:p>
            <a:pPr algn="just">
              <a:defRPr/>
            </a:pPr>
            <a:endParaRPr lang="en-US" sz="2800" dirty="0" smtClean="0"/>
          </a:p>
          <a:p>
            <a:pPr algn="just">
              <a:defRPr/>
            </a:pPr>
            <a:r>
              <a:rPr lang="en-US" sz="2800" dirty="0" smtClean="0"/>
              <a:t>Dural sac and subarachnoid space extend to S2</a:t>
            </a:r>
          </a:p>
          <a:p>
            <a:pPr algn="just">
              <a:buNone/>
              <a:defRPr/>
            </a:pPr>
            <a:endParaRPr lang="en-US" sz="2800" dirty="0" smtClean="0"/>
          </a:p>
          <a:p>
            <a:pPr algn="just">
              <a:defRPr/>
            </a:pPr>
            <a:r>
              <a:rPr lang="en-US" sz="2800" dirty="0" smtClean="0"/>
              <a:t>Nerve fibers below the terminal end of the cord collectively constitute the </a:t>
            </a:r>
            <a:r>
              <a:rPr lang="en-US" sz="2800" dirty="0" err="1" smtClean="0"/>
              <a:t>cauda</a:t>
            </a:r>
            <a:r>
              <a:rPr lang="en-US" sz="2800" dirty="0" smtClean="0"/>
              <a:t> </a:t>
            </a:r>
            <a:r>
              <a:rPr lang="en-US" sz="2800" dirty="0" err="1" smtClean="0"/>
              <a:t>equina</a:t>
            </a:r>
            <a:endParaRPr lang="en-US" sz="2800" dirty="0" smtClean="0"/>
          </a:p>
          <a:p>
            <a:pPr algn="just">
              <a:defRPr/>
            </a:pPr>
            <a:endParaRPr lang="en-US" sz="2800" dirty="0" smtClean="0"/>
          </a:p>
          <a:p>
            <a:pPr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0"/>
            <a:ext cx="3514627" cy="3566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5" name="Picture 7" descr="http://guide.ispneurosurgery.org/sites/default/files/images/Title-Page.jpg"/>
          <p:cNvPicPr>
            <a:picLocks noChangeAspect="1" noChangeArrowheads="1"/>
          </p:cNvPicPr>
          <p:nvPr/>
        </p:nvPicPr>
        <p:blipFill>
          <a:blip r:embed="rId3" cstate="print"/>
          <a:srcRect l="20000" t="1395" r="22326" b="3721"/>
          <a:stretch>
            <a:fillRect/>
          </a:stretch>
        </p:blipFill>
        <p:spPr bwMode="auto">
          <a:xfrm>
            <a:off x="5867400" y="3505200"/>
            <a:ext cx="1889761" cy="31089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4000" b="1" dirty="0" smtClean="0">
                <a:solidFill>
                  <a:srgbClr val="C00000"/>
                </a:solidFill>
              </a:rPr>
              <a:t/>
            </a:r>
            <a:br>
              <a:rPr lang="en-US" sz="4000" b="1" dirty="0" smtClean="0">
                <a:solidFill>
                  <a:srgbClr val="C00000"/>
                </a:solidFill>
              </a:rPr>
            </a:br>
            <a:r>
              <a:rPr lang="en-US" sz="3100" b="1" dirty="0" smtClean="0">
                <a:solidFill>
                  <a:srgbClr val="C00000"/>
                </a:solidFill>
              </a:rPr>
              <a:t>Clinical correlates </a:t>
            </a:r>
            <a:r>
              <a:rPr lang="en-US" sz="4000" b="1" dirty="0" smtClean="0">
                <a:solidFill>
                  <a:srgbClr val="C00000"/>
                </a:solidFill>
              </a:rPr>
              <a:t/>
            </a:r>
            <a:br>
              <a:rPr lang="en-US" sz="4000" b="1" dirty="0" smtClean="0">
                <a:solidFill>
                  <a:srgbClr val="C00000"/>
                </a:solidFill>
              </a:rPr>
            </a:br>
            <a:r>
              <a:rPr lang="en-US" sz="2700" b="1" dirty="0" smtClean="0">
                <a:solidFill>
                  <a:srgbClr val="C00000"/>
                </a:solidFill>
              </a:rPr>
              <a:t>Type II </a:t>
            </a:r>
            <a:r>
              <a:rPr lang="en-US" sz="2700" b="1" dirty="0" err="1" smtClean="0">
                <a:solidFill>
                  <a:srgbClr val="C00000"/>
                </a:solidFill>
              </a:rPr>
              <a:t>arnold</a:t>
            </a:r>
            <a:r>
              <a:rPr lang="en-US" sz="2700" b="1" dirty="0" smtClean="0">
                <a:solidFill>
                  <a:srgbClr val="C00000"/>
                </a:solidFill>
              </a:rPr>
              <a:t> </a:t>
            </a:r>
            <a:r>
              <a:rPr lang="en-US" sz="2700" b="1" dirty="0" err="1" smtClean="0">
                <a:solidFill>
                  <a:srgbClr val="C00000"/>
                </a:solidFill>
              </a:rPr>
              <a:t>chiari</a:t>
            </a:r>
            <a:r>
              <a:rPr lang="en-US" sz="2700" b="1" dirty="0" smtClean="0">
                <a:solidFill>
                  <a:srgbClr val="C00000"/>
                </a:solidFill>
              </a:rPr>
              <a:t> </a:t>
            </a:r>
            <a:br>
              <a:rPr lang="en-US" sz="2700" b="1" dirty="0" smtClean="0">
                <a:solidFill>
                  <a:srgbClr val="C00000"/>
                </a:solidFill>
              </a:rPr>
            </a:br>
            <a:r>
              <a:rPr lang="en-US" sz="2700" b="1" dirty="0" smtClean="0">
                <a:solidFill>
                  <a:srgbClr val="C00000"/>
                </a:solidFill>
              </a:rPr>
              <a:t>syndrome</a:t>
            </a:r>
            <a:r>
              <a:rPr lang="en-US" b="1" u="sng" dirty="0" smtClean="0">
                <a:solidFill>
                  <a:srgbClr val="FFFF00"/>
                </a:solidFill>
              </a:rPr>
              <a:t/>
            </a:r>
            <a:br>
              <a:rPr lang="en-US" b="1" u="sng" dirty="0" smtClean="0">
                <a:solidFill>
                  <a:srgbClr val="FFFF00"/>
                </a:solidFill>
              </a:rPr>
            </a:br>
            <a:endParaRPr lang="en-US" dirty="0" smtClean="0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419600" cy="4648200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/>
              <a:t>Complication of </a:t>
            </a:r>
            <a:r>
              <a:rPr lang="en-US" sz="2000" dirty="0" err="1" smtClean="0">
                <a:solidFill>
                  <a:srgbClr val="0070C0"/>
                </a:solidFill>
              </a:rPr>
              <a:t>meningomyelocele</a:t>
            </a:r>
            <a:endParaRPr lang="en-US" sz="2000" dirty="0" smtClean="0"/>
          </a:p>
          <a:p>
            <a:pPr marL="813816" lvl="2" indent="-411480" algn="just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en-US" sz="1800" dirty="0" smtClean="0"/>
              <a:t>Meninges, neural tissues/spinal cord/ </a:t>
            </a:r>
            <a:r>
              <a:rPr lang="en-US" sz="1800" dirty="0" err="1" smtClean="0"/>
              <a:t>cauda</a:t>
            </a:r>
            <a:r>
              <a:rPr lang="en-US" sz="1800" dirty="0" smtClean="0"/>
              <a:t> </a:t>
            </a:r>
            <a:r>
              <a:rPr lang="en-US" sz="1800" dirty="0" err="1" smtClean="0"/>
              <a:t>equina</a:t>
            </a:r>
            <a:r>
              <a:rPr lang="en-US" sz="1800" dirty="0" smtClean="0"/>
              <a:t> comes out through gap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Spinal cord is tethered to the vertebral column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As vertebral column lengthens, tethering </a:t>
            </a:r>
            <a:r>
              <a:rPr lang="en-US" sz="2000" dirty="0" smtClean="0">
                <a:solidFill>
                  <a:srgbClr val="FF0000"/>
                </a:solidFill>
              </a:rPr>
              <a:t>pulls medulla and cerebellum into foramen magnum</a:t>
            </a:r>
            <a:r>
              <a:rPr lang="en-US" sz="2000" dirty="0" smtClean="0"/>
              <a:t>, cutting off flow of cerebrospinal fluid  resulting in hydrocephalus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4300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5308" y="1905000"/>
            <a:ext cx="4398692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304800"/>
            <a:ext cx="1789331" cy="1463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allAtOnce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C00000"/>
                </a:solidFill>
              </a:rPr>
              <a:t>Pituitary gland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3886200" cy="46783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2 parts</a:t>
            </a:r>
          </a:p>
          <a:p>
            <a:pPr lvl="1"/>
            <a:r>
              <a:rPr lang="en-US" sz="2200" dirty="0" smtClean="0"/>
              <a:t>Adenohypophysis, neurohypophysis</a:t>
            </a:r>
          </a:p>
          <a:p>
            <a:endParaRPr lang="en-US" dirty="0"/>
          </a:p>
          <a:p>
            <a:r>
              <a:rPr lang="en-US" dirty="0" smtClean="0"/>
              <a:t>Ectodermal in origin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Develop from 2 sources</a:t>
            </a:r>
          </a:p>
          <a:p>
            <a:pPr lvl="1" algn="just"/>
            <a:r>
              <a:rPr lang="en-US" sz="2200" dirty="0" smtClean="0"/>
              <a:t>An </a:t>
            </a:r>
            <a:r>
              <a:rPr lang="en-US" sz="2200" dirty="0" err="1" smtClean="0"/>
              <a:t>upgrowth</a:t>
            </a:r>
            <a:r>
              <a:rPr lang="en-US" sz="2200" dirty="0" smtClean="0"/>
              <a:t> from ectodermal roof of oral cavity (stomodeum), </a:t>
            </a:r>
            <a:r>
              <a:rPr lang="en-US" sz="2200" dirty="0" err="1" smtClean="0">
                <a:solidFill>
                  <a:srgbClr val="0070C0"/>
                </a:solidFill>
              </a:rPr>
              <a:t>Rathke’s</a:t>
            </a:r>
            <a:r>
              <a:rPr lang="en-US" sz="2200" dirty="0" smtClean="0">
                <a:solidFill>
                  <a:srgbClr val="0070C0"/>
                </a:solidFill>
              </a:rPr>
              <a:t> pouch </a:t>
            </a:r>
          </a:p>
          <a:p>
            <a:pPr lvl="2" algn="just"/>
            <a:r>
              <a:rPr lang="en-US" sz="1800" dirty="0" smtClean="0">
                <a:solidFill>
                  <a:srgbClr val="0070C0"/>
                </a:solidFill>
              </a:rPr>
              <a:t>Adenohypophysis </a:t>
            </a:r>
          </a:p>
          <a:p>
            <a:pPr lvl="1" algn="just"/>
            <a:endParaRPr lang="en-US" sz="2200" dirty="0" smtClean="0"/>
          </a:p>
          <a:p>
            <a:pPr lvl="1" algn="just"/>
            <a:r>
              <a:rPr lang="en-US" sz="2200" dirty="0" smtClean="0"/>
              <a:t>A </a:t>
            </a:r>
            <a:r>
              <a:rPr lang="en-US" sz="2200" dirty="0" smtClean="0">
                <a:solidFill>
                  <a:srgbClr val="0070C0"/>
                </a:solidFill>
              </a:rPr>
              <a:t>down growth </a:t>
            </a:r>
            <a:r>
              <a:rPr lang="en-US" sz="2200" dirty="0" smtClean="0"/>
              <a:t>from </a:t>
            </a:r>
            <a:r>
              <a:rPr lang="en-US" sz="2200" dirty="0" smtClean="0">
                <a:solidFill>
                  <a:srgbClr val="0070C0"/>
                </a:solidFill>
              </a:rPr>
              <a:t>diencephalon </a:t>
            </a:r>
          </a:p>
          <a:p>
            <a:pPr lvl="2" algn="just"/>
            <a:r>
              <a:rPr lang="en-US" sz="1800" dirty="0" smtClean="0">
                <a:solidFill>
                  <a:srgbClr val="0070C0"/>
                </a:solidFill>
              </a:rPr>
              <a:t>Neurohypophysis </a:t>
            </a:r>
            <a:endParaRPr lang="en-US" sz="1800" dirty="0">
              <a:solidFill>
                <a:srgbClr val="0070C0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 r="55680" b="23402"/>
          <a:stretch>
            <a:fillRect/>
          </a:stretch>
        </p:blipFill>
        <p:spPr bwMode="auto">
          <a:xfrm>
            <a:off x="4572000" y="3352800"/>
            <a:ext cx="4116173" cy="3291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2" name="Picture 6" descr="http://endocrinology.medicine.ubc.ca/files/2012/07/Pituitary-gland1-e1348009507939-360x2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609600"/>
            <a:ext cx="3429000" cy="2057401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6322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062538" y="1366838"/>
              <a:ext cx="1046162" cy="1587"/>
            </p14:xfrm>
          </p:contentPart>
        </mc:Choice>
        <mc:Fallback xmlns="">
          <p:pic>
            <p:nvPicPr>
              <p:cNvPr id="56322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46698" y="1087526"/>
                <a:ext cx="1078202" cy="5602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6323" name="Ink 3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215188" y="2517775"/>
              <a:ext cx="1241425" cy="19050"/>
            </p14:xfrm>
          </p:contentPart>
        </mc:Choice>
        <mc:Fallback xmlns="">
          <p:pic>
            <p:nvPicPr>
              <p:cNvPr id="56323" name="Ink 3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199346" y="2454515"/>
                <a:ext cx="1273109" cy="14593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829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57400"/>
            <a:ext cx="8622507" cy="3015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85916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C00000"/>
                </a:solidFill>
              </a:rPr>
              <a:t/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Clinical correlates</a:t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err="1" smtClean="0">
                <a:solidFill>
                  <a:srgbClr val="C00000"/>
                </a:solidFill>
              </a:rPr>
              <a:t>Hypophyseal</a:t>
            </a:r>
            <a:r>
              <a:rPr lang="en-US" b="1" dirty="0" smtClean="0">
                <a:solidFill>
                  <a:srgbClr val="C00000"/>
                </a:solidFill>
              </a:rPr>
              <a:t> defects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4267200" cy="4525963"/>
          </a:xfrm>
        </p:spPr>
        <p:txBody>
          <a:bodyPr rtlCol="0"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sz="2400" dirty="0" smtClean="0"/>
              <a:t>Occasionally, a small portion of </a:t>
            </a:r>
            <a:r>
              <a:rPr lang="en-US" sz="2400" dirty="0" err="1" smtClean="0"/>
              <a:t>Rathke's</a:t>
            </a:r>
            <a:r>
              <a:rPr lang="en-US" sz="2400" dirty="0" smtClean="0"/>
              <a:t> pouch persists in roof of pharynx as a </a:t>
            </a:r>
            <a:r>
              <a:rPr lang="en-US" sz="2400" dirty="0" smtClean="0">
                <a:solidFill>
                  <a:srgbClr val="0070C0"/>
                </a:solidFill>
              </a:rPr>
              <a:t>pharyngeal </a:t>
            </a:r>
            <a:r>
              <a:rPr lang="en-US" sz="2400" dirty="0" err="1" smtClean="0">
                <a:solidFill>
                  <a:srgbClr val="0070C0"/>
                </a:solidFill>
              </a:rPr>
              <a:t>hypophysis</a:t>
            </a:r>
            <a:endParaRPr lang="en-US" sz="2400" dirty="0" smtClean="0">
              <a:solidFill>
                <a:srgbClr val="0070C0"/>
              </a:solidFill>
            </a:endParaRP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endParaRPr lang="en-US" sz="2400" b="1" dirty="0" smtClean="0"/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sz="2400" dirty="0" err="1" smtClean="0">
                <a:solidFill>
                  <a:srgbClr val="0070C0"/>
                </a:solidFill>
              </a:rPr>
              <a:t>Craniopharyngiomas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smtClean="0"/>
              <a:t>arise from remnants of </a:t>
            </a:r>
            <a:r>
              <a:rPr lang="en-US" sz="2400" dirty="0" err="1" smtClean="0"/>
              <a:t>Rathke's</a:t>
            </a:r>
            <a:r>
              <a:rPr lang="en-US" sz="2400" dirty="0" smtClean="0"/>
              <a:t> pouch</a:t>
            </a:r>
          </a:p>
          <a:p>
            <a:pPr lvl="1"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dirty="0" smtClean="0"/>
              <a:t>They may form within the sella turcica or along the stalk of the pituitary</a:t>
            </a: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endParaRPr lang="en-US" dirty="0"/>
          </a:p>
        </p:txBody>
      </p:sp>
      <p:pic>
        <p:nvPicPr>
          <p:cNvPr id="32772" name="Picture 5" descr="http://www.brain-tumor.org/images/Cranio_Slide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70400" y="3124200"/>
            <a:ext cx="46736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ounded Rectangle 4"/>
          <p:cNvSpPr/>
          <p:nvPr/>
        </p:nvSpPr>
        <p:spPr>
          <a:xfrm>
            <a:off x="5638800" y="4953000"/>
            <a:ext cx="533400" cy="6096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 r="55680" b="23402"/>
          <a:stretch>
            <a:fillRect/>
          </a:stretch>
        </p:blipFill>
        <p:spPr bwMode="auto">
          <a:xfrm>
            <a:off x="5334000" y="304800"/>
            <a:ext cx="3544483" cy="2834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rgbClr val="C00000"/>
                </a:solidFill>
              </a:rPr>
              <a:t>A</a:t>
            </a:r>
            <a:r>
              <a:rPr lang="en-US" sz="4400" dirty="0" smtClean="0">
                <a:solidFill>
                  <a:srgbClr val="C00000"/>
                </a:solidFill>
              </a:rPr>
              <a:t>nencephaly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2057400"/>
          </a:xfrm>
        </p:spPr>
        <p:txBody>
          <a:bodyPr rtlCol="0">
            <a:normAutofit fontScale="70000" lnSpcReduction="20000"/>
          </a:bodyPr>
          <a:lstStyle/>
          <a:p>
            <a:pPr>
              <a:buFont typeface="Wingdings" pitchFamily="2" charset="2"/>
              <a:buChar char="q"/>
              <a:defRPr/>
            </a:pPr>
            <a:r>
              <a:rPr lang="en-US" dirty="0" smtClean="0"/>
              <a:t> Due to failure of the </a:t>
            </a:r>
            <a:r>
              <a:rPr lang="en-US" dirty="0" smtClean="0">
                <a:solidFill>
                  <a:srgbClr val="0070C0"/>
                </a:solidFill>
              </a:rPr>
              <a:t>cranial neuropore </a:t>
            </a:r>
            <a:r>
              <a:rPr lang="en-US" dirty="0" smtClean="0"/>
              <a:t> to close</a:t>
            </a:r>
          </a:p>
          <a:p>
            <a:pPr>
              <a:buFont typeface="Wingdings" pitchFamily="2" charset="2"/>
              <a:buChar char="q"/>
              <a:defRPr/>
            </a:pPr>
            <a:endParaRPr lang="en-US" dirty="0" smtClean="0"/>
          </a:p>
          <a:p>
            <a:pPr>
              <a:buFont typeface="Wingdings" pitchFamily="2" charset="2"/>
              <a:buChar char="q"/>
              <a:defRPr/>
            </a:pPr>
            <a:r>
              <a:rPr lang="en-US" dirty="0" smtClean="0"/>
              <a:t>As a result, vault of  skull does not form, leaving </a:t>
            </a:r>
            <a:r>
              <a:rPr lang="en-US" dirty="0" smtClean="0">
                <a:solidFill>
                  <a:srgbClr val="0070C0"/>
                </a:solidFill>
              </a:rPr>
              <a:t>malformed brain exposed</a:t>
            </a:r>
          </a:p>
          <a:p>
            <a:pPr>
              <a:buFont typeface="Wingdings" pitchFamily="2" charset="2"/>
              <a:buChar char="q"/>
              <a:defRPr/>
            </a:pPr>
            <a:endParaRPr lang="en-US" dirty="0" smtClean="0"/>
          </a:p>
          <a:p>
            <a:pPr>
              <a:buFont typeface="Wingdings" pitchFamily="2" charset="2"/>
              <a:buChar char="q"/>
              <a:defRPr/>
            </a:pPr>
            <a:r>
              <a:rPr lang="en-US" dirty="0" smtClean="0"/>
              <a:t>Later, this tissue degenerates, leaving a mass of </a:t>
            </a:r>
            <a:r>
              <a:rPr lang="en-US" dirty="0" smtClean="0">
                <a:solidFill>
                  <a:srgbClr val="0070C0"/>
                </a:solidFill>
              </a:rPr>
              <a:t>necrotic tissue</a:t>
            </a:r>
            <a:r>
              <a:rPr lang="en-US" b="1" dirty="0" smtClean="0">
                <a:sym typeface="Wingdings" pitchFamily="2" charset="2"/>
              </a:rPr>
              <a:t> </a:t>
            </a:r>
            <a:r>
              <a:rPr lang="en-US" dirty="0" smtClean="0">
                <a:sym typeface="Wingdings" pitchFamily="2" charset="2"/>
              </a:rPr>
              <a:t>t</a:t>
            </a:r>
            <a:r>
              <a:rPr lang="en-US" dirty="0" smtClean="0"/>
              <a:t>his defect is called </a:t>
            </a:r>
            <a:r>
              <a:rPr lang="en-US" dirty="0" smtClean="0">
                <a:solidFill>
                  <a:srgbClr val="0070C0"/>
                </a:solidFill>
              </a:rPr>
              <a:t>anencephaly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3584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3429000"/>
            <a:ext cx="5486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525963"/>
          </a:xfrm>
        </p:spPr>
        <p:txBody>
          <a:bodyPr rtlCol="0">
            <a:normAutofit fontScale="77500" lnSpcReduction="20000"/>
          </a:bodyPr>
          <a:lstStyle/>
          <a:p>
            <a:pPr algn="just">
              <a:buFont typeface="Wingdings" pitchFamily="2" charset="2"/>
              <a:buChar char="q"/>
              <a:defRPr/>
            </a:pPr>
            <a:r>
              <a:rPr lang="en-US" dirty="0" smtClean="0"/>
              <a:t>Ossification defect in bones of skull, mainly </a:t>
            </a:r>
            <a:r>
              <a:rPr lang="en-US" dirty="0" smtClean="0">
                <a:solidFill>
                  <a:srgbClr val="0070C0"/>
                </a:solidFill>
              </a:rPr>
              <a:t>squamous part of occipital bone </a:t>
            </a:r>
            <a:r>
              <a:rPr lang="en-US" dirty="0" smtClean="0"/>
              <a:t>gives rise to </a:t>
            </a:r>
          </a:p>
          <a:p>
            <a:pPr algn="just">
              <a:buFont typeface="Wingdings" pitchFamily="2" charset="2"/>
              <a:buChar char="q"/>
              <a:defRPr/>
            </a:pPr>
            <a:endParaRPr lang="en-US" b="1" dirty="0" smtClean="0"/>
          </a:p>
          <a:p>
            <a:pPr algn="just">
              <a:buFont typeface="Wingdings" pitchFamily="2" charset="2"/>
              <a:buChar char="q"/>
              <a:defRPr/>
            </a:pPr>
            <a:r>
              <a:rPr lang="en-US" dirty="0" smtClean="0">
                <a:solidFill>
                  <a:srgbClr val="0070C0"/>
                </a:solidFill>
              </a:rPr>
              <a:t>Meningocele </a:t>
            </a:r>
          </a:p>
          <a:p>
            <a:pPr lvl="1" algn="just">
              <a:buFont typeface="Wingdings" pitchFamily="2" charset="2"/>
              <a:buChar char="q"/>
              <a:defRPr/>
            </a:pPr>
            <a:r>
              <a:rPr lang="en-US" dirty="0" smtClean="0"/>
              <a:t>Only meninges bulge through the gap</a:t>
            </a:r>
          </a:p>
          <a:p>
            <a:pPr algn="just">
              <a:buFont typeface="Wingdings" pitchFamily="2" charset="2"/>
              <a:buChar char="q"/>
              <a:defRPr/>
            </a:pPr>
            <a:endParaRPr lang="en-US" b="1" dirty="0" smtClean="0"/>
          </a:p>
          <a:p>
            <a:pPr algn="just">
              <a:buFont typeface="Wingdings" pitchFamily="2" charset="2"/>
              <a:buChar char="q"/>
              <a:defRPr/>
            </a:pPr>
            <a:r>
              <a:rPr lang="en-US" dirty="0" err="1" smtClean="0">
                <a:solidFill>
                  <a:srgbClr val="0070C0"/>
                </a:solidFill>
              </a:rPr>
              <a:t>Meningoencephalocele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</a:p>
          <a:p>
            <a:pPr lvl="1" algn="just">
              <a:buFont typeface="Wingdings" pitchFamily="2" charset="2"/>
              <a:buChar char="q"/>
              <a:defRPr/>
            </a:pPr>
            <a:r>
              <a:rPr lang="en-US" dirty="0" smtClean="0"/>
              <a:t>Part of brain bulges along with  meninges </a:t>
            </a:r>
          </a:p>
          <a:p>
            <a:pPr algn="just">
              <a:buFont typeface="Wingdings" pitchFamily="2" charset="2"/>
              <a:buChar char="q"/>
              <a:defRPr/>
            </a:pPr>
            <a:endParaRPr lang="en-US" b="1" dirty="0" smtClean="0"/>
          </a:p>
          <a:p>
            <a:pPr algn="just">
              <a:buFont typeface="Wingdings" pitchFamily="2" charset="2"/>
              <a:buChar char="q"/>
              <a:defRPr/>
            </a:pPr>
            <a:r>
              <a:rPr lang="en-US" dirty="0" err="1" smtClean="0">
                <a:solidFill>
                  <a:srgbClr val="0070C0"/>
                </a:solidFill>
              </a:rPr>
              <a:t>Meningohydroencephalocel</a:t>
            </a:r>
            <a:endParaRPr lang="en-US" dirty="0" smtClean="0">
              <a:solidFill>
                <a:srgbClr val="0070C0"/>
              </a:solidFill>
            </a:endParaRPr>
          </a:p>
          <a:p>
            <a:pPr lvl="1" algn="just">
              <a:buFont typeface="Wingdings" pitchFamily="2" charset="2"/>
              <a:buChar char="q"/>
              <a:defRPr/>
            </a:pPr>
            <a:r>
              <a:rPr lang="en-US" dirty="0" smtClean="0"/>
              <a:t>Part  of meninges, part of brain, part of ventricle </a:t>
            </a:r>
          </a:p>
          <a:p>
            <a:pPr algn="just">
              <a:buFont typeface="Wingdings" pitchFamily="2" charset="2"/>
              <a:buChar char="q"/>
              <a:defRPr/>
            </a:pPr>
            <a:endParaRPr lang="en-US" dirty="0" smtClean="0"/>
          </a:p>
          <a:p>
            <a:pPr lvl="1" algn="just">
              <a:buFont typeface="Wingdings" pitchFamily="2" charset="2"/>
              <a:buChar char="q"/>
              <a:defRPr/>
            </a:pPr>
            <a:endParaRPr lang="en-US" dirty="0" smtClean="0"/>
          </a:p>
        </p:txBody>
      </p:sp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3" cstate="print"/>
          <a:srcRect l="1700"/>
          <a:stretch>
            <a:fillRect/>
          </a:stretch>
        </p:blipFill>
        <p:spPr bwMode="auto">
          <a:xfrm>
            <a:off x="4572000" y="4648200"/>
            <a:ext cx="4405909" cy="1463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1219200"/>
            <a:ext cx="2220498" cy="2926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rgbClr val="CC3300"/>
                </a:solidFill>
              </a:rPr>
              <a:t/>
            </a:r>
            <a:br>
              <a:rPr lang="en-US" sz="4000" dirty="0" smtClean="0">
                <a:solidFill>
                  <a:srgbClr val="CC3300"/>
                </a:solidFill>
              </a:rPr>
            </a:br>
            <a:r>
              <a:rPr lang="en-US" sz="4000" dirty="0" smtClean="0">
                <a:solidFill>
                  <a:srgbClr val="C00000"/>
                </a:solidFill>
              </a:rPr>
              <a:t>Development of sympathetic and parasympathetic nervous system</a:t>
            </a:r>
            <a:br>
              <a:rPr lang="en-US" sz="4000" dirty="0" smtClean="0">
                <a:solidFill>
                  <a:srgbClr val="C00000"/>
                </a:solidFill>
              </a:rPr>
            </a:br>
            <a:endParaRPr lang="en-US" sz="4000" dirty="0" smtClean="0">
              <a:solidFill>
                <a:srgbClr val="C00000"/>
              </a:solidFill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220980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dirty="0" smtClean="0"/>
              <a:t>Both originates from </a:t>
            </a:r>
            <a:r>
              <a:rPr lang="en-US" dirty="0" smtClean="0">
                <a:solidFill>
                  <a:srgbClr val="0070C0"/>
                </a:solidFill>
              </a:rPr>
              <a:t>basal plate of neural tube and neural crest cells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Basal plate of neural tube (neuroblast cells) -  preganglionic fibers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Neural crest cells - ganglion and  post ganglionic fibers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5" name="Picture 6" descr="fig-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4114800"/>
            <a:ext cx="46101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Development of cranial nerves 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257800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80000"/>
              </a:lnSpc>
            </a:pPr>
            <a:r>
              <a:rPr lang="en-US" sz="2800" dirty="0" smtClean="0"/>
              <a:t>CN I </a:t>
            </a:r>
            <a:endParaRPr lang="en-US" dirty="0" smtClean="0"/>
          </a:p>
          <a:p>
            <a:pPr lvl="1" algn="just">
              <a:lnSpc>
                <a:spcPct val="80000"/>
              </a:lnSpc>
            </a:pPr>
            <a:r>
              <a:rPr lang="en-US" sz="2400" dirty="0" smtClean="0">
                <a:solidFill>
                  <a:srgbClr val="CC3300"/>
                </a:solidFill>
              </a:rPr>
              <a:t>Nasal </a:t>
            </a:r>
            <a:r>
              <a:rPr lang="en-US" sz="2400" dirty="0" err="1" smtClean="0">
                <a:solidFill>
                  <a:srgbClr val="CC3300"/>
                </a:solidFill>
              </a:rPr>
              <a:t>placodes</a:t>
            </a:r>
            <a:r>
              <a:rPr lang="en-US" sz="2400" dirty="0" smtClean="0"/>
              <a:t> </a:t>
            </a:r>
          </a:p>
          <a:p>
            <a:pPr algn="just">
              <a:lnSpc>
                <a:spcPct val="80000"/>
              </a:lnSpc>
            </a:pPr>
            <a:endParaRPr lang="en-US" sz="2800" dirty="0" smtClean="0"/>
          </a:p>
          <a:p>
            <a:pPr algn="just">
              <a:lnSpc>
                <a:spcPct val="80000"/>
              </a:lnSpc>
            </a:pPr>
            <a:r>
              <a:rPr lang="en-US" sz="2800" dirty="0" smtClean="0"/>
              <a:t>CN II</a:t>
            </a:r>
          </a:p>
          <a:p>
            <a:pPr lvl="1" algn="just">
              <a:lnSpc>
                <a:spcPct val="80000"/>
              </a:lnSpc>
            </a:pPr>
            <a:r>
              <a:rPr lang="en-US" sz="2400" dirty="0" smtClean="0">
                <a:solidFill>
                  <a:srgbClr val="CC3300"/>
                </a:solidFill>
              </a:rPr>
              <a:t>Ganglion cells of retina</a:t>
            </a:r>
            <a:r>
              <a:rPr lang="en-US" sz="2400" dirty="0" smtClean="0"/>
              <a:t>  (which is a diverticulum of diencephalon). CN II is not a true cranial nerve, but a tract of diencephalon</a:t>
            </a:r>
          </a:p>
          <a:p>
            <a:pPr algn="just">
              <a:lnSpc>
                <a:spcPct val="80000"/>
              </a:lnSpc>
            </a:pPr>
            <a:endParaRPr lang="en-US" dirty="0" smtClean="0"/>
          </a:p>
          <a:p>
            <a:pPr algn="just">
              <a:lnSpc>
                <a:spcPct val="80000"/>
              </a:lnSpc>
            </a:pPr>
            <a:r>
              <a:rPr lang="en-US" dirty="0" smtClean="0"/>
              <a:t>CN VIII</a:t>
            </a:r>
          </a:p>
          <a:p>
            <a:pPr lvl="1" algn="just">
              <a:lnSpc>
                <a:spcPct val="80000"/>
              </a:lnSpc>
            </a:pPr>
            <a:r>
              <a:rPr lang="en-US" dirty="0" smtClean="0">
                <a:solidFill>
                  <a:srgbClr val="CC3300"/>
                </a:solidFill>
              </a:rPr>
              <a:t>Otic placode</a:t>
            </a:r>
            <a:endParaRPr lang="en-US" sz="2400" dirty="0" smtClean="0"/>
          </a:p>
          <a:p>
            <a:pPr algn="just">
              <a:lnSpc>
                <a:spcPct val="80000"/>
              </a:lnSpc>
            </a:pPr>
            <a:endParaRPr lang="en-US" sz="2800" dirty="0" smtClean="0"/>
          </a:p>
          <a:p>
            <a:pPr algn="just">
              <a:lnSpc>
                <a:spcPct val="80000"/>
              </a:lnSpc>
            </a:pPr>
            <a:r>
              <a:rPr lang="en-US" sz="2800" dirty="0" smtClean="0"/>
              <a:t>CN III</a:t>
            </a:r>
          </a:p>
          <a:p>
            <a:pPr lvl="1" algn="just">
              <a:lnSpc>
                <a:spcPct val="80000"/>
              </a:lnSpc>
            </a:pPr>
            <a:r>
              <a:rPr lang="en-US" sz="2400" dirty="0" smtClean="0"/>
              <a:t>Basal plate of </a:t>
            </a:r>
            <a:r>
              <a:rPr lang="en-US" sz="2400" dirty="0" smtClean="0">
                <a:solidFill>
                  <a:srgbClr val="CC3300"/>
                </a:solidFill>
              </a:rPr>
              <a:t>midbrain</a:t>
            </a:r>
            <a:r>
              <a:rPr lang="en-US" sz="2400" dirty="0" smtClean="0"/>
              <a:t> </a:t>
            </a:r>
          </a:p>
          <a:p>
            <a:pPr algn="just">
              <a:lnSpc>
                <a:spcPct val="80000"/>
              </a:lnSpc>
            </a:pPr>
            <a:endParaRPr lang="en-US" sz="2800" dirty="0" smtClean="0"/>
          </a:p>
          <a:p>
            <a:pPr algn="just">
              <a:lnSpc>
                <a:spcPct val="80000"/>
              </a:lnSpc>
            </a:pPr>
            <a:r>
              <a:rPr lang="en-US" sz="2800" dirty="0" smtClean="0"/>
              <a:t>CN IV </a:t>
            </a:r>
          </a:p>
          <a:p>
            <a:pPr lvl="1" algn="just">
              <a:lnSpc>
                <a:spcPct val="80000"/>
              </a:lnSpc>
            </a:pPr>
            <a:r>
              <a:rPr lang="en-US" dirty="0" smtClean="0"/>
              <a:t>B</a:t>
            </a:r>
            <a:r>
              <a:rPr lang="en-US" sz="2400" dirty="0" smtClean="0"/>
              <a:t>asal plate of </a:t>
            </a:r>
            <a:r>
              <a:rPr lang="en-US" sz="2400" dirty="0" smtClean="0">
                <a:solidFill>
                  <a:srgbClr val="CC3300"/>
                </a:solidFill>
              </a:rPr>
              <a:t>midbrain</a:t>
            </a:r>
            <a:r>
              <a:rPr lang="en-US" sz="2400" dirty="0" smtClean="0"/>
              <a:t> </a:t>
            </a:r>
          </a:p>
          <a:p>
            <a:pPr lvl="1" algn="just">
              <a:lnSpc>
                <a:spcPct val="80000"/>
              </a:lnSpc>
            </a:pPr>
            <a:endParaRPr lang="en-US" dirty="0" smtClean="0"/>
          </a:p>
          <a:p>
            <a:pPr algn="just">
              <a:lnSpc>
                <a:spcPct val="80000"/>
              </a:lnSpc>
            </a:pPr>
            <a:r>
              <a:rPr lang="en-US" dirty="0" smtClean="0"/>
              <a:t>CN VI</a:t>
            </a:r>
          </a:p>
          <a:p>
            <a:pPr lvl="1" algn="just">
              <a:lnSpc>
                <a:spcPct val="80000"/>
              </a:lnSpc>
            </a:pPr>
            <a:r>
              <a:rPr lang="en-US" dirty="0" smtClean="0"/>
              <a:t>Basal plates of </a:t>
            </a:r>
            <a:r>
              <a:rPr lang="en-US" dirty="0" smtClean="0">
                <a:solidFill>
                  <a:srgbClr val="CC3300"/>
                </a:solidFill>
              </a:rPr>
              <a:t>pons</a:t>
            </a:r>
            <a:r>
              <a:rPr lang="en-US" dirty="0" smtClean="0"/>
              <a:t> </a:t>
            </a:r>
          </a:p>
          <a:p>
            <a:pPr algn="just">
              <a:lnSpc>
                <a:spcPct val="80000"/>
              </a:lnSpc>
            </a:pPr>
            <a:endParaRPr lang="en-US" sz="2400" dirty="0" smtClean="0"/>
          </a:p>
          <a:p>
            <a:pPr algn="just">
              <a:lnSpc>
                <a:spcPct val="80000"/>
              </a:lnSpc>
            </a:pPr>
            <a:r>
              <a:rPr lang="en-US" sz="2400" dirty="0" smtClean="0"/>
              <a:t>CN XI </a:t>
            </a:r>
          </a:p>
          <a:p>
            <a:pPr lvl="1" algn="just">
              <a:lnSpc>
                <a:spcPct val="80000"/>
              </a:lnSpc>
            </a:pPr>
            <a:r>
              <a:rPr lang="en-US" sz="2000" dirty="0" smtClean="0"/>
              <a:t>Basal plate of spinal segment C1-C6</a:t>
            </a:r>
          </a:p>
          <a:p>
            <a:pPr algn="just">
              <a:lnSpc>
                <a:spcPct val="80000"/>
              </a:lnSpc>
            </a:pPr>
            <a:endParaRPr lang="en-US" sz="2400" dirty="0" smtClean="0"/>
          </a:p>
          <a:p>
            <a:pPr algn="just">
              <a:lnSpc>
                <a:spcPct val="80000"/>
              </a:lnSpc>
            </a:pPr>
            <a:r>
              <a:rPr lang="en-US" sz="2400" dirty="0" smtClean="0"/>
              <a:t>CN XII</a:t>
            </a:r>
          </a:p>
          <a:p>
            <a:pPr lvl="1" algn="just">
              <a:lnSpc>
                <a:spcPct val="80000"/>
              </a:lnSpc>
            </a:pPr>
            <a:r>
              <a:rPr lang="en-US" sz="2000" dirty="0" smtClean="0"/>
              <a:t>Basal plate of medulla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80000"/>
              </a:lnSpc>
            </a:pPr>
            <a:endParaRPr lang="en-US" sz="2400" dirty="0" smtClean="0"/>
          </a:p>
          <a:p>
            <a:pPr algn="just">
              <a:lnSpc>
                <a:spcPct val="80000"/>
              </a:lnSpc>
            </a:pPr>
            <a:r>
              <a:rPr lang="en-US" sz="2400" dirty="0" smtClean="0"/>
              <a:t>CN V</a:t>
            </a:r>
          </a:p>
          <a:p>
            <a:pPr lvl="1" algn="just">
              <a:lnSpc>
                <a:spcPct val="80000"/>
              </a:lnSpc>
            </a:pPr>
            <a:r>
              <a:rPr lang="en-US" sz="2000" dirty="0" smtClean="0"/>
              <a:t>Motor division from basal </a:t>
            </a:r>
            <a:r>
              <a:rPr lang="en-US" sz="2000" smtClean="0"/>
              <a:t>plate of</a:t>
            </a:r>
            <a:r>
              <a:rPr lang="en-US" sz="2000" smtClean="0">
                <a:solidFill>
                  <a:srgbClr val="CC3300"/>
                </a:solidFill>
              </a:rPr>
              <a:t> </a:t>
            </a:r>
            <a:r>
              <a:rPr lang="en-US" sz="2000" dirty="0" smtClean="0">
                <a:solidFill>
                  <a:srgbClr val="CC3300"/>
                </a:solidFill>
              </a:rPr>
              <a:t>pons</a:t>
            </a:r>
            <a:endParaRPr lang="en-US" sz="2000" dirty="0" smtClean="0"/>
          </a:p>
          <a:p>
            <a:pPr lvl="1" algn="just">
              <a:lnSpc>
                <a:spcPct val="80000"/>
              </a:lnSpc>
            </a:pPr>
            <a:r>
              <a:rPr lang="en-US" sz="2000" dirty="0" smtClean="0"/>
              <a:t>Sensory division from </a:t>
            </a:r>
            <a:r>
              <a:rPr lang="en-US" sz="2000" dirty="0" smtClean="0">
                <a:solidFill>
                  <a:srgbClr val="0070C0"/>
                </a:solidFill>
              </a:rPr>
              <a:t>neural crest cells</a:t>
            </a:r>
          </a:p>
          <a:p>
            <a:pPr algn="just">
              <a:lnSpc>
                <a:spcPct val="80000"/>
              </a:lnSpc>
            </a:pPr>
            <a:endParaRPr lang="en-US" sz="2400" dirty="0" smtClean="0"/>
          </a:p>
          <a:p>
            <a:pPr algn="just">
              <a:lnSpc>
                <a:spcPct val="80000"/>
              </a:lnSpc>
            </a:pPr>
            <a:r>
              <a:rPr lang="en-US" sz="2400" dirty="0" smtClean="0"/>
              <a:t>CN VII</a:t>
            </a:r>
          </a:p>
          <a:p>
            <a:pPr lvl="1" algn="just">
              <a:lnSpc>
                <a:spcPct val="80000"/>
              </a:lnSpc>
            </a:pPr>
            <a:r>
              <a:rPr lang="en-US" sz="2000" dirty="0" smtClean="0"/>
              <a:t>Motor division from basal plate of </a:t>
            </a:r>
            <a:r>
              <a:rPr lang="en-US" sz="2000" dirty="0" smtClean="0">
                <a:solidFill>
                  <a:srgbClr val="CC3300"/>
                </a:solidFill>
              </a:rPr>
              <a:t>pons</a:t>
            </a:r>
            <a:endParaRPr lang="en-US" sz="2000" dirty="0" smtClean="0"/>
          </a:p>
          <a:p>
            <a:pPr lvl="1" algn="just">
              <a:lnSpc>
                <a:spcPct val="80000"/>
              </a:lnSpc>
            </a:pPr>
            <a:r>
              <a:rPr lang="en-US" sz="2000" dirty="0" smtClean="0"/>
              <a:t>Sensory division from </a:t>
            </a:r>
            <a:r>
              <a:rPr lang="en-US" sz="2000" dirty="0" smtClean="0">
                <a:solidFill>
                  <a:srgbClr val="0070C0"/>
                </a:solidFill>
              </a:rPr>
              <a:t>neural crest cells</a:t>
            </a:r>
          </a:p>
          <a:p>
            <a:pPr algn="just">
              <a:lnSpc>
                <a:spcPct val="80000"/>
              </a:lnSpc>
            </a:pPr>
            <a:endParaRPr lang="en-US" sz="2400" dirty="0" smtClean="0"/>
          </a:p>
          <a:p>
            <a:pPr algn="just">
              <a:lnSpc>
                <a:spcPct val="80000"/>
              </a:lnSpc>
            </a:pPr>
            <a:endParaRPr lang="en-US" sz="2400" dirty="0" smtClean="0"/>
          </a:p>
          <a:p>
            <a:pPr algn="just">
              <a:lnSpc>
                <a:spcPct val="80000"/>
              </a:lnSpc>
            </a:pPr>
            <a:r>
              <a:rPr lang="en-US" sz="2400" dirty="0" smtClean="0"/>
              <a:t>CN IX</a:t>
            </a:r>
          </a:p>
          <a:p>
            <a:pPr lvl="1" algn="just">
              <a:lnSpc>
                <a:spcPct val="80000"/>
              </a:lnSpc>
            </a:pPr>
            <a:r>
              <a:rPr lang="en-US" sz="2000" dirty="0" smtClean="0"/>
              <a:t>Motor division from basal plate of</a:t>
            </a:r>
            <a:r>
              <a:rPr lang="en-US" sz="2000" dirty="0" smtClean="0">
                <a:solidFill>
                  <a:srgbClr val="CC3300"/>
                </a:solidFill>
              </a:rPr>
              <a:t> medulla</a:t>
            </a:r>
            <a:endParaRPr lang="en-US" sz="2000" dirty="0" smtClean="0"/>
          </a:p>
          <a:p>
            <a:pPr lvl="1" algn="just">
              <a:lnSpc>
                <a:spcPct val="80000"/>
              </a:lnSpc>
            </a:pPr>
            <a:r>
              <a:rPr lang="en-US" sz="2000" dirty="0" smtClean="0"/>
              <a:t>Sensory division from </a:t>
            </a:r>
            <a:r>
              <a:rPr lang="en-US" sz="2000" dirty="0" smtClean="0">
                <a:solidFill>
                  <a:srgbClr val="0070C0"/>
                </a:solidFill>
              </a:rPr>
              <a:t>neural crest cells</a:t>
            </a:r>
          </a:p>
          <a:p>
            <a:pPr algn="just">
              <a:lnSpc>
                <a:spcPct val="80000"/>
              </a:lnSpc>
            </a:pPr>
            <a:endParaRPr lang="en-US" sz="2400" dirty="0" smtClean="0"/>
          </a:p>
          <a:p>
            <a:pPr algn="just">
              <a:lnSpc>
                <a:spcPct val="80000"/>
              </a:lnSpc>
            </a:pPr>
            <a:r>
              <a:rPr lang="en-US" sz="2400" dirty="0" smtClean="0"/>
              <a:t>CN X</a:t>
            </a:r>
          </a:p>
          <a:p>
            <a:pPr lvl="1" algn="just">
              <a:lnSpc>
                <a:spcPct val="80000"/>
              </a:lnSpc>
            </a:pPr>
            <a:r>
              <a:rPr lang="en-US" sz="2000" dirty="0" smtClean="0"/>
              <a:t>Motor division from basal plate of </a:t>
            </a:r>
            <a:r>
              <a:rPr lang="en-US" sz="2000" dirty="0" smtClean="0">
                <a:solidFill>
                  <a:srgbClr val="CC3300"/>
                </a:solidFill>
              </a:rPr>
              <a:t>medulla</a:t>
            </a:r>
            <a:endParaRPr lang="en-US" sz="2000" dirty="0" smtClean="0"/>
          </a:p>
          <a:p>
            <a:pPr lvl="1" algn="just">
              <a:lnSpc>
                <a:spcPct val="80000"/>
              </a:lnSpc>
            </a:pPr>
            <a:r>
              <a:rPr lang="en-US" sz="2000" dirty="0" smtClean="0"/>
              <a:t>Sensory division from </a:t>
            </a:r>
            <a:r>
              <a:rPr lang="en-US" sz="2000" dirty="0" smtClean="0">
                <a:solidFill>
                  <a:srgbClr val="0070C0"/>
                </a:solidFill>
              </a:rPr>
              <a:t>neural crest cells </a:t>
            </a:r>
          </a:p>
          <a:p>
            <a:pPr algn="just">
              <a:lnSpc>
                <a:spcPct val="80000"/>
              </a:lnSpc>
            </a:pPr>
            <a:endParaRPr lang="en-US" sz="24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Learning objectives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763000" cy="57912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Describe the development of  </a:t>
            </a:r>
            <a:r>
              <a:rPr lang="en-US" dirty="0" smtClean="0">
                <a:solidFill>
                  <a:srgbClr val="0070C0"/>
                </a:solidFill>
              </a:rPr>
              <a:t>the neural tube and neural crest </a:t>
            </a:r>
          </a:p>
          <a:p>
            <a:endParaRPr lang="en-US" dirty="0" smtClean="0"/>
          </a:p>
          <a:p>
            <a:r>
              <a:rPr lang="en-US" dirty="0" smtClean="0"/>
              <a:t>Describe the process of cell division within the </a:t>
            </a:r>
            <a:r>
              <a:rPr lang="en-US" dirty="0" smtClean="0">
                <a:solidFill>
                  <a:srgbClr val="0070C0"/>
                </a:solidFill>
              </a:rPr>
              <a:t>neuroepithelium</a:t>
            </a:r>
            <a:r>
              <a:rPr lang="en-US" dirty="0" smtClean="0"/>
              <a:t> (ventricular zone), and the formation of the intermediate </a:t>
            </a:r>
            <a:r>
              <a:rPr lang="en-US" dirty="0" smtClean="0">
                <a:solidFill>
                  <a:srgbClr val="0070C0"/>
                </a:solidFill>
              </a:rPr>
              <a:t>(mantle) zone, marginal zone, and ependymal layer </a:t>
            </a:r>
          </a:p>
          <a:p>
            <a:endParaRPr lang="en-US" dirty="0" smtClean="0"/>
          </a:p>
          <a:p>
            <a:r>
              <a:rPr lang="en-US" dirty="0" smtClean="0"/>
              <a:t>Distinguish between </a:t>
            </a:r>
            <a:r>
              <a:rPr lang="en-US" dirty="0" smtClean="0">
                <a:solidFill>
                  <a:srgbClr val="0070C0"/>
                </a:solidFill>
              </a:rPr>
              <a:t>alar and basal plates</a:t>
            </a:r>
          </a:p>
          <a:p>
            <a:endParaRPr lang="en-US" dirty="0" smtClean="0"/>
          </a:p>
          <a:p>
            <a:r>
              <a:rPr lang="en-US" dirty="0" smtClean="0"/>
              <a:t>Describe the </a:t>
            </a:r>
            <a:r>
              <a:rPr lang="en-US" dirty="0" smtClean="0">
                <a:solidFill>
                  <a:srgbClr val="0070C0"/>
                </a:solidFill>
              </a:rPr>
              <a:t>embryonic origins of the nervous and non‑</a:t>
            </a:r>
            <a:r>
              <a:rPr lang="en-US" dirty="0" err="1" smtClean="0">
                <a:solidFill>
                  <a:srgbClr val="0070C0"/>
                </a:solidFill>
              </a:rPr>
              <a:t>nervous</a:t>
            </a:r>
            <a:r>
              <a:rPr lang="en-US" dirty="0" smtClean="0">
                <a:solidFill>
                  <a:srgbClr val="0070C0"/>
                </a:solidFill>
              </a:rPr>
              <a:t> cells </a:t>
            </a:r>
            <a:r>
              <a:rPr lang="en-US" dirty="0" smtClean="0"/>
              <a:t>in the central nervous system and peripheral nervous system including the autonomic nervous system</a:t>
            </a:r>
          </a:p>
          <a:p>
            <a:endParaRPr lang="en-US" dirty="0" smtClean="0"/>
          </a:p>
          <a:p>
            <a:r>
              <a:rPr lang="en-US" dirty="0" smtClean="0"/>
              <a:t>List the </a:t>
            </a:r>
            <a:r>
              <a:rPr lang="en-US" dirty="0" smtClean="0">
                <a:solidFill>
                  <a:srgbClr val="0070C0"/>
                </a:solidFill>
              </a:rPr>
              <a:t>derivatives of neural crest cells</a:t>
            </a:r>
          </a:p>
          <a:p>
            <a:endParaRPr lang="en-US" dirty="0" smtClean="0"/>
          </a:p>
          <a:p>
            <a:r>
              <a:rPr lang="en-US" dirty="0" smtClean="0"/>
              <a:t>Describe the process of </a:t>
            </a:r>
            <a:r>
              <a:rPr lang="en-US" dirty="0" smtClean="0">
                <a:solidFill>
                  <a:srgbClr val="0070C0"/>
                </a:solidFill>
              </a:rPr>
              <a:t>myelination of nerve fibers </a:t>
            </a:r>
            <a:r>
              <a:rPr lang="en-US" dirty="0" smtClean="0"/>
              <a:t>within the CNS and PNS  When does myelination occur? </a:t>
            </a:r>
          </a:p>
          <a:p>
            <a:endParaRPr lang="en-US" dirty="0" smtClean="0"/>
          </a:p>
          <a:p>
            <a:r>
              <a:rPr lang="en-US" dirty="0" smtClean="0"/>
              <a:t>Explain the </a:t>
            </a:r>
            <a:r>
              <a:rPr lang="en-US" dirty="0" smtClean="0">
                <a:solidFill>
                  <a:srgbClr val="0070C0"/>
                </a:solidFill>
              </a:rPr>
              <a:t>relative positional changes that occur between the caudal end of the spinal cord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0070C0"/>
                </a:solidFill>
              </a:rPr>
              <a:t>vertebral column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List the major adult derivatives of each of the </a:t>
            </a:r>
            <a:r>
              <a:rPr lang="en-US" dirty="0" smtClean="0">
                <a:solidFill>
                  <a:srgbClr val="0070C0"/>
                </a:solidFill>
              </a:rPr>
              <a:t>five secondary brain vesicles</a:t>
            </a:r>
          </a:p>
          <a:p>
            <a:endParaRPr lang="en-US" dirty="0" smtClean="0"/>
          </a:p>
          <a:p>
            <a:r>
              <a:rPr lang="en-US" dirty="0" smtClean="0"/>
              <a:t>Describe the </a:t>
            </a:r>
            <a:r>
              <a:rPr lang="en-US" dirty="0" smtClean="0">
                <a:solidFill>
                  <a:srgbClr val="0070C0"/>
                </a:solidFill>
              </a:rPr>
              <a:t>location and orientation of the three brain flexures</a:t>
            </a:r>
          </a:p>
          <a:p>
            <a:endParaRPr lang="en-US" dirty="0" smtClean="0"/>
          </a:p>
          <a:p>
            <a:r>
              <a:rPr lang="en-US" dirty="0" smtClean="0"/>
              <a:t>Characterize briefly the following brain abnormalities:  </a:t>
            </a:r>
            <a:r>
              <a:rPr lang="en-US" dirty="0" smtClean="0">
                <a:solidFill>
                  <a:srgbClr val="0070C0"/>
                </a:solidFill>
              </a:rPr>
              <a:t>anencephaly, Arnold‑</a:t>
            </a:r>
            <a:r>
              <a:rPr lang="en-US" dirty="0" err="1" smtClean="0">
                <a:solidFill>
                  <a:srgbClr val="0070C0"/>
                </a:solidFill>
              </a:rPr>
              <a:t>Chiari</a:t>
            </a:r>
            <a:r>
              <a:rPr lang="en-US" dirty="0" smtClean="0">
                <a:solidFill>
                  <a:srgbClr val="0070C0"/>
                </a:solidFill>
              </a:rPr>
              <a:t> malformation, Meningocele , Meningoencephalocele, </a:t>
            </a:r>
            <a:r>
              <a:rPr lang="en-US" dirty="0" err="1" smtClean="0">
                <a:solidFill>
                  <a:srgbClr val="0070C0"/>
                </a:solidFill>
              </a:rPr>
              <a:t>Meningohydroencephalocel</a:t>
            </a:r>
            <a:endParaRPr lang="en-US" dirty="0" smtClean="0">
              <a:solidFill>
                <a:srgbClr val="0070C0"/>
              </a:solidFill>
            </a:endParaRPr>
          </a:p>
          <a:p>
            <a:endParaRPr lang="en-US" dirty="0" smtClean="0">
              <a:solidFill>
                <a:srgbClr val="0070C0"/>
              </a:solidFill>
            </a:endParaRPr>
          </a:p>
          <a:p>
            <a:endParaRPr lang="en-US" dirty="0" smtClean="0">
              <a:solidFill>
                <a:srgbClr val="0070C0"/>
              </a:solidFill>
            </a:endParaRPr>
          </a:p>
          <a:p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9373</TotalTime>
  <Words>1926</Words>
  <Application>Microsoft Office PowerPoint</Application>
  <PresentationFormat>On-screen Show (4:3)</PresentationFormat>
  <Paragraphs>379</Paragraphs>
  <Slides>40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Apex</vt:lpstr>
      <vt:lpstr>Development of nervous system</vt:lpstr>
      <vt:lpstr>Three main parts</vt:lpstr>
      <vt:lpstr>Formation of neural tube</vt:lpstr>
      <vt:lpstr>PowerPoint Presentation</vt:lpstr>
      <vt:lpstr>PowerPoint Presentation</vt:lpstr>
      <vt:lpstr>Development of neural tube flexures</vt:lpstr>
      <vt:lpstr> Cephalic end of neural tube shows three dilations (vesicles) </vt:lpstr>
      <vt:lpstr>Further division of brain vesicle</vt:lpstr>
      <vt:lpstr>Development of ventricle</vt:lpstr>
      <vt:lpstr>Circulation of  cerebrospinal fluid</vt:lpstr>
      <vt:lpstr>Histological differentiation of neural tube </vt:lpstr>
      <vt:lpstr>PowerPoint Presentation</vt:lpstr>
      <vt:lpstr> Development of brain </vt:lpstr>
      <vt:lpstr>PowerPoint Presentation</vt:lpstr>
      <vt:lpstr>Myelencephalon </vt:lpstr>
      <vt:lpstr>Metencephalon </vt:lpstr>
      <vt:lpstr>Mesencephalon </vt:lpstr>
      <vt:lpstr>PowerPoint Presentation</vt:lpstr>
      <vt:lpstr>Development of spinal cord</vt:lpstr>
      <vt:lpstr>Development of spinal cord (histogenesis) </vt:lpstr>
      <vt:lpstr>PowerPoint Presentation</vt:lpstr>
      <vt:lpstr> Development of basal plate and alar plate </vt:lpstr>
      <vt:lpstr>PowerPoint Presentation</vt:lpstr>
      <vt:lpstr>Development of spinal nerves</vt:lpstr>
      <vt:lpstr>Development of neuroglial (glial) cells </vt:lpstr>
      <vt:lpstr>Development of neurons and glial cells</vt:lpstr>
      <vt:lpstr>Myelination (Begins in 4th month of development)</vt:lpstr>
      <vt:lpstr>Difference between myelination of Schwann cells and oligodendrocyte</vt:lpstr>
      <vt:lpstr> Positional changes of the spinal cord </vt:lpstr>
      <vt:lpstr>PowerPoint Presentation</vt:lpstr>
      <vt:lpstr> Clinical correlates  Type II arnold chiari  syndrome </vt:lpstr>
      <vt:lpstr>Pituitary gland</vt:lpstr>
      <vt:lpstr>PowerPoint Presentation</vt:lpstr>
      <vt:lpstr> Clinical correlates Hypophyseal defects </vt:lpstr>
      <vt:lpstr>Anencephaly</vt:lpstr>
      <vt:lpstr>PowerPoint Presentation</vt:lpstr>
      <vt:lpstr> Development of sympathetic and parasympathetic nervous system </vt:lpstr>
      <vt:lpstr>Development of cranial nerves </vt:lpstr>
      <vt:lpstr>PowerPoint Presentation</vt:lpstr>
      <vt:lpstr>Learning objectives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of nervous system</dc:title>
  <dc:creator>skumar</dc:creator>
  <cp:lastModifiedBy>sarangdhar</cp:lastModifiedBy>
  <cp:revision>957</cp:revision>
  <dcterms:created xsi:type="dcterms:W3CDTF">2006-08-16T00:00:00Z</dcterms:created>
  <dcterms:modified xsi:type="dcterms:W3CDTF">2021-10-11T18:17:57Z</dcterms:modified>
</cp:coreProperties>
</file>