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9" r:id="rId6"/>
    <p:sldId id="270" r:id="rId7"/>
    <p:sldId id="268" r:id="rId8"/>
    <p:sldId id="271" r:id="rId9"/>
    <p:sldId id="263" r:id="rId10"/>
    <p:sldId id="259" r:id="rId11"/>
    <p:sldId id="260" r:id="rId12"/>
    <p:sldId id="261" r:id="rId13"/>
    <p:sldId id="262" r:id="rId14"/>
    <p:sldId id="273" r:id="rId15"/>
    <p:sldId id="272" r:id="rId16"/>
    <p:sldId id="264" r:id="rId17"/>
    <p:sldId id="265" r:id="rId18"/>
    <p:sldId id="266" r:id="rId19"/>
    <p:sldId id="274" r:id="rId20"/>
    <p:sldId id="275" r:id="rId21"/>
    <p:sldId id="281" r:id="rId22"/>
    <p:sldId id="276" r:id="rId23"/>
    <p:sldId id="277" r:id="rId24"/>
    <p:sldId id="278" r:id="rId25"/>
    <p:sldId id="283" r:id="rId26"/>
    <p:sldId id="279" r:id="rId27"/>
    <p:sldId id="284" r:id="rId28"/>
    <p:sldId id="285" r:id="rId29"/>
    <p:sldId id="28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2F2F98-690B-46A1-B881-7BCC6CDD064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</dgm:pt>
    <dgm:pt modelId="{7A8882F2-64FC-45A7-B62E-8309FC60F70B}">
      <dgm:prSet phldrT="[Text]"/>
      <dgm:spPr/>
      <dgm:t>
        <a:bodyPr/>
        <a:lstStyle/>
        <a:p>
          <a:r>
            <a:rPr lang="en-US" dirty="0" smtClean="0"/>
            <a:t>HEMANGIOBLASTS</a:t>
          </a:r>
          <a:endParaRPr lang="en-US" dirty="0"/>
        </a:p>
      </dgm:t>
    </dgm:pt>
    <dgm:pt modelId="{471BC179-7F22-4664-BDC0-F349D50AD8F7}" type="parTrans" cxnId="{76117168-7F0E-47D2-88B7-B2E15341992C}">
      <dgm:prSet/>
      <dgm:spPr/>
      <dgm:t>
        <a:bodyPr/>
        <a:lstStyle/>
        <a:p>
          <a:endParaRPr lang="en-US"/>
        </a:p>
      </dgm:t>
    </dgm:pt>
    <dgm:pt modelId="{E14BC2B6-35CF-4729-A7CD-555419A4898C}" type="sibTrans" cxnId="{76117168-7F0E-47D2-88B7-B2E15341992C}">
      <dgm:prSet/>
      <dgm:spPr/>
      <dgm:t>
        <a:bodyPr/>
        <a:lstStyle/>
        <a:p>
          <a:endParaRPr lang="en-US"/>
        </a:p>
      </dgm:t>
    </dgm:pt>
    <dgm:pt modelId="{7B376F79-DCA0-469B-B318-3D43213D5748}">
      <dgm:prSet phldrT="[Text]"/>
      <dgm:spPr/>
      <dgm:t>
        <a:bodyPr/>
        <a:lstStyle/>
        <a:p>
          <a:r>
            <a:rPr lang="en-US" dirty="0" smtClean="0"/>
            <a:t>BLOOD ISLANDS</a:t>
          </a:r>
          <a:endParaRPr lang="en-US" dirty="0"/>
        </a:p>
      </dgm:t>
    </dgm:pt>
    <dgm:pt modelId="{A62A3116-E97C-4F41-B3DE-CF715B8FA125}" type="parTrans" cxnId="{3B750B88-3C65-467B-9DB6-6CDEABF10F9A}">
      <dgm:prSet/>
      <dgm:spPr/>
      <dgm:t>
        <a:bodyPr/>
        <a:lstStyle/>
        <a:p>
          <a:endParaRPr lang="en-US"/>
        </a:p>
      </dgm:t>
    </dgm:pt>
    <dgm:pt modelId="{CE797AB9-B4D7-47AC-8A39-82D4E20A2B58}" type="sibTrans" cxnId="{3B750B88-3C65-467B-9DB6-6CDEABF10F9A}">
      <dgm:prSet/>
      <dgm:spPr/>
      <dgm:t>
        <a:bodyPr/>
        <a:lstStyle/>
        <a:p>
          <a:endParaRPr lang="en-US"/>
        </a:p>
      </dgm:t>
    </dgm:pt>
    <dgm:pt modelId="{9197EB04-3744-48AF-A0EA-21F2C364AB67}">
      <dgm:prSet phldrT="[Text]"/>
      <dgm:spPr/>
      <dgm:t>
        <a:bodyPr/>
        <a:lstStyle/>
        <a:p>
          <a:r>
            <a:rPr lang="en-US" dirty="0" smtClean="0"/>
            <a:t>ANGIOBLASTS</a:t>
          </a:r>
          <a:endParaRPr lang="en-US" dirty="0"/>
        </a:p>
      </dgm:t>
    </dgm:pt>
    <dgm:pt modelId="{F1108B5B-AE13-45E2-BC3C-57DB5FA17EFF}" type="parTrans" cxnId="{BC92DA96-7471-45A7-B3C3-8A839E369801}">
      <dgm:prSet/>
      <dgm:spPr/>
      <dgm:t>
        <a:bodyPr/>
        <a:lstStyle/>
        <a:p>
          <a:endParaRPr lang="en-US"/>
        </a:p>
      </dgm:t>
    </dgm:pt>
    <dgm:pt modelId="{FBE55BC2-A90D-4A4C-A506-A6D40FC246A8}" type="sibTrans" cxnId="{BC92DA96-7471-45A7-B3C3-8A839E369801}">
      <dgm:prSet/>
      <dgm:spPr/>
      <dgm:t>
        <a:bodyPr/>
        <a:lstStyle/>
        <a:p>
          <a:endParaRPr lang="en-US"/>
        </a:p>
      </dgm:t>
    </dgm:pt>
    <dgm:pt modelId="{A1CD337E-D785-4042-BBFF-E7FB9B503105}">
      <dgm:prSet phldrT="[Text]"/>
      <dgm:spPr/>
      <dgm:t>
        <a:bodyPr/>
        <a:lstStyle/>
        <a:p>
          <a:r>
            <a:rPr lang="en-US" dirty="0" smtClean="0"/>
            <a:t>ENDOTHELIAL CELL</a:t>
          </a:r>
          <a:endParaRPr lang="en-US" dirty="0"/>
        </a:p>
      </dgm:t>
    </dgm:pt>
    <dgm:pt modelId="{8A0B1A88-2237-48EA-9212-56CD3A2EF853}" type="parTrans" cxnId="{E9AF14AE-B915-4C0B-B172-5BD4D6690200}">
      <dgm:prSet/>
      <dgm:spPr/>
      <dgm:t>
        <a:bodyPr/>
        <a:lstStyle/>
        <a:p>
          <a:endParaRPr lang="en-US"/>
        </a:p>
      </dgm:t>
    </dgm:pt>
    <dgm:pt modelId="{C4DC4738-918B-422D-99BC-00DB9B9C5956}" type="sibTrans" cxnId="{E9AF14AE-B915-4C0B-B172-5BD4D6690200}">
      <dgm:prSet/>
      <dgm:spPr/>
      <dgm:t>
        <a:bodyPr/>
        <a:lstStyle/>
        <a:p>
          <a:endParaRPr lang="en-US"/>
        </a:p>
      </dgm:t>
    </dgm:pt>
    <dgm:pt modelId="{26FADE45-8FAF-43D7-AE5F-09D3CE51DBF8}">
      <dgm:prSet phldrT="[Text]"/>
      <dgm:spPr/>
      <dgm:t>
        <a:bodyPr/>
        <a:lstStyle/>
        <a:p>
          <a:r>
            <a:rPr lang="en-US" dirty="0" smtClean="0"/>
            <a:t>BLOOD VESSELS</a:t>
          </a:r>
          <a:endParaRPr lang="en-US" dirty="0"/>
        </a:p>
      </dgm:t>
    </dgm:pt>
    <dgm:pt modelId="{6912742C-9240-4F82-8BFE-D8F3AD8CCAC7}" type="parTrans" cxnId="{969E35E7-48ED-44AF-A909-AA2106C336CF}">
      <dgm:prSet/>
      <dgm:spPr/>
      <dgm:t>
        <a:bodyPr/>
        <a:lstStyle/>
        <a:p>
          <a:endParaRPr lang="en-US"/>
        </a:p>
      </dgm:t>
    </dgm:pt>
    <dgm:pt modelId="{0F35839B-2996-4F00-9927-33ED485CD4AA}" type="sibTrans" cxnId="{969E35E7-48ED-44AF-A909-AA2106C336CF}">
      <dgm:prSet/>
      <dgm:spPr/>
      <dgm:t>
        <a:bodyPr/>
        <a:lstStyle/>
        <a:p>
          <a:endParaRPr lang="en-US"/>
        </a:p>
      </dgm:t>
    </dgm:pt>
    <dgm:pt modelId="{DF4BE794-339E-4681-8384-579436C19AA1}" type="pres">
      <dgm:prSet presAssocID="{DA2F2F98-690B-46A1-B881-7BCC6CDD0641}" presName="outerComposite" presStyleCnt="0">
        <dgm:presLayoutVars>
          <dgm:chMax val="5"/>
          <dgm:dir/>
          <dgm:resizeHandles val="exact"/>
        </dgm:presLayoutVars>
      </dgm:prSet>
      <dgm:spPr/>
    </dgm:pt>
    <dgm:pt modelId="{B569EF27-F9D6-4217-A4F8-6DE788F8594C}" type="pres">
      <dgm:prSet presAssocID="{DA2F2F98-690B-46A1-B881-7BCC6CDD0641}" presName="dummyMaxCanvas" presStyleCnt="0">
        <dgm:presLayoutVars/>
      </dgm:prSet>
      <dgm:spPr/>
    </dgm:pt>
    <dgm:pt modelId="{BB6CBE77-C5AA-48E4-98A3-570F3AE318B6}" type="pres">
      <dgm:prSet presAssocID="{DA2F2F98-690B-46A1-B881-7BCC6CDD064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385C26-906E-41C5-A738-9C74BD5FC953}" type="pres">
      <dgm:prSet presAssocID="{DA2F2F98-690B-46A1-B881-7BCC6CDD064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25DFA-BE06-4A42-BB2E-68472A0FCE94}" type="pres">
      <dgm:prSet presAssocID="{DA2F2F98-690B-46A1-B881-7BCC6CDD0641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4E8CF-02B1-441D-927C-FC00C1D046E8}" type="pres">
      <dgm:prSet presAssocID="{DA2F2F98-690B-46A1-B881-7BCC6CDD064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1D1F5-B45D-4FE7-A5D7-153406012F4E}" type="pres">
      <dgm:prSet presAssocID="{DA2F2F98-690B-46A1-B881-7BCC6CDD064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405058-2348-4C52-A8B3-12EB7CC2C26B}" type="pres">
      <dgm:prSet presAssocID="{DA2F2F98-690B-46A1-B881-7BCC6CDD064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54AED-A7AE-4D63-848F-CD05BABEA97D}" type="pres">
      <dgm:prSet presAssocID="{DA2F2F98-690B-46A1-B881-7BCC6CDD0641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5FF37-91D8-4675-B927-2BBD84D0CCA9}" type="pres">
      <dgm:prSet presAssocID="{DA2F2F98-690B-46A1-B881-7BCC6CDD064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CCDBB-525D-457F-8BC6-CDBD1898683A}" type="pres">
      <dgm:prSet presAssocID="{DA2F2F98-690B-46A1-B881-7BCC6CDD064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582376-952C-4961-8995-2D4EED3F5871}" type="pres">
      <dgm:prSet presAssocID="{DA2F2F98-690B-46A1-B881-7BCC6CDD064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BC785A-C150-4467-8CE0-4D19A2D88E73}" type="pres">
      <dgm:prSet presAssocID="{DA2F2F98-690B-46A1-B881-7BCC6CDD064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A1D2D7-2F67-414B-BBB3-D228D6A66121}" type="pres">
      <dgm:prSet presAssocID="{DA2F2F98-690B-46A1-B881-7BCC6CDD064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E6176-9D95-45F1-B715-9CBA1CF6774B}" type="pres">
      <dgm:prSet presAssocID="{DA2F2F98-690B-46A1-B881-7BCC6CDD064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24B1C-3B50-4B7A-9176-CF974E30A376}" type="pres">
      <dgm:prSet presAssocID="{DA2F2F98-690B-46A1-B881-7BCC6CDD064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50B02E-026F-4547-BB0E-D9775496EF11}" type="presOf" srcId="{E14BC2B6-35CF-4729-A7CD-555419A4898C}" destId="{B9405058-2348-4C52-A8B3-12EB7CC2C26B}" srcOrd="0" destOrd="0" presId="urn:microsoft.com/office/officeart/2005/8/layout/vProcess5"/>
    <dgm:cxn modelId="{F7DC6DC6-B619-4BBA-BA23-7D441161BAF3}" type="presOf" srcId="{7B376F79-DCA0-469B-B318-3D43213D5748}" destId="{C3BC785A-C150-4467-8CE0-4D19A2D88E73}" srcOrd="1" destOrd="0" presId="urn:microsoft.com/office/officeart/2005/8/layout/vProcess5"/>
    <dgm:cxn modelId="{E9AF14AE-B915-4C0B-B172-5BD4D6690200}" srcId="{DA2F2F98-690B-46A1-B881-7BCC6CDD0641}" destId="{A1CD337E-D785-4042-BBFF-E7FB9B503105}" srcOrd="3" destOrd="0" parTransId="{8A0B1A88-2237-48EA-9212-56CD3A2EF853}" sibTransId="{C4DC4738-918B-422D-99BC-00DB9B9C5956}"/>
    <dgm:cxn modelId="{DAD7CB84-8B61-4D64-A744-7847AB794E31}" type="presOf" srcId="{7A8882F2-64FC-45A7-B62E-8309FC60F70B}" destId="{1A582376-952C-4961-8995-2D4EED3F5871}" srcOrd="1" destOrd="0" presId="urn:microsoft.com/office/officeart/2005/8/layout/vProcess5"/>
    <dgm:cxn modelId="{2B33C546-249D-40B9-9986-A263444C24C7}" type="presOf" srcId="{9197EB04-3744-48AF-A0EA-21F2C364AB67}" destId="{FE325DFA-BE06-4A42-BB2E-68472A0FCE94}" srcOrd="0" destOrd="0" presId="urn:microsoft.com/office/officeart/2005/8/layout/vProcess5"/>
    <dgm:cxn modelId="{714FDE35-1F7A-4EC6-80FF-A2357F67BA9B}" type="presOf" srcId="{7A8882F2-64FC-45A7-B62E-8309FC60F70B}" destId="{BB6CBE77-C5AA-48E4-98A3-570F3AE318B6}" srcOrd="0" destOrd="0" presId="urn:microsoft.com/office/officeart/2005/8/layout/vProcess5"/>
    <dgm:cxn modelId="{D6FC0527-0B54-4DFA-9621-15B044F4E064}" type="presOf" srcId="{26FADE45-8FAF-43D7-AE5F-09D3CE51DBF8}" destId="{1861D1F5-B45D-4FE7-A5D7-153406012F4E}" srcOrd="0" destOrd="0" presId="urn:microsoft.com/office/officeart/2005/8/layout/vProcess5"/>
    <dgm:cxn modelId="{676AB80D-962E-4A70-B487-24BE80EB1E78}" type="presOf" srcId="{CE797AB9-B4D7-47AC-8A39-82D4E20A2B58}" destId="{E9554AED-A7AE-4D63-848F-CD05BABEA97D}" srcOrd="0" destOrd="0" presId="urn:microsoft.com/office/officeart/2005/8/layout/vProcess5"/>
    <dgm:cxn modelId="{E9A2666A-BE17-4EF7-AEFC-4C5EFE68AEA7}" type="presOf" srcId="{C4DC4738-918B-422D-99BC-00DB9B9C5956}" destId="{0F1CCDBB-525D-457F-8BC6-CDBD1898683A}" srcOrd="0" destOrd="0" presId="urn:microsoft.com/office/officeart/2005/8/layout/vProcess5"/>
    <dgm:cxn modelId="{2784A255-EE29-4B39-93C9-8F3E7240A018}" type="presOf" srcId="{7B376F79-DCA0-469B-B318-3D43213D5748}" destId="{04385C26-906E-41C5-A738-9C74BD5FC953}" srcOrd="0" destOrd="0" presId="urn:microsoft.com/office/officeart/2005/8/layout/vProcess5"/>
    <dgm:cxn modelId="{3B750B88-3C65-467B-9DB6-6CDEABF10F9A}" srcId="{DA2F2F98-690B-46A1-B881-7BCC6CDD0641}" destId="{7B376F79-DCA0-469B-B318-3D43213D5748}" srcOrd="1" destOrd="0" parTransId="{A62A3116-E97C-4F41-B3DE-CF715B8FA125}" sibTransId="{CE797AB9-B4D7-47AC-8A39-82D4E20A2B58}"/>
    <dgm:cxn modelId="{9121E810-9208-45DF-980D-8462AEA3C5E7}" type="presOf" srcId="{26FADE45-8FAF-43D7-AE5F-09D3CE51DBF8}" destId="{CE724B1C-3B50-4B7A-9176-CF974E30A376}" srcOrd="1" destOrd="0" presId="urn:microsoft.com/office/officeart/2005/8/layout/vProcess5"/>
    <dgm:cxn modelId="{969E35E7-48ED-44AF-A909-AA2106C336CF}" srcId="{DA2F2F98-690B-46A1-B881-7BCC6CDD0641}" destId="{26FADE45-8FAF-43D7-AE5F-09D3CE51DBF8}" srcOrd="4" destOrd="0" parTransId="{6912742C-9240-4F82-8BFE-D8F3AD8CCAC7}" sibTransId="{0F35839B-2996-4F00-9927-33ED485CD4AA}"/>
    <dgm:cxn modelId="{76117168-7F0E-47D2-88B7-B2E15341992C}" srcId="{DA2F2F98-690B-46A1-B881-7BCC6CDD0641}" destId="{7A8882F2-64FC-45A7-B62E-8309FC60F70B}" srcOrd="0" destOrd="0" parTransId="{471BC179-7F22-4664-BDC0-F349D50AD8F7}" sibTransId="{E14BC2B6-35CF-4729-A7CD-555419A4898C}"/>
    <dgm:cxn modelId="{B6211747-A73B-442D-8C4B-9EC1BA6D951A}" type="presOf" srcId="{FBE55BC2-A90D-4A4C-A506-A6D40FC246A8}" destId="{AB05FF37-91D8-4675-B927-2BBD84D0CCA9}" srcOrd="0" destOrd="0" presId="urn:microsoft.com/office/officeart/2005/8/layout/vProcess5"/>
    <dgm:cxn modelId="{A04EFC01-0F99-4F99-B3B3-CD71CA7D4EE0}" type="presOf" srcId="{9197EB04-3744-48AF-A0EA-21F2C364AB67}" destId="{1AA1D2D7-2F67-414B-BBB3-D228D6A66121}" srcOrd="1" destOrd="0" presId="urn:microsoft.com/office/officeart/2005/8/layout/vProcess5"/>
    <dgm:cxn modelId="{0BA27C19-6001-4598-AB21-D310C396B6BB}" type="presOf" srcId="{DA2F2F98-690B-46A1-B881-7BCC6CDD0641}" destId="{DF4BE794-339E-4681-8384-579436C19AA1}" srcOrd="0" destOrd="0" presId="urn:microsoft.com/office/officeart/2005/8/layout/vProcess5"/>
    <dgm:cxn modelId="{30726C36-085C-4F9D-B452-480F10D19E28}" type="presOf" srcId="{A1CD337E-D785-4042-BBFF-E7FB9B503105}" destId="{2C4E6176-9D95-45F1-B715-9CBA1CF6774B}" srcOrd="1" destOrd="0" presId="urn:microsoft.com/office/officeart/2005/8/layout/vProcess5"/>
    <dgm:cxn modelId="{BC92DA96-7471-45A7-B3C3-8A839E369801}" srcId="{DA2F2F98-690B-46A1-B881-7BCC6CDD0641}" destId="{9197EB04-3744-48AF-A0EA-21F2C364AB67}" srcOrd="2" destOrd="0" parTransId="{F1108B5B-AE13-45E2-BC3C-57DB5FA17EFF}" sibTransId="{FBE55BC2-A90D-4A4C-A506-A6D40FC246A8}"/>
    <dgm:cxn modelId="{8B8EB98B-5EE1-47B2-B324-A31E5B8088C7}" type="presOf" srcId="{A1CD337E-D785-4042-BBFF-E7FB9B503105}" destId="{C5D4E8CF-02B1-441D-927C-FC00C1D046E8}" srcOrd="0" destOrd="0" presId="urn:microsoft.com/office/officeart/2005/8/layout/vProcess5"/>
    <dgm:cxn modelId="{0A5069C3-BE83-42F3-B6F9-3172B75E0D41}" type="presParOf" srcId="{DF4BE794-339E-4681-8384-579436C19AA1}" destId="{B569EF27-F9D6-4217-A4F8-6DE788F8594C}" srcOrd="0" destOrd="0" presId="urn:microsoft.com/office/officeart/2005/8/layout/vProcess5"/>
    <dgm:cxn modelId="{06D142A3-FE18-4F62-86EB-D2CF6553FB49}" type="presParOf" srcId="{DF4BE794-339E-4681-8384-579436C19AA1}" destId="{BB6CBE77-C5AA-48E4-98A3-570F3AE318B6}" srcOrd="1" destOrd="0" presId="urn:microsoft.com/office/officeart/2005/8/layout/vProcess5"/>
    <dgm:cxn modelId="{2BCC8465-86F6-46CB-9B68-1AD673701B7C}" type="presParOf" srcId="{DF4BE794-339E-4681-8384-579436C19AA1}" destId="{04385C26-906E-41C5-A738-9C74BD5FC953}" srcOrd="2" destOrd="0" presId="urn:microsoft.com/office/officeart/2005/8/layout/vProcess5"/>
    <dgm:cxn modelId="{37137807-73EC-49FE-9824-299ED429A51E}" type="presParOf" srcId="{DF4BE794-339E-4681-8384-579436C19AA1}" destId="{FE325DFA-BE06-4A42-BB2E-68472A0FCE94}" srcOrd="3" destOrd="0" presId="urn:microsoft.com/office/officeart/2005/8/layout/vProcess5"/>
    <dgm:cxn modelId="{98DD6C42-2342-45B8-8161-532F8F241A90}" type="presParOf" srcId="{DF4BE794-339E-4681-8384-579436C19AA1}" destId="{C5D4E8CF-02B1-441D-927C-FC00C1D046E8}" srcOrd="4" destOrd="0" presId="urn:microsoft.com/office/officeart/2005/8/layout/vProcess5"/>
    <dgm:cxn modelId="{BC0AA3AD-C0CF-4EFC-99DD-13E9BAEC0F7C}" type="presParOf" srcId="{DF4BE794-339E-4681-8384-579436C19AA1}" destId="{1861D1F5-B45D-4FE7-A5D7-153406012F4E}" srcOrd="5" destOrd="0" presId="urn:microsoft.com/office/officeart/2005/8/layout/vProcess5"/>
    <dgm:cxn modelId="{B5477032-09FC-486D-BFE9-1955021159FB}" type="presParOf" srcId="{DF4BE794-339E-4681-8384-579436C19AA1}" destId="{B9405058-2348-4C52-A8B3-12EB7CC2C26B}" srcOrd="6" destOrd="0" presId="urn:microsoft.com/office/officeart/2005/8/layout/vProcess5"/>
    <dgm:cxn modelId="{CDCC179B-1F53-4FBD-A491-CE2A17493677}" type="presParOf" srcId="{DF4BE794-339E-4681-8384-579436C19AA1}" destId="{E9554AED-A7AE-4D63-848F-CD05BABEA97D}" srcOrd="7" destOrd="0" presId="urn:microsoft.com/office/officeart/2005/8/layout/vProcess5"/>
    <dgm:cxn modelId="{6A3AA334-73BE-4F20-9BF5-921A8D09B03D}" type="presParOf" srcId="{DF4BE794-339E-4681-8384-579436C19AA1}" destId="{AB05FF37-91D8-4675-B927-2BBD84D0CCA9}" srcOrd="8" destOrd="0" presId="urn:microsoft.com/office/officeart/2005/8/layout/vProcess5"/>
    <dgm:cxn modelId="{458AF41C-63FB-4F1A-8E91-2B39A499DACF}" type="presParOf" srcId="{DF4BE794-339E-4681-8384-579436C19AA1}" destId="{0F1CCDBB-525D-457F-8BC6-CDBD1898683A}" srcOrd="9" destOrd="0" presId="urn:microsoft.com/office/officeart/2005/8/layout/vProcess5"/>
    <dgm:cxn modelId="{B79B1847-A3B8-4CEB-BCE3-BA45A506E64D}" type="presParOf" srcId="{DF4BE794-339E-4681-8384-579436C19AA1}" destId="{1A582376-952C-4961-8995-2D4EED3F5871}" srcOrd="10" destOrd="0" presId="urn:microsoft.com/office/officeart/2005/8/layout/vProcess5"/>
    <dgm:cxn modelId="{D4A3BBB4-BA63-412F-8449-5BE52808F779}" type="presParOf" srcId="{DF4BE794-339E-4681-8384-579436C19AA1}" destId="{C3BC785A-C150-4467-8CE0-4D19A2D88E73}" srcOrd="11" destOrd="0" presId="urn:microsoft.com/office/officeart/2005/8/layout/vProcess5"/>
    <dgm:cxn modelId="{4D330DCB-93DF-42B7-8244-FD9AC8D091BF}" type="presParOf" srcId="{DF4BE794-339E-4681-8384-579436C19AA1}" destId="{1AA1D2D7-2F67-414B-BBB3-D228D6A66121}" srcOrd="12" destOrd="0" presId="urn:microsoft.com/office/officeart/2005/8/layout/vProcess5"/>
    <dgm:cxn modelId="{60D34939-49F2-4E5D-8F4C-063A1207603B}" type="presParOf" srcId="{DF4BE794-339E-4681-8384-579436C19AA1}" destId="{2C4E6176-9D95-45F1-B715-9CBA1CF6774B}" srcOrd="13" destOrd="0" presId="urn:microsoft.com/office/officeart/2005/8/layout/vProcess5"/>
    <dgm:cxn modelId="{075073A9-369A-45BB-979F-86041080EE7C}" type="presParOf" srcId="{DF4BE794-339E-4681-8384-579436C19AA1}" destId="{CE724B1C-3B50-4B7A-9176-CF974E30A376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CBE77-C5AA-48E4-98A3-570F3AE318B6}">
      <dsp:nvSpPr>
        <dsp:cNvPr id="0" name=""/>
        <dsp:cNvSpPr/>
      </dsp:nvSpPr>
      <dsp:spPr>
        <a:xfrm>
          <a:off x="0" y="0"/>
          <a:ext cx="3109722" cy="1165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HEMANGIOBLASTS</a:t>
          </a:r>
          <a:endParaRPr lang="en-US" sz="1600" kern="1200" dirty="0"/>
        </a:p>
      </dsp:txBody>
      <dsp:txXfrm>
        <a:off x="34147" y="34147"/>
        <a:ext cx="1715262" cy="1097566"/>
      </dsp:txXfrm>
    </dsp:sp>
    <dsp:sp modelId="{04385C26-906E-41C5-A738-9C74BD5FC953}">
      <dsp:nvSpPr>
        <dsp:cNvPr id="0" name=""/>
        <dsp:cNvSpPr/>
      </dsp:nvSpPr>
      <dsp:spPr>
        <a:xfrm>
          <a:off x="232219" y="1327785"/>
          <a:ext cx="3109722" cy="1165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BLOOD ISLANDS</a:t>
          </a:r>
          <a:endParaRPr lang="en-US" sz="1600" kern="1200" dirty="0"/>
        </a:p>
      </dsp:txBody>
      <dsp:txXfrm>
        <a:off x="266366" y="1361932"/>
        <a:ext cx="2051399" cy="1097566"/>
      </dsp:txXfrm>
    </dsp:sp>
    <dsp:sp modelId="{FE325DFA-BE06-4A42-BB2E-68472A0FCE94}">
      <dsp:nvSpPr>
        <dsp:cNvPr id="0" name=""/>
        <dsp:cNvSpPr/>
      </dsp:nvSpPr>
      <dsp:spPr>
        <a:xfrm>
          <a:off x="464439" y="2655569"/>
          <a:ext cx="3109722" cy="1165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ANGIOBLASTS</a:t>
          </a:r>
          <a:endParaRPr lang="en-US" sz="1600" kern="1200" dirty="0"/>
        </a:p>
      </dsp:txBody>
      <dsp:txXfrm>
        <a:off x="498586" y="2689716"/>
        <a:ext cx="2051399" cy="1097566"/>
      </dsp:txXfrm>
    </dsp:sp>
    <dsp:sp modelId="{C5D4E8CF-02B1-441D-927C-FC00C1D046E8}">
      <dsp:nvSpPr>
        <dsp:cNvPr id="0" name=""/>
        <dsp:cNvSpPr/>
      </dsp:nvSpPr>
      <dsp:spPr>
        <a:xfrm>
          <a:off x="696658" y="3983355"/>
          <a:ext cx="3109722" cy="1165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ENDOTHELIAL CELL</a:t>
          </a:r>
          <a:endParaRPr lang="en-US" sz="1600" kern="1200" dirty="0"/>
        </a:p>
      </dsp:txBody>
      <dsp:txXfrm>
        <a:off x="730805" y="4017502"/>
        <a:ext cx="2051399" cy="1097565"/>
      </dsp:txXfrm>
    </dsp:sp>
    <dsp:sp modelId="{1861D1F5-B45D-4FE7-A5D7-153406012F4E}">
      <dsp:nvSpPr>
        <dsp:cNvPr id="0" name=""/>
        <dsp:cNvSpPr/>
      </dsp:nvSpPr>
      <dsp:spPr>
        <a:xfrm>
          <a:off x="928878" y="5311139"/>
          <a:ext cx="3109722" cy="1165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BLOOD VESSELS</a:t>
          </a:r>
          <a:endParaRPr lang="en-US" sz="1600" kern="1200" dirty="0"/>
        </a:p>
      </dsp:txBody>
      <dsp:txXfrm>
        <a:off x="963025" y="5345286"/>
        <a:ext cx="2051399" cy="1097566"/>
      </dsp:txXfrm>
    </dsp:sp>
    <dsp:sp modelId="{B9405058-2348-4C52-A8B3-12EB7CC2C26B}">
      <dsp:nvSpPr>
        <dsp:cNvPr id="0" name=""/>
        <dsp:cNvSpPr/>
      </dsp:nvSpPr>
      <dsp:spPr>
        <a:xfrm>
          <a:off x="2351913" y="851725"/>
          <a:ext cx="757809" cy="7578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2522420" y="851725"/>
        <a:ext cx="416795" cy="570251"/>
      </dsp:txXfrm>
    </dsp:sp>
    <dsp:sp modelId="{E9554AED-A7AE-4D63-848F-CD05BABEA97D}">
      <dsp:nvSpPr>
        <dsp:cNvPr id="0" name=""/>
        <dsp:cNvSpPr/>
      </dsp:nvSpPr>
      <dsp:spPr>
        <a:xfrm>
          <a:off x="2584132" y="2179510"/>
          <a:ext cx="757809" cy="7578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2754639" y="2179510"/>
        <a:ext cx="416795" cy="570251"/>
      </dsp:txXfrm>
    </dsp:sp>
    <dsp:sp modelId="{AB05FF37-91D8-4675-B927-2BBD84D0CCA9}">
      <dsp:nvSpPr>
        <dsp:cNvPr id="0" name=""/>
        <dsp:cNvSpPr/>
      </dsp:nvSpPr>
      <dsp:spPr>
        <a:xfrm>
          <a:off x="2816352" y="3487864"/>
          <a:ext cx="757809" cy="7578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2986859" y="3487864"/>
        <a:ext cx="416795" cy="570251"/>
      </dsp:txXfrm>
    </dsp:sp>
    <dsp:sp modelId="{0F1CCDBB-525D-457F-8BC6-CDBD1898683A}">
      <dsp:nvSpPr>
        <dsp:cNvPr id="0" name=""/>
        <dsp:cNvSpPr/>
      </dsp:nvSpPr>
      <dsp:spPr>
        <a:xfrm>
          <a:off x="3048571" y="4828603"/>
          <a:ext cx="757809" cy="75780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3219078" y="4828603"/>
        <a:ext cx="416795" cy="570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4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5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9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46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9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1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0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7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9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2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07E84-148D-447E-8F0A-0A349B760A0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B34EA-F1AB-480A-BA6E-36E228C63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6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2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OF CVS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4419600"/>
            <a:ext cx="4495800" cy="14478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843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534400" cy="5668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 nutritional supply of embryo changes according to development- 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 marL="0" indent="0">
              <a:buNone/>
            </a:pPr>
            <a:r>
              <a:rPr lang="en-US" sz="2400" dirty="0" smtClean="0"/>
              <a:t>	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week before implantation – duetoplasm( accumulated 	cytoplasmic nutrients)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 marL="0" indent="0">
              <a:buNone/>
            </a:pPr>
            <a:r>
              <a:rPr lang="en-US" sz="2400" dirty="0" smtClean="0"/>
              <a:t>	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week – breakdown products of endometrium by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simple diffusion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 marL="0" indent="0">
              <a:buNone/>
            </a:pPr>
            <a:r>
              <a:rPr lang="en-US" sz="2400" dirty="0" smtClean="0"/>
              <a:t>	 </a:t>
            </a:r>
            <a:r>
              <a:rPr lang="en-US" sz="2400" dirty="0"/>
              <a:t>A</a:t>
            </a:r>
            <a:r>
              <a:rPr lang="en-US" sz="2400" dirty="0" smtClean="0"/>
              <a:t>fter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week – maternal blood through uteroplacental 	circulation</a:t>
            </a:r>
          </a:p>
          <a:p>
            <a:endParaRPr lang="en-US" sz="2400" dirty="0" smtClean="0"/>
          </a:p>
          <a:p>
            <a:r>
              <a:rPr lang="en-US" sz="2400" dirty="0" smtClean="0"/>
              <a:t>Then increasing nutritional demand of growing embryo initiates development of CVS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647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8458200" cy="53641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Components of CVS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Development of heart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Development of blood  vessels </a:t>
            </a:r>
          </a:p>
          <a:p>
            <a:endParaRPr lang="en-US" dirty="0" smtClean="0"/>
          </a:p>
          <a:p>
            <a:r>
              <a:rPr lang="en-US" dirty="0" smtClean="0"/>
              <a:t>All the components of CVS develop from mesoderm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5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8382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DEVEOPMENT OF EXTRAEMBRYONIC BLOOD VASCULAR SYSTEM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715000"/>
          </a:xfrm>
        </p:spPr>
        <p:txBody>
          <a:bodyPr/>
          <a:lstStyle/>
          <a:p>
            <a:r>
              <a:rPr lang="en-US" dirty="0" smtClean="0"/>
              <a:t>E</a:t>
            </a:r>
            <a:r>
              <a:rPr lang="en-US" sz="2000" dirty="0" smtClean="0"/>
              <a:t>ARLY PART OF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WEEK</a:t>
            </a:r>
          </a:p>
          <a:p>
            <a:endParaRPr lang="en-US" sz="2000" dirty="0" smtClean="0"/>
          </a:p>
          <a:p>
            <a:r>
              <a:rPr lang="en-US" sz="2000" dirty="0" smtClean="0"/>
              <a:t>DEVELOPMENT OF VASCULATURE IS SEEN IN 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CHORION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CONNECTIVE STALK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YOLK SAC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6400"/>
            <a:ext cx="460018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9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191000" cy="3810000"/>
          </a:xfrm>
        </p:spPr>
        <p:txBody>
          <a:bodyPr/>
          <a:lstStyle/>
          <a:p>
            <a:endParaRPr lang="en-US" dirty="0" smtClean="0"/>
          </a:p>
          <a:p>
            <a:r>
              <a:rPr lang="en-US" sz="2000" dirty="0" smtClean="0"/>
              <a:t>MESENCHYME IN THIS REGION DIFFERENTIATE INTO HEMANGIOBLASTS</a:t>
            </a:r>
          </a:p>
          <a:p>
            <a:endParaRPr lang="en-US" sz="2000" dirty="0" smtClean="0"/>
          </a:p>
          <a:p>
            <a:r>
              <a:rPr lang="en-US" sz="2000" dirty="0" smtClean="0"/>
              <a:t>HEMANGIOBLASTS – COMMON PRECURSOR OF ENDOTHELIAL &amp; BLOOD VESSELS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101" y="2286000"/>
            <a:ext cx="517706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525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52002029"/>
              </p:ext>
            </p:extLst>
          </p:nvPr>
        </p:nvGraphicFramePr>
        <p:xfrm>
          <a:off x="152400" y="228600"/>
          <a:ext cx="4038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828800"/>
            <a:ext cx="517492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36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DEVELOPMENT OF INTRAEMBRYONIC BLOOD VESSELS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 &amp;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 PRIMITIVE HEART 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410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</a:t>
            </a:r>
            <a:r>
              <a:rPr lang="en-US" sz="2000" dirty="0" smtClean="0"/>
              <a:t>N LATER PART OF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WEEK</a:t>
            </a:r>
          </a:p>
          <a:p>
            <a:endParaRPr lang="en-US" sz="2000" dirty="0" smtClean="0"/>
          </a:p>
          <a:p>
            <a:r>
              <a:rPr lang="en-US" sz="2000" dirty="0" smtClean="0"/>
              <a:t>INTRAEMBRYONIC BLOOD VESSELS DIFFERNTIATE  FROM THE ANGIOBLAST CELL PRESENT IN THE INTRAEMBRYONIC MESODERM</a:t>
            </a:r>
          </a:p>
          <a:p>
            <a:endParaRPr lang="en-US" sz="2000" dirty="0" smtClean="0"/>
          </a:p>
          <a:p>
            <a:r>
              <a:rPr lang="en-US" sz="2000" dirty="0" smtClean="0"/>
              <a:t>ESTABLISH SECONDARY CONNECTION WITH EXTRAEMBRYONIC BLOOD VESSELS</a:t>
            </a:r>
          </a:p>
          <a:p>
            <a:endParaRPr lang="en-US" sz="2000" dirty="0" smtClean="0"/>
          </a:p>
          <a:p>
            <a:r>
              <a:rPr lang="en-US" sz="2000" dirty="0" smtClean="0"/>
              <a:t>TWO LONGITUDINAL VESSELS APPEARS AS A DORSAL AORTAE ON EACH SIDE OF NOTOCHORD</a:t>
            </a:r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81200"/>
            <a:ext cx="4647134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84678"/>
              </p:ext>
            </p:extLst>
          </p:nvPr>
        </p:nvGraphicFramePr>
        <p:xfrm>
          <a:off x="838201" y="264215"/>
          <a:ext cx="7239000" cy="6535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Acrobat Document" r:id="rId3" imgW="6276745" imgH="5667195" progId="AcroExch.Document.2015">
                  <p:embed/>
                </p:oleObj>
              </mc:Choice>
              <mc:Fallback>
                <p:oleObj name="Acrobat Document" r:id="rId3" imgW="627674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1" y="264215"/>
                        <a:ext cx="7239000" cy="65359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949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DEVELOPMENT OF DEFINITIVE HEART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3962400" cy="533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Establishment of cardiogenic area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Development of heart tubes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Fate of heart tube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Folding of heart tube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Development of atria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Developments of ventricle 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289" y="1752600"/>
            <a:ext cx="4611041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8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77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Cardiogenic area – </a:t>
            </a:r>
          </a:p>
          <a:p>
            <a:pPr lvl="1"/>
            <a:r>
              <a:rPr lang="en-US" dirty="0" smtClean="0"/>
              <a:t>During 3</a:t>
            </a:r>
            <a:r>
              <a:rPr lang="en-US" baseline="30000" dirty="0" smtClean="0"/>
              <a:t>rd</a:t>
            </a:r>
            <a:r>
              <a:rPr lang="en-US" dirty="0" smtClean="0"/>
              <a:t> wk cardiac progenitor cell develop  just lateral to primitive streak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cells migrate through primitive streak &amp; forms horseshoe shaped primitive heart field in splanchnopleuric mesoderm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the formation of head fold primitive heart field come to lie on dorsal side of pericardial sac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Vasculogenesis in the primitive heart field (induced by endoderm of primitive pharynx 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Small vessels joins to form two (right &amp; left) endothelial heart tube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334749"/>
              </p:ext>
            </p:extLst>
          </p:nvPr>
        </p:nvGraphicFramePr>
        <p:xfrm>
          <a:off x="4942880" y="685800"/>
          <a:ext cx="352008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Acrobat Document" r:id="rId3" imgW="5667037" imgH="7362578" progId="AcroExch.Document.2015">
                  <p:embed/>
                </p:oleObj>
              </mc:Choice>
              <mc:Fallback>
                <p:oleObj name="Acrobat Document" r:id="rId3" imgW="5667037" imgH="7362578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2880" y="685800"/>
                        <a:ext cx="3520083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05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Myo-epicardial mantle – </a:t>
            </a:r>
          </a:p>
          <a:p>
            <a:endParaRPr lang="en-US" dirty="0"/>
          </a:p>
          <a:p>
            <a:r>
              <a:rPr lang="en-US" dirty="0" smtClean="0"/>
              <a:t>The two heart tube are separated from the floor of pericardial sac by thickened plate of mesodermal tissue </a:t>
            </a:r>
          </a:p>
          <a:p>
            <a:endParaRPr lang="en-US" dirty="0" smtClean="0"/>
          </a:p>
          <a:p>
            <a:r>
              <a:rPr lang="en-US" dirty="0" smtClean="0"/>
              <a:t>It Forms –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Myocardium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Epicardium 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Primitive hearts starts beating -  22</a:t>
            </a:r>
            <a:r>
              <a:rPr lang="en-US" baseline="30000" dirty="0" smtClean="0"/>
              <a:t>nd</a:t>
            </a:r>
            <a:r>
              <a:rPr lang="en-US" dirty="0" smtClean="0"/>
              <a:t> day(IUL)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Blood circulates within the embryo – 24</a:t>
            </a:r>
            <a:r>
              <a:rPr lang="en-US" baseline="30000" dirty="0" smtClean="0"/>
              <a:t>th</a:t>
            </a:r>
            <a:r>
              <a:rPr lang="en-US" dirty="0" smtClean="0"/>
              <a:t>  day(IUL) 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67" y="1142017"/>
            <a:ext cx="4289033" cy="434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83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419600" cy="6400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Heart tube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3</a:t>
            </a:r>
            <a:r>
              <a:rPr lang="en-US" baseline="30000" dirty="0" smtClean="0"/>
              <a:t>rd</a:t>
            </a:r>
            <a:r>
              <a:rPr lang="en-US" dirty="0" smtClean="0"/>
              <a:t> wk two heart tube fuse to form single tube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End of the tube remain bifurcated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Cranial end – arterial end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Caudal end – venous end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Soon after fusion it show five dilatations 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858" y="1219200"/>
            <a:ext cx="496314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22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304800"/>
            <a:ext cx="6400800" cy="6096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smtClean="0"/>
              <a:t>FIVE DILATATION &amp; ITS FATE -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97676839"/>
              </p:ext>
            </p:extLst>
          </p:nvPr>
        </p:nvGraphicFramePr>
        <p:xfrm>
          <a:off x="304800" y="1142998"/>
          <a:ext cx="8458200" cy="5501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583508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COMPONENTS OF HEART TUBE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FATE OR DERIVATIVES</a:t>
                      </a:r>
                      <a:endParaRPr lang="en-US" dirty="0"/>
                    </a:p>
                  </a:txBody>
                  <a:tcPr/>
                </a:tc>
              </a:tr>
              <a:tr h="833582">
                <a:tc>
                  <a:txBody>
                    <a:bodyPr/>
                    <a:lstStyle/>
                    <a:p>
                      <a:r>
                        <a:rPr lang="en-US" dirty="0" smtClean="0"/>
                        <a:t>TRUNCUS ARTERIOSUS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ASCENDING AORTA</a:t>
                      </a:r>
                    </a:p>
                    <a:p>
                      <a:r>
                        <a:rPr lang="en-US" dirty="0" smtClean="0"/>
                        <a:t>PULMONARY TRUNK</a:t>
                      </a:r>
                      <a:endParaRPr lang="en-US" dirty="0"/>
                    </a:p>
                  </a:txBody>
                  <a:tcPr/>
                </a:tc>
              </a:tr>
              <a:tr h="833582">
                <a:tc>
                  <a:txBody>
                    <a:bodyPr/>
                    <a:lstStyle/>
                    <a:p>
                      <a:r>
                        <a:rPr lang="en-US" dirty="0" smtClean="0"/>
                        <a:t>BULBUS CORDIS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CONUS</a:t>
                      </a:r>
                      <a:r>
                        <a:rPr lang="en-US" baseline="0" dirty="0" smtClean="0"/>
                        <a:t> ARTERIOSUS</a:t>
                      </a:r>
                    </a:p>
                    <a:p>
                      <a:r>
                        <a:rPr lang="en-US" baseline="0" dirty="0" smtClean="0"/>
                        <a:t>AORTIC VESTIBULE</a:t>
                      </a:r>
                      <a:endParaRPr lang="en-US" dirty="0"/>
                    </a:p>
                  </a:txBody>
                  <a:tcPr/>
                </a:tc>
              </a:tr>
              <a:tr h="833582">
                <a:tc>
                  <a:txBody>
                    <a:bodyPr/>
                    <a:lstStyle/>
                    <a:p>
                      <a:r>
                        <a:rPr lang="en-US" dirty="0" smtClean="0"/>
                        <a:t>PRIMITIVE  VENTRICLE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TRABECULATED PART OF RIGT &amp; LEFT VENTRICLE</a:t>
                      </a:r>
                      <a:endParaRPr lang="en-US" dirty="0"/>
                    </a:p>
                  </a:txBody>
                  <a:tcPr/>
                </a:tc>
              </a:tr>
              <a:tr h="833582">
                <a:tc>
                  <a:txBody>
                    <a:bodyPr/>
                    <a:lstStyle/>
                    <a:p>
                      <a:r>
                        <a:rPr lang="en-US" dirty="0" smtClean="0"/>
                        <a:t>PRIMITIVE ATRIUM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TRABECULATED PART OF RIGHT &amp; LEFT ATRIUM</a:t>
                      </a:r>
                      <a:endParaRPr lang="en-US" dirty="0"/>
                    </a:p>
                  </a:txBody>
                  <a:tcPr/>
                </a:tc>
              </a:tr>
              <a:tr h="1583806">
                <a:tc>
                  <a:txBody>
                    <a:bodyPr/>
                    <a:lstStyle/>
                    <a:p>
                      <a:r>
                        <a:rPr lang="en-US" dirty="0" smtClean="0"/>
                        <a:t>SINUS VENOSUS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 HORN-</a:t>
                      </a:r>
                      <a:r>
                        <a:rPr lang="en-US" baseline="0" dirty="0" smtClean="0"/>
                        <a:t> SINUS VENARUM</a:t>
                      </a:r>
                    </a:p>
                    <a:p>
                      <a:r>
                        <a:rPr lang="en-US" baseline="0" dirty="0" smtClean="0"/>
                        <a:t>LEFT HORN – CORONARY SINUS &amp; OBLIQUE VEIN OF ATRIUM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27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88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86106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Fate of tributaries of sinus venosus –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Right common cardinal vein – part of SVC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Right vitelline vein – terminal part of IVC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horn &amp; left common cardinal vein – coronary sinus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common cardinal vein – oblique vein of left atrium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Cephalic part of right posterior cardinal vein – arch of azygos vein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Right umbilical vein  &amp; left vitelline vein – obliterated by 5</a:t>
            </a:r>
            <a:r>
              <a:rPr lang="en-US" baseline="30000" dirty="0" smtClean="0"/>
              <a:t>th</a:t>
            </a:r>
            <a:r>
              <a:rPr lang="en-US" dirty="0" smtClean="0"/>
              <a:t> week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common cardinal vein – obliterated by the 10</a:t>
            </a:r>
            <a:r>
              <a:rPr lang="en-US" baseline="30000" dirty="0" smtClean="0"/>
              <a:t>th</a:t>
            </a:r>
            <a:r>
              <a:rPr lang="en-US" dirty="0" smtClean="0"/>
              <a:t>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"/>
            <a:ext cx="6096000" cy="5334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FOLDING OF HEART TUBE-</a:t>
            </a:r>
          </a:p>
          <a:p>
            <a:endParaRPr lang="en-US" dirty="0"/>
          </a:p>
        </p:txBody>
      </p:sp>
      <p:pic>
        <p:nvPicPr>
          <p:cNvPr id="922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60128"/>
            <a:ext cx="6705600" cy="574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3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34" y="1524000"/>
            <a:ext cx="873946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53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DEVELOPMENT OF ATRIA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ATRIUM</a:t>
            </a:r>
          </a:p>
          <a:p>
            <a:pPr lvl="2"/>
            <a:r>
              <a:rPr lang="en-US" dirty="0" smtClean="0"/>
              <a:t>ROUGH PART – right half of primitive atrium </a:t>
            </a:r>
          </a:p>
          <a:p>
            <a:pPr lvl="2"/>
            <a:r>
              <a:rPr lang="en-US" dirty="0" smtClean="0"/>
              <a:t>SMOOTH PART  -  by sinus venosus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LEFT ATRIUM</a:t>
            </a:r>
          </a:p>
          <a:p>
            <a:pPr lvl="2"/>
            <a:r>
              <a:rPr lang="en-US" dirty="0" smtClean="0"/>
              <a:t>ANTERIOR ROUGH PART- left half of primitive atrium</a:t>
            </a:r>
          </a:p>
          <a:p>
            <a:pPr lvl="2"/>
            <a:r>
              <a:rPr lang="en-US" dirty="0" smtClean="0"/>
              <a:t>POSTERIOR SMOOTH PART – absorption of pulmonary veins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 ATRIAL SEPTUM </a:t>
            </a:r>
          </a:p>
          <a:p>
            <a:pPr lvl="2"/>
            <a:r>
              <a:rPr lang="en-US" dirty="0" smtClean="0"/>
              <a:t>By two sources –</a:t>
            </a:r>
          </a:p>
          <a:p>
            <a:pPr lvl="3"/>
            <a:r>
              <a:rPr lang="en-US" dirty="0" smtClean="0"/>
              <a:t>Septum primum </a:t>
            </a:r>
          </a:p>
          <a:p>
            <a:pPr lvl="3"/>
            <a:r>
              <a:rPr lang="en-US" dirty="0" smtClean="0"/>
              <a:t>Septum secundum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14600"/>
            <a:ext cx="428239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10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696200" cy="7159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PARTIONING OF ATRIOVENTRICULAR CANAL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343400" cy="5867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Results in partial separation of atria from ventricles &amp; formation of atrioventricular orifice</a:t>
            </a:r>
          </a:p>
          <a:p>
            <a:endParaRPr lang="en-US" dirty="0" smtClean="0"/>
          </a:p>
          <a:p>
            <a:r>
              <a:rPr lang="en-US" dirty="0" smtClean="0"/>
              <a:t>Begins with formation of endocardial cushions  in dorsal &amp; ventral wall of atrioventricular canal</a:t>
            </a:r>
          </a:p>
          <a:p>
            <a:endParaRPr lang="en-US" dirty="0" smtClean="0"/>
          </a:p>
          <a:p>
            <a:r>
              <a:rPr lang="en-US" dirty="0" smtClean="0"/>
              <a:t>Endocardial cushions develop from two sources-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Cardiac jelly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Cells of endocardium</a:t>
            </a:r>
          </a:p>
          <a:p>
            <a:endParaRPr lang="en-US" dirty="0" smtClean="0"/>
          </a:p>
          <a:p>
            <a:r>
              <a:rPr lang="en-US" dirty="0" smtClean="0"/>
              <a:t>Endocardial cushion increase in size &amp; fuse with each other to form septum intermedium</a:t>
            </a:r>
          </a:p>
          <a:p>
            <a:endParaRPr lang="en-US" dirty="0" smtClean="0"/>
          </a:p>
          <a:p>
            <a:r>
              <a:rPr lang="en-US" dirty="0" smtClean="0"/>
              <a:t>And divide the canal into two atrioventricular orifice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0"/>
            <a:ext cx="461954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1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685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PARTIONING OF ATRIUM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343400" cy="5562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Development of interatrial septum</a:t>
            </a:r>
          </a:p>
          <a:p>
            <a:endParaRPr lang="en-US" sz="2000" dirty="0" smtClean="0"/>
          </a:p>
          <a:p>
            <a:r>
              <a:rPr lang="en-US" sz="2000" dirty="0" smtClean="0"/>
              <a:t>As endocardial cushion is formed </a:t>
            </a:r>
          </a:p>
          <a:p>
            <a:endParaRPr lang="en-US" sz="2000" dirty="0" smtClean="0"/>
          </a:p>
          <a:p>
            <a:r>
              <a:rPr lang="en-US" sz="2000" dirty="0" smtClean="0"/>
              <a:t>Septa formation begins in primitive atrium (5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week)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Septum primum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Foramen primum (ostium primum)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Foramen secundum(ostium secundum)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Septum secundum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Foramen ovale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4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69673"/>
            <a:ext cx="4343400" cy="575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81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597376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rgbClr val="C00000"/>
                </a:solidFill>
              </a:rPr>
              <a:t>STAGES OF DEVELOPMENT </a:t>
            </a:r>
            <a:r>
              <a:rPr lang="en-US" sz="2600" dirty="0" smtClean="0"/>
              <a:t>–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SEPTUM PRIMUM</a:t>
            </a:r>
          </a:p>
          <a:p>
            <a:pPr lvl="1"/>
            <a:endParaRPr lang="en-US" sz="2200" dirty="0" smtClean="0">
              <a:solidFill>
                <a:srgbClr val="00B0F0"/>
              </a:solidFill>
            </a:endParaRPr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FORAMEN PRIMUM</a:t>
            </a:r>
          </a:p>
          <a:p>
            <a:pPr lvl="1"/>
            <a:endParaRPr lang="en-US" sz="2200" dirty="0" smtClean="0">
              <a:solidFill>
                <a:srgbClr val="00B0F0"/>
              </a:solidFill>
            </a:endParaRPr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FORAMEN SECUNDUM</a:t>
            </a:r>
          </a:p>
          <a:p>
            <a:pPr lvl="1"/>
            <a:endParaRPr lang="en-US" sz="2200" dirty="0" smtClean="0">
              <a:solidFill>
                <a:srgbClr val="00B0F0"/>
              </a:solidFill>
            </a:endParaRPr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SEPTUM SECUNDUM</a:t>
            </a:r>
          </a:p>
          <a:p>
            <a:pPr lvl="1"/>
            <a:endParaRPr lang="en-US" sz="2200" dirty="0" smtClean="0">
              <a:solidFill>
                <a:srgbClr val="00B0F0"/>
              </a:solidFill>
            </a:endParaRPr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FORAMEN OVALE</a:t>
            </a:r>
          </a:p>
          <a:p>
            <a:pPr lvl="1"/>
            <a:endParaRPr lang="en-US" sz="2200" dirty="0" smtClean="0">
              <a:solidFill>
                <a:srgbClr val="00B0F0"/>
              </a:solidFill>
            </a:endParaRPr>
          </a:p>
          <a:p>
            <a:pPr lvl="1"/>
            <a:r>
              <a:rPr lang="en-US" sz="2200" dirty="0" smtClean="0">
                <a:solidFill>
                  <a:srgbClr val="00B0F0"/>
                </a:solidFill>
              </a:rPr>
              <a:t>OBLITERATION OF FORAMEN OVALE</a:t>
            </a:r>
          </a:p>
          <a:p>
            <a:pPr lvl="2"/>
            <a:endParaRPr lang="en-US" sz="1900" dirty="0" smtClean="0"/>
          </a:p>
          <a:p>
            <a:pPr lvl="2"/>
            <a:r>
              <a:rPr lang="en-US" sz="1900" dirty="0" smtClean="0"/>
              <a:t>FOSSA OVALIS</a:t>
            </a:r>
          </a:p>
          <a:p>
            <a:pPr lvl="2"/>
            <a:endParaRPr lang="en-US" sz="1900" dirty="0" smtClean="0"/>
          </a:p>
          <a:p>
            <a:pPr lvl="2"/>
            <a:r>
              <a:rPr lang="en-US" sz="1900" dirty="0" smtClean="0"/>
              <a:t>ANNULUS OVALIS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66800"/>
            <a:ext cx="4419600" cy="450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3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PARTIONING OF VENTRICLE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Development of interventricular septum</a:t>
            </a:r>
          </a:p>
          <a:p>
            <a:endParaRPr lang="en-US" dirty="0" smtClean="0"/>
          </a:p>
          <a:p>
            <a:r>
              <a:rPr lang="en-US" dirty="0" smtClean="0"/>
              <a:t>It consists of three part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Muscular part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Develops from muscular ridge arising from floor of the primitive ventricle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Bulbar part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It develops from right &amp; left bulbar ridge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Membranous part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It develops from proliferation of AV cushion</a:t>
            </a:r>
            <a:endParaRPr lang="en-US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69" y="1371600"/>
            <a:ext cx="4425331" cy="472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0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PARTIONING OF OUTFLOW TRACT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791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 the truncus arteriosus </a:t>
            </a:r>
          </a:p>
          <a:p>
            <a:endParaRPr lang="en-US" dirty="0" smtClean="0"/>
          </a:p>
          <a:p>
            <a:r>
              <a:rPr lang="en-US" dirty="0" smtClean="0"/>
              <a:t>Appearance of spiral septum(aorticopulmonary septum)</a:t>
            </a:r>
          </a:p>
          <a:p>
            <a:endParaRPr lang="en-US" dirty="0" smtClean="0"/>
          </a:p>
          <a:p>
            <a:r>
              <a:rPr lang="en-US" dirty="0" smtClean="0"/>
              <a:t>Septum divides the truncus arteriosus into aorta &amp; pulmonary trunk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STEPS –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F0"/>
                </a:solidFill>
              </a:rPr>
              <a:t>Truncal ridge 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Fusion of bulbar septum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Spiralling of septum 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86100"/>
            <a:ext cx="414556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4862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98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609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FORMATION OF HEART VALVE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343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ATRIOVENTRICULAR VALVE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AV valve(tricuspid)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Left AV valve(bicuspid)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Proliferation of subendocardial mesenchyme that forms subendocardial cushions around AV canal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Excavation of these cushions forms cusps of AV valves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Right side – three cushions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Left side – two cushions</a:t>
            </a:r>
            <a:endParaRPr lang="en-US" dirty="0"/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4546726" cy="203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16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PULMONARY &amp; AORTIC VALVE- </a:t>
            </a:r>
          </a:p>
          <a:p>
            <a:endParaRPr lang="en-US" dirty="0" smtClean="0"/>
          </a:p>
          <a:p>
            <a:r>
              <a:rPr lang="en-US" dirty="0" smtClean="0"/>
              <a:t>In truncus arteriosus, two endocardial cushions appear (right &amp;left)</a:t>
            </a:r>
          </a:p>
          <a:p>
            <a:endParaRPr lang="en-US" dirty="0" smtClean="0"/>
          </a:p>
          <a:p>
            <a:r>
              <a:rPr lang="en-US" dirty="0" smtClean="0"/>
              <a:t>Soon two more anterior &amp; posterior cushions also appear</a:t>
            </a:r>
          </a:p>
          <a:p>
            <a:endParaRPr lang="en-US" dirty="0" smtClean="0"/>
          </a:p>
          <a:p>
            <a:r>
              <a:rPr lang="en-US" dirty="0" smtClean="0"/>
              <a:t>On separation of pulmonary trunk &amp; aorta by spiral septum right &amp; left cushions divides into two part</a:t>
            </a:r>
          </a:p>
          <a:p>
            <a:endParaRPr lang="en-US" dirty="0" smtClean="0"/>
          </a:p>
          <a:p>
            <a:r>
              <a:rPr lang="en-US" dirty="0" smtClean="0"/>
              <a:t>Excavation of these cushions forms the cusps of aortic &amp; pulmonary valve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 aortic valve – one anterior &amp; two posterior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 pulmonary valve – one posterior &amp; two anterior </a:t>
            </a:r>
            <a:endParaRPr lang="en-US" dirty="0"/>
          </a:p>
        </p:txBody>
      </p:sp>
      <p:pic>
        <p:nvPicPr>
          <p:cNvPr id="2151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46" y="2743200"/>
            <a:ext cx="4483654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43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FORMATION OF CONDUCTING SYSTEM OF HEART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8001000" cy="444976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Derived from cardiomyocytes</a:t>
            </a:r>
          </a:p>
          <a:p>
            <a:endParaRPr lang="en-US" dirty="0" smtClean="0"/>
          </a:p>
          <a:p>
            <a:r>
              <a:rPr lang="en-US" dirty="0" smtClean="0"/>
              <a:t>Initially impulse is generated in sinus venosus and spread towards the arterial end of heart tube</a:t>
            </a:r>
          </a:p>
          <a:p>
            <a:endParaRPr lang="en-US" dirty="0" smtClean="0"/>
          </a:p>
          <a:p>
            <a:r>
              <a:rPr lang="en-US" dirty="0" smtClean="0"/>
              <a:t>As sinus venosus gets absorbed into right atrium pacemaker of heart SA node is located closed to opening of SVC</a:t>
            </a:r>
          </a:p>
          <a:p>
            <a:endParaRPr lang="en-US" dirty="0" smtClean="0"/>
          </a:p>
          <a:p>
            <a:r>
              <a:rPr lang="en-US" dirty="0" smtClean="0"/>
              <a:t>AV node develops near AV canal</a:t>
            </a:r>
          </a:p>
          <a:p>
            <a:endParaRPr lang="en-US" dirty="0" smtClean="0"/>
          </a:p>
          <a:p>
            <a:r>
              <a:rPr lang="en-US" dirty="0" smtClean="0"/>
              <a:t>Simultaneously all the conducting system develops in their anatomic 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6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5029200" cy="4572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Summary 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034990"/>
              </p:ext>
            </p:extLst>
          </p:nvPr>
        </p:nvGraphicFramePr>
        <p:xfrm>
          <a:off x="1371600" y="838200"/>
          <a:ext cx="6562725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Acrobat Document" r:id="rId3" imgW="6562688" imgH="5667195" progId="AcroExch.Document.2015">
                  <p:embed/>
                </p:oleObj>
              </mc:Choice>
              <mc:Fallback>
                <p:oleObj name="Acrobat Document" r:id="rId3" imgW="6562688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838200"/>
                        <a:ext cx="6562725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458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560180"/>
              </p:ext>
            </p:extLst>
          </p:nvPr>
        </p:nvGraphicFramePr>
        <p:xfrm>
          <a:off x="304800" y="1600200"/>
          <a:ext cx="8579313" cy="343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Acrobat Document" r:id="rId3" imgW="8020012" imgH="3209591" progId="AcroExch.Document.2015">
                  <p:embed/>
                </p:oleObj>
              </mc:Choice>
              <mc:Fallback>
                <p:oleObj name="Acrobat Document" r:id="rId3" imgW="8020012" imgH="3209591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1600200"/>
                        <a:ext cx="8579313" cy="343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49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4873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CLINICAL CORRELATES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92055"/>
            <a:ext cx="5029200" cy="606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97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VELOPMENT OF CV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DEVELOPMENT OF CVS</Template>
  <TotalTime>0</TotalTime>
  <Words>888</Words>
  <Application>Microsoft Office PowerPoint</Application>
  <PresentationFormat>On-screen Show (4:3)</PresentationFormat>
  <Paragraphs>261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DEVELOPMENT OF CVS</vt:lpstr>
      <vt:lpstr>Acrobat Document</vt:lpstr>
      <vt:lpstr>DEVELOPMENT OF CVS </vt:lpstr>
      <vt:lpstr>PowerPoint Presentation</vt:lpstr>
      <vt:lpstr>PowerPoint Presentation</vt:lpstr>
      <vt:lpstr>DEVEOPMENT OF EXTRAEMBRYONIC BLOOD VASCULAR SYSTEM</vt:lpstr>
      <vt:lpstr>PowerPoint Presentation</vt:lpstr>
      <vt:lpstr>PowerPoint Presentation</vt:lpstr>
      <vt:lpstr>DEVELOPMENT OF INTRAEMBRYONIC BLOOD VESSELS  &amp;  PRIMITIVE HEART </vt:lpstr>
      <vt:lpstr>PowerPoint Presentation</vt:lpstr>
      <vt:lpstr>DEVELOPMENT OF DEFINITIVE HEART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PARTIONING OF ATRIOVENTRICULAR CANAL</vt:lpstr>
      <vt:lpstr>PARTIONING OF ATRIUM</vt:lpstr>
      <vt:lpstr>PowerPoint Presentation</vt:lpstr>
      <vt:lpstr>PARTIONING OF VENTRICLE</vt:lpstr>
      <vt:lpstr>PARTIONING OF OUTFLOW TRACT</vt:lpstr>
      <vt:lpstr>FORMATION OF HEART VALVE</vt:lpstr>
      <vt:lpstr>PowerPoint Presentation</vt:lpstr>
      <vt:lpstr>FORMATION OF CONDUCTING SYSTEM OF HEART</vt:lpstr>
      <vt:lpstr>Summary </vt:lpstr>
      <vt:lpstr>PowerPoint Presentation</vt:lpstr>
      <vt:lpstr>CLINICAL CORRELATES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CVS </dc:title>
  <dc:creator>sarangdhar</dc:creator>
  <cp:lastModifiedBy>sarangdhar</cp:lastModifiedBy>
  <cp:revision>1</cp:revision>
  <dcterms:created xsi:type="dcterms:W3CDTF">2021-05-28T05:04:07Z</dcterms:created>
  <dcterms:modified xsi:type="dcterms:W3CDTF">2021-05-28T05:04:48Z</dcterms:modified>
</cp:coreProperties>
</file>