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1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7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3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7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7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8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6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DF03F-C779-4597-9808-CAC846519D93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C39A9-D2A8-4810-A45C-D7E313D21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3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CEREBROSPINAL FLUID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114800"/>
            <a:ext cx="4038600" cy="1600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Sarangdhar kumar 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anatomy</a:t>
            </a:r>
          </a:p>
          <a:p>
            <a:r>
              <a:rPr lang="en-US" dirty="0" smtClean="0"/>
              <a:t>Rohilkhand medical college</a:t>
            </a:r>
          </a:p>
          <a:p>
            <a:r>
              <a:rPr lang="en-US" dirty="0" smtClean="0"/>
              <a:t>Bareilly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6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CSF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8686800" cy="4602163"/>
          </a:xfrm>
        </p:spPr>
        <p:txBody>
          <a:bodyPr>
            <a:normAutofit/>
          </a:bodyPr>
          <a:lstStyle/>
          <a:p>
            <a:r>
              <a:rPr lang="en-US" dirty="0" smtClean="0"/>
              <a:t>Clear, colourless &amp; odourless liquid</a:t>
            </a:r>
          </a:p>
          <a:p>
            <a:endParaRPr lang="en-US" dirty="0" smtClean="0"/>
          </a:p>
          <a:p>
            <a:r>
              <a:rPr lang="en-US" dirty="0" smtClean="0"/>
              <a:t>It fills the ventricular system &amp; subarachnoid space of CNS</a:t>
            </a:r>
          </a:p>
          <a:p>
            <a:endParaRPr lang="en-US" dirty="0" smtClean="0"/>
          </a:p>
          <a:p>
            <a:r>
              <a:rPr lang="en-US" dirty="0" smtClean="0"/>
              <a:t>It supports &amp; cushions the brain &amp; spinal cord against concussive injuries</a:t>
            </a:r>
          </a:p>
          <a:p>
            <a:endParaRPr lang="en-US" dirty="0" smtClean="0"/>
          </a:p>
          <a:p>
            <a:r>
              <a:rPr lang="en-US" dirty="0" smtClean="0"/>
              <a:t>And it also removes neuronal metabolic waste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5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of CSF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Site</a:t>
            </a:r>
            <a:r>
              <a:rPr lang="en-US" dirty="0" smtClean="0"/>
              <a:t> – choroid plexus in ventricles of brain</a:t>
            </a:r>
          </a:p>
          <a:p>
            <a:pPr marL="1828800" lvl="4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(80-90% in lateral ventricles)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Normal rate of daily formation- </a:t>
            </a:r>
            <a:r>
              <a:rPr lang="en-US" dirty="0" smtClean="0"/>
              <a:t>600-700 ml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Total volume </a:t>
            </a:r>
            <a:r>
              <a:rPr lang="en-US" dirty="0" smtClean="0"/>
              <a:t>– 140-150 ml (in adult)</a:t>
            </a:r>
          </a:p>
          <a:p>
            <a:pPr marL="1828800" lvl="4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(25 -30 ml in ventricles)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Normal pressure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supine position – 50-200 mm of water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sitting position – 200-250 mm of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5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8683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 of CSF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7848600" cy="4678363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Inorganic salts(ions)-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Sodium, chlorine &amp; magnesium  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Protein- </a:t>
            </a:r>
            <a:r>
              <a:rPr lang="en-US" dirty="0" smtClean="0"/>
              <a:t>20-40 mg/dl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Glucose – </a:t>
            </a:r>
            <a:r>
              <a:rPr lang="en-US" dirty="0" smtClean="0"/>
              <a:t>40-60 mg/dl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9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Circulation &amp; absorption of CSF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7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 of CSF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84582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It serves as cushion b/w CNS and surrounding bones</a:t>
            </a:r>
          </a:p>
          <a:p>
            <a:endParaRPr lang="en-US" dirty="0" smtClean="0"/>
          </a:p>
          <a:p>
            <a:r>
              <a:rPr lang="en-US" dirty="0" smtClean="0"/>
              <a:t>Acts as shock absorber</a:t>
            </a:r>
          </a:p>
          <a:p>
            <a:endParaRPr lang="en-US" dirty="0" smtClean="0"/>
          </a:p>
          <a:p>
            <a:r>
              <a:rPr lang="en-US" dirty="0" smtClean="0"/>
              <a:t>Supports the brain &amp; spinal cord and maintain the uniform pressure </a:t>
            </a:r>
          </a:p>
          <a:p>
            <a:endParaRPr lang="en-US" dirty="0" smtClean="0"/>
          </a:p>
          <a:p>
            <a:r>
              <a:rPr lang="en-US" dirty="0" smtClean="0"/>
              <a:t>It nourishes the CNS</a:t>
            </a:r>
          </a:p>
          <a:p>
            <a:endParaRPr lang="en-US" dirty="0" smtClean="0"/>
          </a:p>
          <a:p>
            <a:r>
              <a:rPr lang="en-US" dirty="0" smtClean="0"/>
              <a:t>It also removes the neuronal metabolic waste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4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81534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Special properties of CSF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Due to presence of Blood – CSF barrier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Antibodies are not found in CSF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Bile is not found in CSF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Most of the drugs can not reach in CSF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No CSF – </a:t>
            </a:r>
            <a:r>
              <a:rPr lang="en-US" dirty="0">
                <a:solidFill>
                  <a:srgbClr val="00B050"/>
                </a:solidFill>
              </a:rPr>
              <a:t>B</a:t>
            </a:r>
            <a:r>
              <a:rPr lang="en-US" dirty="0" smtClean="0">
                <a:solidFill>
                  <a:srgbClr val="00B050"/>
                </a:solidFill>
              </a:rPr>
              <a:t>rain barrier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56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Applied 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419600" cy="5791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Hydrocephalus </a:t>
            </a:r>
          </a:p>
          <a:p>
            <a:pPr marL="457200" lvl="1" indent="0">
              <a:buNone/>
            </a:pPr>
            <a:r>
              <a:rPr lang="en-US" dirty="0" smtClean="0"/>
              <a:t>Excess of CSF</a:t>
            </a:r>
          </a:p>
          <a:p>
            <a:pPr marL="457200" lvl="1" indent="0">
              <a:buNone/>
            </a:pPr>
            <a:r>
              <a:rPr lang="en-US" dirty="0" smtClean="0"/>
              <a:t>Types –  3 types </a:t>
            </a:r>
          </a:p>
          <a:p>
            <a:endParaRPr lang="en-US" dirty="0" smtClean="0"/>
          </a:p>
          <a:p>
            <a:r>
              <a:rPr lang="en-US" dirty="0" smtClean="0"/>
              <a:t>External hydrocephalus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Excess of CSF in subarachnoid space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obstruction in its absorption(arachnoid granulation &amp; </a:t>
            </a:r>
            <a:r>
              <a:rPr lang="en-US" dirty="0" err="1" smtClean="0"/>
              <a:t>vili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Internal hydrocephalus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Dilatation of ventricles </a:t>
            </a:r>
          </a:p>
          <a:p>
            <a:endParaRPr lang="en-US" dirty="0" smtClean="0"/>
          </a:p>
          <a:p>
            <a:r>
              <a:rPr lang="en-US" dirty="0" smtClean="0"/>
              <a:t>Communicating hydrocephalus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combination of internal &amp; </a:t>
            </a:r>
            <a:r>
              <a:rPr lang="en-US" dirty="0" err="1" smtClean="0"/>
              <a:t>subtentorial</a:t>
            </a:r>
            <a:r>
              <a:rPr lang="en-US" dirty="0" smtClean="0"/>
              <a:t> external hydrocephalus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Obstruction of flow of CSF at tentorial notch around midbrain (due to herniation of uncus)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81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17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19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276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CEREBROSPINAL FLUID</vt:lpstr>
      <vt:lpstr>CSF</vt:lpstr>
      <vt:lpstr>Production of CSF</vt:lpstr>
      <vt:lpstr>Composition of CSF</vt:lpstr>
      <vt:lpstr>Circulation &amp; absorption of CSF</vt:lpstr>
      <vt:lpstr>Functions of CSF</vt:lpstr>
      <vt:lpstr>PowerPoint Presentation</vt:lpstr>
      <vt:lpstr>Applied anatomy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CEREBROSPINAL FLUID</dc:title>
  <dc:creator>sarangdhar</dc:creator>
  <cp:lastModifiedBy>sarangdhar</cp:lastModifiedBy>
  <cp:revision>9</cp:revision>
  <dcterms:created xsi:type="dcterms:W3CDTF">2021-10-21T14:33:26Z</dcterms:created>
  <dcterms:modified xsi:type="dcterms:W3CDTF">2021-10-21T15:47:03Z</dcterms:modified>
</cp:coreProperties>
</file>