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70" r:id="rId6"/>
    <p:sldId id="260" r:id="rId7"/>
    <p:sldId id="261" r:id="rId8"/>
    <p:sldId id="266" r:id="rId9"/>
    <p:sldId id="262" r:id="rId10"/>
    <p:sldId id="274" r:id="rId11"/>
    <p:sldId id="263" r:id="rId12"/>
    <p:sldId id="264" r:id="rId13"/>
    <p:sldId id="265" r:id="rId14"/>
    <p:sldId id="267" r:id="rId15"/>
    <p:sldId id="268" r:id="rId16"/>
    <p:sldId id="269" r:id="rId17"/>
    <p:sldId id="271" r:id="rId18"/>
    <p:sldId id="272" r:id="rId19"/>
    <p:sldId id="273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2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13818B-D7D5-4901-81E6-306074937777}" type="datetimeFigureOut">
              <a:rPr lang="en-US" smtClean="0"/>
              <a:t>6/12/2021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38A671-DD5E-42F5-8035-E2B3B51E58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6422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F8723-84E3-4FC5-9333-37249F3961F8}" type="datetime1">
              <a:rPr lang="en-US" smtClean="0"/>
              <a:t>6/12/2021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A6C57-0B71-4AFB-9BC1-847041DFC9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233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A7C02-CB75-4055-8E2E-935F922EDC88}" type="datetime1">
              <a:rPr lang="en-US" smtClean="0"/>
              <a:t>6/12/2021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A6C57-0B71-4AFB-9BC1-847041DFC9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656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66525-85B7-4B7C-909C-E129859A1B13}" type="datetime1">
              <a:rPr lang="en-US" smtClean="0"/>
              <a:t>6/12/2021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A6C57-0B71-4AFB-9BC1-847041DFC9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9269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2ED20-E750-42CD-9DB7-19B4CD8A4D7E}" type="datetime1">
              <a:rPr lang="en-US" smtClean="0"/>
              <a:t>6/12/2021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A6C57-0B71-4AFB-9BC1-847041DFC9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260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25E16-03B9-4C21-984B-D282DF53CD4B}" type="datetime1">
              <a:rPr lang="en-US" smtClean="0"/>
              <a:t>6/12/2021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A6C57-0B71-4AFB-9BC1-847041DFC9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0021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0F6E0-F1A0-4E0C-9A56-2832334230D2}" type="datetime1">
              <a:rPr lang="en-US" smtClean="0"/>
              <a:t>6/12/2021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A6C57-0B71-4AFB-9BC1-847041DFC9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27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7FA06-78C4-4DD8-BF9F-163343F6EC61}" type="datetime1">
              <a:rPr lang="en-US" smtClean="0"/>
              <a:t>6/12/2021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A6C57-0B71-4AFB-9BC1-847041DFC9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594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2404D-1121-43BF-BB76-7FC83BF463FF}" type="datetime1">
              <a:rPr lang="en-US" smtClean="0"/>
              <a:t>6/12/2021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A6C57-0B71-4AFB-9BC1-847041DFC9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961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46405-4D14-4D6C-AD20-EBDADD7DDE32}" type="datetime1">
              <a:rPr lang="en-US" smtClean="0"/>
              <a:t>6/12/2021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A6C57-0B71-4AFB-9BC1-847041DFC9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771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7147C-5D43-470A-B2D7-F6D27D73092A}" type="datetime1">
              <a:rPr lang="en-US" smtClean="0"/>
              <a:t>6/12/2021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A6C57-0B71-4AFB-9BC1-847041DFC9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095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D3106-A4A2-492E-97EC-3F5009A4F3AB}" type="datetime1">
              <a:rPr lang="en-US" smtClean="0"/>
              <a:t>6/12/2021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A6C57-0B71-4AFB-9BC1-847041DFC9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321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DC184-10C7-4C48-B919-F1739D2DA0BB}" type="datetime1">
              <a:rPr lang="en-US" smtClean="0"/>
              <a:t>6/12/2021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9A6C57-0B71-4AFB-9BC1-847041DFC9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378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3.emf"/><Relationship Id="rId4" Type="http://schemas.openxmlformats.org/officeDocument/2006/relationships/oleObject" Target="../embeddings/oleObject3.bin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Caecum &amp; Appendix </a:t>
            </a:r>
            <a:endParaRPr lang="en-US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53000" y="3886200"/>
            <a:ext cx="2819400" cy="1447800"/>
          </a:xfrm>
        </p:spPr>
        <p:txBody>
          <a:bodyPr>
            <a:normAutofit fontScale="55000" lnSpcReduction="20000"/>
          </a:bodyPr>
          <a:lstStyle/>
          <a:p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Sarangdhar kumar</a:t>
            </a:r>
          </a:p>
          <a:p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Assistant professor</a:t>
            </a:r>
          </a:p>
          <a:p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Rohilkhand Medical College</a:t>
            </a:r>
          </a:p>
          <a:p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Bareilly </a:t>
            </a:r>
            <a:endParaRPr lang="en-US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A6C57-0B71-4AFB-9BC1-847041DFC9F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0959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CAECUM</a:t>
            </a:r>
            <a:endParaRPr lang="en-US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1371600"/>
            <a:ext cx="4419600" cy="5257800"/>
          </a:xfrm>
        </p:spPr>
        <p:txBody>
          <a:bodyPr/>
          <a:lstStyle/>
          <a:p>
            <a:r>
              <a:rPr lang="en-US" sz="2000" dirty="0" smtClean="0"/>
              <a:t>The word ‘</a:t>
            </a:r>
            <a:r>
              <a:rPr lang="en-US" sz="2000" i="1" dirty="0" smtClean="0"/>
              <a:t>Caecum</a:t>
            </a:r>
            <a:r>
              <a:rPr lang="en-US" sz="2000" dirty="0" smtClean="0"/>
              <a:t>’ = </a:t>
            </a:r>
            <a:r>
              <a:rPr lang="en-US" sz="2000" u="sng" dirty="0" smtClean="0"/>
              <a:t>blind </a:t>
            </a:r>
            <a:r>
              <a:rPr lang="en-US" sz="2000" dirty="0" smtClean="0"/>
              <a:t>(in </a:t>
            </a:r>
            <a:r>
              <a:rPr lang="en-US" sz="2000" dirty="0" err="1" smtClean="0"/>
              <a:t>latin</a:t>
            </a:r>
            <a:r>
              <a:rPr lang="en-US" sz="2000" dirty="0" smtClean="0"/>
              <a:t>)</a:t>
            </a:r>
          </a:p>
          <a:p>
            <a:endParaRPr lang="en-US" sz="2000" dirty="0" smtClean="0"/>
          </a:p>
          <a:p>
            <a:endParaRPr lang="en-US" sz="2000" dirty="0" smtClean="0"/>
          </a:p>
          <a:p>
            <a:r>
              <a:rPr lang="en-US" sz="2000" dirty="0" smtClean="0"/>
              <a:t>Blind end of large intestine </a:t>
            </a:r>
          </a:p>
          <a:p>
            <a:endParaRPr lang="en-US" sz="2000" dirty="0" smtClean="0"/>
          </a:p>
          <a:p>
            <a:endParaRPr lang="en-US" sz="2000" dirty="0" smtClean="0"/>
          </a:p>
          <a:p>
            <a:r>
              <a:rPr lang="en-US" sz="2000" dirty="0" smtClean="0"/>
              <a:t>Below the opening of ilium </a:t>
            </a:r>
          </a:p>
          <a:p>
            <a:endParaRPr lang="en-US" sz="2000" dirty="0" smtClean="0"/>
          </a:p>
          <a:p>
            <a:endParaRPr lang="en-US" sz="2000" dirty="0" smtClean="0"/>
          </a:p>
          <a:p>
            <a:r>
              <a:rPr lang="en-US" sz="2000" dirty="0" smtClean="0"/>
              <a:t>Lies in </a:t>
            </a:r>
            <a:r>
              <a:rPr lang="en-US" sz="2000" i="1" dirty="0" smtClean="0"/>
              <a:t>right iliac fossa</a:t>
            </a:r>
            <a:r>
              <a:rPr lang="en-US" sz="2000" dirty="0" smtClean="0"/>
              <a:t>, just above the lateral half of inguinal ligament</a:t>
            </a:r>
          </a:p>
          <a:p>
            <a:endParaRPr lang="en-US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524000"/>
            <a:ext cx="4290765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A6C57-0B71-4AFB-9BC1-847041DFC9F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494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52400"/>
            <a:ext cx="4343400" cy="64770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Size </a:t>
            </a:r>
          </a:p>
          <a:p>
            <a:pPr lvl="1"/>
            <a:endParaRPr lang="en-US" dirty="0" smtClean="0"/>
          </a:p>
          <a:p>
            <a:pPr marL="457200" lvl="1" indent="0">
              <a:buNone/>
            </a:pPr>
            <a:r>
              <a:rPr lang="en-US" dirty="0" smtClean="0"/>
              <a:t>	Length – 6 cm</a:t>
            </a:r>
          </a:p>
          <a:p>
            <a:pPr lvl="1"/>
            <a:endParaRPr lang="en-US" dirty="0" smtClean="0"/>
          </a:p>
          <a:p>
            <a:pPr marL="457200" lvl="1" indent="0">
              <a:buNone/>
            </a:pPr>
            <a:r>
              <a:rPr lang="en-US" dirty="0" smtClean="0"/>
              <a:t>	Breadth – 7.5 cm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C00000"/>
                </a:solidFill>
              </a:rPr>
              <a:t>Shape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Asymmetrical</a:t>
            </a:r>
            <a:r>
              <a:rPr lang="en-US" i="1" dirty="0" smtClean="0">
                <a:solidFill>
                  <a:srgbClr val="0070C0"/>
                </a:solidFill>
              </a:rPr>
              <a:t> </a:t>
            </a:r>
            <a:r>
              <a:rPr lang="en-US" i="1" dirty="0" err="1" smtClean="0">
                <a:solidFill>
                  <a:srgbClr val="0070C0"/>
                </a:solidFill>
              </a:rPr>
              <a:t>cul</a:t>
            </a:r>
            <a:r>
              <a:rPr lang="en-US" i="1" dirty="0" smtClean="0">
                <a:solidFill>
                  <a:srgbClr val="0070C0"/>
                </a:solidFill>
              </a:rPr>
              <a:t>-de- sac 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But shape varies &amp; it is classified under following heading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Foetal type (2%)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Infantile type (3%)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Adult (normal) type (90%)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Exaggerated type (4-5%)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i="1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US" i="1" dirty="0"/>
          </a:p>
        </p:txBody>
      </p:sp>
      <p:pic>
        <p:nvPicPr>
          <p:cNvPr id="1026" name="Picture 2" descr="I:\162346712368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600200"/>
            <a:ext cx="4800600" cy="3654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A6C57-0B71-4AFB-9BC1-847041DFC9F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3135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533400"/>
            <a:ext cx="4343400" cy="59436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Foetal type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Caecum is conical</a:t>
            </a:r>
          </a:p>
          <a:p>
            <a:pPr lvl="1"/>
            <a:r>
              <a:rPr lang="en-US" dirty="0" smtClean="0"/>
              <a:t>Appendix arises as a straight tube from its apex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0070C0"/>
                </a:solidFill>
              </a:rPr>
              <a:t>Infantile type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Caecum is quadrate </a:t>
            </a:r>
          </a:p>
          <a:p>
            <a:pPr lvl="1"/>
            <a:r>
              <a:rPr lang="en-US" dirty="0" smtClean="0"/>
              <a:t>Appendix attached to depressed bottom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3276600"/>
            <a:ext cx="2726084" cy="325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1110591"/>
              </p:ext>
            </p:extLst>
          </p:nvPr>
        </p:nvGraphicFramePr>
        <p:xfrm>
          <a:off x="6324600" y="228600"/>
          <a:ext cx="2644775" cy="32249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7" name="Acrobat Document" r:id="rId4" imgW="5629214" imgH="8019809" progId="AcroExch.Document.2015">
                  <p:embed/>
                </p:oleObj>
              </mc:Choice>
              <mc:Fallback>
                <p:oleObj name="Acrobat Document" r:id="rId4" imgW="5629214" imgH="8019809" progId="AcroExch.Document.20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324600" y="228600"/>
                        <a:ext cx="2644775" cy="32249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A6C57-0B71-4AFB-9BC1-847041DFC9F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3021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533400"/>
            <a:ext cx="4343400" cy="59436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Adult type 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Rt saccule enlarges more than left one </a:t>
            </a:r>
          </a:p>
          <a:p>
            <a:pPr lvl="1"/>
            <a:r>
              <a:rPr lang="en-US" dirty="0"/>
              <a:t>Appendix situated 2 cm below than ileocecal junction</a:t>
            </a:r>
          </a:p>
          <a:p>
            <a:endParaRPr lang="en-US" dirty="0">
              <a:solidFill>
                <a:srgbClr val="0070C0"/>
              </a:solidFill>
            </a:endParaRPr>
          </a:p>
          <a:p>
            <a:r>
              <a:rPr lang="en-US" dirty="0">
                <a:solidFill>
                  <a:srgbClr val="0070C0"/>
                </a:solidFill>
              </a:rPr>
              <a:t>Exaggerated type 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Rt saccule hugely enlarges </a:t>
            </a:r>
          </a:p>
          <a:p>
            <a:pPr lvl="1"/>
            <a:r>
              <a:rPr lang="en-US" dirty="0"/>
              <a:t>Left one is get atrophies</a:t>
            </a:r>
          </a:p>
          <a:p>
            <a:endParaRPr lang="en-US" dirty="0"/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1219200"/>
            <a:ext cx="2306595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8609651"/>
              </p:ext>
            </p:extLst>
          </p:nvPr>
        </p:nvGraphicFramePr>
        <p:xfrm>
          <a:off x="6400800" y="3810000"/>
          <a:ext cx="2605088" cy="27408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1" name="Acrobat Document" r:id="rId4" imgW="5667037" imgH="5962457" progId="AcroExch.Document.2015">
                  <p:embed/>
                </p:oleObj>
              </mc:Choice>
              <mc:Fallback>
                <p:oleObj name="Acrobat Document" r:id="rId4" imgW="5667037" imgH="5962457" progId="AcroExch.Document.20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400800" y="3810000"/>
                        <a:ext cx="2605088" cy="27408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A6C57-0B71-4AFB-9BC1-847041DFC9F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8158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76200"/>
            <a:ext cx="4343400" cy="6629400"/>
          </a:xfrm>
        </p:spPr>
        <p:txBody>
          <a:bodyPr>
            <a:normAutofit fontScale="70000" lnSpcReduction="20000"/>
          </a:bodyPr>
          <a:lstStyle/>
          <a:p>
            <a:r>
              <a:rPr lang="en-US" sz="3400" dirty="0" smtClean="0">
                <a:solidFill>
                  <a:srgbClr val="C00000"/>
                </a:solidFill>
              </a:rPr>
              <a:t>Relation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Covered by peritoneum on all sides</a:t>
            </a:r>
          </a:p>
          <a:p>
            <a:pPr lvl="1"/>
            <a:r>
              <a:rPr lang="en-US" dirty="0" smtClean="0"/>
              <a:t>In 5% cases only upper part of its posterior surface is non- peritoneal  &amp; related with fascia iliaca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0070C0"/>
                </a:solidFill>
              </a:rPr>
              <a:t>Infront –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Ant. Abdominal wall</a:t>
            </a:r>
          </a:p>
          <a:p>
            <a:pPr lvl="1"/>
            <a:r>
              <a:rPr lang="en-US" dirty="0" smtClean="0"/>
              <a:t>Coils of jejunum</a:t>
            </a:r>
          </a:p>
          <a:p>
            <a:pPr lvl="1"/>
            <a:r>
              <a:rPr lang="en-US" dirty="0" smtClean="0"/>
              <a:t>Sometimes lower margin of greater omentum</a:t>
            </a:r>
          </a:p>
          <a:p>
            <a:endParaRPr lang="en-US" dirty="0" smtClean="0">
              <a:solidFill>
                <a:srgbClr val="0070C0"/>
              </a:solidFill>
            </a:endParaRPr>
          </a:p>
          <a:p>
            <a:r>
              <a:rPr lang="en-US" dirty="0" smtClean="0">
                <a:solidFill>
                  <a:srgbClr val="0070C0"/>
                </a:solidFill>
              </a:rPr>
              <a:t>Behind –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Rt iliopsoas muscle</a:t>
            </a:r>
          </a:p>
          <a:p>
            <a:pPr lvl="1"/>
            <a:r>
              <a:rPr lang="en-US" dirty="0" smtClean="0"/>
              <a:t>Lat. Femoral cutaneous nerve of thigh</a:t>
            </a:r>
          </a:p>
          <a:p>
            <a:pPr lvl="1"/>
            <a:r>
              <a:rPr lang="en-US" dirty="0" smtClean="0"/>
              <a:t>Trunk of femoral nerve(deep to fascia iliaca)</a:t>
            </a:r>
          </a:p>
          <a:p>
            <a:pPr lvl="1"/>
            <a:r>
              <a:rPr lang="en-US" dirty="0" smtClean="0"/>
              <a:t>Retrocaecal recess of peritoneum</a:t>
            </a:r>
          </a:p>
          <a:p>
            <a:pPr lvl="1"/>
            <a:r>
              <a:rPr lang="en-US" dirty="0" smtClean="0"/>
              <a:t>Sometimes genitofemoral nerve</a:t>
            </a:r>
          </a:p>
          <a:p>
            <a:endParaRPr lang="en-US" dirty="0"/>
          </a:p>
        </p:txBody>
      </p:sp>
      <p:pic>
        <p:nvPicPr>
          <p:cNvPr id="5122" name="Picture 2" descr="I:\162346862771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7569" y="1371600"/>
            <a:ext cx="4426766" cy="4020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A6C57-0B71-4AFB-9BC1-847041DFC9F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8290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304800"/>
            <a:ext cx="4267200" cy="63246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Relation (cont….)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0070C0"/>
                </a:solidFill>
              </a:rPr>
              <a:t>Above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Continue with ascending colon at the level of transverse tubercle plane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0070C0"/>
                </a:solidFill>
              </a:rPr>
              <a:t>Medially –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Terminal part of ileum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Vermiform appendix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Inferior ileo caecal  recess which is bounded by non vascular fold (</a:t>
            </a:r>
            <a:r>
              <a:rPr lang="en-US" dirty="0" smtClean="0">
                <a:solidFill>
                  <a:srgbClr val="C00000"/>
                </a:solidFill>
              </a:rPr>
              <a:t>bloodless fold of Treves</a:t>
            </a:r>
            <a:r>
              <a:rPr lang="en-US" dirty="0" smtClean="0"/>
              <a:t>)</a:t>
            </a:r>
          </a:p>
          <a:p>
            <a:endParaRPr lang="en-U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1" y="1676400"/>
            <a:ext cx="4696636" cy="3982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A6C57-0B71-4AFB-9BC1-847041DFC9F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3015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52400"/>
            <a:ext cx="4419600" cy="6507163"/>
          </a:xfrm>
        </p:spPr>
        <p:txBody>
          <a:bodyPr>
            <a:normAutofit fontScale="70000" lnSpcReduction="20000"/>
          </a:bodyPr>
          <a:lstStyle/>
          <a:p>
            <a:r>
              <a:rPr lang="en-US" sz="3400" dirty="0" smtClean="0">
                <a:solidFill>
                  <a:srgbClr val="C00000"/>
                </a:solidFill>
              </a:rPr>
              <a:t>Interior of caecum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solidFill>
                  <a:srgbClr val="0070C0"/>
                </a:solidFill>
              </a:rPr>
              <a:t>1. Ileo-caecal orifice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Situated in posteromedial wall at the junction of caecum &amp; ascending colon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Guarded by valve 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Valve consists of two lip</a:t>
            </a:r>
          </a:p>
          <a:p>
            <a:pPr lvl="3"/>
            <a:r>
              <a:rPr lang="en-US" dirty="0"/>
              <a:t>U</a:t>
            </a:r>
            <a:r>
              <a:rPr lang="en-US" dirty="0" smtClean="0"/>
              <a:t>pper lip</a:t>
            </a:r>
          </a:p>
          <a:p>
            <a:pPr lvl="3"/>
            <a:r>
              <a:rPr lang="en-US" dirty="0" smtClean="0"/>
              <a:t>Lower lip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>
                <a:solidFill>
                  <a:srgbClr val="00B050"/>
                </a:solidFill>
              </a:rPr>
              <a:t>Frenula </a:t>
            </a:r>
            <a:r>
              <a:rPr lang="en-US" dirty="0" smtClean="0"/>
              <a:t>– meeting point of end of both lip</a:t>
            </a:r>
          </a:p>
          <a:p>
            <a:pPr marL="0" indent="0">
              <a:buNone/>
            </a:pPr>
            <a:endParaRPr lang="en-US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70C0"/>
                </a:solidFill>
              </a:rPr>
              <a:t>2. Appendicular orifice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Small circular opening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2 cm below &amp; slightly behind the ileo-caecal orifice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Guarded by semilunar mucous fold </a:t>
            </a:r>
            <a:r>
              <a:rPr lang="en-US" dirty="0" smtClean="0">
                <a:solidFill>
                  <a:srgbClr val="00B050"/>
                </a:solidFill>
              </a:rPr>
              <a:t>(valve of Gerlach)   </a:t>
            </a:r>
            <a:endParaRPr lang="en-US" dirty="0">
              <a:solidFill>
                <a:srgbClr val="00B050"/>
              </a:solidFill>
            </a:endParaRPr>
          </a:p>
        </p:txBody>
      </p:sp>
      <p:pic>
        <p:nvPicPr>
          <p:cNvPr id="7170" name="Picture 2" descr="I:\162346713627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2877" y="1676400"/>
            <a:ext cx="4601123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A6C57-0B71-4AFB-9BC1-847041DFC9F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662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381000"/>
            <a:ext cx="4343400" cy="6324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Arterial supply </a:t>
            </a:r>
          </a:p>
          <a:p>
            <a:pPr lvl="1"/>
            <a:r>
              <a:rPr lang="en-US" dirty="0" smtClean="0"/>
              <a:t>Ant.&amp; post. Caecal branch of inferior division of ileo-colic artery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C00000"/>
                </a:solidFill>
              </a:rPr>
              <a:t>Venous drainage </a:t>
            </a:r>
          </a:p>
          <a:p>
            <a:pPr lvl="1"/>
            <a:r>
              <a:rPr lang="en-US" dirty="0" smtClean="0"/>
              <a:t>Ileo-colic vein 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C00000"/>
                </a:solidFill>
              </a:rPr>
              <a:t>Lymphatic </a:t>
            </a:r>
          </a:p>
          <a:p>
            <a:pPr lvl="1"/>
            <a:r>
              <a:rPr lang="en-US" dirty="0" smtClean="0"/>
              <a:t> ileo colic lymph node 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C00000"/>
                </a:solidFill>
              </a:rPr>
              <a:t>Nerve </a:t>
            </a:r>
          </a:p>
          <a:p>
            <a:pPr lvl="1"/>
            <a:r>
              <a:rPr lang="en-US" dirty="0" smtClean="0"/>
              <a:t>Superior mesenteric plexus (T10 – L1)</a:t>
            </a:r>
          </a:p>
          <a:p>
            <a:pPr lvl="1"/>
            <a:r>
              <a:rPr lang="en-US" dirty="0" smtClean="0"/>
              <a:t>Parasympathetic – vagus (rt &amp; lt) </a:t>
            </a:r>
            <a:endParaRPr lang="en-US" dirty="0"/>
          </a:p>
        </p:txBody>
      </p:sp>
      <p:pic>
        <p:nvPicPr>
          <p:cNvPr id="8194" name="Picture 2" descr="I:\162346717976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28600"/>
            <a:ext cx="4343400" cy="2973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I:\162346718665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276599"/>
            <a:ext cx="4114800" cy="3419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A6C57-0B71-4AFB-9BC1-847041DFC9F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41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228600"/>
            <a:ext cx="4343400" cy="63246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Applied </a:t>
            </a:r>
          </a:p>
          <a:p>
            <a:endParaRPr lang="en-US" dirty="0" smtClean="0">
              <a:solidFill>
                <a:srgbClr val="C00000"/>
              </a:solidFill>
            </a:endParaRPr>
          </a:p>
          <a:p>
            <a:r>
              <a:rPr lang="en-US" dirty="0" smtClean="0">
                <a:solidFill>
                  <a:srgbClr val="C00000"/>
                </a:solidFill>
              </a:rPr>
              <a:t>The caecum acts as a guide in operation of intestinal obstruction</a:t>
            </a:r>
          </a:p>
          <a:p>
            <a:pPr lvl="1"/>
            <a:r>
              <a:rPr lang="en-US" dirty="0" smtClean="0"/>
              <a:t>If caecum is distended, obstruction occurs in large intestine</a:t>
            </a:r>
          </a:p>
          <a:p>
            <a:pPr lvl="1"/>
            <a:r>
              <a:rPr lang="en-US" dirty="0" smtClean="0"/>
              <a:t>If it is empty , the obstruction is of small intestine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C00000"/>
                </a:solidFill>
              </a:rPr>
              <a:t>Intussusception – </a:t>
            </a:r>
          </a:p>
          <a:p>
            <a:pPr lvl="1"/>
            <a:r>
              <a:rPr lang="en-US" dirty="0" smtClean="0"/>
              <a:t>Sometimes terminal part of ileum is telescopically  invaginate into the caecum &amp; ascending colon at </a:t>
            </a:r>
            <a:r>
              <a:rPr lang="en-US" dirty="0" err="1" smtClean="0"/>
              <a:t>ileocaecal</a:t>
            </a:r>
            <a:r>
              <a:rPr lang="en-US" dirty="0" smtClean="0"/>
              <a:t> junction</a:t>
            </a:r>
          </a:p>
          <a:p>
            <a:pPr lvl="1"/>
            <a:r>
              <a:rPr lang="en-US" dirty="0" smtClean="0"/>
              <a:t>Produces intestinal obstruction</a:t>
            </a:r>
            <a:endParaRPr lang="en-US" dirty="0"/>
          </a:p>
        </p:txBody>
      </p:sp>
      <p:pic>
        <p:nvPicPr>
          <p:cNvPr id="17410" name="Picture 2" descr="I:\162347317918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590800"/>
            <a:ext cx="4038600" cy="4098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A6C57-0B71-4AFB-9BC1-847041DFC9F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2960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077200" cy="5635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Vermiform appendix </a:t>
            </a:r>
            <a:endParaRPr lang="en-US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219200"/>
            <a:ext cx="4343400" cy="54864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Narrow worm like tubular diverticulum</a:t>
            </a:r>
          </a:p>
          <a:p>
            <a:endParaRPr lang="en-US" dirty="0" smtClean="0"/>
          </a:p>
          <a:p>
            <a:r>
              <a:rPr lang="en-US" dirty="0" smtClean="0"/>
              <a:t>Aries from posteromedial wall of caecum</a:t>
            </a:r>
          </a:p>
          <a:p>
            <a:endParaRPr lang="en-US" dirty="0" smtClean="0"/>
          </a:p>
          <a:p>
            <a:r>
              <a:rPr lang="en-US" dirty="0" smtClean="0"/>
              <a:t>About 2 cm below the ileo-caecal junction</a:t>
            </a:r>
          </a:p>
          <a:p>
            <a:endParaRPr lang="en-US" dirty="0" smtClean="0"/>
          </a:p>
          <a:p>
            <a:r>
              <a:rPr lang="en-US" dirty="0" smtClean="0"/>
              <a:t>Suspended by fold of peritoneum , Mesoappendix </a:t>
            </a:r>
          </a:p>
          <a:p>
            <a:endParaRPr lang="en-US" dirty="0" smtClean="0"/>
          </a:p>
          <a:p>
            <a:r>
              <a:rPr lang="en-US" dirty="0" smtClean="0"/>
              <a:t>It is devoid of three cardinal features of large intestine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Taenia coli</a:t>
            </a:r>
          </a:p>
          <a:p>
            <a:pPr lvl="1"/>
            <a:r>
              <a:rPr lang="en-US" dirty="0" smtClean="0"/>
              <a:t>Sacculations</a:t>
            </a:r>
          </a:p>
          <a:p>
            <a:pPr lvl="1"/>
            <a:r>
              <a:rPr lang="en-US" dirty="0" smtClean="0"/>
              <a:t>Appendices epiploicae </a:t>
            </a:r>
            <a:endParaRPr lang="en-US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276600"/>
            <a:ext cx="4038600" cy="3424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5225249"/>
              </p:ext>
            </p:extLst>
          </p:nvPr>
        </p:nvGraphicFramePr>
        <p:xfrm>
          <a:off x="5791200" y="838200"/>
          <a:ext cx="2949900" cy="251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8" name="Acrobat Document" r:id="rId4" imgW="6648168" imgH="5667195" progId="AcroExch.Document.2015">
                  <p:embed/>
                </p:oleObj>
              </mc:Choice>
              <mc:Fallback>
                <p:oleObj name="Acrobat Document" r:id="rId4" imgW="6648168" imgH="5667195" progId="AcroExch.Document.20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791200" y="838200"/>
                        <a:ext cx="2949900" cy="2514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A6C57-0B71-4AFB-9BC1-847041DFC9F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451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914400"/>
            <a:ext cx="4038600" cy="50292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Measurement </a:t>
            </a:r>
          </a:p>
          <a:p>
            <a:pPr lvl="1"/>
            <a:endParaRPr lang="en-US" sz="2000" dirty="0" smtClean="0"/>
          </a:p>
          <a:p>
            <a:pPr marL="457200" lvl="1" indent="0">
              <a:buNone/>
            </a:pPr>
            <a:r>
              <a:rPr lang="en-US" sz="2000" dirty="0" smtClean="0">
                <a:solidFill>
                  <a:srgbClr val="0070C0"/>
                </a:solidFill>
              </a:rPr>
              <a:t>Length </a:t>
            </a:r>
          </a:p>
          <a:p>
            <a:pPr lvl="2"/>
            <a:endParaRPr lang="en-US" sz="1800" dirty="0" smtClean="0"/>
          </a:p>
          <a:p>
            <a:pPr lvl="2"/>
            <a:r>
              <a:rPr lang="en-US" sz="1800" dirty="0" smtClean="0"/>
              <a:t>2 cm – 20 cm </a:t>
            </a:r>
          </a:p>
          <a:p>
            <a:pPr lvl="1"/>
            <a:endParaRPr lang="en-US" sz="2000" dirty="0" smtClean="0"/>
          </a:p>
          <a:p>
            <a:pPr marL="457200" lvl="1" indent="0">
              <a:buNone/>
            </a:pPr>
            <a:r>
              <a:rPr lang="en-US" sz="2000" dirty="0" smtClean="0">
                <a:solidFill>
                  <a:srgbClr val="0070C0"/>
                </a:solidFill>
              </a:rPr>
              <a:t>Average length </a:t>
            </a:r>
          </a:p>
          <a:p>
            <a:pPr lvl="2"/>
            <a:endParaRPr lang="en-US" sz="1800" dirty="0" smtClean="0"/>
          </a:p>
          <a:p>
            <a:pPr lvl="2"/>
            <a:r>
              <a:rPr lang="en-US" sz="1800" dirty="0" smtClean="0"/>
              <a:t> 9 cm</a:t>
            </a:r>
          </a:p>
          <a:p>
            <a:endParaRPr lang="en-US" dirty="0" smtClean="0"/>
          </a:p>
          <a:p>
            <a:pPr lvl="1"/>
            <a:r>
              <a:rPr lang="en-US" sz="1600" dirty="0" smtClean="0"/>
              <a:t>Length increases in young adults &amp; diminishes after mid- adult life  </a:t>
            </a:r>
            <a:endParaRPr lang="en-US" sz="1600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295400"/>
            <a:ext cx="4333515" cy="3666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A6C57-0B71-4AFB-9BC1-847041DFC9F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318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609600"/>
            <a:ext cx="4343400" cy="56388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Parts 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It presents Base , Body , Tip &amp; Mesoappendix </a:t>
            </a:r>
          </a:p>
          <a:p>
            <a:endParaRPr lang="en-US" sz="2400" dirty="0" smtClean="0"/>
          </a:p>
          <a:p>
            <a:r>
              <a:rPr lang="en-US" sz="2400" dirty="0" smtClean="0">
                <a:solidFill>
                  <a:srgbClr val="0070C0"/>
                </a:solidFill>
              </a:rPr>
              <a:t>Base – 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It attached to posteromedial wall of caecum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2cm below the ileo-caecal orifice 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All taenia are converge at the base   </a:t>
            </a:r>
            <a:endParaRPr lang="en-US" sz="2000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295400"/>
            <a:ext cx="4427196" cy="37404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A6C57-0B71-4AFB-9BC1-847041DFC9F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398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304800"/>
            <a:ext cx="4343400" cy="6400800"/>
          </a:xfrm>
        </p:spPr>
        <p:txBody>
          <a:bodyPr>
            <a:normAutofit lnSpcReduction="10000"/>
          </a:bodyPr>
          <a:lstStyle/>
          <a:p>
            <a:r>
              <a:rPr lang="en-US" sz="2600" dirty="0" smtClean="0">
                <a:solidFill>
                  <a:srgbClr val="0070C0"/>
                </a:solidFill>
              </a:rPr>
              <a:t>Body </a:t>
            </a:r>
          </a:p>
          <a:p>
            <a:pPr lvl="1"/>
            <a:endParaRPr lang="en-US" sz="2200" dirty="0" smtClean="0"/>
          </a:p>
          <a:p>
            <a:pPr lvl="1"/>
            <a:r>
              <a:rPr lang="en-US" sz="2200" dirty="0" smtClean="0"/>
              <a:t>Narrow , tubular</a:t>
            </a:r>
          </a:p>
          <a:p>
            <a:pPr lvl="1"/>
            <a:endParaRPr lang="en-US" sz="2200" dirty="0" smtClean="0"/>
          </a:p>
          <a:p>
            <a:pPr lvl="1"/>
            <a:r>
              <a:rPr lang="en-US" sz="2200" dirty="0" smtClean="0"/>
              <a:t>Contains canal which is open into caecum</a:t>
            </a:r>
          </a:p>
          <a:p>
            <a:pPr lvl="1"/>
            <a:endParaRPr lang="en-US" sz="2200" dirty="0" smtClean="0"/>
          </a:p>
          <a:p>
            <a:pPr lvl="1"/>
            <a:r>
              <a:rPr lang="en-US" sz="2200" dirty="0" smtClean="0"/>
              <a:t>Opening is guarded by a mucous fold (valve of Gerlach)</a:t>
            </a:r>
          </a:p>
          <a:p>
            <a:endParaRPr lang="en-US" sz="2600" dirty="0" smtClean="0"/>
          </a:p>
          <a:p>
            <a:r>
              <a:rPr lang="en-US" sz="2600" dirty="0" smtClean="0">
                <a:solidFill>
                  <a:srgbClr val="0070C0"/>
                </a:solidFill>
              </a:rPr>
              <a:t>Tip </a:t>
            </a:r>
          </a:p>
          <a:p>
            <a:pPr lvl="1"/>
            <a:endParaRPr lang="en-US" sz="2200" dirty="0" smtClean="0"/>
          </a:p>
          <a:p>
            <a:pPr lvl="1"/>
            <a:r>
              <a:rPr lang="en-US" sz="2200" dirty="0" smtClean="0"/>
              <a:t>Least vascular</a:t>
            </a:r>
          </a:p>
          <a:p>
            <a:pPr lvl="1"/>
            <a:endParaRPr lang="en-US" sz="2200" dirty="0" smtClean="0"/>
          </a:p>
          <a:p>
            <a:pPr lvl="1"/>
            <a:r>
              <a:rPr lang="en-US" sz="2200" dirty="0" smtClean="0"/>
              <a:t>Directed in various in various positions </a:t>
            </a:r>
          </a:p>
          <a:p>
            <a:endParaRPr lang="en-US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1" y="1430703"/>
            <a:ext cx="4898386" cy="4138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A6C57-0B71-4AFB-9BC1-847041DFC9F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118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52400"/>
            <a:ext cx="4343400" cy="6553200"/>
          </a:xfrm>
        </p:spPr>
        <p:txBody>
          <a:bodyPr>
            <a:normAutofit fontScale="32500" lnSpcReduction="20000"/>
          </a:bodyPr>
          <a:lstStyle/>
          <a:p>
            <a:r>
              <a:rPr lang="en-US" sz="7400" dirty="0" smtClean="0"/>
              <a:t>Types </a:t>
            </a:r>
          </a:p>
          <a:p>
            <a:endParaRPr lang="en-US" sz="3700" dirty="0" smtClean="0"/>
          </a:p>
          <a:p>
            <a:r>
              <a:rPr lang="en-US" sz="7400" dirty="0" smtClean="0"/>
              <a:t>According to its position it is classified into following types</a:t>
            </a:r>
          </a:p>
          <a:p>
            <a:pPr lvl="1"/>
            <a:endParaRPr lang="en-US" sz="4900" dirty="0" smtClean="0"/>
          </a:p>
          <a:p>
            <a:pPr lvl="1"/>
            <a:r>
              <a:rPr lang="en-US" sz="6200" dirty="0" smtClean="0"/>
              <a:t>Sub-caecal(paracolic)</a:t>
            </a:r>
          </a:p>
          <a:p>
            <a:pPr lvl="2"/>
            <a:endParaRPr lang="en-US" sz="4300" dirty="0" smtClean="0"/>
          </a:p>
          <a:p>
            <a:pPr lvl="2"/>
            <a:r>
              <a:rPr lang="en-US" sz="4300" dirty="0" smtClean="0"/>
              <a:t>11`O clock position</a:t>
            </a:r>
          </a:p>
          <a:p>
            <a:pPr lvl="2"/>
            <a:endParaRPr lang="en-US" sz="4300" dirty="0" smtClean="0"/>
          </a:p>
          <a:p>
            <a:pPr lvl="2"/>
            <a:r>
              <a:rPr lang="en-US" sz="4300" dirty="0" smtClean="0"/>
              <a:t>Tip ascend by side of ascending colon</a:t>
            </a:r>
          </a:p>
          <a:p>
            <a:pPr lvl="1"/>
            <a:endParaRPr lang="en-US" sz="4900" dirty="0" smtClean="0"/>
          </a:p>
          <a:p>
            <a:pPr lvl="1"/>
            <a:r>
              <a:rPr lang="en-US" sz="6200" dirty="0" smtClean="0"/>
              <a:t>Retrocaecal </a:t>
            </a:r>
          </a:p>
          <a:p>
            <a:pPr lvl="2"/>
            <a:endParaRPr lang="en-US" sz="4300" dirty="0" smtClean="0"/>
          </a:p>
          <a:p>
            <a:pPr lvl="2"/>
            <a:r>
              <a:rPr lang="en-US" sz="4300" dirty="0" smtClean="0"/>
              <a:t>12`O clock position </a:t>
            </a:r>
          </a:p>
          <a:p>
            <a:pPr lvl="2"/>
            <a:endParaRPr lang="en-US" sz="4300" dirty="0" smtClean="0"/>
          </a:p>
          <a:p>
            <a:pPr lvl="2"/>
            <a:r>
              <a:rPr lang="en-US" sz="4300" dirty="0" smtClean="0"/>
              <a:t>Commonest type (60%)</a:t>
            </a:r>
          </a:p>
          <a:p>
            <a:pPr lvl="1"/>
            <a:endParaRPr lang="en-US" sz="4900" dirty="0" smtClean="0"/>
          </a:p>
          <a:p>
            <a:pPr lvl="1"/>
            <a:r>
              <a:rPr lang="en-US" sz="6200" dirty="0" smtClean="0"/>
              <a:t>Splenic</a:t>
            </a:r>
            <a:r>
              <a:rPr lang="en-US" sz="4900" dirty="0" smtClean="0"/>
              <a:t> </a:t>
            </a:r>
          </a:p>
          <a:p>
            <a:pPr lvl="2"/>
            <a:endParaRPr lang="en-US" sz="4300" dirty="0" smtClean="0"/>
          </a:p>
          <a:p>
            <a:pPr lvl="2"/>
            <a:r>
              <a:rPr lang="en-US" sz="4300" dirty="0" smtClean="0"/>
              <a:t>2`O clock position</a:t>
            </a:r>
          </a:p>
          <a:p>
            <a:pPr lvl="2"/>
            <a:endParaRPr lang="en-US" sz="4300" dirty="0" smtClean="0"/>
          </a:p>
          <a:p>
            <a:pPr lvl="2"/>
            <a:r>
              <a:rPr lang="en-US" sz="4300" dirty="0" smtClean="0"/>
              <a:t>Pre ileal (most dangerous)</a:t>
            </a:r>
          </a:p>
          <a:p>
            <a:pPr lvl="2"/>
            <a:endParaRPr lang="en-US" sz="4300" dirty="0" smtClean="0"/>
          </a:p>
          <a:p>
            <a:pPr lvl="2"/>
            <a:r>
              <a:rPr lang="en-US" sz="4300" dirty="0" smtClean="0"/>
              <a:t>Post ileal </a:t>
            </a:r>
          </a:p>
          <a:p>
            <a:pPr lvl="1"/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1331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1" y="2057400"/>
            <a:ext cx="4858806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A6C57-0B71-4AFB-9BC1-847041DFC9F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16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228600"/>
            <a:ext cx="4343400" cy="6324600"/>
          </a:xfrm>
        </p:spPr>
        <p:txBody>
          <a:bodyPr>
            <a:normAutofit fontScale="92500" lnSpcReduction="10000"/>
          </a:bodyPr>
          <a:lstStyle/>
          <a:p>
            <a:pPr lvl="1"/>
            <a:endParaRPr lang="en-US" dirty="0" smtClean="0"/>
          </a:p>
          <a:p>
            <a:pPr lvl="1"/>
            <a:r>
              <a:rPr lang="en-US" dirty="0" smtClean="0"/>
              <a:t>Promontory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3`O clock position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Very rare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Pelvic 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4`O clock position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commonest (30%)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Mid inguinal 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6`O clock position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Very rare type   </a:t>
            </a:r>
          </a:p>
          <a:p>
            <a:endParaRPr lang="en-US" dirty="0"/>
          </a:p>
        </p:txBody>
      </p:sp>
      <p:pic>
        <p:nvPicPr>
          <p:cNvPr id="14339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752600"/>
            <a:ext cx="5209822" cy="3508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A6C57-0B71-4AFB-9BC1-847041DFC9F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5439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990600"/>
            <a:ext cx="4191000" cy="51054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Mesoappendix 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Triangular peritoneal fold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Invest entire appendix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Derived from posterior layer of mesentery of ileum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Appendicular vessels passes within the free margin of Mesoappendix </a:t>
            </a:r>
            <a:endParaRPr lang="en-US" sz="2000" dirty="0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447800"/>
            <a:ext cx="4428199" cy="3739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A6C57-0B71-4AFB-9BC1-847041DFC9F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8600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228600"/>
            <a:ext cx="4343400" cy="6324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Arterial supply</a:t>
            </a:r>
          </a:p>
          <a:p>
            <a:pPr lvl="1"/>
            <a:r>
              <a:rPr lang="en-US" dirty="0" smtClean="0"/>
              <a:t>Appendicular vessels ,branch of inferior division of ileocolic artery</a:t>
            </a:r>
          </a:p>
          <a:p>
            <a:pPr lvl="1"/>
            <a:r>
              <a:rPr lang="en-US" dirty="0" smtClean="0"/>
              <a:t>An end artery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Venous drainage </a:t>
            </a:r>
          </a:p>
          <a:p>
            <a:pPr lvl="1"/>
            <a:r>
              <a:rPr lang="en-US" dirty="0" smtClean="0"/>
              <a:t>Corresponds to artery &amp; drain into superior mesenteric vein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Nerve supply </a:t>
            </a:r>
          </a:p>
          <a:p>
            <a:pPr lvl="1"/>
            <a:r>
              <a:rPr lang="en-US" dirty="0" smtClean="0">
                <a:solidFill>
                  <a:srgbClr val="00B050"/>
                </a:solidFill>
              </a:rPr>
              <a:t>Sympathetic </a:t>
            </a:r>
          </a:p>
          <a:p>
            <a:pPr lvl="2"/>
            <a:r>
              <a:rPr lang="en-US" dirty="0" smtClean="0"/>
              <a:t>Derived from superior mesenteric plexus </a:t>
            </a:r>
          </a:p>
          <a:p>
            <a:pPr lvl="2"/>
            <a:r>
              <a:rPr lang="en-US" dirty="0" smtClean="0">
                <a:solidFill>
                  <a:srgbClr val="C00000"/>
                </a:solidFill>
              </a:rPr>
              <a:t>T10 </a:t>
            </a:r>
            <a:r>
              <a:rPr lang="en-US" dirty="0" smtClean="0"/>
              <a:t>spinal segment</a:t>
            </a:r>
          </a:p>
          <a:p>
            <a:pPr lvl="1"/>
            <a:r>
              <a:rPr lang="en-US" dirty="0" smtClean="0">
                <a:solidFill>
                  <a:srgbClr val="00B050"/>
                </a:solidFill>
              </a:rPr>
              <a:t>Parasympathetic</a:t>
            </a:r>
          </a:p>
          <a:p>
            <a:pPr lvl="2"/>
            <a:r>
              <a:rPr lang="en-US" dirty="0" smtClean="0"/>
              <a:t>Both right &amp; left vagus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Lymphatic drainage </a:t>
            </a:r>
          </a:p>
          <a:p>
            <a:pPr lvl="2"/>
            <a:r>
              <a:rPr lang="en-US" dirty="0" smtClean="0"/>
              <a:t>Ileocolic lymph node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600200"/>
            <a:ext cx="4332625" cy="3667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A6C57-0B71-4AFB-9BC1-847041DFC9F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6470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228600"/>
            <a:ext cx="8610600" cy="6477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Applied 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C00000"/>
                </a:solidFill>
              </a:rPr>
              <a:t>Appendicitis </a:t>
            </a:r>
          </a:p>
          <a:p>
            <a:pPr lvl="1"/>
            <a:r>
              <a:rPr lang="en-US" dirty="0" smtClean="0"/>
              <a:t>Inflammation of appendix</a:t>
            </a:r>
          </a:p>
          <a:p>
            <a:pPr marL="457200" lvl="1" indent="0">
              <a:buNone/>
            </a:pPr>
            <a:r>
              <a:rPr lang="en-US" dirty="0" smtClean="0"/>
              <a:t>	It manifested by </a:t>
            </a:r>
          </a:p>
          <a:p>
            <a:pPr lvl="2"/>
            <a:r>
              <a:rPr lang="en-US" dirty="0" smtClean="0"/>
              <a:t>Pain (felt in umbilical region)</a:t>
            </a:r>
          </a:p>
          <a:p>
            <a:pPr lvl="2"/>
            <a:r>
              <a:rPr lang="en-US" dirty="0" smtClean="0"/>
              <a:t>Vomiting</a:t>
            </a:r>
          </a:p>
          <a:p>
            <a:pPr lvl="2"/>
            <a:r>
              <a:rPr lang="en-US" dirty="0" smtClean="0"/>
              <a:t>Temperature</a:t>
            </a:r>
          </a:p>
          <a:p>
            <a:pPr lvl="2"/>
            <a:r>
              <a:rPr lang="en-US" dirty="0" smtClean="0"/>
              <a:t>Tenderness &amp; rigidity</a:t>
            </a:r>
          </a:p>
          <a:p>
            <a:pPr lvl="1"/>
            <a:r>
              <a:rPr lang="en-US" dirty="0" smtClean="0"/>
              <a:t>In retrocaecal appendix typical clinical feature may not be observed </a:t>
            </a:r>
          </a:p>
          <a:p>
            <a:pPr lvl="2"/>
            <a:r>
              <a:rPr lang="en-US" dirty="0" smtClean="0"/>
              <a:t>But patient experiences pain on extension of right hip joint (psoas test)</a:t>
            </a:r>
          </a:p>
          <a:p>
            <a:pPr lvl="1"/>
            <a:r>
              <a:rPr lang="en-US" dirty="0" smtClean="0"/>
              <a:t>The anatomical factors producing inflammation </a:t>
            </a:r>
          </a:p>
          <a:p>
            <a:pPr lvl="2"/>
            <a:r>
              <a:rPr lang="en-US" dirty="0" smtClean="0"/>
              <a:t>Faecolith may obstruct the lumen</a:t>
            </a:r>
          </a:p>
          <a:p>
            <a:pPr lvl="2"/>
            <a:r>
              <a:rPr lang="en-US" dirty="0" smtClean="0"/>
              <a:t>Presence of hiatus muscularis</a:t>
            </a:r>
          </a:p>
          <a:p>
            <a:pPr lvl="2"/>
            <a:r>
              <a:rPr lang="en-US" dirty="0" smtClean="0"/>
              <a:t>Supplied by an end artery 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A6C57-0B71-4AFB-9BC1-847041DFC9F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729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Inferior mesenteric artery 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A6C57-0B71-4AFB-9BC1-847041DFC9FB}" type="slidenum">
              <a:rPr lang="en-US" smtClean="0"/>
              <a:t>20</a:t>
            </a:fld>
            <a:endParaRPr lang="en-US" dirty="0"/>
          </a:p>
        </p:txBody>
      </p:sp>
      <p:pic>
        <p:nvPicPr>
          <p:cNvPr id="10242" name="Picture 2" descr="I:\162348096646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472984"/>
            <a:ext cx="7459707" cy="4699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5925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685800"/>
            <a:ext cx="4343400" cy="5410200"/>
          </a:xfrm>
        </p:spPr>
        <p:txBody>
          <a:bodyPr>
            <a:noAutofit/>
          </a:bodyPr>
          <a:lstStyle/>
          <a:p>
            <a:r>
              <a:rPr lang="en-US" sz="2000" dirty="0" smtClean="0"/>
              <a:t>One of the ventral branch of abdominal aorta</a:t>
            </a:r>
          </a:p>
          <a:p>
            <a:endParaRPr lang="en-US" sz="2000" dirty="0" smtClean="0"/>
          </a:p>
          <a:p>
            <a:r>
              <a:rPr lang="en-US" sz="2000" dirty="0" smtClean="0"/>
              <a:t>Arises 4 cm above  to the bifurcation of abd. aorta </a:t>
            </a:r>
          </a:p>
          <a:p>
            <a:endParaRPr lang="en-US" sz="2000" dirty="0" smtClean="0"/>
          </a:p>
          <a:p>
            <a:r>
              <a:rPr lang="en-US" sz="2000" dirty="0" smtClean="0"/>
              <a:t>At level of </a:t>
            </a:r>
            <a:r>
              <a:rPr lang="en-US" sz="2000" dirty="0" smtClean="0">
                <a:solidFill>
                  <a:srgbClr val="C00000"/>
                </a:solidFill>
              </a:rPr>
              <a:t>L3 </a:t>
            </a:r>
            <a:r>
              <a:rPr lang="en-US" sz="2000" dirty="0" smtClean="0"/>
              <a:t>vertebra</a:t>
            </a:r>
          </a:p>
          <a:p>
            <a:endParaRPr lang="en-US" sz="2000" dirty="0" smtClean="0"/>
          </a:p>
          <a:p>
            <a:r>
              <a:rPr lang="en-US" sz="2000" dirty="0" smtClean="0"/>
              <a:t>It passes retroperitoneally  downward &amp; to the left side of aorta &amp; enter the lesser pelvis after crossing the left common iliac artery </a:t>
            </a:r>
          </a:p>
          <a:p>
            <a:endParaRPr lang="en-US" sz="2000" dirty="0" smtClean="0"/>
          </a:p>
          <a:p>
            <a:r>
              <a:rPr lang="en-US" sz="2000" dirty="0" smtClean="0"/>
              <a:t>Continue as superior rectal artery  </a:t>
            </a:r>
            <a:endParaRPr lang="en-US" sz="2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A6C57-0B71-4AFB-9BC1-847041DFC9FB}" type="slidenum">
              <a:rPr lang="en-US" smtClean="0"/>
              <a:t>21</a:t>
            </a:fld>
            <a:endParaRPr lang="en-US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5341" y="1752600"/>
            <a:ext cx="4630782" cy="2916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65735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581" y="1371600"/>
            <a:ext cx="4038600" cy="4525963"/>
          </a:xfrm>
        </p:spPr>
        <p:txBody>
          <a:bodyPr/>
          <a:lstStyle/>
          <a:p>
            <a:r>
              <a:rPr lang="en-US" dirty="0" smtClean="0"/>
              <a:t>Branches </a:t>
            </a:r>
          </a:p>
          <a:p>
            <a:pPr lvl="1"/>
            <a:r>
              <a:rPr lang="en-US" dirty="0" smtClean="0"/>
              <a:t>Left colic artery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Sigmoid artery  (2 to 4 in number)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Superior rectal artery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A6C57-0B71-4AFB-9BC1-847041DFC9FB}" type="slidenum">
              <a:rPr lang="en-US" smtClean="0"/>
              <a:t>22</a:t>
            </a:fld>
            <a:endParaRPr lang="en-US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1271" y="1828800"/>
            <a:ext cx="5253882" cy="3304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50795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304800"/>
            <a:ext cx="8458200" cy="62484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Critical point of </a:t>
            </a:r>
            <a:r>
              <a:rPr lang="en-US" dirty="0" err="1" smtClean="0">
                <a:solidFill>
                  <a:srgbClr val="C00000"/>
                </a:solidFill>
              </a:rPr>
              <a:t>Sudek</a:t>
            </a:r>
            <a:endParaRPr lang="en-US" dirty="0" smtClean="0">
              <a:solidFill>
                <a:srgbClr val="C00000"/>
              </a:solidFill>
            </a:endParaRPr>
          </a:p>
          <a:p>
            <a:pPr lvl="1"/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occasionally Lowest sigmoidal artery fails to anastomose with superior rectal artery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C00000"/>
                </a:solidFill>
              </a:rPr>
              <a:t>Arc of </a:t>
            </a:r>
            <a:r>
              <a:rPr lang="en-US" dirty="0" err="1" smtClean="0">
                <a:solidFill>
                  <a:srgbClr val="C00000"/>
                </a:solidFill>
              </a:rPr>
              <a:t>Riolan</a:t>
            </a:r>
            <a:endParaRPr lang="en-US" dirty="0" smtClean="0">
              <a:solidFill>
                <a:srgbClr val="C00000"/>
              </a:solidFill>
            </a:endParaRP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In few cases middle colic artery &amp; left colic artery does not exist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In this condition trunk of superior mesenteric &amp; inferior mesenteric artery anastomose with arc artery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A6C57-0B71-4AFB-9BC1-847041DFC9F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8118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328</TotalTime>
  <Words>785</Words>
  <Application>Microsoft Office PowerPoint</Application>
  <PresentationFormat>On-screen Show (4:3)</PresentationFormat>
  <Paragraphs>307</Paragraphs>
  <Slides>23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5" baseType="lpstr">
      <vt:lpstr>Office Theme</vt:lpstr>
      <vt:lpstr>Acrobat Document</vt:lpstr>
      <vt:lpstr>Caecum &amp; Appendix </vt:lpstr>
      <vt:lpstr>CAECUM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Vermiform appendix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Inferior mesenteric artery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sarangdhar</dc:creator>
  <cp:lastModifiedBy>sarangdhar</cp:lastModifiedBy>
  <cp:revision>43</cp:revision>
  <dcterms:created xsi:type="dcterms:W3CDTF">2021-06-11T11:25:44Z</dcterms:created>
  <dcterms:modified xsi:type="dcterms:W3CDTF">2021-06-12T09:38:41Z</dcterms:modified>
</cp:coreProperties>
</file>