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7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8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0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6" r:id="rId3"/>
    <p:sldMasterId id="2147483672" r:id="rId4"/>
    <p:sldMasterId id="2147483678" r:id="rId5"/>
    <p:sldMasterId id="2147483684" r:id="rId6"/>
    <p:sldMasterId id="2147483690" r:id="rId7"/>
    <p:sldMasterId id="2147483696" r:id="rId8"/>
    <p:sldMasterId id="2147483720" r:id="rId9"/>
    <p:sldMasterId id="2147483744" r:id="rId10"/>
    <p:sldMasterId id="2147483780" r:id="rId11"/>
  </p:sldMasterIdLst>
  <p:sldIdLst>
    <p:sldId id="256" r:id="rId12"/>
    <p:sldId id="281" r:id="rId13"/>
    <p:sldId id="282" r:id="rId14"/>
    <p:sldId id="283" r:id="rId15"/>
    <p:sldId id="297" r:id="rId16"/>
    <p:sldId id="284" r:id="rId17"/>
    <p:sldId id="299" r:id="rId18"/>
    <p:sldId id="298" r:id="rId19"/>
    <p:sldId id="285" r:id="rId20"/>
    <p:sldId id="296" r:id="rId21"/>
    <p:sldId id="300" r:id="rId22"/>
    <p:sldId id="301" r:id="rId23"/>
    <p:sldId id="302" r:id="rId24"/>
    <p:sldId id="303" r:id="rId25"/>
    <p:sldId id="286" r:id="rId26"/>
    <p:sldId id="294" r:id="rId27"/>
    <p:sldId id="304" r:id="rId28"/>
    <p:sldId id="287" r:id="rId29"/>
    <p:sldId id="257" r:id="rId30"/>
    <p:sldId id="289" r:id="rId31"/>
    <p:sldId id="291" r:id="rId32"/>
    <p:sldId id="305" r:id="rId33"/>
    <p:sldId id="306" r:id="rId34"/>
    <p:sldId id="258" r:id="rId35"/>
    <p:sldId id="259" r:id="rId36"/>
    <p:sldId id="260" r:id="rId37"/>
    <p:sldId id="261" r:id="rId38"/>
    <p:sldId id="262" r:id="rId39"/>
    <p:sldId id="263" r:id="rId40"/>
    <p:sldId id="264" r:id="rId41"/>
    <p:sldId id="265" r:id="rId42"/>
    <p:sldId id="266" r:id="rId43"/>
    <p:sldId id="267" r:id="rId44"/>
    <p:sldId id="268" r:id="rId45"/>
    <p:sldId id="269" r:id="rId46"/>
    <p:sldId id="270" r:id="rId47"/>
    <p:sldId id="271" r:id="rId48"/>
    <p:sldId id="272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84" autoAdjust="0"/>
  </p:normalViewPr>
  <p:slideViewPr>
    <p:cSldViewPr>
      <p:cViewPr>
        <p:scale>
          <a:sx n="66" d="100"/>
          <a:sy n="66" d="100"/>
        </p:scale>
        <p:origin x="-1506" y="-84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4590-3218-44D3-9EF2-8E9F5E62C4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186B-BD22-4265-808F-3DE2C9A4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714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4590-3218-44D3-9EF2-8E9F5E62C4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186B-BD22-4265-808F-3DE2C9A4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32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4590-3218-44D3-9EF2-8E9F5E62C4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186B-BD22-4265-808F-3DE2C9A4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868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4590-3218-44D3-9EF2-8E9F5E62C4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186B-BD22-4265-808F-3DE2C9A4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0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4590-3218-44D3-9EF2-8E9F5E62C4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186B-BD22-4265-808F-3DE2C9A4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3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4590-3218-44D3-9EF2-8E9F5E62C4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186B-BD22-4265-808F-3DE2C9A4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812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4590-3218-44D3-9EF2-8E9F5E62C4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186B-BD22-4265-808F-3DE2C9A4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67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4590-3218-44D3-9EF2-8E9F5E62C4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186B-BD22-4265-808F-3DE2C9A4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252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4590-3218-44D3-9EF2-8E9F5E62C4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186B-BD22-4265-808F-3DE2C9A4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613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4590-3218-44D3-9EF2-8E9F5E62C4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186B-BD22-4265-808F-3DE2C9A4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2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4590-3218-44D3-9EF2-8E9F5E62C4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186B-BD22-4265-808F-3DE2C9A4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183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554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803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636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77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132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2123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407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809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045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7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240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723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9658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2189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6560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1448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5839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0524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7908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8928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0784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694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782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7332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766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9717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1565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9027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1459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6127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5CCD7-0743-47BA-A78B-7DCEBB18378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4669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7B7CE-FB11-4D59-B885-8D47AAF0651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1908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192E6-631F-453A-B63A-665C53E2745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212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66EF1-15B7-4C68-9AA0-AABB3E79D06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2530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6A9F5-206D-4BF0-BD7E-C5C981FCC35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4282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C9888-896B-4573-9CF1-430ECFDB7FE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0004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8A1EA-F441-46E0-8C8B-47E3691BD80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3832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D6017-2F5A-4B96-AF3E-1CF393F65DF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4322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21F41-37B3-484A-AFF6-E64F8F7FD73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7643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9E046-717B-4D0A-A9DA-1552BF927CA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0330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76E20-DBD2-45DA-9D1F-C187019FD15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3928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5CCD7-0743-47BA-A78B-7DCEBB18378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2495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7B7CE-FB11-4D59-B885-8D47AAF0651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18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192E6-631F-453A-B63A-665C53E2745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52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66EF1-15B7-4C68-9AA0-AABB3E79D06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7214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6A9F5-206D-4BF0-BD7E-C5C981FCC35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603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C9888-896B-4573-9CF1-430ECFDB7FE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8997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8A1EA-F441-46E0-8C8B-47E3691BD80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1407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D6017-2F5A-4B96-AF3E-1CF393F65DF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4425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21F41-37B3-484A-AFF6-E64F8F7FD73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7769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9E046-717B-4D0A-A9DA-1552BF927CA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10865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76E20-DBD2-45DA-9D1F-C187019FD15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2736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5CCD7-0743-47BA-A78B-7DCEBB18378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82353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7B7CE-FB11-4D59-B885-8D47AAF0651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7121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192E6-631F-453A-B63A-665C53E2745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95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66EF1-15B7-4C68-9AA0-AABB3E79D06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7421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6A9F5-206D-4BF0-BD7E-C5C981FCC35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037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C9888-896B-4573-9CF1-430ECFDB7FE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6620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8A1EA-F441-46E0-8C8B-47E3691BD80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9834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D6017-2F5A-4B96-AF3E-1CF393F65DF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528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21F41-37B3-484A-AFF6-E64F8F7FD73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41454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9E046-717B-4D0A-A9DA-1552BF927CA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8714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76E20-DBD2-45DA-9D1F-C187019FD15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5509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5CCD7-0743-47BA-A78B-7DCEBB18378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5834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7B7CE-FB11-4D59-B885-8D47AAF0651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54951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192E6-631F-453A-B63A-665C53E2745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90904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66EF1-15B7-4C68-9AA0-AABB3E79D06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0065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6A9F5-206D-4BF0-BD7E-C5C981FCC35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25328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C9888-896B-4573-9CF1-430ECFDB7FE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22286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8A1EA-F441-46E0-8C8B-47E3691BD80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5407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D6017-2F5A-4B96-AF3E-1CF393F65DF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17244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21F41-37B3-484A-AFF6-E64F8F7FD73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6967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9E046-717B-4D0A-A9DA-1552BF927CA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6551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76E20-DBD2-45DA-9D1F-C187019FD15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414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74590-3218-44D3-9EF2-8E9F5E62C49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4186B-BD22-4265-808F-3DE2C9A4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206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961390"/>
            <a:ext cx="178244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91981" y="6551583"/>
            <a:ext cx="2216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0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961390"/>
            <a:ext cx="178244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91981" y="6551583"/>
            <a:ext cx="2216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66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961390"/>
            <a:ext cx="178244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91981" y="6551583"/>
            <a:ext cx="2216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82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961390"/>
            <a:ext cx="178244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91981" y="6551583"/>
            <a:ext cx="2216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195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961390"/>
            <a:ext cx="178244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91981" y="6551583"/>
            <a:ext cx="2216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56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961390"/>
            <a:ext cx="178244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91981" y="6551583"/>
            <a:ext cx="2216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‹#›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45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658C85-155D-4EB0-93ED-A63613F6961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74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658C85-155D-4EB0-93ED-A63613F6961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84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658C85-155D-4EB0-93ED-A63613F6961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72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658C85-155D-4EB0-93ED-A63613F6961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0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vessels of the Neck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5029200"/>
            <a:ext cx="5181600" cy="10668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DR.SARANGDHAR KUMAR</a:t>
            </a:r>
          </a:p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RMCH,BAREILLY</a:t>
            </a:r>
            <a:endParaRPr 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24000"/>
            <a:ext cx="4486275" cy="304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53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8768" y="255639"/>
            <a:ext cx="4451555" cy="6493829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459740">
              <a:spcBef>
                <a:spcPts val="470"/>
              </a:spcBef>
              <a:buClr>
                <a:srgbClr val="000000"/>
              </a:buClr>
              <a:buSzPct val="78125"/>
              <a:tabLst>
                <a:tab pos="794385" algn="l"/>
                <a:tab pos="795020" algn="l"/>
              </a:tabLst>
            </a:pPr>
            <a:r>
              <a:rPr sz="20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common </a:t>
            </a:r>
            <a:r>
              <a:rPr sz="20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carotid</a:t>
            </a:r>
            <a:r>
              <a:rPr sz="2000" b="1" spc="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artery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89940" marR="55244">
              <a:spcBef>
                <a:spcPts val="425"/>
              </a:spcBef>
            </a:pPr>
            <a:endParaRPr lang="en-US" sz="2000" spc="-5" dirty="0" smtClean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789940" marR="55244">
              <a:spcBef>
                <a:spcPts val="425"/>
              </a:spcBef>
            </a:pPr>
            <a:r>
              <a:rPr sz="2000" spc="-5" dirty="0" smtClean="0">
                <a:solidFill>
                  <a:srgbClr val="C00000"/>
                </a:solidFill>
                <a:latin typeface="Times New Roman"/>
                <a:cs typeface="Times New Roman"/>
              </a:rPr>
              <a:t>On </a:t>
            </a:r>
            <a:r>
              <a:rPr sz="2000" dirty="0">
                <a:solidFill>
                  <a:srgbClr val="C00000"/>
                </a:solidFill>
                <a:latin typeface="Times New Roman"/>
                <a:cs typeface="Times New Roman"/>
              </a:rPr>
              <a:t>the right side 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it arises from  the right brachiocephalic</a:t>
            </a:r>
            <a:r>
              <a:rPr sz="2000" spc="-10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behind  the right sternoclavicular</a:t>
            </a:r>
            <a:r>
              <a:rPr sz="2000" spc="-5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joint</a:t>
            </a:r>
          </a:p>
          <a:p>
            <a:pPr marL="789940" marR="106680">
              <a:lnSpc>
                <a:spcPct val="104000"/>
              </a:lnSpc>
              <a:spcBef>
                <a:spcPts val="1330"/>
              </a:spcBef>
            </a:pPr>
            <a:endParaRPr lang="en-US" sz="2000" dirty="0" smtClean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789940" marR="106680">
              <a:lnSpc>
                <a:spcPct val="104000"/>
              </a:lnSpc>
              <a:spcBef>
                <a:spcPts val="1330"/>
              </a:spcBef>
            </a:pPr>
            <a:r>
              <a:rPr sz="2000" dirty="0" smtClean="0">
                <a:solidFill>
                  <a:srgbClr val="C00000"/>
                </a:solidFill>
                <a:latin typeface="Times New Roman"/>
                <a:cs typeface="Times New Roman"/>
              </a:rPr>
              <a:t>On </a:t>
            </a:r>
            <a:r>
              <a:rPr sz="2000" dirty="0">
                <a:solidFill>
                  <a:srgbClr val="C00000"/>
                </a:solidFill>
                <a:latin typeface="Times New Roman"/>
                <a:cs typeface="Times New Roman"/>
              </a:rPr>
              <a:t>the left 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arises from the</a:t>
            </a:r>
            <a:r>
              <a:rPr sz="2000" spc="-10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arch  of aorta in the superior  mediastinum</a:t>
            </a:r>
          </a:p>
          <a:p>
            <a:pPr marL="789940" marR="399415">
              <a:spcBef>
                <a:spcPts val="430"/>
              </a:spcBef>
            </a:pPr>
            <a:endParaRPr lang="en-US" sz="20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789940" marR="399415">
              <a:spcBef>
                <a:spcPts val="430"/>
              </a:spcBef>
            </a:pPr>
            <a:r>
              <a:rPr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the neck 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extends from</a:t>
            </a:r>
            <a:r>
              <a:rPr sz="2000" spc="-11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the  sternoclavicular joint to the  upper border of the thyroid  cartilage (level of</a:t>
            </a:r>
            <a:r>
              <a:rPr sz="2000" spc="-5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2000" spc="-50" dirty="0" smtClean="0">
                <a:solidFill>
                  <a:prstClr val="black"/>
                </a:solidFill>
                <a:latin typeface="Times New Roman"/>
                <a:cs typeface="Times New Roman"/>
              </a:rPr>
              <a:t>C3&amp;</a:t>
            </a:r>
            <a:r>
              <a:rPr sz="2000" dirty="0" smtClean="0">
                <a:solidFill>
                  <a:prstClr val="black"/>
                </a:solidFill>
                <a:latin typeface="Times New Roman"/>
                <a:cs typeface="Times New Roman"/>
              </a:rPr>
              <a:t>C4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</a:p>
          <a:p>
            <a:pPr marL="789940" marR="5080">
              <a:spcBef>
                <a:spcPts val="434"/>
              </a:spcBef>
            </a:pPr>
            <a:r>
              <a:rPr sz="2000" spc="-5" dirty="0">
                <a:solidFill>
                  <a:prstClr val="black"/>
                </a:solidFill>
                <a:latin typeface="Times New Roman"/>
                <a:cs typeface="Times New Roman"/>
              </a:rPr>
              <a:t>Where 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it divides into internal  carotid artery &amp; external</a:t>
            </a:r>
            <a:r>
              <a:rPr sz="2000" spc="-1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prstClr val="black"/>
                </a:solidFill>
                <a:latin typeface="Times New Roman"/>
                <a:cs typeface="Times New Roman"/>
              </a:rPr>
              <a:t>carotid  artery</a:t>
            </a:r>
          </a:p>
          <a:p>
            <a:pPr marL="12700" marR="67310">
              <a:spcBef>
                <a:spcPts val="434"/>
              </a:spcBef>
            </a:pPr>
            <a:r>
              <a:rPr b="1" dirty="0">
                <a:solidFill>
                  <a:prstClr val="black"/>
                </a:solidFill>
                <a:latin typeface="Times New Roman"/>
                <a:cs typeface="Times New Roman"/>
              </a:rPr>
              <a:t>Lies </a:t>
            </a:r>
            <a:r>
              <a:rPr b="1" spc="-5" dirty="0">
                <a:solidFill>
                  <a:prstClr val="black"/>
                </a:solidFill>
                <a:latin typeface="Times New Roman"/>
                <a:cs typeface="Times New Roman"/>
              </a:rPr>
              <a:t>deep </a:t>
            </a:r>
            <a:r>
              <a:rPr b="1" dirty="0">
                <a:solidFill>
                  <a:prstClr val="black"/>
                </a:solidFill>
                <a:latin typeface="Times New Roman"/>
                <a:cs typeface="Times New Roman"/>
              </a:rPr>
              <a:t>to </a:t>
            </a:r>
            <a:r>
              <a:rPr b="1" spc="-5" dirty="0">
                <a:solidFill>
                  <a:prstClr val="black"/>
                </a:solidFill>
                <a:latin typeface="Times New Roman"/>
                <a:cs typeface="Times New Roman"/>
              </a:rPr>
              <a:t>the </a:t>
            </a:r>
            <a:r>
              <a:rPr b="1" dirty="0">
                <a:solidFill>
                  <a:prstClr val="black"/>
                </a:solidFill>
                <a:latin typeface="Times New Roman"/>
                <a:cs typeface="Times New Roman"/>
              </a:rPr>
              <a:t>anterior border of</a:t>
            </a:r>
            <a:r>
              <a:rPr b="1" spc="-1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prstClr val="black"/>
                </a:solidFill>
                <a:latin typeface="Times New Roman"/>
                <a:cs typeface="Times New Roman"/>
              </a:rPr>
              <a:t>the  SCM </a:t>
            </a:r>
            <a:r>
              <a:rPr b="1" dirty="0">
                <a:solidFill>
                  <a:prstClr val="black"/>
                </a:solidFill>
                <a:latin typeface="Times New Roman"/>
                <a:cs typeface="Times New Roman"/>
              </a:rPr>
              <a:t>lies within </a:t>
            </a:r>
            <a:r>
              <a:rPr b="1" spc="-5" dirty="0">
                <a:solidFill>
                  <a:prstClr val="black"/>
                </a:solidFill>
                <a:latin typeface="Times New Roman"/>
                <a:cs typeface="Times New Roman"/>
              </a:rPr>
              <a:t>the carotid sheath  </a:t>
            </a:r>
            <a:r>
              <a:rPr b="1" dirty="0">
                <a:solidFill>
                  <a:prstClr val="black"/>
                </a:solidFill>
                <a:latin typeface="Times New Roman"/>
                <a:cs typeface="Times New Roman"/>
              </a:rPr>
              <a:t>Medial to </a:t>
            </a:r>
            <a:r>
              <a:rPr b="1" spc="-5" dirty="0">
                <a:solidFill>
                  <a:prstClr val="black"/>
                </a:solidFill>
                <a:latin typeface="Times New Roman"/>
                <a:cs typeface="Times New Roman"/>
              </a:rPr>
              <a:t>the IJV Anterior </a:t>
            </a:r>
            <a:r>
              <a:rPr b="1" dirty="0">
                <a:solidFill>
                  <a:prstClr val="black"/>
                </a:solidFill>
                <a:latin typeface="Times New Roman"/>
                <a:cs typeface="Times New Roman"/>
              </a:rPr>
              <a:t>to </a:t>
            </a:r>
            <a:r>
              <a:rPr b="1" spc="-5" dirty="0">
                <a:solidFill>
                  <a:prstClr val="black"/>
                </a:solidFill>
                <a:latin typeface="Times New Roman"/>
                <a:cs typeface="Times New Roman"/>
              </a:rPr>
              <a:t>the  vagus</a:t>
            </a:r>
            <a:r>
              <a:rPr b="1" spc="-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prstClr val="black"/>
                </a:solidFill>
                <a:latin typeface="Times New Roman"/>
                <a:cs typeface="Times New Roman"/>
              </a:rPr>
              <a:t>nerve</a:t>
            </a:r>
            <a:endParaRPr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228600"/>
            <a:ext cx="4495800" cy="5897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2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61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300" y="275335"/>
            <a:ext cx="1687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3545" algn="l"/>
              </a:tabLst>
            </a:pPr>
            <a:r>
              <a:rPr sz="1150" spc="10" dirty="0">
                <a:solidFill>
                  <a:srgbClr val="000000"/>
                </a:solidFill>
                <a:latin typeface="Wingdings 2"/>
                <a:cs typeface="Wingdings 2"/>
              </a:rPr>
              <a:t></a:t>
            </a:r>
            <a:r>
              <a:rPr sz="1150" spc="10" dirty="0">
                <a:solidFill>
                  <a:srgbClr val="000000"/>
                </a:solidFill>
              </a:rPr>
              <a:t>	</a:t>
            </a:r>
            <a:r>
              <a:rPr dirty="0">
                <a:solidFill>
                  <a:srgbClr val="C00000"/>
                </a:solidFill>
              </a:rPr>
              <a:t>Carotid</a:t>
            </a:r>
            <a:r>
              <a:rPr spc="-75" dirty="0">
                <a:solidFill>
                  <a:srgbClr val="C00000"/>
                </a:solidFill>
              </a:rPr>
              <a:t> </a:t>
            </a:r>
            <a:r>
              <a:rPr spc="-5" dirty="0">
                <a:solidFill>
                  <a:srgbClr val="C00000"/>
                </a:solidFill>
              </a:rPr>
              <a:t>Sinus</a:t>
            </a:r>
            <a:endParaRPr sz="1150">
              <a:latin typeface="Wingdings 2"/>
              <a:cs typeface="Wingdings 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8300" y="551434"/>
            <a:ext cx="3409950" cy="46418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424180" marR="5080" indent="-411480">
              <a:lnSpc>
                <a:spcPct val="80000"/>
              </a:lnSpc>
              <a:spcBef>
                <a:spcPts val="480"/>
              </a:spcBef>
              <a:buSzPct val="65625"/>
              <a:buFontTx/>
              <a:buChar char="•"/>
              <a:tabLst>
                <a:tab pos="423545" algn="l"/>
                <a:tab pos="424180" algn="l"/>
              </a:tabLst>
            </a:pP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localized dilatation at bifurcation of  </a:t>
            </a:r>
            <a:r>
              <a:rPr sz="1600" spc="-15" dirty="0">
                <a:solidFill>
                  <a:prstClr val="black"/>
                </a:solidFill>
                <a:latin typeface="Times New Roman"/>
                <a:cs typeface="Times New Roman"/>
              </a:rPr>
              <a:t>common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carotid</a:t>
            </a:r>
            <a:r>
              <a:rPr sz="1600" spc="8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artery</a:t>
            </a:r>
            <a:endParaRPr sz="16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8300" y="1234186"/>
            <a:ext cx="3474085" cy="46418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424180" marR="5080" indent="-411480">
              <a:lnSpc>
                <a:spcPct val="80000"/>
              </a:lnSpc>
              <a:spcBef>
                <a:spcPts val="480"/>
              </a:spcBef>
              <a:buSzPct val="65625"/>
              <a:buFontTx/>
              <a:buChar char="•"/>
              <a:tabLst>
                <a:tab pos="423545" algn="l"/>
                <a:tab pos="424180" algn="l"/>
              </a:tabLst>
            </a:pP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Innervated by </a:t>
            </a:r>
            <a:r>
              <a:rPr sz="1600" spc="-5" dirty="0">
                <a:solidFill>
                  <a:srgbClr val="001F5F"/>
                </a:solidFill>
                <a:latin typeface="Times New Roman"/>
                <a:cs typeface="Times New Roman"/>
              </a:rPr>
              <a:t>carotid sinus branch of  glossopharyngeal</a:t>
            </a:r>
            <a:r>
              <a:rPr sz="1600" spc="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/>
                <a:cs typeface="Times New Roman"/>
              </a:rPr>
              <a:t>n.</a:t>
            </a:r>
            <a:endParaRPr sz="16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100" y="1916633"/>
            <a:ext cx="21882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Function as a</a:t>
            </a:r>
            <a:r>
              <a:rPr sz="1600" spc="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Times New Roman"/>
                <a:cs typeface="Times New Roman"/>
              </a:rPr>
              <a:t>baroreceptor</a:t>
            </a:r>
            <a:endParaRPr sz="16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8300" y="2404998"/>
            <a:ext cx="3460115" cy="46418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459"/>
              </a:spcBef>
            </a:pP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(a rise in blood pressure - a slowing of the  HR vasodilatation of the</a:t>
            </a:r>
            <a:r>
              <a:rPr sz="1600" spc="5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arterioles)</a:t>
            </a:r>
            <a:endParaRPr sz="16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8300" y="3116707"/>
            <a:ext cx="1674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23545" algn="l"/>
              </a:tabLst>
            </a:pPr>
            <a:r>
              <a:rPr sz="1150" spc="10" dirty="0">
                <a:solidFill>
                  <a:prstClr val="black"/>
                </a:solidFill>
                <a:latin typeface="Wingdings 2"/>
                <a:cs typeface="Wingdings 2"/>
              </a:rPr>
              <a:t></a:t>
            </a:r>
            <a:r>
              <a:rPr sz="1150" spc="10" dirty="0">
                <a:solidFill>
                  <a:prstClr val="black"/>
                </a:solidFill>
                <a:latin typeface="Times New Roman"/>
                <a:cs typeface="Times New Roman"/>
              </a:rPr>
              <a:t>	</a:t>
            </a:r>
            <a:r>
              <a:rPr dirty="0">
                <a:solidFill>
                  <a:srgbClr val="C00000"/>
                </a:solidFill>
                <a:latin typeface="Times New Roman"/>
                <a:cs typeface="Times New Roman"/>
              </a:rPr>
              <a:t>Carotid</a:t>
            </a:r>
            <a:r>
              <a:rPr spc="-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C00000"/>
                </a:solidFill>
                <a:latin typeface="Times New Roman"/>
                <a:cs typeface="Times New Roman"/>
              </a:rPr>
              <a:t>Body</a:t>
            </a:r>
            <a:endParaRPr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300" y="3392551"/>
            <a:ext cx="30206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indent="-411480">
              <a:spcBef>
                <a:spcPts val="95"/>
              </a:spcBef>
              <a:buSzPct val="65625"/>
              <a:buFontTx/>
              <a:buChar char="•"/>
              <a:tabLst>
                <a:tab pos="423545" algn="l"/>
                <a:tab pos="424180" algn="l"/>
              </a:tabLst>
            </a:pP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A </a:t>
            </a:r>
            <a:r>
              <a:rPr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small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neurovascular structure</a:t>
            </a:r>
            <a:endParaRPr sz="16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8300" y="3880484"/>
            <a:ext cx="3616325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180" indent="-411480">
              <a:spcBef>
                <a:spcPts val="95"/>
              </a:spcBef>
              <a:buSzPct val="65625"/>
              <a:buFontTx/>
              <a:buChar char="•"/>
              <a:tabLst>
                <a:tab pos="423545" algn="l"/>
                <a:tab pos="424180" algn="l"/>
              </a:tabLst>
            </a:pP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Lies close to post. wall of carotid</a:t>
            </a:r>
            <a:r>
              <a:rPr sz="1600" spc="11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sinus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69850" indent="-411480">
              <a:lnSpc>
                <a:spcPts val="1540"/>
              </a:lnSpc>
              <a:spcBef>
                <a:spcPts val="370"/>
              </a:spcBef>
              <a:buSzPct val="65625"/>
              <a:buFontTx/>
              <a:buChar char="•"/>
              <a:tabLst>
                <a:tab pos="423545" algn="l"/>
                <a:tab pos="424180" algn="l"/>
              </a:tabLst>
            </a:pP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Innervated by the carotid sinus branch  of the glossopharyngeal</a:t>
            </a:r>
            <a:r>
              <a:rPr sz="1600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n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300" y="4807077"/>
            <a:ext cx="28282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4345" indent="-462280">
              <a:spcBef>
                <a:spcPts val="95"/>
              </a:spcBef>
              <a:buSzPct val="65625"/>
              <a:buFontTx/>
              <a:buChar char="•"/>
              <a:tabLst>
                <a:tab pos="474345" algn="l"/>
                <a:tab pos="474980" algn="l"/>
              </a:tabLst>
            </a:pPr>
            <a:r>
              <a:rPr sz="1600" dirty="0">
                <a:solidFill>
                  <a:prstClr val="black"/>
                </a:solidFill>
                <a:latin typeface="Times New Roman"/>
                <a:cs typeface="Times New Roman"/>
              </a:rPr>
              <a:t>Function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as a</a:t>
            </a:r>
            <a:r>
              <a:rPr sz="1600" spc="-6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C00000"/>
                </a:solidFill>
                <a:latin typeface="Times New Roman"/>
                <a:cs typeface="Times New Roman"/>
              </a:rPr>
              <a:t>chemoreceptor</a:t>
            </a:r>
            <a:endParaRPr sz="16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8300" y="5295138"/>
            <a:ext cx="3669665" cy="70802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480"/>
              </a:spcBef>
            </a:pP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(sensitive to excess CO2 and reduced O2  tension in the blood </a:t>
            </a:r>
            <a:r>
              <a:rPr sz="1600" spc="1525" dirty="0">
                <a:solidFill>
                  <a:prstClr val="black"/>
                </a:solidFill>
                <a:latin typeface="Wingdings"/>
                <a:cs typeface="Wingdings"/>
              </a:rPr>
              <a:t>→</a:t>
            </a:r>
            <a:r>
              <a:rPr sz="1600" spc="3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rise in BP &amp; HR </a:t>
            </a:r>
            <a:r>
              <a:rPr sz="1600" spc="-525" dirty="0">
                <a:solidFill>
                  <a:prstClr val="black"/>
                </a:solidFill>
                <a:latin typeface="Times New Roman"/>
                <a:cs typeface="Times New Roman"/>
              </a:rPr>
              <a:t>and</a:t>
            </a:r>
            <a:endParaRPr sz="16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62865"/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increase in RR</a:t>
            </a:r>
            <a:r>
              <a:rPr sz="1600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16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114800" y="223837"/>
            <a:ext cx="4968240" cy="632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09973" y="223837"/>
            <a:ext cx="4977765" cy="6334125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endParaRPr sz="20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20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20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20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20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20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20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20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2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91920"/>
            <a:r>
              <a:rPr spc="-10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3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113582"/>
            <a:ext cx="2844800" cy="8380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  <a:tabLst>
                <a:tab pos="424180" algn="l"/>
              </a:tabLst>
            </a:pPr>
            <a:r>
              <a:rPr sz="1300" spc="-5" dirty="0">
                <a:solidFill>
                  <a:srgbClr val="000000"/>
                </a:solidFill>
                <a:latin typeface="Wingdings 2"/>
                <a:cs typeface="Wingdings 2"/>
              </a:rPr>
              <a:t></a:t>
            </a:r>
            <a:r>
              <a:rPr sz="1300" spc="-5" dirty="0">
                <a:solidFill>
                  <a:srgbClr val="000000"/>
                </a:solidFill>
              </a:rPr>
              <a:t>	</a:t>
            </a:r>
            <a:r>
              <a:rPr sz="2000" dirty="0">
                <a:solidFill>
                  <a:srgbClr val="C00000"/>
                </a:solidFill>
              </a:rPr>
              <a:t>External carotid</a:t>
            </a:r>
            <a:r>
              <a:rPr sz="2000" spc="-100" dirty="0">
                <a:solidFill>
                  <a:srgbClr val="C00000"/>
                </a:solidFill>
              </a:rPr>
              <a:t> </a:t>
            </a:r>
            <a:r>
              <a:rPr sz="2000" dirty="0" smtClean="0">
                <a:solidFill>
                  <a:srgbClr val="C00000"/>
                </a:solidFill>
              </a:rPr>
              <a:t>artery</a:t>
            </a:r>
            <a:r>
              <a:rPr sz="1150" spc="10" dirty="0">
                <a:solidFill>
                  <a:srgbClr val="000000"/>
                </a:solidFill>
              </a:rPr>
              <a:t>	</a:t>
            </a:r>
            <a:r>
              <a:rPr lang="en-US" sz="1150" spc="10" dirty="0" smtClean="0">
                <a:solidFill>
                  <a:srgbClr val="000000"/>
                </a:solidFill>
              </a:rPr>
              <a:t/>
            </a:r>
            <a:br>
              <a:rPr lang="en-US" sz="1150" spc="10" dirty="0" smtClean="0">
                <a:solidFill>
                  <a:srgbClr val="000000"/>
                </a:solidFill>
              </a:rPr>
            </a:br>
            <a:r>
              <a:rPr lang="en-US" sz="1150" spc="10" dirty="0" smtClean="0">
                <a:solidFill>
                  <a:srgbClr val="000000"/>
                </a:solidFill>
              </a:rPr>
              <a:t>	</a:t>
            </a:r>
            <a:br>
              <a:rPr lang="en-US" sz="1150" spc="10" dirty="0" smtClean="0">
                <a:solidFill>
                  <a:srgbClr val="000000"/>
                </a:solidFill>
              </a:rPr>
            </a:br>
            <a:r>
              <a:rPr lang="en-US" sz="1150" spc="10" dirty="0">
                <a:solidFill>
                  <a:srgbClr val="000000"/>
                </a:solidFill>
              </a:rPr>
              <a:t>	</a:t>
            </a:r>
            <a:r>
              <a:rPr dirty="0" smtClean="0">
                <a:solidFill>
                  <a:srgbClr val="000000"/>
                </a:solidFill>
              </a:rPr>
              <a:t>terminal </a:t>
            </a:r>
            <a:r>
              <a:rPr dirty="0">
                <a:solidFill>
                  <a:srgbClr val="000000"/>
                </a:solidFill>
              </a:rPr>
              <a:t>branches of</a:t>
            </a:r>
            <a:r>
              <a:rPr spc="-10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CCA</a:t>
            </a:r>
            <a:endParaRPr sz="1150" dirty="0">
              <a:latin typeface="Wingdings 2"/>
              <a:cs typeface="Wingdings 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96085"/>
            <a:ext cx="3486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4180" marR="5080" indent="-412115">
              <a:spcBef>
                <a:spcPts val="100"/>
              </a:spcBef>
              <a:tabLst>
                <a:tab pos="424180" algn="l"/>
              </a:tabLst>
            </a:pPr>
            <a:r>
              <a:rPr sz="1150" spc="10" dirty="0">
                <a:solidFill>
                  <a:prstClr val="black"/>
                </a:solidFill>
                <a:latin typeface="Wingdings 2"/>
                <a:cs typeface="Wingdings 2"/>
              </a:rPr>
              <a:t></a:t>
            </a:r>
            <a:r>
              <a:rPr sz="1150" spc="10" dirty="0">
                <a:solidFill>
                  <a:prstClr val="black"/>
                </a:solidFill>
                <a:latin typeface="Times New Roman"/>
                <a:cs typeface="Times New Roman"/>
              </a:rPr>
              <a:t>	</a:t>
            </a:r>
            <a:r>
              <a:rPr dirty="0">
                <a:solidFill>
                  <a:prstClr val="black"/>
                </a:solidFill>
                <a:latin typeface="Times New Roman"/>
                <a:cs typeface="Times New Roman"/>
              </a:rPr>
              <a:t>-begins at the upper border of</a:t>
            </a:r>
            <a:r>
              <a:rPr spc="-1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prstClr val="black"/>
                </a:solidFill>
                <a:latin typeface="Times New Roman"/>
                <a:cs typeface="Times New Roman"/>
              </a:rPr>
              <a:t>the  thyroid</a:t>
            </a:r>
            <a:r>
              <a:rPr spc="-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prstClr val="black"/>
                </a:solidFill>
                <a:latin typeface="Times New Roman"/>
                <a:cs typeface="Times New Roman"/>
              </a:rPr>
              <a:t>cartilage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3100" y="2129154"/>
            <a:ext cx="35667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4180" marR="5080" indent="-412115">
              <a:spcBef>
                <a:spcPts val="100"/>
              </a:spcBef>
              <a:tabLst>
                <a:tab pos="424180" algn="l"/>
              </a:tabLst>
            </a:pPr>
            <a:r>
              <a:rPr sz="1150" spc="10" dirty="0">
                <a:solidFill>
                  <a:prstClr val="black"/>
                </a:solidFill>
                <a:latin typeface="Wingdings 2"/>
                <a:cs typeface="Wingdings 2"/>
              </a:rPr>
              <a:t></a:t>
            </a:r>
            <a:r>
              <a:rPr sz="1150" spc="10" dirty="0">
                <a:solidFill>
                  <a:prstClr val="black"/>
                </a:solidFill>
                <a:latin typeface="Times New Roman"/>
                <a:cs typeface="Times New Roman"/>
              </a:rPr>
              <a:t>	</a:t>
            </a:r>
            <a:r>
              <a:rPr dirty="0">
                <a:solidFill>
                  <a:prstClr val="black"/>
                </a:solidFill>
                <a:latin typeface="Times New Roman"/>
                <a:cs typeface="Times New Roman"/>
              </a:rPr>
              <a:t>-terminates in the </a:t>
            </a:r>
            <a:r>
              <a:rPr spc="-5" dirty="0">
                <a:solidFill>
                  <a:prstClr val="black"/>
                </a:solidFill>
                <a:latin typeface="Times New Roman"/>
                <a:cs typeface="Times New Roman"/>
              </a:rPr>
              <a:t>substance </a:t>
            </a:r>
            <a:r>
              <a:rPr dirty="0">
                <a:solidFill>
                  <a:prstClr val="black"/>
                </a:solidFill>
                <a:latin typeface="Times New Roman"/>
                <a:cs typeface="Times New Roman"/>
              </a:rPr>
              <a:t>of</a:t>
            </a:r>
            <a:r>
              <a:rPr spc="-8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prstClr val="black"/>
                </a:solidFill>
                <a:latin typeface="Times New Roman"/>
                <a:cs typeface="Times New Roman"/>
              </a:rPr>
              <a:t>the  parotid gland behind the neck of  </a:t>
            </a:r>
            <a:r>
              <a:rPr spc="-5" dirty="0">
                <a:solidFill>
                  <a:prstClr val="black"/>
                </a:solidFill>
                <a:latin typeface="Times New Roman"/>
                <a:cs typeface="Times New Roman"/>
              </a:rPr>
              <a:t>mandible</a:t>
            </a:r>
            <a:endParaRPr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100" y="3280435"/>
            <a:ext cx="3558540" cy="2748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 marR="5080" indent="-302260">
              <a:lnSpc>
                <a:spcPct val="120100"/>
              </a:lnSpc>
              <a:spcBef>
                <a:spcPts val="100"/>
              </a:spcBef>
              <a:tabLst>
                <a:tab pos="424180" algn="l"/>
              </a:tabLst>
            </a:pPr>
            <a:r>
              <a:rPr sz="1200" spc="30" dirty="0">
                <a:solidFill>
                  <a:prstClr val="black"/>
                </a:solidFill>
                <a:latin typeface="Wingdings 2"/>
                <a:cs typeface="Wingdings 2"/>
              </a:rPr>
              <a:t></a:t>
            </a:r>
            <a:r>
              <a:rPr sz="1200" spc="30" dirty="0">
                <a:solidFill>
                  <a:prstClr val="black"/>
                </a:solidFill>
                <a:latin typeface="Times New Roman"/>
                <a:cs typeface="Times New Roman"/>
              </a:rPr>
              <a:t>		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divides into superficial temporal  &amp; maxillary</a:t>
            </a:r>
            <a:r>
              <a:rPr sz="1900" spc="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arteries</a:t>
            </a:r>
            <a:endParaRPr sz="19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275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tabLst>
                <a:tab pos="424180" algn="l"/>
              </a:tabLst>
            </a:pPr>
            <a:r>
              <a:rPr sz="1200" spc="30" dirty="0">
                <a:solidFill>
                  <a:prstClr val="black"/>
                </a:solidFill>
                <a:latin typeface="Wingdings 2"/>
                <a:cs typeface="Wingdings 2"/>
              </a:rPr>
              <a:t></a:t>
            </a:r>
            <a:r>
              <a:rPr sz="1200" spc="30" dirty="0">
                <a:solidFill>
                  <a:prstClr val="black"/>
                </a:solidFill>
                <a:latin typeface="Times New Roman"/>
                <a:cs typeface="Times New Roman"/>
              </a:rPr>
              <a:t>	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At first it lies </a:t>
            </a:r>
            <a:r>
              <a:rPr sz="1900" spc="-10" dirty="0">
                <a:solidFill>
                  <a:prstClr val="black"/>
                </a:solidFill>
                <a:latin typeface="Times New Roman"/>
                <a:cs typeface="Times New Roman"/>
              </a:rPr>
              <a:t>medial 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to the</a:t>
            </a:r>
            <a:r>
              <a:rPr sz="1900" spc="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ICA</a:t>
            </a:r>
            <a:endParaRPr sz="19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indent="-412115">
              <a:spcBef>
                <a:spcPts val="455"/>
              </a:spcBef>
              <a:buSzPct val="63157"/>
              <a:buFontTx/>
              <a:buChar char="-"/>
              <a:tabLst>
                <a:tab pos="424180" algn="l"/>
                <a:tab pos="424815" algn="l"/>
              </a:tabLst>
            </a:pP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then behind to</a:t>
            </a:r>
            <a:r>
              <a:rPr sz="1900" spc="-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it</a:t>
            </a:r>
            <a:endParaRPr sz="19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  <a:buFont typeface="Times New Roman"/>
              <a:buChar char="-"/>
            </a:pPr>
            <a:endParaRPr sz="275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148590" indent="-412115">
              <a:buSzPct val="63157"/>
              <a:buFontTx/>
              <a:buChar char="-"/>
              <a:tabLst>
                <a:tab pos="424180" algn="l"/>
                <a:tab pos="424815" algn="l"/>
              </a:tabLst>
            </a:pP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Is crossed by the post. Belly of  the digastric stylohyoid</a:t>
            </a:r>
            <a:r>
              <a:rPr sz="1900" spc="-2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00" spc="-15" dirty="0">
                <a:solidFill>
                  <a:prstClr val="black"/>
                </a:solidFill>
                <a:latin typeface="Times New Roman"/>
                <a:cs typeface="Times New Roman"/>
              </a:rPr>
              <a:t>m.</a:t>
            </a:r>
            <a:endParaRPr sz="19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74108" y="384047"/>
            <a:ext cx="4393692" cy="551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37476" y="2847213"/>
            <a:ext cx="763905" cy="207010"/>
          </a:xfrm>
          <a:custGeom>
            <a:avLst/>
            <a:gdLst/>
            <a:ahLst/>
            <a:cxnLst/>
            <a:rect l="l" t="t" r="r" b="b"/>
            <a:pathLst>
              <a:path w="763904" h="207010">
                <a:moveTo>
                  <a:pt x="687940" y="30868"/>
                </a:moveTo>
                <a:lnTo>
                  <a:pt x="0" y="194183"/>
                </a:lnTo>
                <a:lnTo>
                  <a:pt x="3048" y="206501"/>
                </a:lnTo>
                <a:lnTo>
                  <a:pt x="690871" y="43185"/>
                </a:lnTo>
                <a:lnTo>
                  <a:pt x="687940" y="30868"/>
                </a:lnTo>
                <a:close/>
              </a:path>
              <a:path w="763904" h="207010">
                <a:moveTo>
                  <a:pt x="753376" y="27939"/>
                </a:moveTo>
                <a:lnTo>
                  <a:pt x="700277" y="27939"/>
                </a:lnTo>
                <a:lnTo>
                  <a:pt x="703199" y="40259"/>
                </a:lnTo>
                <a:lnTo>
                  <a:pt x="690871" y="43185"/>
                </a:lnTo>
                <a:lnTo>
                  <a:pt x="698246" y="74167"/>
                </a:lnTo>
                <a:lnTo>
                  <a:pt x="753376" y="27939"/>
                </a:lnTo>
                <a:close/>
              </a:path>
              <a:path w="763904" h="207010">
                <a:moveTo>
                  <a:pt x="700277" y="27939"/>
                </a:moveTo>
                <a:lnTo>
                  <a:pt x="687940" y="30868"/>
                </a:lnTo>
                <a:lnTo>
                  <a:pt x="690871" y="43185"/>
                </a:lnTo>
                <a:lnTo>
                  <a:pt x="703199" y="40259"/>
                </a:lnTo>
                <a:lnTo>
                  <a:pt x="700277" y="27939"/>
                </a:lnTo>
                <a:close/>
              </a:path>
              <a:path w="763904" h="207010">
                <a:moveTo>
                  <a:pt x="680593" y="0"/>
                </a:moveTo>
                <a:lnTo>
                  <a:pt x="687940" y="30868"/>
                </a:lnTo>
                <a:lnTo>
                  <a:pt x="700277" y="27939"/>
                </a:lnTo>
                <a:lnTo>
                  <a:pt x="753376" y="27939"/>
                </a:lnTo>
                <a:lnTo>
                  <a:pt x="763524" y="19431"/>
                </a:lnTo>
                <a:lnTo>
                  <a:pt x="6805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04809" y="2773806"/>
            <a:ext cx="9804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000" b="1" spc="-5" dirty="0">
                <a:solidFill>
                  <a:prstClr val="black"/>
                </a:solidFill>
                <a:latin typeface="Arial"/>
                <a:cs typeface="Arial"/>
              </a:rPr>
              <a:t>External</a:t>
            </a:r>
            <a:r>
              <a:rPr sz="1000" b="1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prstClr val="black"/>
                </a:solidFill>
                <a:latin typeface="Arial"/>
                <a:cs typeface="Arial"/>
              </a:rPr>
              <a:t>carotid  artery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4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49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scan01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" y="533400"/>
            <a:ext cx="7040880" cy="5754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227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" y="329554"/>
            <a:ext cx="4336026" cy="55829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1- 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superior thyroid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89940"/>
            <a:endParaRPr lang="en-US" sz="1600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89940"/>
            <a:r>
              <a:rPr lang="en-US" sz="16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A</a:t>
            </a:r>
            <a:r>
              <a:rPr sz="16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rises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near origin of</a:t>
            </a:r>
            <a:r>
              <a:rPr sz="1600" spc="1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ECC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89940"/>
            <a:endParaRPr lang="en-US" sz="1600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89940"/>
            <a:r>
              <a:rPr lang="en-US" sz="16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U</a:t>
            </a:r>
            <a:r>
              <a:rPr sz="16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pper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pole of the </a:t>
            </a:r>
            <a:r>
              <a:rPr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thyroid</a:t>
            </a:r>
            <a:r>
              <a:rPr sz="1600" spc="9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gland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89940"/>
            <a:endParaRPr lang="en-US" sz="1600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89940"/>
            <a:r>
              <a:rPr lang="en-US" sz="16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A</a:t>
            </a:r>
            <a:r>
              <a:rPr sz="16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ccompanies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the external </a:t>
            </a:r>
            <a:r>
              <a:rPr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laryngeal</a:t>
            </a:r>
            <a:r>
              <a:rPr sz="1600" spc="10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nerve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89940"/>
            <a:endParaRPr lang="en-US" sz="1600" b="1" spc="-5" dirty="0" smtClean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789940"/>
            <a:r>
              <a:rPr sz="1600" b="1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Branches</a:t>
            </a:r>
            <a:endParaRPr lang="en-US" sz="1600" b="1" spc="-5" dirty="0" smtClean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1075690" indent="-285750">
              <a:buFont typeface="Arial" panose="020B0604020202020204" pitchFamily="34" charset="0"/>
              <a:buChar char="•"/>
            </a:pPr>
            <a:endParaRPr lang="en-US" sz="1600" b="1" spc="-5" dirty="0" smtClean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1075690" indent="-285750">
              <a:buFont typeface="Arial" panose="020B0604020202020204" pitchFamily="34" charset="0"/>
              <a:buChar char="•"/>
            </a:pPr>
            <a:r>
              <a:rPr lang="en-US" sz="1600" b="1" spc="-5" dirty="0" smtClean="0">
                <a:solidFill>
                  <a:srgbClr val="0070C0"/>
                </a:solidFill>
                <a:latin typeface="Times New Roman"/>
                <a:cs typeface="Times New Roman"/>
              </a:rPr>
              <a:t>Infra- hyoid  branch </a:t>
            </a:r>
          </a:p>
          <a:p>
            <a:pPr marL="1075690" indent="-285750">
              <a:buFont typeface="Arial" panose="020B0604020202020204" pitchFamily="34" charset="0"/>
              <a:buChar char="•"/>
            </a:pPr>
            <a:endParaRPr lang="en-US" sz="1600" b="1" spc="-5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1075690" indent="-285750">
              <a:buFont typeface="Arial" panose="020B0604020202020204" pitchFamily="34" charset="0"/>
              <a:buChar char="•"/>
            </a:pPr>
            <a:r>
              <a:rPr lang="en-US" sz="1600" b="1" spc="-5" dirty="0" smtClean="0">
                <a:solidFill>
                  <a:srgbClr val="0070C0"/>
                </a:solidFill>
                <a:latin typeface="Times New Roman"/>
                <a:cs typeface="Times New Roman"/>
              </a:rPr>
              <a:t>Crico thyroid branch </a:t>
            </a:r>
          </a:p>
          <a:p>
            <a:pPr marL="1075690" indent="-285750">
              <a:buFont typeface="Arial" panose="020B0604020202020204" pitchFamily="34" charset="0"/>
              <a:buChar char="•"/>
            </a:pPr>
            <a:endParaRPr lang="en-US" sz="1600" b="1" spc="-5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1075690" indent="-285750">
              <a:buFont typeface="Arial" panose="020B0604020202020204" pitchFamily="34" charset="0"/>
              <a:buChar char="•"/>
            </a:pPr>
            <a:r>
              <a:rPr lang="en-US" sz="1600" b="1" spc="-5" dirty="0" smtClean="0">
                <a:solidFill>
                  <a:srgbClr val="0070C0"/>
                </a:solidFill>
                <a:latin typeface="Times New Roman"/>
                <a:cs typeface="Times New Roman"/>
              </a:rPr>
              <a:t>Sterno thyroid branch </a:t>
            </a:r>
            <a:endParaRPr sz="1600" dirty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1075690" marR="340360" indent="-285750">
              <a:lnSpc>
                <a:spcPct val="80000"/>
              </a:lnSpc>
              <a:spcBef>
                <a:spcPts val="315"/>
              </a:spcBef>
              <a:buFont typeface="Arial" panose="020B0604020202020204" pitchFamily="34" charset="0"/>
              <a:buChar char="•"/>
            </a:pPr>
            <a:endParaRPr lang="en-US" sz="1600" b="1" spc="-10" dirty="0" smtClean="0">
              <a:solidFill>
                <a:srgbClr val="006FC0"/>
              </a:solidFill>
              <a:latin typeface="Times New Roman"/>
              <a:cs typeface="Times New Roman"/>
            </a:endParaRPr>
          </a:p>
          <a:p>
            <a:pPr marL="1075690" marR="340360" indent="-285750">
              <a:lnSpc>
                <a:spcPct val="80000"/>
              </a:lnSpc>
              <a:spcBef>
                <a:spcPts val="315"/>
              </a:spcBef>
              <a:buFont typeface="Arial" panose="020B0604020202020204" pitchFamily="34" charset="0"/>
              <a:buChar char="•"/>
            </a:pPr>
            <a:r>
              <a:rPr sz="16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superior </a:t>
            </a:r>
            <a:r>
              <a:rPr sz="16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laryngeal artery </a:t>
            </a:r>
            <a:r>
              <a:rPr lang="en-US" sz="1600" b="1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–</a:t>
            </a:r>
            <a:r>
              <a:rPr sz="1600" b="1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endParaRPr lang="en-US" sz="1600" b="1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89940" marR="340360">
              <a:lnSpc>
                <a:spcPct val="80000"/>
              </a:lnSpc>
              <a:spcBef>
                <a:spcPts val="315"/>
              </a:spcBef>
            </a:pPr>
            <a:r>
              <a:rPr lang="en-US" sz="1600" b="1" spc="-10" dirty="0" smtClean="0">
                <a:solidFill>
                  <a:prstClr val="black"/>
                </a:solidFill>
                <a:latin typeface="Times New Roman"/>
                <a:cs typeface="Times New Roman"/>
              </a:rPr>
              <a:t>		</a:t>
            </a:r>
          </a:p>
          <a:p>
            <a:pPr marL="789940" marR="340360">
              <a:lnSpc>
                <a:spcPct val="80000"/>
              </a:lnSpc>
              <a:spcBef>
                <a:spcPts val="315"/>
              </a:spcBef>
            </a:pPr>
            <a:r>
              <a:rPr sz="160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pierces 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the  thyrohyoid </a:t>
            </a:r>
            <a:r>
              <a:rPr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membrane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with 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the superior  laryngeal nerve</a:t>
            </a:r>
            <a:endParaRPr sz="16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R="5080" algn="r">
              <a:lnSpc>
                <a:spcPts val="1405"/>
              </a:lnSpc>
              <a:tabLst>
                <a:tab pos="283210" algn="l"/>
              </a:tabLst>
            </a:pPr>
            <a:r>
              <a:rPr sz="1200" spc="-5" dirty="0">
                <a:solidFill>
                  <a:prstClr val="black"/>
                </a:solidFill>
                <a:latin typeface="Times New Roman"/>
                <a:cs typeface="Times New Roman"/>
              </a:rPr>
              <a:t>-	</a:t>
            </a:r>
            <a:endParaRPr lang="en-US" sz="1200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R="5080" algn="r">
              <a:lnSpc>
                <a:spcPts val="1405"/>
              </a:lnSpc>
              <a:tabLst>
                <a:tab pos="283210" algn="l"/>
              </a:tabLst>
            </a:pPr>
            <a:r>
              <a:rPr sz="1600" b="1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Supplies </a:t>
            </a:r>
            <a:r>
              <a:rPr sz="1600" b="1" spc="-5" dirty="0">
                <a:solidFill>
                  <a:prstClr val="black"/>
                </a:solidFill>
                <a:latin typeface="Times New Roman"/>
                <a:cs typeface="Times New Roman"/>
              </a:rPr>
              <a:t>- </a:t>
            </a:r>
            <a:r>
              <a:rPr sz="1600" b="1" dirty="0">
                <a:solidFill>
                  <a:prstClr val="black"/>
                </a:solidFill>
                <a:latin typeface="Times New Roman"/>
                <a:cs typeface="Times New Roman"/>
              </a:rPr>
              <a:t>larynx, </a:t>
            </a:r>
            <a:r>
              <a:rPr sz="1600" b="1" spc="-5" dirty="0">
                <a:solidFill>
                  <a:prstClr val="black"/>
                </a:solidFill>
                <a:latin typeface="Times New Roman"/>
                <a:cs typeface="Times New Roman"/>
              </a:rPr>
              <a:t>infrahyoid </a:t>
            </a:r>
            <a:r>
              <a:rPr sz="1600" b="1" spc="-10" dirty="0">
                <a:solidFill>
                  <a:prstClr val="black"/>
                </a:solidFill>
                <a:latin typeface="Times New Roman"/>
                <a:cs typeface="Times New Roman"/>
              </a:rPr>
              <a:t>m, </a:t>
            </a:r>
            <a:r>
              <a:rPr sz="1600" b="1" spc="-5" dirty="0">
                <a:solidFill>
                  <a:prstClr val="black"/>
                </a:solidFill>
                <a:latin typeface="Times New Roman"/>
                <a:cs typeface="Times New Roman"/>
              </a:rPr>
              <a:t>and</a:t>
            </a:r>
            <a:r>
              <a:rPr sz="1600" b="1" spc="6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prstClr val="black"/>
                </a:solidFill>
                <a:latin typeface="Times New Roman"/>
                <a:cs typeface="Times New Roman"/>
              </a:rPr>
              <a:t>thyroid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R="5080" algn="r">
              <a:lnSpc>
                <a:spcPts val="1405"/>
              </a:lnSpc>
            </a:pPr>
            <a:r>
              <a:rPr sz="1600" b="1" spc="-5" dirty="0">
                <a:solidFill>
                  <a:prstClr val="black"/>
                </a:solidFill>
                <a:latin typeface="Times New Roman"/>
                <a:cs typeface="Times New Roman"/>
              </a:rPr>
              <a:t>g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/>
            <a:endParaRPr sz="13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2342514"/>
            <a:ext cx="60960" cy="421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spcBef>
                <a:spcPts val="640"/>
              </a:spcBef>
            </a:pPr>
            <a:r>
              <a:rPr sz="850" spc="-5" dirty="0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endParaRPr sz="8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spcBef>
                <a:spcPts val="540"/>
              </a:spcBef>
            </a:pPr>
            <a:r>
              <a:rPr sz="850" spc="-5" dirty="0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endParaRPr sz="8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2967354"/>
            <a:ext cx="60960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850" spc="-5" dirty="0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endParaRPr sz="8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48200" y="1143000"/>
            <a:ext cx="4109508" cy="495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6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41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685801" y="990600"/>
            <a:ext cx="6553200" cy="34182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90">
              <a:spcBef>
                <a:spcPts val="95"/>
              </a:spcBef>
            </a:pPr>
            <a:r>
              <a:rPr lang="en-US" spc="-10" dirty="0" smtClean="0">
                <a:solidFill>
                  <a:srgbClr val="C00000"/>
                </a:solidFill>
                <a:latin typeface="Times New Roman"/>
                <a:cs typeface="Times New Roman"/>
              </a:rPr>
              <a:t>2. </a:t>
            </a:r>
            <a:r>
              <a:rPr lang="en-US" b="1" spc="-10" dirty="0" smtClean="0">
                <a:solidFill>
                  <a:srgbClr val="C00000"/>
                </a:solidFill>
                <a:latin typeface="Times New Roman"/>
                <a:cs typeface="Times New Roman"/>
              </a:rPr>
              <a:t>Ascending pharyngeal artery </a:t>
            </a:r>
          </a:p>
          <a:p>
            <a:pPr marL="21590">
              <a:spcBef>
                <a:spcPts val="95"/>
              </a:spcBef>
            </a:pPr>
            <a:endParaRPr lang="en-US" sz="1300" spc="-1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1590">
              <a:spcBef>
                <a:spcPts val="95"/>
              </a:spcBef>
            </a:pPr>
            <a:r>
              <a:rPr lang="en-US" spc="-10" dirty="0">
                <a:solidFill>
                  <a:prstClr val="black"/>
                </a:solidFill>
                <a:latin typeface="Times New Roman"/>
                <a:cs typeface="Times New Roman"/>
              </a:rPr>
              <a:t>S</a:t>
            </a:r>
            <a:r>
              <a:rPr spc="-10" dirty="0" smtClean="0">
                <a:solidFill>
                  <a:prstClr val="black"/>
                </a:solidFill>
                <a:latin typeface="Times New Roman"/>
                <a:cs typeface="Times New Roman"/>
              </a:rPr>
              <a:t>upplies </a:t>
            </a:r>
            <a:r>
              <a:rPr spc="-5" dirty="0">
                <a:solidFill>
                  <a:prstClr val="black"/>
                </a:solidFill>
                <a:latin typeface="Times New Roman"/>
                <a:cs typeface="Times New Roman"/>
              </a:rPr>
              <a:t>the</a:t>
            </a:r>
            <a:r>
              <a:rPr spc="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pc="-15" dirty="0">
                <a:solidFill>
                  <a:prstClr val="black"/>
                </a:solidFill>
                <a:latin typeface="Times New Roman"/>
                <a:cs typeface="Times New Roman"/>
              </a:rPr>
              <a:t>pharynx</a:t>
            </a:r>
            <a:endParaRPr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22885" marR="5080" indent="-201295">
              <a:lnSpc>
                <a:spcPts val="1250"/>
              </a:lnSpc>
              <a:spcBef>
                <a:spcPts val="300"/>
              </a:spcBef>
            </a:pPr>
            <a:endParaRPr lang="en-US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22885" marR="5080" indent="-201295">
              <a:lnSpc>
                <a:spcPts val="1250"/>
              </a:lnSpc>
              <a:spcBef>
                <a:spcPts val="300"/>
              </a:spcBef>
            </a:pP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A</a:t>
            </a:r>
            <a:r>
              <a:rPr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rising </a:t>
            </a:r>
            <a:r>
              <a:rPr dirty="0">
                <a:solidFill>
                  <a:prstClr val="black"/>
                </a:solidFill>
                <a:latin typeface="Times New Roman"/>
                <a:cs typeface="Times New Roman"/>
              </a:rPr>
              <a:t>from </a:t>
            </a:r>
            <a:r>
              <a:rPr spc="-5" dirty="0">
                <a:solidFill>
                  <a:prstClr val="black"/>
                </a:solidFill>
                <a:latin typeface="Times New Roman"/>
                <a:cs typeface="Times New Roman"/>
              </a:rPr>
              <a:t>the</a:t>
            </a:r>
            <a:r>
              <a:rPr u="sng" spc="-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medial</a:t>
            </a:r>
            <a:r>
              <a:rPr spc="-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side</a:t>
            </a:r>
            <a:r>
              <a:rPr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prstClr val="black"/>
                </a:solidFill>
                <a:latin typeface="Times New Roman"/>
                <a:cs typeface="Times New Roman"/>
              </a:rPr>
              <a:t>of  the</a:t>
            </a:r>
            <a:r>
              <a:rPr spc="-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prstClr val="black"/>
                </a:solidFill>
                <a:latin typeface="Times New Roman"/>
                <a:cs typeface="Times New Roman"/>
              </a:rPr>
              <a:t>ECA</a:t>
            </a:r>
            <a:endParaRPr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22885" marR="104775" indent="-210820">
              <a:spcBef>
                <a:spcPts val="5"/>
              </a:spcBef>
            </a:pPr>
            <a:endParaRPr lang="en-US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22885" marR="104775" indent="-210820">
              <a:spcBef>
                <a:spcPts val="5"/>
              </a:spcBef>
            </a:pPr>
            <a:r>
              <a:rPr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Ascends </a:t>
            </a:r>
            <a:r>
              <a:rPr spc="-5" dirty="0">
                <a:solidFill>
                  <a:prstClr val="black"/>
                </a:solidFill>
                <a:latin typeface="Times New Roman"/>
                <a:cs typeface="Times New Roman"/>
              </a:rPr>
              <a:t>b/w the ICA and the wall of </a:t>
            </a:r>
            <a:r>
              <a:rPr spc="-10" dirty="0">
                <a:solidFill>
                  <a:prstClr val="black"/>
                </a:solidFill>
                <a:latin typeface="Times New Roman"/>
                <a:cs typeface="Times New Roman"/>
              </a:rPr>
              <a:t>pharynx  </a:t>
            </a:r>
            <a:endParaRPr lang="en-US" spc="-1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22885" marR="104775" indent="-210820">
              <a:spcBef>
                <a:spcPts val="5"/>
              </a:spcBef>
            </a:pPr>
            <a:endParaRPr lang="en-US" spc="-1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22885" marR="104775" indent="-210820">
              <a:spcBef>
                <a:spcPts val="5"/>
              </a:spcBef>
            </a:pPr>
            <a:r>
              <a:rPr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Branches</a:t>
            </a:r>
            <a:endParaRPr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589916" indent="-285750"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513080" algn="l"/>
              </a:tabLst>
            </a:pP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pharyngeal</a:t>
            </a:r>
            <a:endParaRPr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589916" indent="-285750">
              <a:buFont typeface="Arial" panose="020B0604020202020204" pitchFamily="34" charset="0"/>
              <a:buChar char="•"/>
              <a:tabLst>
                <a:tab pos="513080" algn="l"/>
              </a:tabLst>
            </a:pP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meningeal</a:t>
            </a:r>
            <a:endParaRPr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508000" indent="-285750">
              <a:buFont typeface="Arial" panose="020B0604020202020204" pitchFamily="34" charset="0"/>
              <a:buChar char="•"/>
              <a:tabLst>
                <a:tab pos="469900" algn="l"/>
              </a:tabLst>
            </a:pP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palatine</a:t>
            </a:r>
            <a:r>
              <a:rPr b="1" spc="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tonsil</a:t>
            </a:r>
            <a:endParaRPr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508635" indent="-285750">
              <a:buFont typeface="Arial" panose="020B0604020202020204" pitchFamily="34" charset="0"/>
              <a:buChar char="•"/>
              <a:tabLst>
                <a:tab pos="469900" algn="l"/>
              </a:tabLst>
            </a:pP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inferior tympanic</a:t>
            </a:r>
            <a:r>
              <a:rPr b="1" spc="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artery</a:t>
            </a:r>
            <a:endParaRPr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pic>
        <p:nvPicPr>
          <p:cNvPr id="3" name="Picture 4" descr="scan01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213" y="2286000"/>
            <a:ext cx="363608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86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/>
          <p:cNvSpPr txBox="1"/>
          <p:nvPr/>
        </p:nvSpPr>
        <p:spPr>
          <a:xfrm>
            <a:off x="533400" y="1143000"/>
            <a:ext cx="4312920" cy="37783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95"/>
              </a:spcBef>
              <a:buClr>
                <a:srgbClr val="FF0066"/>
              </a:buClr>
              <a:buAutoNum type="arabicPlain" startAt="3"/>
              <a:tabLst>
                <a:tab pos="193040" algn="l"/>
              </a:tabLst>
            </a:pPr>
            <a:r>
              <a:rPr lang="en-US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L</a:t>
            </a:r>
            <a:r>
              <a:rPr b="1" spc="-10" dirty="0" smtClean="0">
                <a:solidFill>
                  <a:srgbClr val="C00000"/>
                </a:solidFill>
                <a:latin typeface="Times New Roman"/>
                <a:cs typeface="Times New Roman"/>
              </a:rPr>
              <a:t>ingual</a:t>
            </a:r>
            <a:r>
              <a:rPr b="1" spc="15" dirty="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dirty="0">
              <a:latin typeface="Times New Roman"/>
              <a:cs typeface="Times New Roman"/>
            </a:endParaRPr>
          </a:p>
          <a:p>
            <a:pPr marL="233679" marR="5080" lvl="1" indent="-233679">
              <a:lnSpc>
                <a:spcPct val="80000"/>
              </a:lnSpc>
              <a:spcBef>
                <a:spcPts val="310"/>
              </a:spcBef>
              <a:buChar char="-"/>
              <a:tabLst>
                <a:tab pos="233679" algn="l"/>
              </a:tabLst>
            </a:pPr>
            <a:endParaRPr lang="en-US" spc="-5" dirty="0" smtClean="0">
              <a:latin typeface="Times New Roman"/>
              <a:cs typeface="Times New Roman"/>
            </a:endParaRPr>
          </a:p>
          <a:p>
            <a:pPr marL="233679" marR="5080" lvl="1" indent="-233679">
              <a:lnSpc>
                <a:spcPct val="80000"/>
              </a:lnSpc>
              <a:spcBef>
                <a:spcPts val="310"/>
              </a:spcBef>
              <a:buChar char="-"/>
              <a:tabLst>
                <a:tab pos="233679" algn="l"/>
              </a:tabLst>
            </a:pPr>
            <a:r>
              <a:rPr spc="-5" dirty="0" smtClean="0">
                <a:latin typeface="Times New Roman"/>
                <a:cs typeface="Times New Roman"/>
              </a:rPr>
              <a:t>Opposite </a:t>
            </a:r>
            <a:r>
              <a:rPr spc="-5" dirty="0">
                <a:latin typeface="Times New Roman"/>
                <a:cs typeface="Times New Roman"/>
              </a:rPr>
              <a:t>the tip of the greater cornu of the </a:t>
            </a:r>
            <a:r>
              <a:rPr spc="-10" dirty="0">
                <a:latin typeface="Times New Roman"/>
                <a:cs typeface="Times New Roman"/>
              </a:rPr>
              <a:t>hyoid  </a:t>
            </a:r>
            <a:r>
              <a:rPr spc="-5" dirty="0">
                <a:latin typeface="Times New Roman"/>
                <a:cs typeface="Times New Roman"/>
              </a:rPr>
              <a:t>bone deep to </a:t>
            </a:r>
            <a:r>
              <a:rPr spc="-10" dirty="0">
                <a:latin typeface="Times New Roman"/>
                <a:cs typeface="Times New Roman"/>
              </a:rPr>
              <a:t>hyoglossus</a:t>
            </a:r>
            <a:r>
              <a:rPr spc="6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muscle,</a:t>
            </a:r>
            <a:endParaRPr dirty="0">
              <a:latin typeface="Times New Roman"/>
              <a:cs typeface="Times New Roman"/>
            </a:endParaRPr>
          </a:p>
          <a:p>
            <a:pPr marL="274955" marR="312420" lvl="1" indent="-274955">
              <a:lnSpc>
                <a:spcPct val="80000"/>
              </a:lnSpc>
              <a:spcBef>
                <a:spcPts val="315"/>
              </a:spcBef>
              <a:buChar char="-"/>
              <a:tabLst>
                <a:tab pos="274955" algn="l"/>
              </a:tabLst>
            </a:pPr>
            <a:endParaRPr lang="en-US" spc="-5" dirty="0" smtClean="0">
              <a:latin typeface="Times New Roman"/>
              <a:cs typeface="Times New Roman"/>
            </a:endParaRPr>
          </a:p>
          <a:p>
            <a:pPr marL="274955" marR="312420" lvl="1" indent="-274955">
              <a:lnSpc>
                <a:spcPct val="80000"/>
              </a:lnSpc>
              <a:spcBef>
                <a:spcPts val="315"/>
              </a:spcBef>
              <a:buChar char="-"/>
              <a:tabLst>
                <a:tab pos="274955" algn="l"/>
              </a:tabLst>
            </a:pPr>
            <a:r>
              <a:rPr spc="-5" dirty="0" smtClean="0">
                <a:latin typeface="Times New Roman"/>
                <a:cs typeface="Times New Roman"/>
              </a:rPr>
              <a:t>Reach </a:t>
            </a:r>
            <a:r>
              <a:rPr spc="-5" dirty="0">
                <a:latin typeface="Times New Roman"/>
                <a:cs typeface="Times New Roman"/>
              </a:rPr>
              <a:t>the </a:t>
            </a:r>
            <a:r>
              <a:rPr spc="-10" dirty="0">
                <a:latin typeface="Times New Roman"/>
                <a:cs typeface="Times New Roman"/>
              </a:rPr>
              <a:t>tongue </a:t>
            </a:r>
            <a:r>
              <a:rPr spc="-5" dirty="0">
                <a:latin typeface="Times New Roman"/>
                <a:cs typeface="Times New Roman"/>
              </a:rPr>
              <a:t>accompanies by the deep  </a:t>
            </a:r>
            <a:r>
              <a:rPr spc="-10" dirty="0">
                <a:latin typeface="Times New Roman"/>
                <a:cs typeface="Times New Roman"/>
              </a:rPr>
              <a:t>inguinal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vein</a:t>
            </a:r>
            <a:endParaRPr dirty="0">
              <a:latin typeface="Times New Roman"/>
              <a:cs typeface="Times New Roman"/>
            </a:endParaRPr>
          </a:p>
          <a:p>
            <a:pPr marL="233679" lvl="1" indent="-180340">
              <a:lnSpc>
                <a:spcPts val="1405"/>
              </a:lnSpc>
              <a:buChar char="-"/>
              <a:tabLst>
                <a:tab pos="233679" algn="l"/>
              </a:tabLst>
            </a:pPr>
            <a:endParaRPr lang="en-US" spc="-5" dirty="0" smtClean="0">
              <a:latin typeface="Times New Roman"/>
              <a:cs typeface="Times New Roman"/>
            </a:endParaRPr>
          </a:p>
          <a:p>
            <a:pPr marL="233679" lvl="1" indent="-180340">
              <a:lnSpc>
                <a:spcPts val="1405"/>
              </a:lnSpc>
              <a:buChar char="-"/>
              <a:tabLst>
                <a:tab pos="233679" algn="l"/>
              </a:tabLst>
            </a:pPr>
            <a:r>
              <a:rPr spc="-5" dirty="0" smtClean="0">
                <a:latin typeface="Times New Roman"/>
                <a:cs typeface="Times New Roman"/>
              </a:rPr>
              <a:t>Near </a:t>
            </a:r>
            <a:r>
              <a:rPr spc="-5" dirty="0">
                <a:latin typeface="Times New Roman"/>
                <a:cs typeface="Times New Roman"/>
              </a:rPr>
              <a:t>its </a:t>
            </a:r>
            <a:r>
              <a:rPr spc="-10" dirty="0">
                <a:latin typeface="Times New Roman"/>
                <a:cs typeface="Times New Roman"/>
              </a:rPr>
              <a:t>origin </a:t>
            </a:r>
            <a:r>
              <a:rPr spc="-5" dirty="0">
                <a:latin typeface="Times New Roman"/>
                <a:cs typeface="Times New Roman"/>
              </a:rPr>
              <a:t>is crossed superficially by</a:t>
            </a:r>
            <a:r>
              <a:rPr spc="65" dirty="0">
                <a:latin typeface="Times New Roman"/>
                <a:cs typeface="Times New Roman"/>
              </a:rPr>
              <a:t> </a:t>
            </a:r>
            <a:r>
              <a:rPr spc="-5" dirty="0" smtClean="0">
                <a:latin typeface="Times New Roman"/>
                <a:cs typeface="Times New Roman"/>
              </a:rPr>
              <a:t>the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spc="-10" dirty="0" smtClean="0">
                <a:latin typeface="Times New Roman"/>
                <a:cs typeface="Times New Roman"/>
              </a:rPr>
              <a:t>hypoglossal</a:t>
            </a:r>
            <a:r>
              <a:rPr spc="35" dirty="0" smtClean="0">
                <a:latin typeface="Times New Roman"/>
                <a:cs typeface="Times New Roman"/>
              </a:rPr>
              <a:t> </a:t>
            </a:r>
            <a:r>
              <a:rPr spc="-5" dirty="0" smtClean="0">
                <a:latin typeface="Times New Roman"/>
                <a:cs typeface="Times New Roman"/>
              </a:rPr>
              <a:t>n</a:t>
            </a:r>
            <a:endParaRPr lang="en-US" dirty="0">
              <a:latin typeface="Times New Roman"/>
              <a:cs typeface="Times New Roman"/>
            </a:endParaRPr>
          </a:p>
          <a:p>
            <a:pPr marL="789940">
              <a:lnSpc>
                <a:spcPts val="1405"/>
              </a:lnSpc>
            </a:pPr>
            <a:endParaRPr lang="en-US" b="1" spc="-5" dirty="0" smtClean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789940">
              <a:lnSpc>
                <a:spcPts val="1405"/>
              </a:lnSpc>
            </a:pPr>
            <a:r>
              <a:rPr b="1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Branches</a:t>
            </a:r>
            <a:endParaRPr dirty="0">
              <a:latin typeface="Times New Roman"/>
              <a:cs typeface="Times New Roman"/>
            </a:endParaRPr>
          </a:p>
          <a:p>
            <a:pPr marL="1075055" lvl="2" indent="-285750">
              <a:lnSpc>
                <a:spcPct val="100000"/>
              </a:lnSpc>
              <a:buSzPct val="92307"/>
              <a:buFont typeface="Arial" panose="020B0604020202020204" pitchFamily="34" charset="0"/>
              <a:buChar char="•"/>
              <a:tabLst>
                <a:tab pos="928369" algn="l"/>
              </a:tabLst>
            </a:pPr>
            <a:r>
              <a:rPr spc="-5" dirty="0">
                <a:solidFill>
                  <a:srgbClr val="006FC0"/>
                </a:solidFill>
                <a:latin typeface="Times New Roman"/>
                <a:cs typeface="Times New Roman"/>
              </a:rPr>
              <a:t>Suprahyoid</a:t>
            </a:r>
            <a:endParaRPr dirty="0">
              <a:latin typeface="Times New Roman"/>
              <a:cs typeface="Times New Roman"/>
            </a:endParaRPr>
          </a:p>
          <a:p>
            <a:pPr marL="1075690" marR="1174115" lvl="2" indent="-285750">
              <a:lnSpc>
                <a:spcPct val="100000"/>
              </a:lnSpc>
              <a:buSzPct val="92307"/>
              <a:buFont typeface="Arial" panose="020B0604020202020204" pitchFamily="34" charset="0"/>
              <a:buChar char="•"/>
              <a:tabLst>
                <a:tab pos="928369" algn="l"/>
              </a:tabLst>
            </a:pPr>
            <a:r>
              <a:rPr spc="-5" dirty="0">
                <a:solidFill>
                  <a:srgbClr val="006FC0"/>
                </a:solidFill>
                <a:latin typeface="Times New Roman"/>
                <a:cs typeface="Times New Roman"/>
              </a:rPr>
              <a:t>Dorsal </a:t>
            </a:r>
            <a:r>
              <a:rPr spc="-10" dirty="0">
                <a:solidFill>
                  <a:srgbClr val="006FC0"/>
                </a:solidFill>
                <a:latin typeface="Times New Roman"/>
                <a:cs typeface="Times New Roman"/>
              </a:rPr>
              <a:t>lingual artery  </a:t>
            </a:r>
            <a:endParaRPr lang="en-US" spc="-10" dirty="0" smtClean="0">
              <a:solidFill>
                <a:srgbClr val="006FC0"/>
              </a:solidFill>
              <a:latin typeface="Times New Roman"/>
              <a:cs typeface="Times New Roman"/>
            </a:endParaRPr>
          </a:p>
          <a:p>
            <a:pPr marL="1075690" marR="1174115" lvl="2" indent="-285750">
              <a:lnSpc>
                <a:spcPct val="100000"/>
              </a:lnSpc>
              <a:buSzPct val="92307"/>
              <a:buFont typeface="Arial" panose="020B0604020202020204" pitchFamily="34" charset="0"/>
              <a:buChar char="•"/>
              <a:tabLst>
                <a:tab pos="928369" algn="l"/>
              </a:tabLst>
            </a:pPr>
            <a:r>
              <a:rPr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Deep</a:t>
            </a:r>
            <a:r>
              <a:rPr spc="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rgbClr val="006FC0"/>
                </a:solidFill>
                <a:latin typeface="Times New Roman"/>
                <a:cs typeface="Times New Roman"/>
              </a:rPr>
              <a:t>lingual</a:t>
            </a:r>
            <a:endParaRPr dirty="0">
              <a:latin typeface="Times New Roman"/>
              <a:cs typeface="Times New Roman"/>
            </a:endParaRPr>
          </a:p>
          <a:p>
            <a:pPr marL="107569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pc="-10" dirty="0" err="1" smtClean="0">
                <a:solidFill>
                  <a:srgbClr val="006FC0"/>
                </a:solidFill>
                <a:latin typeface="Times New Roman"/>
                <a:cs typeface="Times New Roman"/>
              </a:rPr>
              <a:t>Subligual</a:t>
            </a:r>
            <a:r>
              <a:rPr spc="2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006FC0"/>
                </a:solidFill>
                <a:latin typeface="Times New Roman"/>
                <a:cs typeface="Times New Roman"/>
              </a:rPr>
              <a:t>artery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4" name="Picture 4" descr="scan01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1" y="1454318"/>
            <a:ext cx="3861098" cy="3155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7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300" y="231140"/>
            <a:ext cx="13684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4- </a:t>
            </a:r>
            <a:r>
              <a:rPr sz="1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Facial</a:t>
            </a:r>
            <a:r>
              <a:rPr sz="16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16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8300" y="1325626"/>
            <a:ext cx="69850" cy="184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spc="-5" dirty="0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8300" y="2032761"/>
            <a:ext cx="69850" cy="184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spc="-5" dirty="0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8300" y="2520822"/>
            <a:ext cx="69850" cy="184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spc="-5" dirty="0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1000" y="4130421"/>
            <a:ext cx="44450" cy="7213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050" spc="-5" dirty="0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855"/>
              </a:spcBef>
            </a:pPr>
            <a:r>
              <a:rPr sz="1050" spc="-5" dirty="0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850"/>
              </a:spcBef>
            </a:pPr>
            <a:r>
              <a:rPr sz="1050" spc="-5" dirty="0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8300" y="5154244"/>
            <a:ext cx="69850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spc="-5" dirty="0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300" y="5642559"/>
            <a:ext cx="69850" cy="184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spc="-5" dirty="0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600" y="473834"/>
            <a:ext cx="4115435" cy="494481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24180" indent="-411480">
              <a:spcBef>
                <a:spcPts val="295"/>
              </a:spcBef>
              <a:buSzPct val="65625"/>
              <a:buFontTx/>
              <a:buChar char="-"/>
              <a:tabLst>
                <a:tab pos="423545" algn="l"/>
                <a:tab pos="424180" algn="l"/>
              </a:tabLst>
            </a:pPr>
            <a:endParaRPr lang="en-US" sz="1600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indent="-411480">
              <a:spcBef>
                <a:spcPts val="295"/>
              </a:spcBef>
              <a:buSzPct val="65625"/>
              <a:buFontTx/>
              <a:buChar char="-"/>
              <a:tabLst>
                <a:tab pos="423545" algn="l"/>
                <a:tab pos="424180" algn="l"/>
              </a:tabLst>
            </a:pPr>
            <a:r>
              <a:rPr lang="en-US" sz="16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A</a:t>
            </a:r>
            <a:r>
              <a:rPr sz="16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rises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just distal to the </a:t>
            </a:r>
            <a:r>
              <a:rPr sz="1600" dirty="0">
                <a:solidFill>
                  <a:prstClr val="black"/>
                </a:solidFill>
                <a:latin typeface="Times New Roman"/>
                <a:cs typeface="Times New Roman"/>
              </a:rPr>
              <a:t>lingual</a:t>
            </a:r>
            <a:r>
              <a:rPr sz="1600" spc="6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artery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24765" indent="-411480">
              <a:lnSpc>
                <a:spcPts val="1730"/>
              </a:lnSpc>
              <a:spcBef>
                <a:spcPts val="409"/>
              </a:spcBef>
              <a:buSzPct val="65625"/>
              <a:buFontTx/>
              <a:buChar char="-"/>
              <a:tabLst>
                <a:tab pos="423545" algn="l"/>
                <a:tab pos="424180" algn="l"/>
              </a:tabLst>
            </a:pPr>
            <a:endParaRPr lang="en-US" sz="1600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24765" indent="-411480">
              <a:lnSpc>
                <a:spcPts val="1730"/>
              </a:lnSpc>
              <a:spcBef>
                <a:spcPts val="409"/>
              </a:spcBef>
              <a:buSzPct val="65625"/>
              <a:buFontTx/>
              <a:buChar char="-"/>
              <a:tabLst>
                <a:tab pos="423545" algn="l"/>
                <a:tab pos="424180" algn="l"/>
              </a:tabLst>
            </a:pPr>
            <a:r>
              <a:rPr sz="16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deep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to post. Belly of dig m and stylohyoid  m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244475">
              <a:lnSpc>
                <a:spcPts val="1730"/>
              </a:lnSpc>
              <a:spcBef>
                <a:spcPts val="380"/>
              </a:spcBef>
            </a:pPr>
            <a:endParaRPr lang="en-US" sz="1600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244475">
              <a:lnSpc>
                <a:spcPts val="1730"/>
              </a:lnSpc>
              <a:spcBef>
                <a:spcPts val="380"/>
              </a:spcBef>
            </a:pPr>
            <a:r>
              <a:rPr sz="16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winds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around the lower border of the  </a:t>
            </a:r>
            <a:r>
              <a:rPr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mandible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to enter the face at the anterior  </a:t>
            </a:r>
            <a:r>
              <a:rPr sz="1600" spc="-15" dirty="0">
                <a:solidFill>
                  <a:prstClr val="black"/>
                </a:solidFill>
                <a:latin typeface="Times New Roman"/>
                <a:cs typeface="Times New Roman"/>
              </a:rPr>
              <a:t>margin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of massseter</a:t>
            </a:r>
            <a:r>
              <a:rPr sz="1600" spc="12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muscle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>
              <a:lnSpc>
                <a:spcPts val="1825"/>
              </a:lnSpc>
              <a:spcBef>
                <a:spcPts val="165"/>
              </a:spcBef>
            </a:pPr>
            <a:endParaRPr lang="en-US" sz="1600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>
              <a:lnSpc>
                <a:spcPts val="1825"/>
              </a:lnSpc>
              <a:spcBef>
                <a:spcPts val="165"/>
              </a:spcBef>
            </a:pPr>
            <a:r>
              <a:rPr sz="16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passes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upward and medially to end</a:t>
            </a:r>
            <a:r>
              <a:rPr sz="1600" spc="8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at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>
              <a:lnSpc>
                <a:spcPts val="1825"/>
              </a:lnSpc>
            </a:pPr>
            <a:r>
              <a:rPr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medial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angle of the</a:t>
            </a:r>
            <a:r>
              <a:rPr sz="1600" spc="8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eye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>
              <a:spcBef>
                <a:spcPts val="190"/>
              </a:spcBef>
            </a:pPr>
            <a:endParaRPr lang="en-US" sz="1600" spc="-5" dirty="0" smtClean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424180">
              <a:spcBef>
                <a:spcPts val="190"/>
              </a:spcBef>
            </a:pPr>
            <a:r>
              <a:rPr sz="1600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Branches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in</a:t>
            </a:r>
            <a:r>
              <a:rPr sz="1600" spc="2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/>
                <a:cs typeface="Times New Roman"/>
              </a:rPr>
              <a:t>neck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89940" marR="923925">
              <a:lnSpc>
                <a:spcPct val="110000"/>
              </a:lnSpc>
            </a:pP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1- </a:t>
            </a:r>
            <a:r>
              <a:rPr sz="1600" spc="-5" dirty="0">
                <a:solidFill>
                  <a:srgbClr val="006FC0"/>
                </a:solidFill>
                <a:latin typeface="Times New Roman"/>
                <a:cs typeface="Times New Roman"/>
              </a:rPr>
              <a:t>ascending palatine artery  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2- </a:t>
            </a:r>
            <a:r>
              <a:rPr sz="1600" spc="-5" dirty="0">
                <a:solidFill>
                  <a:srgbClr val="006FC0"/>
                </a:solidFill>
                <a:latin typeface="Times New Roman"/>
                <a:cs typeface="Times New Roman"/>
              </a:rPr>
              <a:t>tonsillar</a:t>
            </a:r>
            <a:r>
              <a:rPr sz="1600" spc="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Times New Roman"/>
                <a:cs typeface="Times New Roman"/>
              </a:rPr>
              <a:t>artery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10919" indent="-221615">
              <a:spcBef>
                <a:spcPts val="190"/>
              </a:spcBef>
              <a:buFontTx/>
              <a:buAutoNum type="arabicPlain" startAt="3"/>
              <a:tabLst>
                <a:tab pos="1011555" algn="l"/>
              </a:tabLst>
            </a:pPr>
            <a:r>
              <a:rPr sz="1600" spc="-5" dirty="0">
                <a:solidFill>
                  <a:srgbClr val="006FC0"/>
                </a:solidFill>
                <a:latin typeface="Times New Roman"/>
                <a:cs typeface="Times New Roman"/>
              </a:rPr>
              <a:t>glandular branches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10919" indent="-221615">
              <a:spcBef>
                <a:spcPts val="195"/>
              </a:spcBef>
              <a:buFontTx/>
              <a:buAutoNum type="arabicPlain" startAt="3"/>
              <a:tabLst>
                <a:tab pos="1011555" algn="l"/>
              </a:tabLst>
            </a:pPr>
            <a:r>
              <a:rPr sz="1600" spc="-5" dirty="0">
                <a:solidFill>
                  <a:srgbClr val="006FC0"/>
                </a:solidFill>
                <a:latin typeface="Times New Roman"/>
                <a:cs typeface="Times New Roman"/>
              </a:rPr>
              <a:t>submental</a:t>
            </a:r>
            <a:r>
              <a:rPr sz="1600" spc="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Times New Roman"/>
                <a:cs typeface="Times New Roman"/>
              </a:rPr>
              <a:t>artery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spcBef>
                <a:spcPts val="195"/>
              </a:spcBef>
              <a:tabLst>
                <a:tab pos="423545" algn="l"/>
              </a:tabLst>
            </a:pPr>
            <a:endParaRPr sz="1600" b="1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9</a:t>
            </a:fld>
            <a:endParaRPr spc="-5" dirty="0">
              <a:solidFill>
                <a:prstClr val="black"/>
              </a:solidFill>
            </a:endParaRPr>
          </a:p>
        </p:txBody>
      </p:sp>
      <p:pic>
        <p:nvPicPr>
          <p:cNvPr id="12" name="Picture 4" descr="scan01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256" y="693322"/>
            <a:ext cx="4698089" cy="383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54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533400"/>
            <a:ext cx="4572000" cy="43011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spcBef>
                <a:spcPts val="195"/>
              </a:spcBef>
              <a:tabLst>
                <a:tab pos="423545" algn="l"/>
              </a:tabLst>
            </a:pPr>
            <a:r>
              <a:rPr lang="en-US" b="1" dirty="0" smtClean="0">
                <a:solidFill>
                  <a:srgbClr val="FF0066"/>
                </a:solidFill>
                <a:latin typeface="Times New Roman"/>
                <a:cs typeface="Times New Roman"/>
              </a:rPr>
              <a:t>5</a:t>
            </a:r>
            <a:r>
              <a:rPr lang="en-US" dirty="0" smtClean="0">
                <a:solidFill>
                  <a:srgbClr val="C00000"/>
                </a:solidFill>
                <a:latin typeface="Times New Roman"/>
                <a:cs typeface="Times New Roman"/>
              </a:rPr>
              <a:t>- </a:t>
            </a:r>
            <a:r>
              <a:rPr lang="en-US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lang="en-US" b="1" spc="-5" dirty="0" smtClean="0">
                <a:solidFill>
                  <a:srgbClr val="C00000"/>
                </a:solidFill>
                <a:latin typeface="Times New Roman"/>
                <a:cs typeface="Times New Roman"/>
              </a:rPr>
              <a:t>ccipital</a:t>
            </a:r>
            <a:r>
              <a:rPr lang="en-US" b="1" spc="30" dirty="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en-US" b="1" spc="-5" dirty="0" smtClean="0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lang="en-US" b="1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 marR="5080">
              <a:lnSpc>
                <a:spcPct val="110000"/>
              </a:lnSpc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 marR="5080">
              <a:lnSpc>
                <a:spcPct val="110000"/>
              </a:lnSpc>
            </a:pPr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opposite </a:t>
            </a:r>
            <a:r>
              <a:rPr lang="en-US" dirty="0">
                <a:solidFill>
                  <a:prstClr val="black"/>
                </a:solidFill>
                <a:latin typeface="Times New Roman"/>
                <a:cs typeface="Times New Roman"/>
              </a:rPr>
              <a:t>the </a:t>
            </a: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facial </a:t>
            </a:r>
            <a:r>
              <a:rPr lang="en-US" spc="-20" dirty="0">
                <a:solidFill>
                  <a:prstClr val="black"/>
                </a:solidFill>
                <a:latin typeface="Times New Roman"/>
                <a:cs typeface="Times New Roman"/>
              </a:rPr>
              <a:t>artery, </a:t>
            </a: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back </a:t>
            </a:r>
            <a:r>
              <a:rPr lang="en-US" dirty="0">
                <a:solidFill>
                  <a:prstClr val="black"/>
                </a:solidFill>
                <a:latin typeface="Times New Roman"/>
                <a:cs typeface="Times New Roman"/>
              </a:rPr>
              <a:t>of </a:t>
            </a: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the scalp  passes posteriorly and</a:t>
            </a:r>
            <a:r>
              <a:rPr lang="en-US" spc="6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superiorly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54610">
              <a:lnSpc>
                <a:spcPts val="1730"/>
              </a:lnSpc>
              <a:spcBef>
                <a:spcPts val="405"/>
              </a:spcBef>
            </a:pPr>
            <a:endParaRPr lang="en-US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54610">
              <a:lnSpc>
                <a:spcPts val="1730"/>
              </a:lnSpc>
              <a:spcBef>
                <a:spcPts val="405"/>
              </a:spcBef>
            </a:pPr>
            <a:r>
              <a:rPr lang="en-US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Crosses </a:t>
            </a: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lateral to the ICA, </a:t>
            </a:r>
            <a:r>
              <a:rPr lang="en-US" spc="-55" dirty="0">
                <a:solidFill>
                  <a:prstClr val="black"/>
                </a:solidFill>
                <a:latin typeface="Times New Roman"/>
                <a:cs typeface="Times New Roman"/>
              </a:rPr>
              <a:t>IJV, </a:t>
            </a: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CN </a:t>
            </a:r>
            <a:r>
              <a:rPr lang="en-US" spc="-10" dirty="0">
                <a:solidFill>
                  <a:prstClr val="black"/>
                </a:solidFill>
                <a:latin typeface="Times New Roman"/>
                <a:cs typeface="Times New Roman"/>
              </a:rPr>
              <a:t>(X, </a:t>
            </a: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XI,  and</a:t>
            </a:r>
            <a:r>
              <a:rPr lang="en-US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XII)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>
              <a:lnSpc>
                <a:spcPts val="1825"/>
              </a:lnSpc>
              <a:spcBef>
                <a:spcPts val="165"/>
              </a:spcBef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>
              <a:lnSpc>
                <a:spcPts val="1825"/>
              </a:lnSpc>
              <a:spcBef>
                <a:spcPts val="165"/>
              </a:spcBef>
            </a:pPr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Grooves </a:t>
            </a: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the temporal </a:t>
            </a:r>
            <a:r>
              <a:rPr lang="en-US" dirty="0">
                <a:solidFill>
                  <a:prstClr val="black"/>
                </a:solidFill>
                <a:latin typeface="Times New Roman"/>
                <a:cs typeface="Times New Roman"/>
              </a:rPr>
              <a:t>bone </a:t>
            </a:r>
            <a:r>
              <a:rPr lang="en-US" spc="-10" dirty="0">
                <a:solidFill>
                  <a:prstClr val="black"/>
                </a:solidFill>
                <a:latin typeface="Times New Roman"/>
                <a:cs typeface="Times New Roman"/>
              </a:rPr>
              <a:t>medial </a:t>
            </a: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to</a:t>
            </a:r>
            <a:r>
              <a:rPr lang="en-US" spc="9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the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>
              <a:lnSpc>
                <a:spcPts val="1825"/>
              </a:lnSpc>
            </a:pPr>
            <a:r>
              <a:rPr lang="en-US" spc="-10" dirty="0">
                <a:solidFill>
                  <a:prstClr val="black"/>
                </a:solidFill>
                <a:latin typeface="Times New Roman"/>
                <a:cs typeface="Times New Roman"/>
              </a:rPr>
              <a:t>mastoid</a:t>
            </a:r>
            <a:r>
              <a:rPr lang="en-US" spc="4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pc="-5" dirty="0">
                <a:solidFill>
                  <a:prstClr val="black"/>
                </a:solidFill>
                <a:latin typeface="Times New Roman"/>
                <a:cs typeface="Times New Roman"/>
              </a:rPr>
              <a:t>process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>
              <a:spcBef>
                <a:spcPts val="190"/>
              </a:spcBef>
            </a:pPr>
            <a:endParaRPr lang="en-US" spc="-5" dirty="0" smtClean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424180">
              <a:spcBef>
                <a:spcPts val="190"/>
              </a:spcBef>
            </a:pPr>
            <a:r>
              <a:rPr lang="en-US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Branches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75690" marR="1226185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Sterno-mastoid branch  </a:t>
            </a:r>
          </a:p>
          <a:p>
            <a:pPr marL="1075690" marR="1226185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Meningeal</a:t>
            </a:r>
            <a:r>
              <a:rPr lang="en-US" spc="2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branch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7569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Descending</a:t>
            </a:r>
            <a:r>
              <a:rPr lang="en-US" spc="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branch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pic>
        <p:nvPicPr>
          <p:cNvPr id="3" name="Picture 4" descr="scan01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24000"/>
            <a:ext cx="3861098" cy="3155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40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533400"/>
            <a:ext cx="4572000" cy="39964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spcBef>
                <a:spcPts val="195"/>
              </a:spcBef>
              <a:tabLst>
                <a:tab pos="423545" algn="l"/>
              </a:tabLst>
            </a:pPr>
            <a:r>
              <a:rPr lang="en-US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6- Posterior auricular artery</a:t>
            </a:r>
            <a:endParaRPr lang="en-US" b="1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474345" marR="5080">
              <a:lnSpc>
                <a:spcPct val="110000"/>
              </a:lnSpc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 marR="5080">
              <a:lnSpc>
                <a:spcPct val="110000"/>
              </a:lnSpc>
            </a:pPr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Arises from posterior aspect of ECA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54610">
              <a:lnSpc>
                <a:spcPts val="1730"/>
              </a:lnSpc>
              <a:spcBef>
                <a:spcPts val="405"/>
              </a:spcBef>
            </a:pPr>
            <a:endParaRPr lang="en-US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54610">
              <a:lnSpc>
                <a:spcPts val="1730"/>
              </a:lnSpc>
              <a:spcBef>
                <a:spcPts val="405"/>
              </a:spcBef>
            </a:pPr>
            <a:r>
              <a:rPr lang="en-US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Passes backward &amp; upward along the posterior belly of digastric muscle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>
              <a:lnSpc>
                <a:spcPts val="1825"/>
              </a:lnSpc>
              <a:spcBef>
                <a:spcPts val="165"/>
              </a:spcBef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>
              <a:lnSpc>
                <a:spcPts val="1825"/>
              </a:lnSpc>
              <a:spcBef>
                <a:spcPts val="165"/>
              </a:spcBef>
            </a:pPr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Then artery lies under cover of parotid gland 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>
              <a:spcBef>
                <a:spcPts val="190"/>
              </a:spcBef>
            </a:pPr>
            <a:endParaRPr lang="en-US" spc="-5" dirty="0" smtClean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424180">
              <a:spcBef>
                <a:spcPts val="190"/>
              </a:spcBef>
            </a:pPr>
            <a:r>
              <a:rPr lang="en-US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Branches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75690" marR="1226185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Stylomastoid branch  </a:t>
            </a:r>
          </a:p>
          <a:p>
            <a:pPr marL="1075690" marR="1226185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Auricular branch</a:t>
            </a:r>
            <a:r>
              <a:rPr lang="en-US" spc="2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7569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Occipital branch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pic>
        <p:nvPicPr>
          <p:cNvPr id="3" name="Picture 4" descr="scan01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025770"/>
            <a:ext cx="4623098" cy="3778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58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533400"/>
            <a:ext cx="4572000" cy="580364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spcBef>
                <a:spcPts val="195"/>
              </a:spcBef>
              <a:tabLst>
                <a:tab pos="423545" algn="l"/>
              </a:tabLst>
            </a:pPr>
            <a:r>
              <a:rPr lang="en-US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7- </a:t>
            </a:r>
            <a:r>
              <a:rPr lang="en-US" b="1" dirty="0">
                <a:solidFill>
                  <a:srgbClr val="C00000"/>
                </a:solidFill>
                <a:latin typeface="Times New Roman"/>
                <a:cs typeface="Times New Roman"/>
              </a:rPr>
              <a:t>S</a:t>
            </a:r>
            <a:r>
              <a:rPr lang="en-US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uperficial temporal artery</a:t>
            </a:r>
            <a:endParaRPr lang="en-US" b="1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474345" marR="5080">
              <a:lnSpc>
                <a:spcPct val="110000"/>
              </a:lnSpc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 marR="5080">
              <a:lnSpc>
                <a:spcPct val="110000"/>
              </a:lnSpc>
            </a:pPr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Smaller terminal branch of ECA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54610">
              <a:lnSpc>
                <a:spcPts val="1730"/>
              </a:lnSpc>
              <a:spcBef>
                <a:spcPts val="405"/>
              </a:spcBef>
            </a:pPr>
            <a:endParaRPr lang="en-US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54610">
              <a:lnSpc>
                <a:spcPts val="1730"/>
              </a:lnSpc>
              <a:spcBef>
                <a:spcPts val="405"/>
              </a:spcBef>
            </a:pPr>
            <a:r>
              <a:rPr lang="en-US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Arises within the parotid gland behind the neck of mandible &amp; divides into anterior &amp; posterior branch  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>
              <a:lnSpc>
                <a:spcPts val="1825"/>
              </a:lnSpc>
              <a:spcBef>
                <a:spcPts val="165"/>
              </a:spcBef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>
              <a:lnSpc>
                <a:spcPts val="1825"/>
              </a:lnSpc>
              <a:spcBef>
                <a:spcPts val="165"/>
              </a:spcBef>
            </a:pP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>
              <a:spcBef>
                <a:spcPts val="190"/>
              </a:spcBef>
            </a:pPr>
            <a:endParaRPr lang="en-US" spc="-5" dirty="0" smtClean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424180">
              <a:spcBef>
                <a:spcPts val="190"/>
              </a:spcBef>
            </a:pPr>
            <a:r>
              <a:rPr lang="en-US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Branches</a:t>
            </a:r>
          </a:p>
          <a:p>
            <a:pPr marL="424180">
              <a:spcBef>
                <a:spcPts val="190"/>
              </a:spcBef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75690" marR="1226185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Transverse facial artery  </a:t>
            </a:r>
          </a:p>
          <a:p>
            <a:pPr marL="1075690" marR="1226185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Anterior Auricular branch</a:t>
            </a:r>
            <a:r>
              <a:rPr lang="en-US" spc="2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7569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lang="en-US" spc="-5" dirty="0" err="1" smtClean="0">
                <a:solidFill>
                  <a:srgbClr val="006FC0"/>
                </a:solidFill>
                <a:latin typeface="Times New Roman"/>
                <a:cs typeface="Times New Roman"/>
              </a:rPr>
              <a:t>Zygomatico</a:t>
            </a:r>
            <a:r>
              <a:rPr lang="en-US" spc="-5" dirty="0">
                <a:solidFill>
                  <a:srgbClr val="006FC0"/>
                </a:solidFill>
                <a:latin typeface="Times New Roman"/>
                <a:cs typeface="Times New Roman"/>
              </a:rPr>
              <a:t>-</a:t>
            </a: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orbital  branch</a:t>
            </a:r>
          </a:p>
          <a:p>
            <a:pPr marL="107569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Middle temporal artery</a:t>
            </a:r>
          </a:p>
          <a:p>
            <a:pPr marL="107569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Anterior branch (Frontal branch)</a:t>
            </a:r>
          </a:p>
          <a:p>
            <a:pPr marL="107569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Posterior branch (Parietal branch)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pic>
        <p:nvPicPr>
          <p:cNvPr id="3" name="Picture 4" descr="scan01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902" y="1676400"/>
            <a:ext cx="4623098" cy="3778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089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533400"/>
            <a:ext cx="4572000" cy="337630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spcBef>
                <a:spcPts val="195"/>
              </a:spcBef>
              <a:tabLst>
                <a:tab pos="423545" algn="l"/>
              </a:tabLst>
            </a:pPr>
            <a:r>
              <a:rPr lang="en-US" b="1" dirty="0">
                <a:solidFill>
                  <a:srgbClr val="C00000"/>
                </a:solidFill>
                <a:latin typeface="Times New Roman"/>
                <a:cs typeface="Times New Roman"/>
              </a:rPr>
              <a:t>8</a:t>
            </a:r>
            <a:r>
              <a:rPr lang="en-US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- Maxillary artery</a:t>
            </a:r>
            <a:endParaRPr lang="en-US" b="1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474345" marR="5080">
              <a:lnSpc>
                <a:spcPct val="110000"/>
              </a:lnSpc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 marR="5080">
              <a:lnSpc>
                <a:spcPct val="110000"/>
              </a:lnSpc>
            </a:pPr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larger terminal branch of ECA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54610">
              <a:lnSpc>
                <a:spcPts val="1730"/>
              </a:lnSpc>
              <a:spcBef>
                <a:spcPts val="405"/>
              </a:spcBef>
            </a:pPr>
            <a:endParaRPr lang="en-US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54610">
              <a:lnSpc>
                <a:spcPts val="1730"/>
              </a:lnSpc>
              <a:spcBef>
                <a:spcPts val="405"/>
              </a:spcBef>
            </a:pPr>
            <a:r>
              <a:rPr lang="en-US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Arises within the parotid gland behind the neck of mandible &amp; divides into anterior &amp; posterior branch  </a:t>
            </a:r>
          </a:p>
          <a:p>
            <a:pPr marL="474345">
              <a:lnSpc>
                <a:spcPts val="1825"/>
              </a:lnSpc>
              <a:spcBef>
                <a:spcPts val="165"/>
              </a:spcBef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>
              <a:lnSpc>
                <a:spcPts val="1825"/>
              </a:lnSpc>
              <a:spcBef>
                <a:spcPts val="165"/>
              </a:spcBef>
            </a:pP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>
              <a:spcBef>
                <a:spcPts val="190"/>
              </a:spcBef>
            </a:pPr>
            <a:endParaRPr lang="en-US" spc="-5" dirty="0" smtClean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424180">
              <a:spcBef>
                <a:spcPts val="190"/>
              </a:spcBef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89940" marR="1226185">
              <a:lnSpc>
                <a:spcPct val="110000"/>
              </a:lnSpc>
            </a:pPr>
            <a:endParaRPr lang="en-US" spc="-5" dirty="0" smtClean="0">
              <a:solidFill>
                <a:srgbClr val="006FC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1061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2807732"/>
            <a:ext cx="518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95"/>
              </a:spcBef>
              <a:tabLst>
                <a:tab pos="423545" algn="l"/>
              </a:tabLst>
            </a:pPr>
            <a:r>
              <a:rPr lang="en-US" sz="24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INTERNAL CAROTID ARTERY</a:t>
            </a:r>
            <a:endParaRPr lang="en-US" sz="2400" b="1" dirty="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86836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50647"/>
            <a:ext cx="2990215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dirty="0">
                <a:solidFill>
                  <a:srgbClr val="C00000"/>
                </a:solidFill>
                <a:latin typeface="Times New Roman"/>
                <a:cs typeface="Times New Roman"/>
              </a:rPr>
              <a:t>Internal </a:t>
            </a:r>
            <a:r>
              <a:rPr sz="23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Carotid</a:t>
            </a:r>
            <a:r>
              <a:rPr sz="2300" b="1" spc="-229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300" b="1" dirty="0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00" y="662686"/>
            <a:ext cx="3702685" cy="53444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3505">
              <a:spcBef>
                <a:spcPts val="95"/>
              </a:spcBef>
            </a:pPr>
            <a:endParaRPr lang="en-US" sz="1900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 marR="103505">
              <a:spcBef>
                <a:spcPts val="95"/>
              </a:spcBef>
            </a:pPr>
            <a:r>
              <a:rPr lang="en-US" sz="19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O</a:t>
            </a:r>
            <a:r>
              <a:rPr sz="19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ne 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of the terminal branches of the  </a:t>
            </a:r>
            <a:r>
              <a:rPr sz="1900" spc="-15" dirty="0">
                <a:solidFill>
                  <a:prstClr val="black"/>
                </a:solidFill>
                <a:latin typeface="Times New Roman"/>
                <a:cs typeface="Times New Roman"/>
              </a:rPr>
              <a:t>Common 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Carotid</a:t>
            </a:r>
            <a:r>
              <a:rPr sz="1900" spc="-3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Aretry</a:t>
            </a:r>
            <a:endParaRPr sz="19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 marR="5080">
              <a:spcBef>
                <a:spcPts val="455"/>
              </a:spcBef>
            </a:pPr>
            <a:endParaRPr lang="en-US" sz="1900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 marR="5080">
              <a:spcBef>
                <a:spcPts val="455"/>
              </a:spcBef>
            </a:pPr>
            <a:r>
              <a:rPr lang="en-US" sz="19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E</a:t>
            </a:r>
            <a:r>
              <a:rPr sz="19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nters 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the cranial cavity through the  carotid</a:t>
            </a:r>
            <a:r>
              <a:rPr sz="1900" spc="-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canal</a:t>
            </a:r>
            <a:endParaRPr sz="19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spcBef>
                <a:spcPts val="455"/>
              </a:spcBef>
            </a:pPr>
            <a:endParaRPr lang="en-US" sz="1900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spcBef>
                <a:spcPts val="455"/>
              </a:spcBef>
            </a:pPr>
            <a:r>
              <a:rPr lang="en-US" sz="19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A</a:t>
            </a:r>
            <a:r>
              <a:rPr sz="19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scends </a:t>
            </a:r>
            <a:r>
              <a:rPr sz="1900" b="1" spc="-5" dirty="0">
                <a:solidFill>
                  <a:prstClr val="black"/>
                </a:solidFill>
                <a:latin typeface="Times New Roman"/>
                <a:cs typeface="Times New Roman"/>
              </a:rPr>
              <a:t>deep to the </a:t>
            </a:r>
            <a:r>
              <a:rPr sz="1900" b="1" spc="-10" dirty="0">
                <a:solidFill>
                  <a:prstClr val="black"/>
                </a:solidFill>
                <a:latin typeface="Times New Roman"/>
                <a:cs typeface="Times New Roman"/>
              </a:rPr>
              <a:t>parotid</a:t>
            </a:r>
            <a:r>
              <a:rPr sz="1900" b="1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00" b="1" spc="-5" dirty="0">
                <a:solidFill>
                  <a:prstClr val="black"/>
                </a:solidFill>
                <a:latin typeface="Times New Roman"/>
                <a:cs typeface="Times New Roman"/>
              </a:rPr>
              <a:t>gland</a:t>
            </a:r>
            <a:endParaRPr sz="19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spcBef>
                <a:spcPts val="459"/>
              </a:spcBef>
            </a:pPr>
            <a:endParaRPr lang="en-US" sz="1900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spcBef>
                <a:spcPts val="459"/>
              </a:spcBef>
            </a:pPr>
            <a:r>
              <a:rPr lang="en-US" sz="19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G</a:t>
            </a:r>
            <a:r>
              <a:rPr sz="1900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ives </a:t>
            </a:r>
            <a:r>
              <a:rPr sz="1900" spc="-15" dirty="0">
                <a:solidFill>
                  <a:prstClr val="black"/>
                </a:solidFill>
                <a:latin typeface="Times New Roman"/>
                <a:cs typeface="Times New Roman"/>
              </a:rPr>
              <a:t>off </a:t>
            </a:r>
            <a:r>
              <a:rPr sz="1900" spc="-5" dirty="0">
                <a:solidFill>
                  <a:srgbClr val="C00000"/>
                </a:solidFill>
                <a:latin typeface="Times New Roman"/>
                <a:cs typeface="Times New Roman"/>
              </a:rPr>
              <a:t>NO branches 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in the</a:t>
            </a:r>
            <a:r>
              <a:rPr sz="1900" spc="3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00" spc="-5" dirty="0">
                <a:solidFill>
                  <a:prstClr val="black"/>
                </a:solidFill>
                <a:latin typeface="Times New Roman"/>
                <a:cs typeface="Times New Roman"/>
              </a:rPr>
              <a:t>neck</a:t>
            </a:r>
            <a:endParaRPr sz="19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">
              <a:spcBef>
                <a:spcPts val="395"/>
              </a:spcBef>
            </a:pPr>
            <a:endParaRPr lang="en-US" sz="1600" b="1" spc="-5" dirty="0" smtClean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12700">
              <a:spcBef>
                <a:spcPts val="395"/>
              </a:spcBef>
            </a:pPr>
            <a:r>
              <a:rPr lang="en-US" sz="1600" b="1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r>
              <a:rPr sz="1600" b="1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upplies</a:t>
            </a:r>
            <a:r>
              <a:rPr sz="1600" b="1" spc="15" dirty="0" smtClean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the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55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60119" indent="-170815">
              <a:spcBef>
                <a:spcPts val="5"/>
              </a:spcBef>
              <a:buSzPct val="93750"/>
              <a:buFontTx/>
              <a:buAutoNum type="arabicPlain"/>
              <a:tabLst>
                <a:tab pos="960755" algn="l"/>
              </a:tabLst>
            </a:pPr>
            <a:r>
              <a:rPr sz="1600" spc="-5" dirty="0">
                <a:solidFill>
                  <a:srgbClr val="6F2F9F"/>
                </a:solidFill>
                <a:latin typeface="Times New Roman"/>
                <a:cs typeface="Times New Roman"/>
              </a:rPr>
              <a:t>brain,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60119" indent="-170815">
              <a:spcBef>
                <a:spcPts val="670"/>
              </a:spcBef>
              <a:buSzPct val="93750"/>
              <a:buFontTx/>
              <a:buAutoNum type="arabicPlain"/>
              <a:tabLst>
                <a:tab pos="960755" algn="l"/>
              </a:tabLst>
            </a:pPr>
            <a:r>
              <a:rPr sz="1600" spc="-5" dirty="0">
                <a:solidFill>
                  <a:srgbClr val="6F2F9F"/>
                </a:solidFill>
                <a:latin typeface="Times New Roman"/>
                <a:cs typeface="Times New Roman"/>
              </a:rPr>
              <a:t>the</a:t>
            </a:r>
            <a:r>
              <a:rPr sz="160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6F2F9F"/>
                </a:solidFill>
                <a:latin typeface="Times New Roman"/>
                <a:cs typeface="Times New Roman"/>
              </a:rPr>
              <a:t>eyes,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60119" indent="-170815">
              <a:spcBef>
                <a:spcPts val="385"/>
              </a:spcBef>
              <a:buSzPct val="93750"/>
              <a:buFontTx/>
              <a:buAutoNum type="arabicPlain"/>
              <a:tabLst>
                <a:tab pos="960755" algn="l"/>
              </a:tabLst>
            </a:pPr>
            <a:r>
              <a:rPr sz="1600" spc="-5" dirty="0">
                <a:solidFill>
                  <a:srgbClr val="6F2F9F"/>
                </a:solidFill>
                <a:latin typeface="Times New Roman"/>
                <a:cs typeface="Times New Roman"/>
              </a:rPr>
              <a:t>the</a:t>
            </a:r>
            <a:r>
              <a:rPr sz="160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6F2F9F"/>
                </a:solidFill>
                <a:latin typeface="Times New Roman"/>
                <a:cs typeface="Times New Roman"/>
              </a:rPr>
              <a:t>forehead,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10919" indent="-221615">
              <a:spcBef>
                <a:spcPts val="385"/>
              </a:spcBef>
              <a:buSzPct val="93750"/>
              <a:buFontTx/>
              <a:buAutoNum type="arabicPlain"/>
              <a:tabLst>
                <a:tab pos="1011555" algn="l"/>
              </a:tabLst>
            </a:pPr>
            <a:r>
              <a:rPr sz="1600" spc="-5" dirty="0">
                <a:solidFill>
                  <a:srgbClr val="6F2F9F"/>
                </a:solidFill>
                <a:latin typeface="Times New Roman"/>
                <a:cs typeface="Times New Roman"/>
              </a:rPr>
              <a:t>part of the</a:t>
            </a:r>
            <a:r>
              <a:rPr sz="1600" spc="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6F2F9F"/>
                </a:solidFill>
                <a:latin typeface="Times New Roman"/>
                <a:cs typeface="Times New Roman"/>
              </a:rPr>
              <a:t>nose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381000"/>
            <a:ext cx="4038600" cy="541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5" dirty="0">
                <a:solidFill>
                  <a:prstClr val="black"/>
                </a:solidFill>
              </a:rPr>
              <a:pPr marL="25400">
                <a:lnSpc>
                  <a:spcPts val="1425"/>
                </a:lnSpc>
              </a:pPr>
              <a:t>15</a:t>
            </a:fld>
            <a:endParaRPr spc="-5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11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228600"/>
            <a:ext cx="4572000" cy="108522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spcBef>
                <a:spcPts val="195"/>
              </a:spcBef>
              <a:tabLst>
                <a:tab pos="423545" algn="l"/>
              </a:tabLst>
            </a:pPr>
            <a:r>
              <a:rPr lang="en-US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INTERNAL CAROTID ARTRY</a:t>
            </a:r>
            <a:endParaRPr lang="en-US" b="1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474345" marR="5080">
              <a:lnSpc>
                <a:spcPct val="110000"/>
              </a:lnSpc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 marR="5080">
              <a:lnSpc>
                <a:spcPct val="110000"/>
              </a:lnSpc>
            </a:pPr>
            <a:r>
              <a:rPr lang="en-US" sz="1600" dirty="0" smtClean="0">
                <a:solidFill>
                  <a:prstClr val="black"/>
                </a:solidFill>
                <a:latin typeface="Times New Roman"/>
                <a:cs typeface="Times New Roman"/>
              </a:rPr>
              <a:t>It has a four part </a:t>
            </a:r>
          </a:p>
          <a:p>
            <a:pPr marL="474345" marR="5080">
              <a:lnSpc>
                <a:spcPct val="110000"/>
              </a:lnSpc>
            </a:pPr>
            <a:endParaRPr lang="en-US" sz="16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60095" marR="508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C00000"/>
                </a:solidFill>
                <a:latin typeface="Times New Roman"/>
                <a:cs typeface="Times New Roman"/>
              </a:rPr>
              <a:t>Cervical part </a:t>
            </a:r>
            <a:r>
              <a:rPr lang="en-US" sz="1600" dirty="0" smtClean="0">
                <a:solidFill>
                  <a:prstClr val="black"/>
                </a:solidFill>
                <a:latin typeface="Times New Roman"/>
                <a:cs typeface="Times New Roman"/>
              </a:rPr>
              <a:t>– no give any branch in neck </a:t>
            </a:r>
          </a:p>
          <a:p>
            <a:pPr marL="474345" marR="5080">
              <a:lnSpc>
                <a:spcPct val="110000"/>
              </a:lnSpc>
            </a:pPr>
            <a:endParaRPr lang="en-US" sz="16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60095" marR="508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C00000"/>
                </a:solidFill>
                <a:latin typeface="Times New Roman"/>
                <a:cs typeface="Times New Roman"/>
              </a:rPr>
              <a:t>Petrous part </a:t>
            </a:r>
            <a:r>
              <a:rPr lang="en-US" sz="1600" dirty="0" smtClean="0">
                <a:solidFill>
                  <a:prstClr val="black"/>
                </a:solidFill>
                <a:latin typeface="Times New Roman"/>
                <a:cs typeface="Times New Roman"/>
              </a:rPr>
              <a:t>– </a:t>
            </a:r>
          </a:p>
          <a:p>
            <a:pPr marL="1217295" marR="508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Carotico</a:t>
            </a:r>
            <a:r>
              <a:rPr lang="en-US" sz="1600" dirty="0" smtClean="0">
                <a:solidFill>
                  <a:prstClr val="black"/>
                </a:solidFill>
                <a:latin typeface="Times New Roman"/>
                <a:cs typeface="Times New Roman"/>
              </a:rPr>
              <a:t>- tympanic branch</a:t>
            </a:r>
          </a:p>
          <a:p>
            <a:pPr marL="1217295" marR="508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  <a:latin typeface="Times New Roman"/>
                <a:cs typeface="Times New Roman"/>
              </a:rPr>
              <a:t>Branch to </a:t>
            </a:r>
            <a:r>
              <a:rPr lang="en-US" sz="1600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ptrygoid</a:t>
            </a:r>
            <a:r>
              <a:rPr lang="en-US" sz="1600" dirty="0" smtClean="0">
                <a:solidFill>
                  <a:prstClr val="black"/>
                </a:solidFill>
                <a:latin typeface="Times New Roman"/>
                <a:cs typeface="Times New Roman"/>
              </a:rPr>
              <a:t> canal</a:t>
            </a:r>
          </a:p>
          <a:p>
            <a:pPr marL="760095" marR="508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60095" marR="508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C00000"/>
                </a:solidFill>
                <a:latin typeface="Times New Roman"/>
                <a:cs typeface="Times New Roman"/>
              </a:rPr>
              <a:t>Cavernous part - </a:t>
            </a:r>
          </a:p>
          <a:p>
            <a:pPr marL="1217295" marR="508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  <a:latin typeface="Times New Roman"/>
                <a:cs typeface="Times New Roman"/>
              </a:rPr>
              <a:t>Inferior hypophysial artery</a:t>
            </a:r>
          </a:p>
          <a:p>
            <a:pPr marL="1217295" marR="508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  <a:latin typeface="Times New Roman"/>
                <a:cs typeface="Times New Roman"/>
              </a:rPr>
              <a:t>Meningeal branch  </a:t>
            </a:r>
          </a:p>
          <a:p>
            <a:pPr marL="760095" marR="508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60095" marR="508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C00000"/>
                </a:solidFill>
                <a:latin typeface="Times New Roman"/>
                <a:cs typeface="Times New Roman"/>
              </a:rPr>
              <a:t>Cerebral part – </a:t>
            </a:r>
          </a:p>
          <a:p>
            <a:pPr marL="1217295" marR="508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Superior hypophysial artery</a:t>
            </a:r>
          </a:p>
          <a:p>
            <a:pPr marL="1217295" marR="508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Ophthalmic artery</a:t>
            </a:r>
          </a:p>
          <a:p>
            <a:pPr marL="1217295" marR="508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Posterior communicating artery</a:t>
            </a:r>
          </a:p>
          <a:p>
            <a:pPr marL="1217295" marR="508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Anterior choroidal artery</a:t>
            </a:r>
          </a:p>
          <a:p>
            <a:pPr marL="1217295" marR="508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Anterior </a:t>
            </a:r>
            <a:r>
              <a:rPr lang="en-US" sz="1600" dirty="0" err="1" smtClean="0">
                <a:latin typeface="Times New Roman"/>
                <a:cs typeface="Times New Roman"/>
              </a:rPr>
              <a:t>cerbral</a:t>
            </a:r>
            <a:r>
              <a:rPr lang="en-US" sz="1600" dirty="0" smtClean="0">
                <a:latin typeface="Times New Roman"/>
                <a:cs typeface="Times New Roman"/>
              </a:rPr>
              <a:t> artery</a:t>
            </a:r>
          </a:p>
          <a:p>
            <a:pPr marL="1217295" marR="508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Middle cerebral artery </a:t>
            </a:r>
          </a:p>
          <a:p>
            <a:pPr marL="760095" marR="508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474345" marR="5080">
              <a:lnSpc>
                <a:spcPct val="110000"/>
              </a:lnSpc>
            </a:pPr>
            <a:r>
              <a:rPr lang="en-US" dirty="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endParaRPr lang="en-US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424180" marR="54610">
              <a:lnSpc>
                <a:spcPts val="1730"/>
              </a:lnSpc>
              <a:spcBef>
                <a:spcPts val="405"/>
              </a:spcBef>
            </a:pPr>
            <a:endParaRPr lang="en-US" spc="-5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 marR="54610">
              <a:lnSpc>
                <a:spcPts val="1730"/>
              </a:lnSpc>
              <a:spcBef>
                <a:spcPts val="405"/>
              </a:spcBef>
            </a:pPr>
            <a:r>
              <a:rPr lang="en-US" spc="-5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>
              <a:lnSpc>
                <a:spcPts val="1825"/>
              </a:lnSpc>
              <a:spcBef>
                <a:spcPts val="165"/>
              </a:spcBef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345">
              <a:lnSpc>
                <a:spcPts val="1825"/>
              </a:lnSpc>
              <a:spcBef>
                <a:spcPts val="165"/>
              </a:spcBef>
            </a:pP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24180">
              <a:spcBef>
                <a:spcPts val="190"/>
              </a:spcBef>
            </a:pPr>
            <a:endParaRPr lang="en-US" spc="-5" dirty="0" smtClean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424180">
              <a:spcBef>
                <a:spcPts val="190"/>
              </a:spcBef>
            </a:pPr>
            <a:r>
              <a:rPr lang="en-US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Branches</a:t>
            </a:r>
          </a:p>
          <a:p>
            <a:pPr marL="424180">
              <a:spcBef>
                <a:spcPts val="190"/>
              </a:spcBef>
            </a:pPr>
            <a:endParaRPr lang="en-US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75690" marR="1226185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Transverse facial artery  </a:t>
            </a:r>
          </a:p>
          <a:p>
            <a:pPr marL="1075690" marR="1226185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Anterior Auricular branch</a:t>
            </a:r>
            <a:r>
              <a:rPr lang="en-US" spc="2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7569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lang="en-US" spc="-5" dirty="0" err="1" smtClean="0">
                <a:solidFill>
                  <a:srgbClr val="006FC0"/>
                </a:solidFill>
                <a:latin typeface="Times New Roman"/>
                <a:cs typeface="Times New Roman"/>
              </a:rPr>
              <a:t>Zygomatico</a:t>
            </a:r>
            <a:r>
              <a:rPr lang="en-US" spc="-5" dirty="0">
                <a:solidFill>
                  <a:srgbClr val="006FC0"/>
                </a:solidFill>
                <a:latin typeface="Times New Roman"/>
                <a:cs typeface="Times New Roman"/>
              </a:rPr>
              <a:t>-</a:t>
            </a: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orbital  branch</a:t>
            </a:r>
          </a:p>
          <a:p>
            <a:pPr marL="107569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Middle temporal artery</a:t>
            </a:r>
          </a:p>
          <a:p>
            <a:pPr marL="107569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Anterior branch (Frontal branch)</a:t>
            </a:r>
          </a:p>
          <a:p>
            <a:pPr marL="1075690" indent="-285750">
              <a:spcBef>
                <a:spcPts val="195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Posterior branch (Parietal branch)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34000" y="1143000"/>
            <a:ext cx="3505200" cy="495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307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82296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SUBCLAVIAL ARTERY 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97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04800"/>
            <a:ext cx="5410200" cy="6172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Subclavian artery:-</a:t>
            </a:r>
          </a:p>
          <a:p>
            <a:pPr eaLnBrk="1" hangingPunct="1"/>
            <a:endParaRPr lang="en-US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Rt. &amp; Lt. arteries carry the blood to the upper limbs.</a:t>
            </a:r>
          </a:p>
          <a:p>
            <a:pPr eaLnBrk="1" hangingPunct="1"/>
            <a:endParaRPr lang="en-US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territorial supply extend to the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rain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bdominal wall &amp; Fingers.</a:t>
            </a:r>
          </a:p>
          <a:p>
            <a:pPr eaLnBrk="1" hangingPunct="1">
              <a:buFontTx/>
              <a:buNone/>
            </a:pPr>
            <a:endParaRPr lang="en-US" altLang="en-US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Origins:-</a:t>
            </a:r>
          </a:p>
          <a:p>
            <a:pPr eaLnBrk="1" hangingPunct="1">
              <a:buFontTx/>
              <a:buNone/>
            </a:pP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-</a:t>
            </a:r>
          </a:p>
          <a:p>
            <a:pPr eaLnBrk="1" hangingPunct="1">
              <a:buFontTx/>
              <a:buNone/>
            </a:pP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Rt. Subclavian artery arises from the brachiocephalic trunk.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from three sources – right 4</a:t>
            </a:r>
            <a:r>
              <a:rPr lang="en-US" altLang="en-US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aortic arch, right dorsal aorta &amp; right 7</a:t>
            </a:r>
            <a:r>
              <a:rPr lang="en-US" altLang="en-US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intersegmental artery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-</a:t>
            </a:r>
          </a:p>
          <a:p>
            <a:pPr eaLnBrk="1" hangingPunct="1">
              <a:buFontTx/>
              <a:buNone/>
            </a:pP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Lt. subclavian artery arises from the  arch of aorta. </a:t>
            </a:r>
          </a:p>
          <a:p>
            <a:pPr lvl="2" eaLnBrk="1" hangingPunct="1"/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eaLnBrk="1" hangingPunct="1"/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from left 7</a:t>
            </a:r>
            <a:r>
              <a:rPr lang="en-US" altLang="en-US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intersegmental artery </a:t>
            </a:r>
          </a:p>
        </p:txBody>
      </p:sp>
      <p:sp>
        <p:nvSpPr>
          <p:cNvPr id="3" name="Rectangle 2"/>
          <p:cNvSpPr/>
          <p:nvPr/>
        </p:nvSpPr>
        <p:spPr>
          <a:xfrm>
            <a:off x="6248400" y="1066799"/>
            <a:ext cx="350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89940">
              <a:spcBef>
                <a:spcPts val="195"/>
              </a:spcBef>
            </a:pP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599" y="1973826"/>
            <a:ext cx="3561735" cy="2414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73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can01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34" y="418194"/>
            <a:ext cx="8027066" cy="598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53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31952"/>
            <a:ext cx="4800600" cy="632124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Branches –</a:t>
            </a:r>
          </a:p>
          <a:p>
            <a:pPr marL="0" indent="0" eaLnBrk="1" hangingPunct="1">
              <a:buNone/>
            </a:pP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None/>
            </a:pP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1</a:t>
            </a:r>
            <a:r>
              <a:rPr lang="en-US" altLang="en-US" sz="1800" b="1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part :-</a:t>
            </a:r>
          </a:p>
          <a:p>
            <a:pPr marL="0" indent="0" eaLnBrk="1" hangingPunct="1">
              <a:buNone/>
            </a:pPr>
            <a:endParaRPr lang="en-US" altLang="en-US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V- vertebral artery</a:t>
            </a:r>
          </a:p>
          <a:p>
            <a:pPr marL="0" indent="0" eaLnBrk="1" hangingPunct="1">
              <a:buNone/>
            </a:pPr>
            <a:r>
              <a:rPr lang="en-US" alt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I – internal thoracic artery </a:t>
            </a:r>
          </a:p>
          <a:p>
            <a:pPr marL="0" indent="0" eaLnBrk="1" hangingPunct="1">
              <a:buNone/>
            </a:pPr>
            <a:r>
              <a:rPr lang="en-US" alt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 – thyro-cervical trunk </a:t>
            </a: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(on left side)</a:t>
            </a:r>
          </a:p>
          <a:p>
            <a:pPr marL="0" indent="0" eaLnBrk="1" hangingPunct="1">
              <a:buNone/>
            </a:pPr>
            <a:endParaRPr lang="en-US" altLang="en-US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2</a:t>
            </a:r>
            <a:r>
              <a:rPr lang="en-US" altLang="en-US" sz="1800" b="1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part :-</a:t>
            </a:r>
          </a:p>
          <a:p>
            <a:pPr marL="0" indent="0" eaLnBrk="1" hangingPunct="1">
              <a:buNone/>
            </a:pP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eaLnBrk="1" hangingPunct="1">
              <a:buNone/>
            </a:pP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Costo</a:t>
            </a:r>
            <a:r>
              <a:rPr lang="en-US" alt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cervical trunk </a:t>
            </a: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on right side)</a:t>
            </a:r>
          </a:p>
          <a:p>
            <a:pPr marL="0" indent="0" eaLnBrk="1" hangingPunct="1">
              <a:buNone/>
            </a:pPr>
            <a:endParaRPr lang="en-US" altLang="en-US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3</a:t>
            </a:r>
            <a:r>
              <a:rPr lang="en-US" altLang="en-US" sz="1800" b="1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part :- </a:t>
            </a:r>
          </a:p>
          <a:p>
            <a:pPr marL="0" indent="0" eaLnBrk="1" hangingPunct="1">
              <a:buNone/>
            </a:pPr>
            <a:endParaRPr lang="en-US" altLang="en-US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Dorsal scapular artery </a:t>
            </a:r>
            <a:endParaRPr lang="en-US" alt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Tx/>
              <a:buNone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929" y="1447800"/>
            <a:ext cx="4324163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47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scan015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838200"/>
            <a:ext cx="7578725" cy="5048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3832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Vertebral Artery 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762000"/>
            <a:ext cx="4267200" cy="53340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2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Vertebral  artery</a:t>
            </a:r>
          </a:p>
          <a:p>
            <a:pPr marL="457200" lvl="1" indent="0">
              <a:buNone/>
            </a:pPr>
            <a:endParaRPr lang="en-US" sz="2200" b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ranch of  1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part of subclavian artery</a:t>
            </a:r>
          </a:p>
          <a:p>
            <a:pPr marL="457200" lvl="1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Ascends in the foramina transversaria of upper six cervical vertebrae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winds backwards &amp; medially around the lateral mass of atlas and pierces posterior atlanto-occipital membrane </a:t>
            </a:r>
          </a:p>
          <a:p>
            <a:pPr marL="457200" lvl="1" indent="0">
              <a:buNone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14400"/>
            <a:ext cx="4607355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384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304800"/>
            <a:ext cx="4495800" cy="6324600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enters the posterior cranial fossa through foramen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magnum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lower border of pons both artery unite and form basilar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artery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Branches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intracranial part of vertebral artery-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Anterior spinal artery</a:t>
            </a:r>
          </a:p>
          <a:p>
            <a:pPr lvl="2"/>
            <a:endParaRPr lang="en-US" sz="1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Posterior spinal artery</a:t>
            </a:r>
          </a:p>
          <a:p>
            <a:pPr lvl="2"/>
            <a:endParaRPr lang="en-US" sz="1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Postero inferior cerebellar artery</a:t>
            </a:r>
          </a:p>
          <a:p>
            <a:pPr lvl="2"/>
            <a:endParaRPr lang="en-US" sz="1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Medullary artery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558" y="2733590"/>
            <a:ext cx="3733800" cy="4044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0"/>
            <a:ext cx="3148358" cy="273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506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VEINS OF NECK </a:t>
            </a:r>
            <a:endParaRPr lang="en-US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724400" cy="4678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Veins of neck are – </a:t>
            </a:r>
          </a:p>
          <a:p>
            <a:pPr lvl="2"/>
            <a:endParaRPr lang="en-US" b="1" dirty="0" smtClean="0">
              <a:solidFill>
                <a:srgbClr val="0070C0"/>
              </a:solidFill>
            </a:endParaRPr>
          </a:p>
          <a:p>
            <a:pPr lvl="2"/>
            <a:r>
              <a:rPr lang="en-US" b="1" dirty="0" smtClean="0">
                <a:solidFill>
                  <a:srgbClr val="0070C0"/>
                </a:solidFill>
              </a:rPr>
              <a:t>Subclavian vein </a:t>
            </a:r>
          </a:p>
          <a:p>
            <a:pPr lvl="2"/>
            <a:endParaRPr lang="en-US" b="1" dirty="0" smtClean="0">
              <a:solidFill>
                <a:srgbClr val="0070C0"/>
              </a:solidFill>
            </a:endParaRPr>
          </a:p>
          <a:p>
            <a:pPr lvl="2"/>
            <a:r>
              <a:rPr lang="en-US" b="1" dirty="0" smtClean="0">
                <a:solidFill>
                  <a:srgbClr val="0070C0"/>
                </a:solidFill>
              </a:rPr>
              <a:t>Jugular veins</a:t>
            </a:r>
          </a:p>
          <a:p>
            <a:pPr lvl="3"/>
            <a:endParaRPr lang="en-US" dirty="0" smtClean="0">
              <a:solidFill>
                <a:srgbClr val="002060"/>
              </a:solidFill>
            </a:endParaRPr>
          </a:p>
          <a:p>
            <a:pPr lvl="3"/>
            <a:r>
              <a:rPr lang="en-US" dirty="0" smtClean="0">
                <a:solidFill>
                  <a:srgbClr val="002060"/>
                </a:solidFill>
              </a:rPr>
              <a:t>External jugular vein</a:t>
            </a:r>
          </a:p>
          <a:p>
            <a:pPr lvl="3"/>
            <a:endParaRPr lang="en-US" dirty="0" smtClean="0">
              <a:solidFill>
                <a:srgbClr val="002060"/>
              </a:solidFill>
            </a:endParaRPr>
          </a:p>
          <a:p>
            <a:pPr lvl="3"/>
            <a:r>
              <a:rPr lang="en-US" dirty="0" smtClean="0">
                <a:solidFill>
                  <a:srgbClr val="002060"/>
                </a:solidFill>
              </a:rPr>
              <a:t>Internal jugular vein </a:t>
            </a:r>
          </a:p>
          <a:p>
            <a:pPr lvl="3"/>
            <a:endParaRPr lang="en-US" dirty="0" smtClean="0">
              <a:solidFill>
                <a:srgbClr val="002060"/>
              </a:solidFill>
            </a:endParaRPr>
          </a:p>
          <a:p>
            <a:pPr lvl="3"/>
            <a:r>
              <a:rPr lang="en-US" dirty="0" smtClean="0">
                <a:solidFill>
                  <a:srgbClr val="002060"/>
                </a:solidFill>
              </a:rPr>
              <a:t>Anterior jugular vein 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999" y="2057400"/>
            <a:ext cx="4815224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082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Subclavian vein- </a:t>
            </a:r>
          </a:p>
          <a:p>
            <a:r>
              <a:rPr lang="en-US" sz="2000" dirty="0" smtClean="0"/>
              <a:t>Begins as the continuation of axillary vein at the outer border of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rib </a:t>
            </a:r>
          </a:p>
          <a:p>
            <a:r>
              <a:rPr lang="en-US" sz="2000" dirty="0" smtClean="0"/>
              <a:t>In the posterior triangle of neck it lies anterior &amp; inferior to the subclavian artery </a:t>
            </a:r>
          </a:p>
          <a:p>
            <a:r>
              <a:rPr lang="en-US" sz="2000" dirty="0" smtClean="0"/>
              <a:t>It ends by joining the internal jugular vein to form brachiocephalic vein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2495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304800"/>
            <a:ext cx="5766619" cy="632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Infront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clavicle &amp; subclavius muscle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Behind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subclavian artery 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Below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first rib &amp; cervical  pleura 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Tributaries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lvl="2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jugular vein </a:t>
            </a:r>
          </a:p>
          <a:p>
            <a:pPr lvl="2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Dorsal scapular vein</a:t>
            </a:r>
          </a:p>
          <a:p>
            <a:pPr lvl="2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jugular vein (occasionally)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585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6397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 jugular vein 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43434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Drains the blood from greater part of face &amp; scalp 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Formed by the union of post.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uricular vein &amp; post. division of retromandibular vein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Tributaries –</a:t>
            </a:r>
          </a:p>
          <a:p>
            <a:pPr lvl="2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cervical vein </a:t>
            </a:r>
          </a:p>
          <a:p>
            <a:pPr lvl="2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Suprascapular vein</a:t>
            </a:r>
          </a:p>
          <a:p>
            <a:pPr lvl="2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jugular vein </a:t>
            </a:r>
          </a:p>
          <a:p>
            <a:pPr lvl="2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Formative tributaries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19400"/>
            <a:ext cx="4574826" cy="272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4737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Internal jugular vein 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4572000" cy="48768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 deep vein of neck 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lies inside the carotid sheath 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begins as a continuation of sigmoid sinus at posterior part of jugular foramen at the base of skull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its origin it exhibits superior bulb(closely related to floor of middle ear) 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terminates by joining subclavian vein &amp; forms brachiocephalic vein </a:t>
            </a:r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745" y="1828800"/>
            <a:ext cx="4293704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65717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4343400" cy="56689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Tributaries – </a:t>
            </a:r>
          </a:p>
          <a:p>
            <a:pPr lvl="1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Inferior petrosal sinus (1</a:t>
            </a:r>
            <a:r>
              <a:rPr lang="en-US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tributary )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Pharyngeal vein 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facial vein</a:t>
            </a:r>
          </a:p>
          <a:p>
            <a:pPr marL="457200" lvl="1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Lingual vein 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thyroid vein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Middle thyroid vein </a:t>
            </a:r>
          </a:p>
          <a:p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378" y="1676400"/>
            <a:ext cx="5009322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41487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CERVICAL PLEXUS 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886200" cy="4754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Located in the upper part of neck behind the prevertebral fascia 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Infront of scalenus medius &amp; levator scapulae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formed by the ventral primary rami of upper four cervical nerves(C1to C4)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important branch is the phrenic nerve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133600"/>
            <a:ext cx="3774252" cy="299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44340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4267200" cy="609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by the upper four cervical nerves</a:t>
            </a:r>
          </a:p>
          <a:p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three loops in cervical plexus </a:t>
            </a:r>
          </a:p>
          <a:p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ramus is divides into ascending &amp; descending branch( except 1</a:t>
            </a:r>
            <a:r>
              <a:rPr lang="en-US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loop between C2 &amp; C3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loop between C3 &amp; C4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loop between C4 &amp; C5  </a:t>
            </a:r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76400"/>
            <a:ext cx="4154487" cy="3301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4294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4953000" cy="6172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Branches –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Deep or Muscular branches </a:t>
            </a:r>
          </a:p>
          <a:p>
            <a:pPr lvl="1"/>
            <a:r>
              <a:rPr lang="en-US" dirty="0" smtClean="0"/>
              <a:t>Medial branch – </a:t>
            </a:r>
          </a:p>
          <a:p>
            <a:pPr lvl="2"/>
            <a:r>
              <a:rPr lang="en-US" dirty="0" smtClean="0"/>
              <a:t>Rectus capitis lateralis &amp; anterior, </a:t>
            </a:r>
          </a:p>
          <a:p>
            <a:pPr lvl="2"/>
            <a:r>
              <a:rPr lang="en-US" dirty="0" smtClean="0"/>
              <a:t>Longus capitis &amp; </a:t>
            </a:r>
            <a:r>
              <a:rPr lang="en-US" dirty="0" err="1" smtClean="0"/>
              <a:t>colli</a:t>
            </a:r>
            <a:r>
              <a:rPr lang="en-US" dirty="0" smtClean="0"/>
              <a:t> , </a:t>
            </a:r>
          </a:p>
          <a:p>
            <a:pPr lvl="2"/>
            <a:r>
              <a:rPr lang="en-US" dirty="0" smtClean="0"/>
              <a:t>descending cervicalis , phrenic nerve (C3, C4 &amp; C5 )</a:t>
            </a:r>
          </a:p>
          <a:p>
            <a:pPr lvl="1"/>
            <a:r>
              <a:rPr lang="en-US" dirty="0" smtClean="0"/>
              <a:t>Lateral branch  – </a:t>
            </a:r>
          </a:p>
          <a:p>
            <a:pPr lvl="2"/>
            <a:r>
              <a:rPr lang="en-US" dirty="0" smtClean="0"/>
              <a:t>scalene muscles, </a:t>
            </a:r>
          </a:p>
          <a:p>
            <a:pPr lvl="2"/>
            <a:r>
              <a:rPr lang="en-US" dirty="0" smtClean="0"/>
              <a:t>levator scapulae , </a:t>
            </a:r>
          </a:p>
          <a:p>
            <a:pPr lvl="2"/>
            <a:r>
              <a:rPr lang="en-US" dirty="0" smtClean="0"/>
              <a:t>proprioceptive to the SCM &amp; trapezius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Superficial branches </a:t>
            </a:r>
          </a:p>
          <a:p>
            <a:pPr lvl="1"/>
            <a:r>
              <a:rPr lang="en-US" dirty="0" smtClean="0"/>
              <a:t>Ascending branch – </a:t>
            </a:r>
          </a:p>
          <a:p>
            <a:pPr lvl="2"/>
            <a:r>
              <a:rPr lang="en-US" dirty="0" smtClean="0"/>
              <a:t>lesser occipital nerve (C2), </a:t>
            </a:r>
          </a:p>
          <a:p>
            <a:pPr lvl="2"/>
            <a:r>
              <a:rPr lang="en-US" dirty="0" smtClean="0"/>
              <a:t>Greater occipital nerve(C2,C3), </a:t>
            </a:r>
          </a:p>
          <a:p>
            <a:pPr lvl="2"/>
            <a:r>
              <a:rPr lang="en-US" dirty="0" smtClean="0"/>
              <a:t>transverse cutaneous (C2,C3)</a:t>
            </a:r>
          </a:p>
          <a:p>
            <a:pPr lvl="1"/>
            <a:r>
              <a:rPr lang="en-US" dirty="0" smtClean="0"/>
              <a:t>Descending branch – 		</a:t>
            </a:r>
            <a:endParaRPr lang="en-US" dirty="0"/>
          </a:p>
          <a:p>
            <a:pPr lvl="2"/>
            <a:r>
              <a:rPr lang="en-US" dirty="0" smtClean="0"/>
              <a:t>supraclavicular nerve (C3,C4)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362200"/>
            <a:ext cx="4151313" cy="330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653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Cervical sympathetic trunk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4191000" cy="5029200"/>
          </a:xfrm>
        </p:spPr>
        <p:txBody>
          <a:bodyPr/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Extend from base of skull to neck of 1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rib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aravertebral in position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Situated behind the carotid sheath &amp; infront of longus capitis   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Cranial continuation of sympathetic chain is called internal carotid nerve 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4362450" cy="367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90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4800600" cy="6400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sympathetic trunk presents three cervical  ganglia </a:t>
            </a:r>
          </a:p>
          <a:p>
            <a:pPr marL="0" indent="0"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Superior cervical ganglia</a:t>
            </a:r>
          </a:p>
          <a:p>
            <a:pPr lvl="1"/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Largest of cervical ganglia</a:t>
            </a:r>
          </a:p>
          <a:p>
            <a:pPr lvl="1"/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Fusiform in shape </a:t>
            </a:r>
          </a:p>
          <a:p>
            <a:pPr lvl="1"/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by fusion of upper four cervical ganglia (C1- C4)</a:t>
            </a:r>
          </a:p>
          <a:p>
            <a:pPr marL="457200" lvl="1" indent="0">
              <a:buNone/>
            </a:pP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Situated opposite to C2 &amp; C3 vertebrae</a:t>
            </a:r>
          </a:p>
          <a:p>
            <a:pPr lvl="1"/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preganglionic fibres mostly from upper three thoracic segments of spinal cord </a:t>
            </a:r>
          </a:p>
          <a:p>
            <a:pPr marL="0" indent="0">
              <a:buNone/>
            </a:pPr>
            <a:endParaRPr lang="en-US" sz="3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Branches – </a:t>
            </a:r>
          </a:p>
          <a:p>
            <a:pPr lvl="2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Laryngo pharyngeal branch </a:t>
            </a:r>
          </a:p>
          <a:p>
            <a:pPr lvl="2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Cardiac branch</a:t>
            </a:r>
          </a:p>
          <a:p>
            <a:pPr lvl="3"/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right cardiac branch – deep cardiac plexus ,</a:t>
            </a:r>
          </a:p>
          <a:p>
            <a:pPr lvl="3"/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left cardiac branch – superficial cardiac plexus </a:t>
            </a:r>
          </a:p>
          <a:p>
            <a:pPr lvl="2"/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Carotido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tympanic nerve  </a:t>
            </a:r>
          </a:p>
          <a:p>
            <a:pPr lvl="2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Deep petrosal nerve 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687" y="1447800"/>
            <a:ext cx="4324867" cy="363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952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4953000" cy="6324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Middle cervical ganglia 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Formed by union of C5 &amp; C6 nerves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Lies infront of T.P. of 6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cervical vertebra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Between CCA infront &amp; inf. thyroid artery behind </a:t>
            </a:r>
          </a:p>
          <a:p>
            <a:endParaRPr lang="en-US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Branches </a:t>
            </a:r>
          </a:p>
          <a:p>
            <a:pPr lvl="2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Grey rami to 5</a:t>
            </a:r>
            <a:r>
              <a:rPr lang="en-US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6</a:t>
            </a:r>
            <a:r>
              <a:rPr lang="en-US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cervical nerves </a:t>
            </a:r>
          </a:p>
          <a:p>
            <a:pPr lvl="2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Thyroid branch</a:t>
            </a:r>
          </a:p>
          <a:p>
            <a:pPr lvl="2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Cardiac branch – deep cardiac plexus </a:t>
            </a:r>
          </a:p>
          <a:p>
            <a:pPr lvl="2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Ansa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subclavia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752600"/>
            <a:ext cx="3959920" cy="3332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127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4495800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Inferior cervical ganglia 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Formed by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fusion of C7&amp;C8 cervical  ganglia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Irregular in shape 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Located in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scalenovertebral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triangle 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Related to front of neck of first rib 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Branches </a:t>
            </a:r>
          </a:p>
          <a:p>
            <a:pPr lvl="2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Gray rami to C7 &amp; C8 nerves</a:t>
            </a:r>
          </a:p>
          <a:p>
            <a:pPr lvl="2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Cardiac branch – deep cardiac plexus </a:t>
            </a:r>
          </a:p>
          <a:p>
            <a:pPr lvl="2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Vascular branch to subclavian artery </a:t>
            </a:r>
          </a:p>
          <a:p>
            <a:pPr lvl="2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Vertebral branch –vertebral plexus around vertebral artery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19200"/>
            <a:ext cx="4359712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311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812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12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1377</Words>
  <Application>Microsoft Office PowerPoint</Application>
  <PresentationFormat>On-screen Show (4:3)</PresentationFormat>
  <Paragraphs>445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11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Default Design</vt:lpstr>
      <vt:lpstr>2_Default Design</vt:lpstr>
      <vt:lpstr>4_Default Design</vt:lpstr>
      <vt:lpstr>7_Default Design</vt:lpstr>
      <vt:lpstr>Blood vessels of the Neck </vt:lpstr>
      <vt:lpstr>PowerPoint Presentation</vt:lpstr>
      <vt:lpstr> Carotid Sinus</vt:lpstr>
      <vt:lpstr> External carotid artery     terminal branches of CCA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Internal Carotid Artery</vt:lpstr>
      <vt:lpstr>PowerPoint Presentation</vt:lpstr>
      <vt:lpstr>SUBCLAVIAL ARTERY </vt:lpstr>
      <vt:lpstr>PowerPoint Presentation</vt:lpstr>
      <vt:lpstr>PowerPoint Presentation</vt:lpstr>
      <vt:lpstr>PowerPoint Presentation</vt:lpstr>
      <vt:lpstr>PowerPoint Presentation</vt:lpstr>
      <vt:lpstr>Vertebral Artery </vt:lpstr>
      <vt:lpstr>PowerPoint Presentation</vt:lpstr>
      <vt:lpstr>VEINS OF NECK </vt:lpstr>
      <vt:lpstr>PowerPoint Presentation</vt:lpstr>
      <vt:lpstr>PowerPoint Presentation</vt:lpstr>
      <vt:lpstr>External jugular vein </vt:lpstr>
      <vt:lpstr>Internal jugular vein </vt:lpstr>
      <vt:lpstr>PowerPoint Presentation</vt:lpstr>
      <vt:lpstr>CERVICAL PLEXUS </vt:lpstr>
      <vt:lpstr>PowerPoint Presentation</vt:lpstr>
      <vt:lpstr>PowerPoint Presentation</vt:lpstr>
      <vt:lpstr>Cervical sympathetic trunk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 vessels &amp; Nerves of the Neck</dc:title>
  <dc:creator>sarangdhar</dc:creator>
  <cp:lastModifiedBy>sarangdhar</cp:lastModifiedBy>
  <cp:revision>49</cp:revision>
  <dcterms:created xsi:type="dcterms:W3CDTF">2023-07-21T17:35:47Z</dcterms:created>
  <dcterms:modified xsi:type="dcterms:W3CDTF">2024-09-03T08:49:01Z</dcterms:modified>
</cp:coreProperties>
</file>