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ink/ink3.xml" ContentType="application/inkml+xml"/>
  <Override PartName="/ppt/ink/ink4.xml" ContentType="application/inkml+xml"/>
  <Override PartName="/ppt/ink/ink5.xml" ContentType="application/inkml+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ink/ink6.xml" ContentType="application/inkml+xml"/>
  <Override PartName="/ppt/ink/ink7.xml" ContentType="application/inkml+xml"/>
  <Override PartName="/ppt/ink/ink8.xml" ContentType="application/inkml+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notesSlides/notesSlide22.xml" ContentType="application/vnd.openxmlformats-officedocument.presentationml.notesSlide+xml"/>
  <Override PartName="/ppt/ink/ink14.xml" ContentType="application/inkml+xml"/>
  <Override PartName="/ppt/ink/ink15.xml" ContentType="application/inkml+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ink/ink16.xml" ContentType="application/inkml+xml"/>
  <Override PartName="/ppt/ink/ink17.xml" ContentType="application/inkml+xml"/>
  <Override PartName="/ppt/ink/ink18.xml" ContentType="application/inkml+xml"/>
  <Override PartName="/ppt/ink/ink19.xml" ContentType="application/inkml+xml"/>
  <Override PartName="/ppt/notesSlides/notesSlide25.xml" ContentType="application/vnd.openxmlformats-officedocument.presentationml.notesSlide+xml"/>
  <Override PartName="/ppt/ink/ink20.xml" ContentType="application/inkml+xml"/>
  <Override PartName="/ppt/ink/ink21.xml" ContentType="application/inkml+xml"/>
  <Override PartName="/ppt/ink/ink22.xml" ContentType="application/inkml+xml"/>
  <Override PartName="/ppt/ink/ink23.xml" ContentType="application/inkml+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ink/ink30.xml" ContentType="application/inkml+xml"/>
  <Override PartName="/ppt/ink/ink31.xml" ContentType="application/inkml+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0"/>
  </p:notesMasterIdLst>
  <p:sldIdLst>
    <p:sldId id="256" r:id="rId2"/>
    <p:sldId id="360" r:id="rId3"/>
    <p:sldId id="361" r:id="rId4"/>
    <p:sldId id="258" r:id="rId5"/>
    <p:sldId id="261" r:id="rId6"/>
    <p:sldId id="329" r:id="rId7"/>
    <p:sldId id="262" r:id="rId8"/>
    <p:sldId id="263" r:id="rId9"/>
    <p:sldId id="330" r:id="rId10"/>
    <p:sldId id="264" r:id="rId11"/>
    <p:sldId id="265" r:id="rId12"/>
    <p:sldId id="331" r:id="rId13"/>
    <p:sldId id="266" r:id="rId14"/>
    <p:sldId id="267" r:id="rId15"/>
    <p:sldId id="268" r:id="rId16"/>
    <p:sldId id="270" r:id="rId17"/>
    <p:sldId id="271" r:id="rId18"/>
    <p:sldId id="273" r:id="rId19"/>
    <p:sldId id="274" r:id="rId20"/>
    <p:sldId id="276" r:id="rId21"/>
    <p:sldId id="333" r:id="rId22"/>
    <p:sldId id="334" r:id="rId23"/>
    <p:sldId id="335" r:id="rId24"/>
    <p:sldId id="281" r:id="rId25"/>
    <p:sldId id="282" r:id="rId26"/>
    <p:sldId id="277" r:id="rId27"/>
    <p:sldId id="279" r:id="rId28"/>
    <p:sldId id="338" r:id="rId29"/>
    <p:sldId id="348" r:id="rId30"/>
    <p:sldId id="339" r:id="rId31"/>
    <p:sldId id="340" r:id="rId32"/>
    <p:sldId id="341" r:id="rId33"/>
    <p:sldId id="342" r:id="rId34"/>
    <p:sldId id="343" r:id="rId35"/>
    <p:sldId id="344" r:id="rId36"/>
    <p:sldId id="345" r:id="rId37"/>
    <p:sldId id="346" r:id="rId38"/>
    <p:sldId id="347" r:id="rId39"/>
    <p:sldId id="283" r:id="rId40"/>
    <p:sldId id="284" r:id="rId41"/>
    <p:sldId id="285" r:id="rId42"/>
    <p:sldId id="288" r:id="rId43"/>
    <p:sldId id="289" r:id="rId44"/>
    <p:sldId id="295" r:id="rId45"/>
    <p:sldId id="296" r:id="rId46"/>
    <p:sldId id="355" r:id="rId47"/>
    <p:sldId id="357" r:id="rId48"/>
    <p:sldId id="299" r:id="rId49"/>
    <p:sldId id="336" r:id="rId50"/>
    <p:sldId id="300" r:id="rId51"/>
    <p:sldId id="304" r:id="rId52"/>
    <p:sldId id="305" r:id="rId53"/>
    <p:sldId id="309" r:id="rId54"/>
    <p:sldId id="307" r:id="rId55"/>
    <p:sldId id="310" r:id="rId56"/>
    <p:sldId id="316" r:id="rId57"/>
    <p:sldId id="317" r:id="rId58"/>
    <p:sldId id="358" r:id="rId59"/>
    <p:sldId id="318" r:id="rId60"/>
    <p:sldId id="319" r:id="rId61"/>
    <p:sldId id="323" r:id="rId62"/>
    <p:sldId id="321" r:id="rId63"/>
    <p:sldId id="324" r:id="rId64"/>
    <p:sldId id="325" r:id="rId65"/>
    <p:sldId id="326" r:id="rId66"/>
    <p:sldId id="349" r:id="rId67"/>
    <p:sldId id="359" r:id="rId68"/>
    <p:sldId id="362" r:id="rId6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3" d="100"/>
          <a:sy n="73" d="100"/>
        </p:scale>
        <p:origin x="-1284" y="2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842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s>
</file>

<file path=ppt/ink/ink1.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5-05-21T18:10:59.909"/>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 8,'0'0,"75"0,-26 0,1 0,24 0,1 20,-1-20,-25 0,1 0,24 0,-24 0,0 0,-26 0,26 0,-25 0,-1 0,1 0,-25 0,25 0,-25 0,25 0,0 0,-1 0,-24 0,50 0,0 0,-50 0,24 0,26 0,-50 0,25 0,-25 0,25 0,-25 0,24 0,1 0,-25 0,25 0,24 0,-24 20,0 1,49-21,-49 0,0 0,0 0,-25 0,25 20,-1-20,-24 0</inkml:trace>
</inkml:ink>
</file>

<file path=ppt/ink/ink2.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5-05-21T18:11:02.768"/>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0-2,'25'0,"25"0,-50 0,25 0,-1 0,1 0,25 0,-26 0,26 0,0 0,-26 0,26 0,-1 0,-49 0,25 0,-25 0,25 0,0 0,0 0,-25 0,49 0,-24 0,24 0,-24 0,25 0,-1 0,-24 0,0 0,0 0,-1 0,1 0,-25 0,0 0,0 0,25 0,0 0,-25 0,49 0,-49 0,25 0,25 0,-50 0,49 0,-49 0,25 0,-25 0,50 0,-26 0,-24 0,25 0,-25 0,50 0,-26 0,1 0,-25 0,25 0,25 0,-1 0,-49 0,50 0,-50 0,24 0,-24 0,25 0,-25 0,50 0,24 0,0 0,-24 0,-25 0,0 0,-25 0,24 0,-24 0</inkml:trace>
</inkml:ink>
</file>

<file path=ppt/ink/ink3.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5-06-14T13:14:52.227"/>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0-1,'25'0,"-25"0,24 0,-24 0,50 16,-50-16,25 0,-25 0,24 0,1 0,-25 0,25 0,0 0,0 17,-1-17,26 0,-25 0,-1 0,26 0,-50 16,25-16,0 0,-1 0,1 0,0 0,0 0,-1 0,26 0,-25 0,24 17,-24-17,0 0,0 0,-25 0,24 0,1 0,0 0,49 0,-74 0,25 0,25 0,-26 0,1 0,0 0,0 0,-1 0,-24 0,25 0,-25 0,25 0,49 0,-24 0,-25 0,-1 0,26 0,-25 0,0 0,24 0,-49 0,25 0,-25 0,25 0,-25 0,49 0,-24 0,0 0,24 0,-24 0,0 0,0 0,24 0,-24 0,0 0,24 0,-24 0,0 0,0 0,-1 0,1 0,-25 0,25 0,-25 0,25 0,-25 0,25 0,-1 0,1 0,0 0,0 0,-1 0,-24-17,25 17,-25 0,25 0,-25 0,25 0,0 0,-1 0,-24 0,25 0,0 0,0 0,24 0,-49 0,25 0,0 0,0 0,-25 0,24 0,-24 0,25 0,-25 0,25 0,0 0,-25 0,0 0</inkml:trace>
</inkml:ink>
</file>

<file path=ppt/ink/ink4.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5-06-14T13:15:02.274"/>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-1-1,'0'0,"74"0,-25 0,51 0,-26 0,0 0,1 0,-26 10,1-10,-1 0,-24 0,0 0,0 0,-25 0,24 0,51 0,-50 0,49 0,0 0,-24 0,24 0,-24 0,-1 0,1 0,-1 0,-24 0,0 0,0 0,-25 0,25 0,-1 0,1 0,49 0,-49 0,25 0,-1 0,-24 0,25 0,-1 0,-24 0,0 0,24 0,-24 0,0 0,-25 0,25 0,-25 0,25 0,24 0,-49 0,25 0,-25 0,25 0,-1 0,-24 0,0 0,25 0,-25 0</inkml:trace>
</inkml:ink>
</file>

<file path=ppt/ink/ink5.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5-06-14T13:15:05.836"/>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-1-1,'0'0,"24"0,26 0,24 0,-49 0,0 0,24 0,1 0,-25 0,0 0,-1 0,26 0,-25 0,-1 0,26 0,-25 0,0 0,-1 0,-24 0,25 0,-25 0,50 0,-50 0,49 0,-24 0,0 0,0 0,-1 0,26 0,-25 0,24 0,-24 0,-25 0,50 0,-50 0,24 0,-24 0,25 0,0 0,-25 0,25 0,0 0,-1 0,1 0,-25 0,25 0,-25 0,49 0,-49 0,25 0,0 0,0 0,0 0,24 0,-24 0,0 0,24 0,-49 0,25 0,0 0,0 0,-1 0,-24 0,25 0,-25 0,25 0,0 0,-25 0,25 0,-25 0,24 0,1 0,0 0,0 0,-1 0,1 0,0 0,0 0,0 0,-25 0,24 0,1 0,-25 0,25 0,0 0,-25 0,24 0,1 0,0 0,-25 0,25 0,-25 0,25 0,-1 0,-24 0,25 0,-25 0</inkml:trace>
</inkml:ink>
</file>

<file path=ppt/ink/ink6.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5-05-21T19:35:06.212"/>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0-4,'25'0,"0"0,25 0,-26 0,51 0,-50 0,0 0,-1 0,51 0,-25 0,-50 0,24 0,26 0,-50 0,50 0,-50 0,25 0,-1 0,-24 0,50 0,-25 0,0 0,25 0,-1 0,-24 0,0 0,25 0,-26 0,-24 0,50 0,0 0,-25 0,-1 0,26 0,0 0,-25 0,24 0,26 0,-26 0,-24 0,25 0,0 0,-26 0,1 0,0 0,50 0,-51 0,1 0,0 0,25 0,-25 0,-1 0,1 0,0 0,0 0,0 0,0 0,-1 0,51 0,-75 0,25 0,0 0,-1 0,1 0,0 0,0 0,-25 0,25 0,-25 0,25 0,-25 0,24 0,-24 0,50 0,-25 0,0 0,0 0,-25 0,25 0,-25 0</inkml:trace>
</inkml:ink>
</file>

<file path=ppt/ink/ink7.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5-05-21T19:35:08.571"/>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0-9,'25'0,"25"0,-1 0,26 0,-25 0,-1 0,26 0,-1 0,-24 0,25 0,-1 0,-49 0,0 0,0 0,49 0,-49 0,0 0,25 0,-1 0,26 0,-1 0,-49 0,25 0,-25 0,24 0,-24 0,0 0,0 0,0 0,-25 0,50 0,-26 0,26 0,-25 0,25 0,-26 0,26 0,-25 0,25 0,-25 0,-1 0,1 0,-25 0,25 0,-25 0</inkml:trace>
</inkml:ink>
</file>

<file path=ppt/ink/ink8.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5-05-21T19:35:24.024"/>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 6,'0'0,"25"0,25 0,25 0,-51 0,1 0,0 0,25 0,-50 0,25 0,-25 0,24 0,1 0,-25 0,25 0,25 0,0 0,-26 0,1 0,25 0,-25 0,-25 0,25 0,-1 0,-24 0,25 0,-25 0,25 0,0 0,0 0,25 0,24 0,-49 0,0 0,24 0,1 0,0 0,-25 0,0 17,-25-17,24 0,-24 0,25 0,-25 0,50 0,-25 0,0 0,24 0,1 0,-25 0,0 0,-1 0,1 0,0 0,25 0,24 0,-24 0,0 0,24 0,1 0,-25 0,-1 0,26 0,-1 0,1 0,-25 0,24 0,-24 17,-25-17,-1 0,1 0,-25 0,25 0,-25 0,25 0,0 0,-25 0,25 0,-25 0,25 0,-25 0,24 0,1 0,-25 0,25 0,-25 0,25 0,0 0,0 0,24 0,-24 0,50 0,-50 0,-1 0,26 0,-25 0,-25 0,25 0,0 0,-1 0,-24 0</inkml:trace>
</inkml:ink>
</file>

<file path=ppt/ink/ink9.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5-05-22T13:35:05.047"/>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0-13,'0'0,"25"0,-25 0,25 0,-25 0,25 0,-25 0,24 0,1 0,0 0,-25-8,25 8,0 0,-25 0,24 0,26 0,24 0,-49 0,0 0,24 0,1 0,-25 0,-25 0,49 0,-24 0,0 0,-25 0,0 0,25 0,-25 0,49 0,-24 0,49 0,-49 0,0 0,0 0,24 0,-49 8,25-8,-25 0,25 0,0 0,-25 0,24 0,-24 0,25 0,-25 0,25 0,0 0,-25 0,25 0,-25 0,0 0,24 0,-24 0,25 0,-25 0,25 0,-25 0</inkml:trace>
</inkml:ink>
</file>

<file path=ppt/ink/ink10.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5-05-22T13:35:07.906"/>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 0,'0'0,"24"0,-24 0,25 0,25 0,-1 0,1 0,-25 0,24 0,1 0,-50 0,25 0,0 0,-1 0,-24 0,25 0,25 0,24 0,-24 0,0 0,-1 0,1 0,-25 0,49 0,-49 0,0 0,-1 0,1 0,0 0,-25 0,25 0,-25 0,25 0,-25 0,24 0</inkml:trace>
</inkml:ink>
</file>

<file path=ppt/ink/ink11.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5-05-22T13:35:13.969"/>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-1 0,'0'0,"49"0,1 0,-25 0,0 0,-1 0,1 0,-25 0,25 0,25 0,0 0,-1 0,-24 0,50 0,-51 0,1 0,0 0,25 0,-25 0,0 0,-1 0,-24 0,25 0,0 0,0 0,-25 0,50 0,-26 0,-24 0,25 0,0 0,-25 0,25 0,-25 0,25 0,25 0,-26 0,26 0,-25 0,0 0,-25 0,50 0,-26 0,1 0,50 0,-26 0,1 0,-25 0,0 0,25 0,-50 0,24 0,-24 0,25 0,25 0,0 0,-26 0,26 0,-25 0,0 0,0 0,-25 0</inkml:trace>
</inkml:ink>
</file>

<file path=ppt/ink/ink12.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5-05-22T13:35:17.406"/>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0-1,'24'0,"26"0,0 0,-1 0,-24 10,49-10,1 0,-26 0,1 0,-26 0,26 0,0 0,-1 0,-24 0,0 0,24 0,-24 0,25 0,-26 0,51 0,-26 0,-24 0,25 0,-1 0,25 0,-24 0,0 0,-26 0,26 0,-25 0,-25 0,49 0,-24 0,0 0,24 0,-24 0,25 0,-1 0,26 0,-26 0,-24 0,0 0,-25 0,24 0,1 0</inkml:trace>
</inkml:ink>
</file>

<file path=ppt/ink/ink13.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5-05-22T13:35:19"/>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 0,'25'0,"24"0,-24 0,25 0,-1 0,1 0,0 0,-25 0,49 0,-24 0,-1 0,-24 0,50 0,-51 0,1 0,25 0,24 0,1 0,-1 0,1 0,24 0,-49 0,24 0,1 0,-26 0,26 0,-50 0,-1 0,1 0,-25 0</inkml:trace>
</inkml:ink>
</file>

<file path=ppt/ink/ink14.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5-05-22T13:42:30.564"/>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 0,'25'0,"0"0,-1 0,1 0,-25 0,50 0,0 0,24 0,-74 0,25 0,0 13,24-13,1 0,-50 0,25 0,-25 0,25 0,-1 0,26 0,0 0,-1 0,1 0,0 13,-1-13,1 0,0 0,24 0,-24 0,24 0,-24 0,0 0,-26 0,26 0,-50 0,25 0,0 0,24 0,-24 0,25 0,-25 0,-1 0,26 0,0 0,-1 0,-24 0,0 0,25 0,-50 0,49 0,-24 0,0 0,25 0,-1 0,-24 0,-25 0,50 0,-50 0,25 0,-1 0,1 0,0 0,0 0,0 0,-1 0,1 0,25 0,-50 0,25 0,24 0,-24 0,0 0,0 0,0 0,0 0,-25 0,24 0,-24 0,25 0,0 0,-25 0,25 0</inkml:trace>
</inkml:ink>
</file>

<file path=ppt/ink/ink15.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5-05-22T13:42:34.705"/>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 39,'25'0,"50"0,-51 0,1 0,0 0,25 0,-1 0,1 0,0 0,0 0,24 0,-49 0,0 0,0 0,24 0,-24 0,0 0,25 0,-50 0,49 0,-24 0,25 0,-25 0,0 0,-1 0,26 0,0 0,-25 0,24 0,1 0,0 0,-1 0,26 0,-25 0,-26 0,26 0,0 0,-25 0,-1 0,1 0,25 0,-50 0,50 0,-50 0,24 0,1 0,-25 0,25 0,0 0,-25 0,25 0,-25 0,25 0,-25 0,25 0,-1 0,-24 0,50 0,-25 12,25 0,-50-1,0-11,0 0,0 0</inkml:trace>
</inkml:ink>
</file>

<file path=ppt/ink/ink16.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5-10-14T13:00:44.250"/>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0-7,'25'0,"50"0,-1 0,-24 0,24 0,-24 0,0 0,24 0,-24 0,24 0,-49 0,49 0,1 0,-50 0,24 0,1 0,-25 0,24 0,-24 0,0 0,0 0,0 0,-1 0,26 0,0 0,-1 0,1 0,0 0,-1 0,-24 0,25 0,-50 0,25 0,-1 0,1 0,-25 0,25 0,-25 0,25 0,-25 0,49 0,-49 0,25 0,0 0,-50 0,50 0,-25 0</inkml:trace>
</inkml:ink>
</file>

<file path=ppt/ink/ink17.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5-10-14T13:00:46.812"/>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-1 28,'0'0,"24"0,1 0,-25 0,25 0,0 0,0 0,-1 0,1 0,0 0,0 0,24 0,-24 0,25 0,0 0,-26 0,26 0,0 0,-1 0,-24 0,25 0,-1 0,-24 0,25 0,-25 0,24 0,-24 0,0 0,0 0,-1 0,1-15,0 15,0 0,0 0,24 0,-24 0,0 0,0 0,0 0,-1 0,1 0,0 0,0 0,24 0,-49 0,25 0,25 0,-50 0,25 0,0 0,-25 0,49 0,1 0,-50 0,49 0,1 0,-25 0,0 0,49 0,-24 0,-1 15,-24-15,25 0,-1 0,1 0,-25 0,0 0,0 0,-1 0,1 0,-25 0,25 0,0 0,0 0,-1 0,1 0,0 0,0 0,0 0,24 15,-24-15,0 0,0 0,24 0,-49 0,25 0</inkml:trace>
</inkml:ink>
</file>

<file path=ppt/ink/ink18.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5-10-14T13:00:54.077"/>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0-3,'25'0,"24"0,-24 0,0 0,50 0,-51 0,51 0,-50 0,24 0,-49 0,50 0,-25 0,-25 0,25 0,-25 0,25 0,-25 0,24 0,1 0,0 0,-25 0,50 0,-25 0,-25 0,49 0,-24 0,25 0,-1 0,1 0,-25 0,0 0,0 0,-1 0,1 0,-25 0,25 0,25 0,-50 0,25 0,-1 0,1 0,0 0,0 0,0 0,0 0,-1 0,1 0,0 0,-25 0,50 0,-26 0,-24 0,25 0,0 0,0 0,0 0,0 0,24 0,-49 0,25 0,25 0,-25 0,-1 0,1 0,-25 0,25 0,0 0</inkml:trace>
</inkml:ink>
</file>

<file path=ppt/ink/ink19.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5-10-14T13:00:56.062"/>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 11,'24'0,"51"0,24 0,-24 11,-1-11,25 0,-24 0,-1 0,-24 0,-1 0,1 0,-1 0,1 0,-25 0,-25-11,49 11,-24 0,25 0,-25 0,49 0,-49 0,49 0,-49 0,0 0,25 0,-26 0,-24 0,50 0,-25 0,0 0,-1 0,1 0,0 0,0 0,-25 0,25 0</inkml:trace>
</inkml:ink>
</file>

<file path=ppt/ink/ink20.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5-05-20T13:12:32.894"/>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-1 25,'0'0,"24"-24,-24 24,25 0,-25 0,50 0,-50 0,24 0,1 0,-25 0,50 0,-1 0,1 0,-26 0,26 0,-1 0,1 0,24 0,-49 0,25 0,-1 0,-24 0,0 0,24 0,-49 0,25 0,-25 0,25 0,24 0,1 0,-26 0,1 0,0 0,0 0,-1 0,-24 0,50 0,-50 0</inkml:trace>
</inkml:ink>
</file>

<file path=ppt/ink/ink21.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5-05-20T13:12:35.285"/>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 17,'25'0,"49"0,1 0,-26 0,1 0,24 0,-24 0,-1 0,1 0,0 0,-1 0,-24 0,0 0,-25 0,25 0,24 0,-49 0,25 0,25 0,-26 0,1 0,25 0,-1 0,1 0,-50 0,49 0,-24 0,0 0,0 0,-25 0,25 0,-1 0,1 0,0 0,0 0,0 0,-25 0,24 0,1 0,0 0,-25 0,25 0,-25 0,25 0,-1 0,1 0,-25 0,25 0,0 0,0 0,-1 0,1 0,0 0,-25 0,25 0,-1 0,1 0,-25 0,0 0,25 0,-25 0,25 0,49 21,-74-21,50 0,-1 0,1 21,-25 0,0-21,24 42,-24-42,0 0,-25 0,25 0,-25 0,49 0,-49 0,25 0</inkml:trace>
</inkml:ink>
</file>

<file path=ppt/ink/ink22.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5-05-20T13:12:38.614"/>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0-1,'0'0,"25"0,-25 0,25 0,25 0,-50 0,49 0,-24 0,0 0,24 44,-24-44,50 0,-51 0,26 0,24 0,-24 0,-25 0,24 0,1 0,0 0,-26 0,1 0,0 0,0 0,24 0,-24 0,-25 0,25 0,0 21,0-21,24 0,-49 0,50 0,-50 0,25 0,0 0,-25 0,0 0,0 0,24 0,-24 0,25 0,-25 0,25 0,-25 0,25 0</inkml:trace>
</inkml:ink>
</file>

<file path=ppt/ink/ink23.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5-05-20T13:12:41.083"/>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 3,'50'0,"-1"0,1 0,-1 0,-24 0,49 0,-24 0,-1 0,26 0,-1 0,0 0,1 9,-26-9,1 0,-1 0,-24 0,25 0,-1 0,1 0,24 0,-24 0,-26 0,26 0,-1 0,1 0,-25 0,24 0,1 0,24 0,-24 0,-26 0,1 0,25 0,-25 0,-25 0,49 0,-24 0,-25 0,25 0,-1 0,-24 0,25 0,-25 0,0-9,0 9,25 0,0 0,-25 0,24 0,1 0,0 0,-25 0,50 0,-50 0,24 0,-24 0,25 0,-25 0,25 0,0 0,-25 0,24 0,1 0,-25 0</inkml:trace>
</inkml:ink>
</file>

<file path=ppt/ink/ink24.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5-05-22T14:00:32.507"/>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 0,'0'0,"25"0,-25 0,25 0,-25 0,25 0,0 0,-1 0,-24 0,50 0,25 0,-26 0,1 0,-25 0,-1 0,26 0,0 0,-50 0,24 0,-24 0,50 0,-25 0,0 0,24 0,1 0,-25 0,24 0,-24 0,25 0,-26 0,1 0,0 0,25 0,-50 0,24 0,-24 0,50 0,-50 0,25 0,0 0,-1 0,26 0,-25 0,-25 0,50 0,-26 0,-24 0,25 0,0 0,-25 0,25 0,-25 0,25 0,-25 0,24 0,1 0,-25 0,0 0,25 0,25 0,-50 0,24 0,1 0,0 0,0 0,-25 0,0 0,0 0,25 0,-25 0,24 0,-24 0,25 0,-25 0,25 0,0 0,-25 0,25 0,-1 0,1 0,-25 0,0 0,25 0,0 0,-25 0,49 0,-49 0,25 0</inkml:trace>
</inkml:ink>
</file>

<file path=ppt/ink/ink25.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5-05-22T14:00:36.476"/>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-1 40,'0'0,"49"0,-24 0,25 0,-25 0,-25 0,24 0,1 0,25 0,-50 0,0 0,25 0,-25 0,25 0,-1 0,1 0,-25 0,25 0,25 0,-25 0,-1 0,1 0,0 0,0 0,25 0,-1 0,-24 0,-25 0,50 0,-50 0,25 0,-1 0,1 0,-25 0,25 0,0 0,0 0,0 0,-1 0,1 0,-25 0,25-19,25 19,-25 0,-1-19,26 19,-50 0,25 0,0 0,0 0,-1 0,26 0,-25 0,0 0,-25 0,-25 0,0 0,25 0,25 0,0 0,0 0,-1 0,51 0,-1 0,-49 0,25 0,-25 0,0 0,-25 0,0 0,24 0</inkml:trace>
</inkml:ink>
</file>

<file path=ppt/ink/ink26.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5-05-22T14:00:39.164"/>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 97,'0'0,"25"0,0-19,49 1,1-1,-25 19,-26 0,1 0,0 0,25 0,24-19,25 19,-49 0,0 0,-1 0,-24 0,0 0,0 0,24 0,26 0,-25 0,24 0,-24 0,-50 0,24 0,1 0,-25 0,25 0,25 0,24 0,-49 0,-25 0,25 0,0 0,-1 0,1 19,0-19,25 0,-25 0,-1 19,1-19,0 0</inkml:trace>
</inkml:ink>
</file>

<file path=ppt/ink/ink27.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5-10-11T16:32:09.240"/>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 0,'49'0,"1"16,24-16,-24 0,-1 0,1 0,0 0,-1 0,1 15,24-15,-24 0,-1 0,-24 0,0 0,25 0,-50 0,24 0,1 0,0 0,25 0,-1 0,1 0,-50 0,49 0,1 0,0 0,-26 0,26 0,-25 0,49 0,-24 0,-25 0,-1 0,26 0,-25 0,-25 0,49 0,-49 0,25 0,0 0,0 0,24 0,1 0,-25 0,24 0,-24 0,25 0,-26 0,1-15,0 15,25 0,-50 0,49 0,-24 0,0 0,0 0,24 0,-24 0,-25 0,50 0,-1 0,-24 0,25 0,-26 0,26 0,-25 0,0 0,-1 0,26 0,-25 0,0 0,-1 0,1 0,0 0,25 0,-26 0,1 0,0 0,-25 0,50 0,-50 0,24 0,-24 0,25 0,0 0,0 0,-1 0,-24 0</inkml:trace>
</inkml:ink>
</file>

<file path=ppt/ink/ink28.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5-10-11T16:32:11.678"/>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0-2,'25'0,"25"0,-25 0,-1 0,26 0,0 0,-1 0,-24 0,50 0,-26 0,1 0,24 0,1 0,24 0,25 0,-24 0,24 0,-25 0,50 0,-50 0,1 0,-51 0,51 0,-51 0,1 0,24 0,-49 0,0 0,0 0,0 0,24 0,-24 0,0 0,0 0,24 0,26 0,-26 0,-24 0,25 0,0 0,-1 0,26 0,-50 0,-1 0,1 0,-25 0</inkml:trace>
</inkml:ink>
</file>

<file path=ppt/ink/ink29.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5-10-11T16:32:13.084"/>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 0,'25'0,"24"0,1 0,-1 0,26 0,-1 0,1 0,49 0,50 0,-50 0,-25 0,50 0,-74 0,-1 0,-49 0,0 0,0 0</inkml:trace>
</inkml:ink>
</file>

<file path=ppt/ink/ink30.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5-10-14T13:22:21.075"/>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0-3,'0'0,"25"0,-25 0,25 0,-1 0,1 0,-25 0,25 0,-25 0,25 0,-25 0,24 0,1 0,0 0,0 0,0 0,-1 0,1 0,0 0,-25 0,25 0,-1 0,1 0,0 0,0 0,-25 0,25 0,-25 0,24 0,1 0,0 0,0 0,-1 0,1 0,0 0,0 0,-25 0,25 0,-1 0,1 0,-25 0,25 0,-25 0,25 0,-25 0,0 0,24 0,-24 0,25 0,0 0,0 0,-25 0,25 0,24 0,-49 0,50 0,-26 0,-24 0,25 0,25 0,-26 0,1 0,0 0,25 0,-50 0,49 0,1 0,-26 0,1 0,25 0,-50 0,25 0,-1 0,1 0,0 0,-25 0,49 0,-24 0,-25 0,50 0,-25 0,-1 0,-24 0,25 0,0 0,0 0,-25 0,24 0,-24 0,25 0,-25 0,25 0,0 0,0 0,-1 0,1 0,0 0,0 0,-1 0,26 0,-25 0,-25 0,25 0,-1 0,1 0,-25 0,25 0,-25 0,25 0,-1 0,-24 0,25 0,-25 0,25 0,-25 0,25 0,-1 0,1 0,-25 0,50 0,-50 0,25 0,-1 0,-24 0,0 0,25 0,-25 0,25 0,-25 0</inkml:trace>
</inkml:ink>
</file>

<file path=ppt/ink/ink31.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32" units="1/cm"/>
          <inkml:channelProperty channel="Y" name="resolution" value="32" units="1/cm"/>
        </inkml:channelProperties>
      </inkml:inkSource>
      <inkml:timestamp xml:id="ts0" timeString="2015-10-14T13:22:25.184"/>
    </inkml:context>
    <inkml:brush xml:id="br0">
      <inkml:brushProperty name="width" value="0.08819" units="cm"/>
      <inkml:brushProperty name="height" value="0.35278" units="cm"/>
      <inkml:brushProperty name="color" value="#FFFF00"/>
      <inkml:brushProperty name="transparency" value="170"/>
      <inkml:brushProperty name="tip" value="rectangle"/>
      <inkml:brushProperty name="rasterOp" value="maskPen"/>
      <inkml:brushProperty name="fitToCurve" value="1"/>
      <inkml:brushProperty name="ignorePressure" value="1"/>
    </inkml:brush>
  </inkml:definitions>
  <inkml:trace contextRef="#ctx0" brushRef="#br0">0 0,'49'21,"26"-21,-1 0,1 0,-26 20,-24-20,0 0,0 0,-25 0,25 0,0 0,-1 0,-24 0,50 0,-50 0,25 0,0 0,0 0,-1 0,1 0,0 0,0 0,25 0,-50 0,24 0,-24 0,25 0,0 0,-25 0,25 0,0 0,-25 0,49 0,-49 0,25 0,0 0,0 0,24 0,-49 0,25 0,25 0,0 0,-26 0,26 0,0 0,-1 0,-24 0,25 0,-25 0,49 0,-24 0,-25 21,0-21,49 0,-24 0,-26 0,26 0,-25 0,25 0,-1 0,1 0,-25 0,0 0,24 0,-24 0,0 0,25 0,-26 0,1 0,0 0,0 0,0 0,0 0,-25 0,0 0,0 0,24 0,1 0,-25 0,25 0,0 0,-25 0,25-21,-25 21,24 0,1 0,0 0,0 0,-25 0,25 0,0 0,-1 0,26 0,-25 0,49 0,-49 0,25 0,24 0,-49 0,0 0,25 0,-1 0,-24 0,0 0,0 0,0 0,-25 0,24 0,1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FFB3DF-CCF3-4C64-94D8-CED397A8BA30}" type="datetimeFigureOut">
              <a:rPr lang="en-US" smtClean="0"/>
              <a:pPr/>
              <a:t>7/26/2020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2A7138-56FC-4C84-9264-BC8220617184}" type="slidenum">
              <a:rPr lang="en-US" smtClean="0"/>
              <a:pPr/>
              <a:t>‹#›</a:t>
            </a:fld>
            <a:endParaRPr lang="en-US"/>
          </a:p>
        </p:txBody>
      </p:sp>
    </p:spTree>
    <p:extLst>
      <p:ext uri="{BB962C8B-B14F-4D97-AF65-F5344CB8AC3E}">
        <p14:creationId xmlns:p14="http://schemas.microsoft.com/office/powerpoint/2010/main" val="1410018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22A7138-56FC-4C84-9264-BC8220617184}" type="slidenum">
              <a:rPr lang="en-US" smtClean="0"/>
              <a:pPr/>
              <a:t>7</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22A7138-56FC-4C84-9264-BC8220617184}" type="slidenum">
              <a:rPr lang="en-US" smtClean="0"/>
              <a:pPr/>
              <a:t>10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22A7138-56FC-4C84-9264-BC8220617184}" type="slidenum">
              <a:rPr lang="en-US" smtClean="0"/>
              <a:pPr/>
              <a:t>11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22A7138-56FC-4C84-9264-BC8220617184}" type="slidenum">
              <a:rPr lang="en-US" smtClean="0"/>
              <a:pPr/>
              <a:t>17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22A7138-56FC-4C84-9264-BC8220617184}" type="slidenum">
              <a:rPr lang="en-US" smtClean="0"/>
              <a:pPr/>
              <a:t>21</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C0DD9EC4-D9F6-4B6B-8C60-2C66341B517C}" type="slidenum">
              <a:rPr lang="en-US" smtClean="0"/>
              <a:pPr/>
              <a:t>22</a:t>
            </a:fld>
            <a:endParaRPr lang="en-US"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9B940AE4-202C-42F8-A523-F3037E2CDD9C}" type="slidenum">
              <a:rPr lang="en-US" smtClean="0"/>
              <a:pPr/>
              <a:t>23</a:t>
            </a:fld>
            <a:endParaRPr lang="en-US"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22A7138-56FC-4C84-9264-BC8220617184}" type="slidenum">
              <a:rPr lang="en-US" smtClean="0"/>
              <a:pPr/>
              <a:t>24</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822A7138-56FC-4C84-9264-BC8220617184}" type="slidenum">
              <a:rPr lang="en-US" smtClean="0"/>
              <a:pPr/>
              <a:t>25</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22A7138-56FC-4C84-9264-BC8220617184}" type="slidenum">
              <a:rPr lang="en-US" smtClean="0"/>
              <a:pPr/>
              <a:t>26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22A7138-56FC-4C84-9264-BC8220617184}" type="slidenum">
              <a:rPr lang="en-US" smtClean="0"/>
              <a:pPr/>
              <a:t>28</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60D4AAA-2E28-4C12-90FA-CC58EE16CE79}" type="slidenum">
              <a:rPr lang="en-US" smtClean="0"/>
              <a:pPr/>
              <a:t>31</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BF746334-1131-4EB3-8DE6-B9BB95691859}" type="slidenum">
              <a:rPr lang="en-US" smtClean="0"/>
              <a:pPr/>
              <a:t>32</a:t>
            </a:fld>
            <a:endParaRPr lang="en-US"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lvl="0" eaLnBrk="1" hangingPunct="1"/>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Present most anterior</a:t>
            </a:r>
            <a:endParaRPr lang="en-US" dirty="0"/>
          </a:p>
        </p:txBody>
      </p:sp>
      <p:sp>
        <p:nvSpPr>
          <p:cNvPr id="4" name="Slide Number Placeholder 3"/>
          <p:cNvSpPr>
            <a:spLocks noGrp="1"/>
          </p:cNvSpPr>
          <p:nvPr>
            <p:ph type="sldNum" sz="quarter" idx="10"/>
          </p:nvPr>
        </p:nvSpPr>
        <p:spPr/>
        <p:txBody>
          <a:bodyPr/>
          <a:lstStyle/>
          <a:p>
            <a:fld id="{860D4AAA-2E28-4C12-90FA-CC58EE16CE79}" type="slidenum">
              <a:rPr lang="en-US" smtClean="0"/>
              <a:pPr/>
              <a:t>34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lgn="just"/>
            <a:endParaRPr lang="en-US" dirty="0"/>
          </a:p>
        </p:txBody>
      </p:sp>
      <p:sp>
        <p:nvSpPr>
          <p:cNvPr id="4" name="Slide Number Placeholder 3"/>
          <p:cNvSpPr>
            <a:spLocks noGrp="1"/>
          </p:cNvSpPr>
          <p:nvPr>
            <p:ph type="sldNum" sz="quarter" idx="10"/>
          </p:nvPr>
        </p:nvSpPr>
        <p:spPr/>
        <p:txBody>
          <a:bodyPr/>
          <a:lstStyle/>
          <a:p>
            <a:fld id="{860D4AAA-2E28-4C12-90FA-CC58EE16CE79}" type="slidenum">
              <a:rPr lang="en-US" smtClean="0"/>
              <a:pPr/>
              <a:t>35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Present most posterior</a:t>
            </a:r>
            <a:r>
              <a:rPr lang="en-US" baseline="0" dirty="0" smtClean="0"/>
              <a:t> </a:t>
            </a:r>
            <a:endParaRPr lang="en-US" dirty="0" smtClean="0"/>
          </a:p>
          <a:p>
            <a:endParaRPr lang="en-US" dirty="0"/>
          </a:p>
        </p:txBody>
      </p:sp>
      <p:sp>
        <p:nvSpPr>
          <p:cNvPr id="4" name="Slide Number Placeholder 3"/>
          <p:cNvSpPr>
            <a:spLocks noGrp="1"/>
          </p:cNvSpPr>
          <p:nvPr>
            <p:ph type="sldNum" sz="quarter" idx="10"/>
          </p:nvPr>
        </p:nvSpPr>
        <p:spPr/>
        <p:txBody>
          <a:bodyPr/>
          <a:lstStyle/>
          <a:p>
            <a:fld id="{860D4AAA-2E28-4C12-90FA-CC58EE16CE79}" type="slidenum">
              <a:rPr lang="en-US" smtClean="0"/>
              <a:pPr/>
              <a:t>36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9C10ADC3-A2C2-474C-83EC-30415CCB1009}" type="slidenum">
              <a:rPr lang="en-US" smtClean="0"/>
              <a:pPr/>
              <a:t>37</a:t>
            </a:fld>
            <a:endParaRPr lang="en-US"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45681B82-4258-4DAA-9BB6-14E8D8695425}" type="slidenum">
              <a:rPr lang="en-US" smtClean="0"/>
              <a:pPr/>
              <a:t>38</a:t>
            </a:fld>
            <a:endParaRPr lang="en-US" smtClean="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algn="just" eaLnBrk="1" hangingPunct="1"/>
            <a:endParaRPr lang="en-US" sz="1200"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bwMode="auto">
          <a:noFill/>
          <a:ln>
            <a:solidFill>
              <a:srgbClr val="000000"/>
            </a:solidFill>
            <a:miter lim="800000"/>
            <a:headEnd/>
            <a:tailEnd/>
          </a:ln>
        </p:spPr>
      </p:sp>
      <p:sp>
        <p:nvSpPr>
          <p:cNvPr id="1433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392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06E0550-07E1-484B-A5C7-06770D782705}" type="slidenum">
              <a:rPr lang="en-US" smtClean="0"/>
              <a:pPr fontAlgn="base">
                <a:spcBef>
                  <a:spcPct val="0"/>
                </a:spcBef>
                <a:spcAft>
                  <a:spcPct val="0"/>
                </a:spcAft>
                <a:defRPr/>
              </a:pPr>
              <a:t>43</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Vertebrae is supplied by </a:t>
            </a:r>
            <a:r>
              <a:rPr lang="en-US" dirty="0" err="1" smtClean="0"/>
              <a:t>periosteal</a:t>
            </a:r>
            <a:r>
              <a:rPr lang="en-US" dirty="0" smtClean="0"/>
              <a:t> and equatorial branches of major cervical and segmental arteries and their spinal branches. Spinal branches originate from vertebral and ascending cervical artery in neck, posterior intercostal artery in thorax, subcostal and lumbar artery in abdomen, </a:t>
            </a:r>
            <a:r>
              <a:rPr lang="en-US" dirty="0" err="1" smtClean="0"/>
              <a:t>iliolumbar</a:t>
            </a:r>
            <a:r>
              <a:rPr lang="en-US" dirty="0" smtClean="0"/>
              <a:t>, lateral &amp; medial sacral in pelvis</a:t>
            </a:r>
            <a:endParaRPr lang="en-US" dirty="0"/>
          </a:p>
        </p:txBody>
      </p:sp>
      <p:sp>
        <p:nvSpPr>
          <p:cNvPr id="4" name="Slide Number Placeholder 3"/>
          <p:cNvSpPr>
            <a:spLocks noGrp="1"/>
          </p:cNvSpPr>
          <p:nvPr>
            <p:ph type="sldNum" sz="quarter" idx="10"/>
          </p:nvPr>
        </p:nvSpPr>
        <p:spPr/>
        <p:txBody>
          <a:bodyPr/>
          <a:lstStyle/>
          <a:p>
            <a:fld id="{822A7138-56FC-4C84-9264-BC8220617184}" type="slidenum">
              <a:rPr lang="en-US" smtClean="0"/>
              <a:pPr/>
              <a:t>46</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lgn="just"/>
            <a:endParaRPr lang="en-US" dirty="0"/>
          </a:p>
        </p:txBody>
      </p:sp>
      <p:sp>
        <p:nvSpPr>
          <p:cNvPr id="4" name="Slide Number Placeholder 3"/>
          <p:cNvSpPr>
            <a:spLocks noGrp="1"/>
          </p:cNvSpPr>
          <p:nvPr>
            <p:ph type="sldNum" sz="quarter" idx="10"/>
          </p:nvPr>
        </p:nvSpPr>
        <p:spPr/>
        <p:txBody>
          <a:bodyPr/>
          <a:lstStyle/>
          <a:p>
            <a:fld id="{822A7138-56FC-4C84-9264-BC8220617184}" type="slidenum">
              <a:rPr lang="en-US" smtClean="0"/>
              <a:pPr/>
              <a:t>48</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22A7138-56FC-4C84-9264-BC8220617184}" type="slidenum">
              <a:rPr lang="en-US" smtClean="0"/>
              <a:pPr/>
              <a:t>53</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22A7138-56FC-4C84-9264-BC8220617184}" type="slidenum">
              <a:rPr lang="en-US" smtClean="0"/>
              <a:pPr/>
              <a:t>54</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822A7138-56FC-4C84-9264-BC8220617184}" type="slidenum">
              <a:rPr lang="en-US" smtClean="0"/>
              <a:pPr/>
              <a:t>55</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Ends at L3 vertebra in new born</a:t>
            </a:r>
            <a:endParaRPr lang="en-US" dirty="0"/>
          </a:p>
        </p:txBody>
      </p:sp>
      <p:sp>
        <p:nvSpPr>
          <p:cNvPr id="4" name="Slide Number Placeholder 3"/>
          <p:cNvSpPr>
            <a:spLocks noGrp="1"/>
          </p:cNvSpPr>
          <p:nvPr>
            <p:ph type="sldNum" sz="quarter" idx="10"/>
          </p:nvPr>
        </p:nvSpPr>
        <p:spPr/>
        <p:txBody>
          <a:bodyPr/>
          <a:lstStyle/>
          <a:p>
            <a:fld id="{822A7138-56FC-4C84-9264-BC8220617184}" type="slidenum">
              <a:rPr lang="en-US" smtClean="0"/>
              <a:pPr/>
              <a:t>57</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22A7138-56FC-4C84-9264-BC8220617184}" type="slidenum">
              <a:rPr lang="en-US" smtClean="0"/>
              <a:pPr/>
              <a:t>61</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22A7138-56FC-4C84-9264-BC8220617184}" type="slidenum">
              <a:rPr lang="en-US" smtClean="0"/>
              <a:pPr/>
              <a:t>62</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822A7138-56FC-4C84-9264-BC8220617184}" type="slidenum">
              <a:rPr lang="en-US" smtClean="0"/>
              <a:pPr/>
              <a:t>64</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57C9675A-C837-417F-A94B-6BC5F4BB4FDA}" type="slidenum">
              <a:rPr lang="en-US" smtClean="0"/>
              <a:pPr/>
              <a:t>65</a:t>
            </a:fld>
            <a:endParaRPr lang="en-US" smtClean="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22A7138-56FC-4C84-9264-BC8220617184}" type="slidenum">
              <a:rPr lang="en-US" smtClean="0"/>
              <a:pPr/>
              <a:t>66</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22A7138-56FC-4C84-9264-BC8220617184}" type="slidenum">
              <a:rPr lang="en-US" smtClean="0"/>
              <a:pPr/>
              <a:t>67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A42FDCFB-B2DF-4E56-AB2B-5577B29FE395}" type="datetime1">
              <a:rPr lang="en-US" smtClean="0"/>
              <a:pPr/>
              <a:t>7/26/2020</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B6F15528-21DE-4FAA-801E-634DDDAF4B2B}"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DE96D03-B84D-4CB3-B60B-8823A8815C30}" type="datetime1">
              <a:rPr lang="en-US" smtClean="0"/>
              <a:pPr/>
              <a:t>7/26/2020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FC3E0FF-1C12-4AB5-B8A2-9D605BE6EE1E}" type="datetime1">
              <a:rPr lang="en-US" smtClean="0"/>
              <a:pPr/>
              <a:t>7/26/2020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E8EEDB2-759E-4B43-8C7C-386BBC0E755A}" type="datetime1">
              <a:rPr lang="en-US" smtClean="0"/>
              <a:pPr/>
              <a:t>7/26/2020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720FDAE-5558-414B-80E9-3B6E3EE6E0F6}" type="datetime1">
              <a:rPr lang="en-US" smtClean="0"/>
              <a:pPr/>
              <a:t>7/26/2020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8662AF5-A031-426A-BBD9-4280FDD54021}" type="datetime1">
              <a:rPr lang="en-US" smtClean="0"/>
              <a:pPr/>
              <a:t>7/26/2020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79AB37-E89A-4285-8140-27DD9E32A814}" type="datetime1">
              <a:rPr lang="en-US" smtClean="0"/>
              <a:pPr/>
              <a:t>7/26/2020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CC97E22-576E-43D3-9FEF-D6D4C731675E}" type="datetime1">
              <a:rPr lang="en-US" smtClean="0"/>
              <a:pPr/>
              <a:t>7/26/2020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E9C6EC8-3A0A-4A44-98FB-CCF0A05112E1}" type="datetime1">
              <a:rPr lang="en-US" smtClean="0"/>
              <a:pPr/>
              <a:t>7/26/2020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8801DDC-0972-421C-81B4-365F1EEC1220}" type="datetime1">
              <a:rPr lang="en-US" smtClean="0"/>
              <a:pPr/>
              <a:t>7/26/2020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7E6FDA9-A070-415E-99D8-5F150FDD52A7}" type="datetime1">
              <a:rPr lang="en-US" smtClean="0"/>
              <a:pPr/>
              <a:t>7/26/2020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A2E2C505-53C1-4286-8356-E864E94A9D57}" type="datetime1">
              <a:rPr lang="en-US" smtClean="0"/>
              <a:pPr/>
              <a:t>7/26/2020</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2.png"/><Relationship Id="rId1" Type="http://schemas.openxmlformats.org/officeDocument/2006/relationships/slideLayout" Target="../slideLayouts/slideLayout4.xml"/><Relationship Id="rId6" Type="http://schemas.openxmlformats.org/officeDocument/2006/relationships/image" Target="../media/image14.emf"/><Relationship Id="rId5" Type="http://schemas.openxmlformats.org/officeDocument/2006/relationships/customXml" Target="../ink/ink2.xml"/><Relationship Id="rId4" Type="http://schemas.openxmlformats.org/officeDocument/2006/relationships/image" Target="../media/image13.emf"/></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6.xml"/><Relationship Id="rId5" Type="http://schemas.openxmlformats.org/officeDocument/2006/relationships/image" Target="../media/image27.jpeg"/><Relationship Id="rId4" Type="http://schemas.openxmlformats.org/officeDocument/2006/relationships/image" Target="../media/image26.jpeg"/></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30.png"/><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35.jpeg"/></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3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43.jpeg"/><Relationship Id="rId1" Type="http://schemas.openxmlformats.org/officeDocument/2006/relationships/slideLayout" Target="../slideLayouts/slideLayout4.xml"/><Relationship Id="rId5" Type="http://schemas.openxmlformats.org/officeDocument/2006/relationships/image" Target="../media/image45.jpeg"/><Relationship Id="rId4" Type="http://schemas.openxmlformats.org/officeDocument/2006/relationships/image" Target="../media/image44.jpeg"/></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8" Type="http://schemas.openxmlformats.org/officeDocument/2006/relationships/image" Target="../media/image52.emf"/><Relationship Id="rId3" Type="http://schemas.openxmlformats.org/officeDocument/2006/relationships/image" Target="../media/image47.jpeg"/><Relationship Id="rId7" Type="http://schemas.openxmlformats.org/officeDocument/2006/relationships/customXml" Target="../ink/ink4.xml"/><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51.emf"/><Relationship Id="rId5" Type="http://schemas.openxmlformats.org/officeDocument/2006/relationships/customXml" Target="../ink/ink3.xml"/><Relationship Id="rId10" Type="http://schemas.openxmlformats.org/officeDocument/2006/relationships/image" Target="../media/image53.emf"/><Relationship Id="rId4" Type="http://schemas.openxmlformats.org/officeDocument/2006/relationships/image" Target="../media/image48.png"/><Relationship Id="rId9" Type="http://schemas.openxmlformats.org/officeDocument/2006/relationships/customXml" Target="../ink/ink5.xml"/></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39.xml.rels><?xml version="1.0" encoding="UTF-8" standalone="yes"?>
<Relationships xmlns="http://schemas.openxmlformats.org/package/2006/relationships"><Relationship Id="rId8" Type="http://schemas.openxmlformats.org/officeDocument/2006/relationships/image" Target="../media/image61.emf"/><Relationship Id="rId3" Type="http://schemas.openxmlformats.org/officeDocument/2006/relationships/customXml" Target="../ink/ink6.xml"/><Relationship Id="rId7" Type="http://schemas.openxmlformats.org/officeDocument/2006/relationships/customXml" Target="../ink/ink8.xml"/><Relationship Id="rId2" Type="http://schemas.openxmlformats.org/officeDocument/2006/relationships/image" Target="../media/image53.png"/><Relationship Id="rId1" Type="http://schemas.openxmlformats.org/officeDocument/2006/relationships/slideLayout" Target="../slideLayouts/slideLayout4.xml"/><Relationship Id="rId6" Type="http://schemas.openxmlformats.org/officeDocument/2006/relationships/image" Target="../media/image60.emf"/><Relationship Id="rId5" Type="http://schemas.openxmlformats.org/officeDocument/2006/relationships/customXml" Target="../ink/ink7.xml"/><Relationship Id="rId4" Type="http://schemas.openxmlformats.org/officeDocument/2006/relationships/image" Target="../media/image59.emf"/></Relationships>
</file>

<file path=ppt/slides/_rels/slide4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60.jpeg"/><Relationship Id="rId4" Type="http://schemas.openxmlformats.org/officeDocument/2006/relationships/image" Target="../media/image59.jpeg"/></Relationships>
</file>

<file path=ppt/slides/_rels/slide44.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6.xml"/><Relationship Id="rId5" Type="http://schemas.openxmlformats.org/officeDocument/2006/relationships/image" Target="../media/image26.jpeg"/><Relationship Id="rId4" Type="http://schemas.openxmlformats.org/officeDocument/2006/relationships/image" Target="../media/image65.png"/></Relationships>
</file>

<file path=ppt/slides/_rels/slide4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8" Type="http://schemas.openxmlformats.org/officeDocument/2006/relationships/customXml" Target="../ink/ink11.xml"/><Relationship Id="rId13" Type="http://schemas.openxmlformats.org/officeDocument/2006/relationships/image" Target="../media/image81.emf"/><Relationship Id="rId3" Type="http://schemas.openxmlformats.org/officeDocument/2006/relationships/image" Target="../media/image68.png"/><Relationship Id="rId7" Type="http://schemas.openxmlformats.org/officeDocument/2006/relationships/image" Target="../media/image78.emf"/><Relationship Id="rId12" Type="http://schemas.openxmlformats.org/officeDocument/2006/relationships/customXml" Target="../ink/ink13.xml"/><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customXml" Target="../ink/ink10.xml"/><Relationship Id="rId11" Type="http://schemas.openxmlformats.org/officeDocument/2006/relationships/image" Target="../media/image80.emf"/><Relationship Id="rId5" Type="http://schemas.openxmlformats.org/officeDocument/2006/relationships/image" Target="../media/image77.emf"/><Relationship Id="rId10" Type="http://schemas.openxmlformats.org/officeDocument/2006/relationships/customXml" Target="../ink/ink12.xml"/><Relationship Id="rId4" Type="http://schemas.openxmlformats.org/officeDocument/2006/relationships/customXml" Target="../ink/ink9.xml"/><Relationship Id="rId9" Type="http://schemas.openxmlformats.org/officeDocument/2006/relationships/image" Target="../media/image79.e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8" Type="http://schemas.openxmlformats.org/officeDocument/2006/relationships/image" Target="../media/image88.emf"/><Relationship Id="rId3" Type="http://schemas.openxmlformats.org/officeDocument/2006/relationships/image" Target="../media/image72.png"/><Relationship Id="rId7" Type="http://schemas.openxmlformats.org/officeDocument/2006/relationships/customXml" Target="../ink/ink15.xm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87.emf"/><Relationship Id="rId5" Type="http://schemas.openxmlformats.org/officeDocument/2006/relationships/customXml" Target="../ink/ink14.xml"/><Relationship Id="rId4" Type="http://schemas.openxmlformats.org/officeDocument/2006/relationships/image" Target="../media/image73.png"/></Relationships>
</file>

<file path=ppt/slides/_rels/slide5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8" Type="http://schemas.openxmlformats.org/officeDocument/2006/relationships/customXml" Target="../ink/ink18.xml"/><Relationship Id="rId3" Type="http://schemas.openxmlformats.org/officeDocument/2006/relationships/image" Target="../media/image75.png"/><Relationship Id="rId7" Type="http://schemas.openxmlformats.org/officeDocument/2006/relationships/image" Target="../media/image92.emf"/><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customXml" Target="../ink/ink17.xml"/><Relationship Id="rId11" Type="http://schemas.openxmlformats.org/officeDocument/2006/relationships/image" Target="../media/image94.emf"/><Relationship Id="rId5" Type="http://schemas.openxmlformats.org/officeDocument/2006/relationships/image" Target="../media/image91.emf"/><Relationship Id="rId10" Type="http://schemas.openxmlformats.org/officeDocument/2006/relationships/customXml" Target="../ink/ink19.xml"/><Relationship Id="rId4" Type="http://schemas.openxmlformats.org/officeDocument/2006/relationships/customXml" Target="../ink/ink16.xml"/><Relationship Id="rId9" Type="http://schemas.openxmlformats.org/officeDocument/2006/relationships/image" Target="../media/image93.emf"/></Relationships>
</file>

<file path=ppt/slides/_rels/slide5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8" Type="http://schemas.openxmlformats.org/officeDocument/2006/relationships/image" Target="../media/image102.emf"/><Relationship Id="rId3" Type="http://schemas.openxmlformats.org/officeDocument/2006/relationships/customXml" Target="../ink/ink20.xml"/><Relationship Id="rId7" Type="http://schemas.openxmlformats.org/officeDocument/2006/relationships/customXml" Target="../ink/ink22.xml"/><Relationship Id="rId2" Type="http://schemas.openxmlformats.org/officeDocument/2006/relationships/image" Target="../media/image80.png"/><Relationship Id="rId1" Type="http://schemas.openxmlformats.org/officeDocument/2006/relationships/slideLayout" Target="../slideLayouts/slideLayout4.xml"/><Relationship Id="rId6" Type="http://schemas.openxmlformats.org/officeDocument/2006/relationships/image" Target="../media/image101.emf"/><Relationship Id="rId5" Type="http://schemas.openxmlformats.org/officeDocument/2006/relationships/customXml" Target="../ink/ink21.xml"/><Relationship Id="rId10" Type="http://schemas.openxmlformats.org/officeDocument/2006/relationships/image" Target="../media/image103.emf"/><Relationship Id="rId4" Type="http://schemas.openxmlformats.org/officeDocument/2006/relationships/image" Target="../media/image100.emf"/><Relationship Id="rId9" Type="http://schemas.openxmlformats.org/officeDocument/2006/relationships/customXml" Target="../ink/ink23.xml"/></Relationships>
</file>

<file path=ppt/slides/_rels/slide60.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8" Type="http://schemas.openxmlformats.org/officeDocument/2006/relationships/customXml" Target="../ink/ink26.xml"/><Relationship Id="rId3" Type="http://schemas.openxmlformats.org/officeDocument/2006/relationships/image" Target="../media/image83.jpeg"/><Relationship Id="rId7" Type="http://schemas.openxmlformats.org/officeDocument/2006/relationships/image" Target="../media/image108.emf"/><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customXml" Target="../ink/ink25.xml"/><Relationship Id="rId5" Type="http://schemas.openxmlformats.org/officeDocument/2006/relationships/image" Target="../media/image107.emf"/><Relationship Id="rId4" Type="http://schemas.openxmlformats.org/officeDocument/2006/relationships/customXml" Target="../ink/ink24.xml"/><Relationship Id="rId9" Type="http://schemas.openxmlformats.org/officeDocument/2006/relationships/image" Target="../media/image109.emf"/></Relationships>
</file>

<file path=ppt/slides/_rels/slide63.xml.rels><?xml version="1.0" encoding="UTF-8" standalone="yes"?>
<Relationships xmlns="http://schemas.openxmlformats.org/package/2006/relationships"><Relationship Id="rId8" Type="http://schemas.openxmlformats.org/officeDocument/2006/relationships/image" Target="../media/image112.emf"/><Relationship Id="rId3" Type="http://schemas.openxmlformats.org/officeDocument/2006/relationships/customXml" Target="../ink/ink27.xml"/><Relationship Id="rId7" Type="http://schemas.openxmlformats.org/officeDocument/2006/relationships/customXml" Target="../ink/ink29.xml"/><Relationship Id="rId2" Type="http://schemas.openxmlformats.org/officeDocument/2006/relationships/image" Target="../media/image83.jpeg"/><Relationship Id="rId1" Type="http://schemas.openxmlformats.org/officeDocument/2006/relationships/slideLayout" Target="../slideLayouts/slideLayout4.xml"/><Relationship Id="rId6" Type="http://schemas.openxmlformats.org/officeDocument/2006/relationships/image" Target="../media/image111.emf"/><Relationship Id="rId5" Type="http://schemas.openxmlformats.org/officeDocument/2006/relationships/customXml" Target="../ink/ink28.xml"/><Relationship Id="rId4" Type="http://schemas.openxmlformats.org/officeDocument/2006/relationships/image" Target="../media/image110.emf"/></Relationships>
</file>

<file path=ppt/slides/_rels/slide6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image" Target="../media/image86.jpeg"/><Relationship Id="rId7" Type="http://schemas.openxmlformats.org/officeDocument/2006/relationships/image" Target="../media/image117.emf"/><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customXml" Target="../ink/ink31.xml"/><Relationship Id="rId5" Type="http://schemas.openxmlformats.org/officeDocument/2006/relationships/image" Target="../media/image116.emf"/><Relationship Id="rId4" Type="http://schemas.openxmlformats.org/officeDocument/2006/relationships/customXml" Target="../ink/ink30.xml"/></Relationships>
</file>

<file path=ppt/slides/_rels/slide6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solidFill>
                  <a:srgbClr val="C00000"/>
                </a:solidFill>
              </a:rPr>
              <a:t>Back </a:t>
            </a:r>
            <a:br>
              <a:rPr lang="en-US" dirty="0" smtClean="0">
                <a:solidFill>
                  <a:srgbClr val="C00000"/>
                </a:solidFill>
              </a:rPr>
            </a:br>
            <a:r>
              <a:rPr lang="en-US" dirty="0" smtClean="0">
                <a:solidFill>
                  <a:srgbClr val="C00000"/>
                </a:solidFill>
              </a:rPr>
              <a:t>				</a:t>
            </a:r>
            <a:r>
              <a:rPr lang="en-US" sz="2000" dirty="0" smtClean="0">
                <a:solidFill>
                  <a:srgbClr val="0070C0"/>
                </a:solidFill>
              </a:rPr>
              <a:t>sarangdhar  kumar</a:t>
            </a:r>
            <a:br>
              <a:rPr lang="en-US" sz="2000" dirty="0" smtClean="0">
                <a:solidFill>
                  <a:srgbClr val="0070C0"/>
                </a:solidFill>
              </a:rPr>
            </a:br>
            <a:r>
              <a:rPr lang="en-US" sz="2000" dirty="0" smtClean="0">
                <a:solidFill>
                  <a:srgbClr val="0070C0"/>
                </a:solidFill>
              </a:rPr>
              <a:t>				department of anatomy</a:t>
            </a:r>
            <a:br>
              <a:rPr lang="en-US" sz="2000" dirty="0" smtClean="0">
                <a:solidFill>
                  <a:srgbClr val="0070C0"/>
                </a:solidFill>
              </a:rPr>
            </a:br>
            <a:r>
              <a:rPr lang="en-US" sz="2000" dirty="0" smtClean="0">
                <a:solidFill>
                  <a:srgbClr val="0070C0"/>
                </a:solidFill>
              </a:rPr>
              <a:t>				rmch,bareilly</a:t>
            </a:r>
            <a:endParaRPr lang="en-US" sz="2000" dirty="0">
              <a:solidFill>
                <a:srgbClr val="0070C0"/>
              </a:solidFill>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1</a:t>
            </a:fld>
            <a:endParaRPr lang="en-US"/>
          </a:p>
        </p:txBody>
      </p:sp>
      <p:pic>
        <p:nvPicPr>
          <p:cNvPr id="49154" name="Picture 2" descr="https://encrypted-tbn0.gstatic.com/images?q=tbn:ANd9GcRPIYDDK4_iJlhf3PtxLfr0CRbuicJmEUGF-_7DzftOlDiTmbzb"/>
          <p:cNvPicPr>
            <a:picLocks noChangeAspect="1" noChangeArrowheads="1"/>
          </p:cNvPicPr>
          <p:nvPr/>
        </p:nvPicPr>
        <p:blipFill>
          <a:blip r:embed="rId2" cstate="print"/>
          <a:srcRect/>
          <a:stretch>
            <a:fillRect/>
          </a:stretch>
        </p:blipFill>
        <p:spPr bwMode="auto">
          <a:xfrm>
            <a:off x="3276600" y="3581400"/>
            <a:ext cx="2219325" cy="2286001"/>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Learning objectives</a:t>
            </a:r>
            <a:endParaRPr lang="en-US" dirty="0"/>
          </a:p>
        </p:txBody>
      </p:sp>
      <p:sp>
        <p:nvSpPr>
          <p:cNvPr id="3" name="Content Placeholder 2"/>
          <p:cNvSpPr>
            <a:spLocks noGrp="1"/>
          </p:cNvSpPr>
          <p:nvPr>
            <p:ph idx="1"/>
          </p:nvPr>
        </p:nvSpPr>
        <p:spPr/>
        <p:txBody>
          <a:bodyPr>
            <a:normAutofit/>
          </a:bodyPr>
          <a:lstStyle/>
          <a:p>
            <a:r>
              <a:rPr lang="en-US" sz="2400" dirty="0" smtClean="0">
                <a:solidFill>
                  <a:srgbClr val="3E0000"/>
                </a:solidFill>
              </a:rPr>
              <a:t>List the major features of vertebrae, sacrum and coccyx</a:t>
            </a:r>
          </a:p>
          <a:p>
            <a:r>
              <a:rPr lang="en-US" sz="2400" dirty="0" smtClean="0">
                <a:solidFill>
                  <a:srgbClr val="3E0000"/>
                </a:solidFill>
              </a:rPr>
              <a:t>Describe the joints found between typical vertebrae</a:t>
            </a:r>
          </a:p>
          <a:p>
            <a:r>
              <a:rPr lang="en-US" sz="2400" dirty="0" smtClean="0">
                <a:solidFill>
                  <a:srgbClr val="3E0000"/>
                </a:solidFill>
              </a:rPr>
              <a:t>Describe the structure of the intervertebral disc</a:t>
            </a:r>
          </a:p>
          <a:p>
            <a:r>
              <a:rPr lang="en-US" sz="2400" dirty="0" smtClean="0">
                <a:solidFill>
                  <a:srgbClr val="3E0000"/>
                </a:solidFill>
              </a:rPr>
              <a:t>Describe the movements between typical vertebrae</a:t>
            </a:r>
            <a:endParaRPr lang="en-US" sz="2400" dirty="0" smtClean="0"/>
          </a:p>
          <a:p>
            <a:r>
              <a:rPr lang="en-US" sz="2400" dirty="0" smtClean="0">
                <a:solidFill>
                  <a:srgbClr val="3E0000"/>
                </a:solidFill>
              </a:rPr>
              <a:t>Describe the normal curvatures of the vertebral column and their development</a:t>
            </a:r>
          </a:p>
          <a:p>
            <a:r>
              <a:rPr lang="en-US" sz="2400" dirty="0" smtClean="0">
                <a:solidFill>
                  <a:srgbClr val="3E0000"/>
                </a:solidFill>
              </a:rPr>
              <a:t>Describe scoliosis, </a:t>
            </a:r>
            <a:r>
              <a:rPr lang="en-US" sz="2400" dirty="0" err="1" smtClean="0">
                <a:solidFill>
                  <a:srgbClr val="3E0000"/>
                </a:solidFill>
              </a:rPr>
              <a:t>kyphosis</a:t>
            </a:r>
            <a:r>
              <a:rPr lang="en-US" sz="2400" dirty="0" smtClean="0">
                <a:solidFill>
                  <a:srgbClr val="3E0000"/>
                </a:solidFill>
              </a:rPr>
              <a:t> and </a:t>
            </a:r>
            <a:r>
              <a:rPr lang="en-US" sz="2400" dirty="0" err="1" smtClean="0">
                <a:solidFill>
                  <a:srgbClr val="3E0000"/>
                </a:solidFill>
              </a:rPr>
              <a:t>lordosis</a:t>
            </a:r>
            <a:r>
              <a:rPr lang="en-US" sz="2400" dirty="0" smtClean="0">
                <a:solidFill>
                  <a:srgbClr val="3E0000"/>
                </a:solidFill>
              </a:rPr>
              <a:t> </a:t>
            </a:r>
          </a:p>
          <a:p>
            <a:pPr lvl="1"/>
            <a:r>
              <a:rPr lang="en-US" sz="2300" dirty="0" smtClean="0">
                <a:solidFill>
                  <a:srgbClr val="3E0000"/>
                </a:solidFill>
              </a:rPr>
              <a:t>Describe the nerve impingements, and their consequences, resulting from disc </a:t>
            </a:r>
            <a:r>
              <a:rPr lang="en-US" sz="2300" dirty="0" err="1" smtClean="0">
                <a:solidFill>
                  <a:srgbClr val="3E0000"/>
                </a:solidFill>
              </a:rPr>
              <a:t>herniations</a:t>
            </a:r>
            <a:r>
              <a:rPr lang="en-US" sz="2300" dirty="0" smtClean="0">
                <a:solidFill>
                  <a:srgbClr val="3E0000"/>
                </a:solidFill>
              </a:rPr>
              <a:t> in the cervical, thoracic and lumbar regions</a:t>
            </a:r>
          </a:p>
          <a:p>
            <a:r>
              <a:rPr lang="en-US" sz="2400" dirty="0" smtClean="0">
                <a:solidFill>
                  <a:srgbClr val="3E0000"/>
                </a:solidFill>
              </a:rPr>
              <a:t>Describe </a:t>
            </a:r>
            <a:r>
              <a:rPr lang="en-US" sz="2400" dirty="0" err="1" smtClean="0">
                <a:solidFill>
                  <a:srgbClr val="3E0000"/>
                </a:solidFill>
              </a:rPr>
              <a:t>spondylolysis</a:t>
            </a:r>
            <a:r>
              <a:rPr lang="en-US" sz="2400" dirty="0" smtClean="0">
                <a:solidFill>
                  <a:srgbClr val="3E0000"/>
                </a:solidFill>
              </a:rPr>
              <a:t> and </a:t>
            </a:r>
            <a:r>
              <a:rPr lang="en-US" sz="2400" dirty="0" err="1" smtClean="0">
                <a:solidFill>
                  <a:srgbClr val="3E0000"/>
                </a:solidFill>
              </a:rPr>
              <a:t>spondylolisthesis</a:t>
            </a:r>
            <a:r>
              <a:rPr lang="en-US" sz="2400" dirty="0" smtClean="0">
                <a:solidFill>
                  <a:srgbClr val="3E0000"/>
                </a:solidFill>
              </a:rPr>
              <a:t>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Learning objectives</a:t>
            </a:r>
            <a:endParaRPr lang="en-US" dirty="0">
              <a:solidFill>
                <a:srgbClr val="C00000"/>
              </a:solidFill>
            </a:endParaRPr>
          </a:p>
        </p:txBody>
      </p:sp>
      <p:sp>
        <p:nvSpPr>
          <p:cNvPr id="3" name="Content Placeholder 2"/>
          <p:cNvSpPr>
            <a:spLocks noGrp="1"/>
          </p:cNvSpPr>
          <p:nvPr>
            <p:ph idx="1"/>
          </p:nvPr>
        </p:nvSpPr>
        <p:spPr>
          <a:xfrm>
            <a:off x="457200" y="1295400"/>
            <a:ext cx="8229600" cy="4709160"/>
          </a:xfrm>
        </p:spPr>
        <p:txBody>
          <a:bodyPr>
            <a:noAutofit/>
          </a:bodyPr>
          <a:lstStyle/>
          <a:p>
            <a:r>
              <a:rPr lang="en-US" sz="2400" dirty="0" smtClean="0">
                <a:solidFill>
                  <a:srgbClr val="3E0000"/>
                </a:solidFill>
              </a:rPr>
              <a:t>Describe muscles of the back</a:t>
            </a:r>
          </a:p>
          <a:p>
            <a:r>
              <a:rPr lang="en-US" sz="2400" dirty="0" smtClean="0">
                <a:solidFill>
                  <a:srgbClr val="3E0000"/>
                </a:solidFill>
              </a:rPr>
              <a:t>Describe the extent, attachments and spaces of the spinal meninges</a:t>
            </a:r>
          </a:p>
          <a:p>
            <a:r>
              <a:rPr lang="en-US" sz="2400" dirty="0" smtClean="0">
                <a:solidFill>
                  <a:srgbClr val="3E0000"/>
                </a:solidFill>
              </a:rPr>
              <a:t>Describe the extent and the contents of the dural sac (lumbar cistern)</a:t>
            </a:r>
          </a:p>
          <a:p>
            <a:r>
              <a:rPr lang="en-US" sz="2400" dirty="0" smtClean="0">
                <a:solidFill>
                  <a:srgbClr val="3E0000"/>
                </a:solidFill>
              </a:rPr>
              <a:t>Describe the extent and the attachments of </a:t>
            </a:r>
            <a:r>
              <a:rPr lang="en-US" sz="2400" dirty="0" err="1" smtClean="0">
                <a:solidFill>
                  <a:srgbClr val="3E0000"/>
                </a:solidFill>
              </a:rPr>
              <a:t>filum</a:t>
            </a:r>
            <a:r>
              <a:rPr lang="en-US" sz="2400" dirty="0" smtClean="0">
                <a:solidFill>
                  <a:srgbClr val="3E0000"/>
                </a:solidFill>
              </a:rPr>
              <a:t> </a:t>
            </a:r>
            <a:r>
              <a:rPr lang="en-US" sz="2400" dirty="0" err="1" smtClean="0">
                <a:solidFill>
                  <a:srgbClr val="3E0000"/>
                </a:solidFill>
              </a:rPr>
              <a:t>terminale</a:t>
            </a:r>
            <a:r>
              <a:rPr lang="en-US" sz="2400" dirty="0" smtClean="0">
                <a:solidFill>
                  <a:srgbClr val="3E0000"/>
                </a:solidFill>
              </a:rPr>
              <a:t> and denticulate ligaments</a:t>
            </a:r>
            <a:endParaRPr lang="en-US" sz="2400" dirty="0" smtClean="0"/>
          </a:p>
          <a:p>
            <a:r>
              <a:rPr lang="en-US" sz="2400" dirty="0" smtClean="0">
                <a:solidFill>
                  <a:srgbClr val="3E0000"/>
                </a:solidFill>
              </a:rPr>
              <a:t>Describe between which vertebrae a lumbar puncture (spinal tap) should be performed in an infant and in an adult, and why</a:t>
            </a:r>
          </a:p>
          <a:p>
            <a:r>
              <a:rPr lang="en-US" sz="2400" dirty="0" smtClean="0">
                <a:solidFill>
                  <a:srgbClr val="3E0000"/>
                </a:solidFill>
              </a:rPr>
              <a:t>List the structures the needle would pierce in a lumbar puncture (spinal tap)</a:t>
            </a:r>
          </a:p>
          <a:p>
            <a:r>
              <a:rPr lang="en-US" sz="2400" dirty="0" smtClean="0">
                <a:solidFill>
                  <a:srgbClr val="3E0000"/>
                </a:solidFill>
              </a:rPr>
              <a:t>List the arterial supply and venous drainage of spinal cord </a:t>
            </a:r>
          </a:p>
          <a:p>
            <a:endParaRPr lang="en-US" sz="2400" dirty="0" smtClean="0"/>
          </a:p>
          <a:p>
            <a:endParaRPr lang="en-US"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Introduction </a:t>
            </a:r>
            <a:endParaRPr lang="en-US" dirty="0">
              <a:solidFill>
                <a:srgbClr val="C00000"/>
              </a:solidFill>
            </a:endParaRPr>
          </a:p>
        </p:txBody>
      </p:sp>
      <p:sp>
        <p:nvSpPr>
          <p:cNvPr id="3" name="Content Placeholder 2"/>
          <p:cNvSpPr>
            <a:spLocks noGrp="1"/>
          </p:cNvSpPr>
          <p:nvPr>
            <p:ph sz="half" idx="1"/>
          </p:nvPr>
        </p:nvSpPr>
        <p:spPr/>
        <p:txBody>
          <a:bodyPr/>
          <a:lstStyle/>
          <a:p>
            <a:pPr algn="just">
              <a:lnSpc>
                <a:spcPct val="90000"/>
              </a:lnSpc>
            </a:pPr>
            <a:r>
              <a:rPr lang="en-US" sz="2400" dirty="0" smtClean="0">
                <a:solidFill>
                  <a:srgbClr val="0070C0"/>
                </a:solidFill>
              </a:rPr>
              <a:t>Posterior aspect of trunk</a:t>
            </a:r>
          </a:p>
          <a:p>
            <a:pPr lvl="1" algn="just">
              <a:lnSpc>
                <a:spcPct val="90000"/>
              </a:lnSpc>
            </a:pPr>
            <a:r>
              <a:rPr lang="en-US" sz="2200" dirty="0" smtClean="0"/>
              <a:t>Inferior to neck and superior to buttocks</a:t>
            </a:r>
          </a:p>
          <a:p>
            <a:pPr algn="just">
              <a:lnSpc>
                <a:spcPct val="90000"/>
              </a:lnSpc>
            </a:pPr>
            <a:endParaRPr lang="en-US" sz="2400" dirty="0" smtClean="0"/>
          </a:p>
          <a:p>
            <a:pPr algn="just">
              <a:lnSpc>
                <a:spcPct val="90000"/>
              </a:lnSpc>
            </a:pPr>
            <a:r>
              <a:rPr lang="en-US" dirty="0" smtClean="0">
                <a:solidFill>
                  <a:srgbClr val="0070C0"/>
                </a:solidFill>
              </a:rPr>
              <a:t>Consists of </a:t>
            </a:r>
          </a:p>
          <a:p>
            <a:pPr lvl="1" algn="just">
              <a:lnSpc>
                <a:spcPct val="90000"/>
              </a:lnSpc>
            </a:pPr>
            <a:r>
              <a:rPr lang="en-US" sz="2000" dirty="0" smtClean="0"/>
              <a:t>Skin</a:t>
            </a:r>
          </a:p>
          <a:p>
            <a:pPr lvl="1" algn="just">
              <a:lnSpc>
                <a:spcPct val="90000"/>
              </a:lnSpc>
            </a:pPr>
            <a:r>
              <a:rPr lang="en-US" sz="2000" dirty="0" smtClean="0"/>
              <a:t>Superficial fascia</a:t>
            </a:r>
          </a:p>
          <a:p>
            <a:pPr lvl="1" algn="just">
              <a:lnSpc>
                <a:spcPct val="90000"/>
              </a:lnSpc>
            </a:pPr>
            <a:r>
              <a:rPr lang="en-US" sz="2000" dirty="0" smtClean="0"/>
              <a:t>Deep fascia</a:t>
            </a:r>
          </a:p>
          <a:p>
            <a:pPr lvl="1" algn="just">
              <a:lnSpc>
                <a:spcPct val="90000"/>
              </a:lnSpc>
            </a:pPr>
            <a:r>
              <a:rPr lang="en-US" sz="2000" dirty="0" smtClean="0"/>
              <a:t>Muscles &amp; ligaments</a:t>
            </a:r>
          </a:p>
          <a:p>
            <a:pPr lvl="1" algn="just">
              <a:lnSpc>
                <a:spcPct val="90000"/>
              </a:lnSpc>
            </a:pPr>
            <a:r>
              <a:rPr lang="en-US" sz="2000" dirty="0" smtClean="0"/>
              <a:t>Vertebral column</a:t>
            </a:r>
          </a:p>
          <a:p>
            <a:pPr lvl="1" algn="just">
              <a:lnSpc>
                <a:spcPct val="90000"/>
              </a:lnSpc>
            </a:pPr>
            <a:r>
              <a:rPr lang="en-US" sz="2000" dirty="0" smtClean="0"/>
              <a:t>Ribs</a:t>
            </a:r>
          </a:p>
          <a:p>
            <a:pPr lvl="1">
              <a:lnSpc>
                <a:spcPct val="90000"/>
              </a:lnSpc>
            </a:pPr>
            <a:r>
              <a:rPr lang="en-US" sz="2000" dirty="0" smtClean="0"/>
              <a:t>Spinal cord and meninges</a:t>
            </a:r>
          </a:p>
          <a:p>
            <a:endParaRPr lang="en-US" dirty="0"/>
          </a:p>
        </p:txBody>
      </p:sp>
      <p:pic>
        <p:nvPicPr>
          <p:cNvPr id="5" name="Picture 5" descr="CIFF1"/>
          <p:cNvPicPr>
            <a:picLocks noGrp="1" noChangeAspect="1" noChangeArrowheads="1"/>
          </p:cNvPicPr>
          <p:nvPr>
            <p:ph sz="half" idx="2"/>
          </p:nvPr>
        </p:nvPicPr>
        <p:blipFill>
          <a:blip r:embed="rId2" cstate="print"/>
          <a:srcRect l="46165" b="25998"/>
          <a:stretch>
            <a:fillRect/>
          </a:stretch>
        </p:blipFill>
        <p:spPr>
          <a:xfrm>
            <a:off x="5867400" y="1524000"/>
            <a:ext cx="2303844" cy="4846320"/>
          </a:xfrm>
          <a:noFill/>
        </p:spPr>
      </p:pic>
      <p:grpSp>
        <p:nvGrpSpPr>
          <p:cNvPr id="12" name="Group 11"/>
          <p:cNvGrpSpPr/>
          <p:nvPr/>
        </p:nvGrpSpPr>
        <p:grpSpPr>
          <a:xfrm>
            <a:off x="7391400" y="1981200"/>
            <a:ext cx="1752600" cy="2170331"/>
            <a:chOff x="7391400" y="1981200"/>
            <a:chExt cx="1752600" cy="2170331"/>
          </a:xfrm>
        </p:grpSpPr>
        <p:cxnSp>
          <p:nvCxnSpPr>
            <p:cNvPr id="7" name="Straight Connector 6"/>
            <p:cNvCxnSpPr/>
            <p:nvPr/>
          </p:nvCxnSpPr>
          <p:spPr>
            <a:xfrm>
              <a:off x="7391400" y="2209800"/>
              <a:ext cx="685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7543800" y="3733800"/>
              <a:ext cx="685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8077200" y="1981200"/>
              <a:ext cx="729687" cy="369332"/>
            </a:xfrm>
            <a:prstGeom prst="rect">
              <a:avLst/>
            </a:prstGeom>
            <a:noFill/>
          </p:spPr>
          <p:txBody>
            <a:bodyPr wrap="none" rtlCol="0">
              <a:spAutoFit/>
            </a:bodyPr>
            <a:lstStyle/>
            <a:p>
              <a:r>
                <a:rPr lang="en-US" dirty="0" smtClean="0"/>
                <a:t>Neck </a:t>
              </a:r>
              <a:endParaRPr lang="en-US" dirty="0"/>
            </a:p>
          </p:txBody>
        </p:sp>
        <p:sp>
          <p:nvSpPr>
            <p:cNvPr id="11" name="TextBox 10"/>
            <p:cNvSpPr txBox="1"/>
            <p:nvPr/>
          </p:nvSpPr>
          <p:spPr>
            <a:xfrm>
              <a:off x="8221953" y="3505200"/>
              <a:ext cx="922047" cy="646331"/>
            </a:xfrm>
            <a:prstGeom prst="rect">
              <a:avLst/>
            </a:prstGeom>
            <a:noFill/>
          </p:spPr>
          <p:txBody>
            <a:bodyPr wrap="none" rtlCol="0">
              <a:spAutoFit/>
            </a:bodyPr>
            <a:lstStyle/>
            <a:p>
              <a:r>
                <a:rPr lang="en-US" dirty="0" smtClean="0"/>
                <a:t>Gluteal </a:t>
              </a:r>
            </a:p>
            <a:p>
              <a:r>
                <a:rPr lang="en-US" dirty="0" smtClean="0"/>
                <a:t>region </a:t>
              </a:r>
              <a:endParaRPr lang="en-US" dirty="0"/>
            </a:p>
          </p:txBody>
        </p:sp>
      </p:grpSp>
      <p:sp>
        <p:nvSpPr>
          <p:cNvPr id="13" name="Slide Number Placeholder 12"/>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down)">
                                      <p:cBhvr>
                                        <p:cTn id="15" dur="500"/>
                                        <p:tgtEl>
                                          <p:spTgt spid="3">
                                            <p:txEl>
                                              <p:pRg st="3" end="3"/>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wipe(down)">
                                      <p:cBhvr>
                                        <p:cTn id="18" dur="500"/>
                                        <p:tgtEl>
                                          <p:spTgt spid="3">
                                            <p:txEl>
                                              <p:pRg st="4" end="4"/>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wipe(down)">
                                      <p:cBhvr>
                                        <p:cTn id="21" dur="500"/>
                                        <p:tgtEl>
                                          <p:spTgt spid="3">
                                            <p:txEl>
                                              <p:pRg st="5" end="5"/>
                                            </p:txEl>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wipe(down)">
                                      <p:cBhvr>
                                        <p:cTn id="24" dur="500"/>
                                        <p:tgtEl>
                                          <p:spTgt spid="3">
                                            <p:txEl>
                                              <p:pRg st="6" end="6"/>
                                            </p:txEl>
                                          </p:spTgt>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wipe(down)">
                                      <p:cBhvr>
                                        <p:cTn id="27" dur="500"/>
                                        <p:tgtEl>
                                          <p:spTgt spid="3">
                                            <p:txEl>
                                              <p:pRg st="7" end="7"/>
                                            </p:txEl>
                                          </p:spTgt>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wipe(down)">
                                      <p:cBhvr>
                                        <p:cTn id="30" dur="500"/>
                                        <p:tgtEl>
                                          <p:spTgt spid="3">
                                            <p:txEl>
                                              <p:pRg st="8" end="8"/>
                                            </p:txEl>
                                          </p:spTgt>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wipe(down)">
                                      <p:cBhvr>
                                        <p:cTn id="33" dur="500"/>
                                        <p:tgtEl>
                                          <p:spTgt spid="3">
                                            <p:txEl>
                                              <p:pRg st="9" end="9"/>
                                            </p:txEl>
                                          </p:spTgt>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3">
                                            <p:txEl>
                                              <p:pRg st="10" end="10"/>
                                            </p:txEl>
                                          </p:spTgt>
                                        </p:tgtEl>
                                        <p:attrNameLst>
                                          <p:attrName>style.visibility</p:attrName>
                                        </p:attrNameLst>
                                      </p:cBhvr>
                                      <p:to>
                                        <p:strVal val="visible"/>
                                      </p:to>
                                    </p:set>
                                    <p:animEffect transition="in" filter="wipe(down)">
                                      <p:cBhvr>
                                        <p:cTn id="36"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Skin &amp; fascia of back</a:t>
            </a:r>
            <a:endParaRPr lang="en-US" dirty="0">
              <a:solidFill>
                <a:srgbClr val="C00000"/>
              </a:solidFill>
            </a:endParaRPr>
          </a:p>
        </p:txBody>
      </p:sp>
      <p:sp>
        <p:nvSpPr>
          <p:cNvPr id="3" name="Content Placeholder 2"/>
          <p:cNvSpPr>
            <a:spLocks noGrp="1"/>
          </p:cNvSpPr>
          <p:nvPr>
            <p:ph idx="1"/>
          </p:nvPr>
        </p:nvSpPr>
        <p:spPr/>
        <p:txBody>
          <a:bodyPr/>
          <a:lstStyle/>
          <a:p>
            <a:r>
              <a:rPr lang="en-US" dirty="0" smtClean="0">
                <a:solidFill>
                  <a:srgbClr val="0070C0"/>
                </a:solidFill>
              </a:rPr>
              <a:t>Skin </a:t>
            </a:r>
          </a:p>
          <a:p>
            <a:pPr lvl="1"/>
            <a:r>
              <a:rPr lang="en-US" dirty="0" smtClean="0"/>
              <a:t>Thick and fixed to underlying fascia</a:t>
            </a:r>
          </a:p>
          <a:p>
            <a:endParaRPr lang="en-US" dirty="0" smtClean="0"/>
          </a:p>
          <a:p>
            <a:r>
              <a:rPr lang="en-US" dirty="0" smtClean="0">
                <a:solidFill>
                  <a:srgbClr val="0070C0"/>
                </a:solidFill>
              </a:rPr>
              <a:t>Superficial fascia </a:t>
            </a:r>
          </a:p>
          <a:p>
            <a:pPr lvl="1"/>
            <a:r>
              <a:rPr lang="en-US" dirty="0" smtClean="0"/>
              <a:t>Variable amount of fat </a:t>
            </a:r>
          </a:p>
          <a:p>
            <a:endParaRPr lang="en-US" dirty="0" smtClean="0"/>
          </a:p>
          <a:p>
            <a:r>
              <a:rPr lang="en-US" dirty="0" smtClean="0">
                <a:solidFill>
                  <a:srgbClr val="0070C0"/>
                </a:solidFill>
              </a:rPr>
              <a:t>Deep fascia </a:t>
            </a:r>
          </a:p>
          <a:p>
            <a:pPr lvl="1"/>
            <a:r>
              <a:rPr lang="en-US" dirty="0" smtClean="0"/>
              <a:t>Dense and membranous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5400" dirty="0" smtClean="0">
                <a:solidFill>
                  <a:srgbClr val="C00000"/>
                </a:solidFill>
              </a:rPr>
              <a:t/>
            </a:r>
            <a:br>
              <a:rPr lang="en-US" sz="5400" dirty="0" smtClean="0">
                <a:solidFill>
                  <a:srgbClr val="C00000"/>
                </a:solidFill>
              </a:rPr>
            </a:br>
            <a:r>
              <a:rPr lang="en-US" sz="4400" dirty="0" smtClean="0">
                <a:solidFill>
                  <a:srgbClr val="C00000"/>
                </a:solidFill>
              </a:rPr>
              <a:t>Vertebral column</a:t>
            </a:r>
            <a:r>
              <a:rPr lang="en-US" sz="6000" dirty="0" smtClean="0">
                <a:solidFill>
                  <a:srgbClr val="C00000"/>
                </a:solidFill>
              </a:rPr>
              <a:t/>
            </a:r>
            <a:br>
              <a:rPr lang="en-US" sz="6000" dirty="0" smtClean="0">
                <a:solidFill>
                  <a:srgbClr val="C00000"/>
                </a:solidFill>
              </a:rPr>
            </a:br>
            <a:r>
              <a:rPr lang="en-US" dirty="0" smtClean="0">
                <a:solidFill>
                  <a:srgbClr val="C00000"/>
                </a:solidFill>
              </a:rPr>
              <a:t> </a:t>
            </a:r>
            <a:r>
              <a:rPr lang="en-US" sz="3600" dirty="0" smtClean="0">
                <a:solidFill>
                  <a:srgbClr val="C00000"/>
                </a:solidFill>
              </a:rPr>
              <a:t>(spine, spinal column, back bone)</a:t>
            </a:r>
            <a:endParaRPr lang="en-US" sz="3600" dirty="0"/>
          </a:p>
        </p:txBody>
      </p:sp>
      <p:pic>
        <p:nvPicPr>
          <p:cNvPr id="4" name="Picture 9"/>
          <p:cNvPicPr>
            <a:picLocks noChangeAspect="1" noChangeArrowheads="1"/>
          </p:cNvPicPr>
          <p:nvPr/>
        </p:nvPicPr>
        <p:blipFill>
          <a:blip r:embed="rId2" cstate="print"/>
          <a:srcRect/>
          <a:stretch>
            <a:fillRect/>
          </a:stretch>
        </p:blipFill>
        <p:spPr bwMode="auto">
          <a:xfrm>
            <a:off x="3505200" y="3352800"/>
            <a:ext cx="2409825" cy="3267075"/>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solidFill>
                  <a:srgbClr val="C00000"/>
                </a:solidFill>
              </a:rPr>
              <a:t>Vertebral column</a:t>
            </a:r>
            <a:endParaRPr lang="en-US" sz="2800" dirty="0">
              <a:solidFill>
                <a:srgbClr val="C00000"/>
              </a:solidFill>
            </a:endParaRPr>
          </a:p>
        </p:txBody>
      </p:sp>
      <p:sp>
        <p:nvSpPr>
          <p:cNvPr id="3" name="Content Placeholder 2"/>
          <p:cNvSpPr>
            <a:spLocks noGrp="1"/>
          </p:cNvSpPr>
          <p:nvPr>
            <p:ph sz="half" idx="1"/>
          </p:nvPr>
        </p:nvSpPr>
        <p:spPr>
          <a:xfrm>
            <a:off x="381000" y="1600200"/>
            <a:ext cx="4114800" cy="4724400"/>
          </a:xfrm>
        </p:spPr>
        <p:txBody>
          <a:bodyPr>
            <a:normAutofit fontScale="77500" lnSpcReduction="20000"/>
          </a:bodyPr>
          <a:lstStyle/>
          <a:p>
            <a:pPr algn="just"/>
            <a:r>
              <a:rPr lang="en-US" dirty="0" smtClean="0">
                <a:solidFill>
                  <a:srgbClr val="0070C0"/>
                </a:solidFill>
              </a:rPr>
              <a:t>Central axis </a:t>
            </a:r>
            <a:r>
              <a:rPr lang="en-US" dirty="0" smtClean="0"/>
              <a:t>of body</a:t>
            </a:r>
          </a:p>
          <a:p>
            <a:pPr algn="just"/>
            <a:endParaRPr lang="en-US" dirty="0" smtClean="0"/>
          </a:p>
          <a:p>
            <a:pPr algn="just"/>
            <a:r>
              <a:rPr lang="en-US" dirty="0" smtClean="0"/>
              <a:t>Extends from </a:t>
            </a:r>
            <a:r>
              <a:rPr lang="en-US" dirty="0" smtClean="0">
                <a:solidFill>
                  <a:srgbClr val="0070C0"/>
                </a:solidFill>
              </a:rPr>
              <a:t>base of skull to apex of coccyx</a:t>
            </a:r>
          </a:p>
          <a:p>
            <a:pPr algn="just"/>
            <a:r>
              <a:rPr lang="en-US" dirty="0" smtClean="0">
                <a:solidFill>
                  <a:srgbClr val="0070C0"/>
                </a:solidFill>
              </a:rPr>
              <a:t>Length – </a:t>
            </a:r>
          </a:p>
          <a:p>
            <a:pPr lvl="1" algn="just"/>
            <a:r>
              <a:rPr lang="en-US" dirty="0" smtClean="0"/>
              <a:t>Adult male- 70cm</a:t>
            </a:r>
          </a:p>
          <a:p>
            <a:pPr lvl="1" algn="just"/>
            <a:r>
              <a:rPr lang="en-US" dirty="0" smtClean="0"/>
              <a:t>Adult female- 60cm</a:t>
            </a:r>
          </a:p>
          <a:p>
            <a:pPr algn="just"/>
            <a:endParaRPr lang="en-US" dirty="0" smtClean="0"/>
          </a:p>
          <a:p>
            <a:pPr algn="just"/>
            <a:r>
              <a:rPr lang="en-US" dirty="0" smtClean="0">
                <a:solidFill>
                  <a:srgbClr val="0070C0"/>
                </a:solidFill>
              </a:rPr>
              <a:t>Composition</a:t>
            </a:r>
          </a:p>
          <a:p>
            <a:pPr lvl="1" algn="just"/>
            <a:r>
              <a:rPr lang="en-US" dirty="0" smtClean="0"/>
              <a:t>Vertebra (3/4)+ intervertebral disc (1/4)</a:t>
            </a:r>
          </a:p>
          <a:p>
            <a:pPr algn="just"/>
            <a:endParaRPr lang="en-US" dirty="0" smtClean="0"/>
          </a:p>
          <a:p>
            <a:pPr algn="just"/>
            <a:r>
              <a:rPr lang="en-US" dirty="0" smtClean="0">
                <a:solidFill>
                  <a:srgbClr val="0070C0"/>
                </a:solidFill>
              </a:rPr>
              <a:t>Functions </a:t>
            </a:r>
          </a:p>
          <a:p>
            <a:pPr lvl="1" algn="just"/>
            <a:r>
              <a:rPr lang="en-US" sz="2200" dirty="0" smtClean="0"/>
              <a:t>Protects the spinal cord</a:t>
            </a:r>
          </a:p>
          <a:p>
            <a:pPr lvl="1" algn="just"/>
            <a:r>
              <a:rPr lang="en-US" sz="2200" dirty="0" smtClean="0"/>
              <a:t>Supports body weight and transmit it to ground through lower limbs</a:t>
            </a:r>
          </a:p>
          <a:p>
            <a:endParaRPr lang="en-US" dirty="0"/>
          </a:p>
        </p:txBody>
      </p:sp>
      <p:pic>
        <p:nvPicPr>
          <p:cNvPr id="1032" name="Picture 8"/>
          <p:cNvPicPr>
            <a:picLocks noChangeAspect="1" noChangeArrowheads="1"/>
          </p:cNvPicPr>
          <p:nvPr/>
        </p:nvPicPr>
        <p:blipFill>
          <a:blip r:embed="rId3" cstate="print"/>
          <a:srcRect/>
          <a:stretch>
            <a:fillRect/>
          </a:stretch>
        </p:blipFill>
        <p:spPr bwMode="auto">
          <a:xfrm>
            <a:off x="5562600" y="4905375"/>
            <a:ext cx="2019300" cy="1952625"/>
          </a:xfrm>
          <a:prstGeom prst="rect">
            <a:avLst/>
          </a:prstGeom>
          <a:noFill/>
          <a:ln w="9525">
            <a:noFill/>
            <a:miter lim="800000"/>
            <a:headEnd/>
            <a:tailEnd/>
          </a:ln>
        </p:spPr>
      </p:pic>
      <p:pic>
        <p:nvPicPr>
          <p:cNvPr id="1033" name="Picture 9"/>
          <p:cNvPicPr>
            <a:picLocks noChangeAspect="1" noChangeArrowheads="1"/>
          </p:cNvPicPr>
          <p:nvPr/>
        </p:nvPicPr>
        <p:blipFill>
          <a:blip r:embed="rId4" cstate="print"/>
          <a:srcRect/>
          <a:stretch>
            <a:fillRect/>
          </a:stretch>
        </p:blipFill>
        <p:spPr bwMode="auto">
          <a:xfrm>
            <a:off x="5410200" y="1524000"/>
            <a:ext cx="2409825" cy="3267075"/>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ipe(down)">
                                      <p:cBhvr>
                                        <p:cTn id="10" dur="500"/>
                                        <p:tgtEl>
                                          <p:spTgt spid="3">
                                            <p:txEl>
                                              <p:pRg st="2" end="2"/>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wipe(down)">
                                      <p:cBhvr>
                                        <p:cTn id="13" dur="500"/>
                                        <p:tgtEl>
                                          <p:spTgt spid="3">
                                            <p:txEl>
                                              <p:pRg st="3" end="3"/>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wipe(down)">
                                      <p:cBhvr>
                                        <p:cTn id="16" dur="500"/>
                                        <p:tgtEl>
                                          <p:spTgt spid="3">
                                            <p:txEl>
                                              <p:pRg st="4" end="4"/>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wipe(down)">
                                      <p:cBhvr>
                                        <p:cTn id="19" dur="500"/>
                                        <p:tgtEl>
                                          <p:spTgt spid="3">
                                            <p:txEl>
                                              <p:pRg st="5" end="5"/>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wipe(down)">
                                      <p:cBhvr>
                                        <p:cTn id="22" dur="500"/>
                                        <p:tgtEl>
                                          <p:spTgt spid="3">
                                            <p:txEl>
                                              <p:pRg st="7" end="7"/>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wipe(down)">
                                      <p:cBhvr>
                                        <p:cTn id="25" dur="500"/>
                                        <p:tgtEl>
                                          <p:spTgt spid="3">
                                            <p:txEl>
                                              <p:pRg st="8" end="8"/>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
                                            <p:txEl>
                                              <p:pRg st="10" end="10"/>
                                            </p:txEl>
                                          </p:spTgt>
                                        </p:tgtEl>
                                        <p:attrNameLst>
                                          <p:attrName>style.visibility</p:attrName>
                                        </p:attrNameLst>
                                      </p:cBhvr>
                                      <p:to>
                                        <p:strVal val="visible"/>
                                      </p:to>
                                    </p:set>
                                    <p:animEffect transition="in" filter="wipe(down)">
                                      <p:cBhvr>
                                        <p:cTn id="28" dur="500"/>
                                        <p:tgtEl>
                                          <p:spTgt spid="3">
                                            <p:txEl>
                                              <p:pRg st="10" end="10"/>
                                            </p:tx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animEffect transition="in" filter="wipe(down)">
                                      <p:cBhvr>
                                        <p:cTn id="31" dur="500"/>
                                        <p:tgtEl>
                                          <p:spTgt spid="3">
                                            <p:txEl>
                                              <p:pRg st="11" end="11"/>
                                            </p:txEl>
                                          </p:spTgt>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3">
                                            <p:txEl>
                                              <p:pRg st="12" end="12"/>
                                            </p:txEl>
                                          </p:spTgt>
                                        </p:tgtEl>
                                        <p:attrNameLst>
                                          <p:attrName>style.visibility</p:attrName>
                                        </p:attrNameLst>
                                      </p:cBhvr>
                                      <p:to>
                                        <p:strVal val="visible"/>
                                      </p:to>
                                    </p:set>
                                    <p:animEffect transition="in" filter="wipe(down)">
                                      <p:cBhvr>
                                        <p:cTn id="34"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rgbClr val="C00000"/>
                </a:solidFill>
              </a:rPr>
              <a:t>33 vertebrae</a:t>
            </a:r>
            <a:endParaRPr lang="en-US" dirty="0">
              <a:solidFill>
                <a:srgbClr val="C00000"/>
              </a:solidFill>
            </a:endParaRPr>
          </a:p>
        </p:txBody>
      </p:sp>
      <p:sp>
        <p:nvSpPr>
          <p:cNvPr id="5" name="Content Placeholder 4"/>
          <p:cNvSpPr>
            <a:spLocks noGrp="1"/>
          </p:cNvSpPr>
          <p:nvPr>
            <p:ph sz="half" idx="4294967295"/>
          </p:nvPr>
        </p:nvSpPr>
        <p:spPr>
          <a:xfrm>
            <a:off x="0" y="1600200"/>
            <a:ext cx="4038600" cy="4525963"/>
          </a:xfrm>
        </p:spPr>
        <p:txBody>
          <a:bodyPr>
            <a:normAutofit lnSpcReduction="10000"/>
          </a:bodyPr>
          <a:lstStyle/>
          <a:p>
            <a:pPr algn="just"/>
            <a:r>
              <a:rPr lang="en-US" sz="2200" dirty="0" smtClean="0"/>
              <a:t>Vertebral column consists of 33 vertebrae:</a:t>
            </a:r>
          </a:p>
          <a:p>
            <a:pPr lvl="1" algn="just"/>
            <a:r>
              <a:rPr lang="en-US" sz="2000" dirty="0" smtClean="0"/>
              <a:t>7 cervical</a:t>
            </a:r>
          </a:p>
          <a:p>
            <a:pPr lvl="1" algn="just"/>
            <a:r>
              <a:rPr lang="en-US" sz="2000" dirty="0" smtClean="0"/>
              <a:t>12 thoracic</a:t>
            </a:r>
          </a:p>
          <a:p>
            <a:pPr lvl="1" algn="just"/>
            <a:r>
              <a:rPr lang="en-US" sz="2000" dirty="0" smtClean="0"/>
              <a:t>5 lumbar</a:t>
            </a:r>
          </a:p>
          <a:p>
            <a:pPr lvl="1" algn="just"/>
            <a:r>
              <a:rPr lang="en-US" sz="2000" dirty="0" smtClean="0"/>
              <a:t>5 sacral</a:t>
            </a:r>
          </a:p>
          <a:p>
            <a:pPr lvl="1" algn="just"/>
            <a:r>
              <a:rPr lang="en-US" sz="2000" dirty="0" smtClean="0"/>
              <a:t>4 </a:t>
            </a:r>
            <a:r>
              <a:rPr lang="en-US" sz="2000" dirty="0" err="1" smtClean="0"/>
              <a:t>coccygeal</a:t>
            </a:r>
            <a:endParaRPr lang="en-US" sz="2000" dirty="0" smtClean="0"/>
          </a:p>
          <a:p>
            <a:pPr lvl="1" algn="just"/>
            <a:endParaRPr lang="en-US" sz="2000" dirty="0" smtClean="0"/>
          </a:p>
          <a:p>
            <a:pPr algn="just"/>
            <a:r>
              <a:rPr lang="en-US" sz="2200" dirty="0" smtClean="0"/>
              <a:t>5 sacral vertebrae fused to form one sacrum</a:t>
            </a:r>
          </a:p>
          <a:p>
            <a:pPr algn="just"/>
            <a:endParaRPr lang="en-US" sz="2200" dirty="0" smtClean="0"/>
          </a:p>
          <a:p>
            <a:pPr algn="just"/>
            <a:r>
              <a:rPr lang="en-US" sz="2200" dirty="0" smtClean="0"/>
              <a:t>4 </a:t>
            </a:r>
            <a:r>
              <a:rPr lang="en-US" sz="2200" dirty="0" err="1" smtClean="0"/>
              <a:t>coccygeal</a:t>
            </a:r>
            <a:r>
              <a:rPr lang="en-US" sz="2200" dirty="0" smtClean="0"/>
              <a:t> fused to form one coccyx vertebrae</a:t>
            </a:r>
          </a:p>
          <a:p>
            <a:endParaRPr lang="en-US" dirty="0"/>
          </a:p>
        </p:txBody>
      </p:sp>
      <p:pic>
        <p:nvPicPr>
          <p:cNvPr id="1026" name="Picture 2"/>
          <p:cNvPicPr>
            <a:picLocks noChangeAspect="1" noChangeArrowheads="1"/>
          </p:cNvPicPr>
          <p:nvPr/>
        </p:nvPicPr>
        <p:blipFill>
          <a:blip r:embed="rId2" cstate="print"/>
          <a:srcRect r="55876" b="21336"/>
          <a:stretch>
            <a:fillRect/>
          </a:stretch>
        </p:blipFill>
        <p:spPr bwMode="auto">
          <a:xfrm>
            <a:off x="4800600" y="1447800"/>
            <a:ext cx="4005262" cy="4600575"/>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wipe(down)">
                                      <p:cBhvr>
                                        <p:cTn id="10" dur="500"/>
                                        <p:tgtEl>
                                          <p:spTgt spid="5">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wipe(down)">
                                      <p:cBhvr>
                                        <p:cTn id="13" dur="500"/>
                                        <p:tgtEl>
                                          <p:spTgt spid="5">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wipe(down)">
                                      <p:cBhvr>
                                        <p:cTn id="16" dur="500"/>
                                        <p:tgtEl>
                                          <p:spTgt spid="5">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wipe(down)">
                                      <p:cBhvr>
                                        <p:cTn id="19" dur="500"/>
                                        <p:tgtEl>
                                          <p:spTgt spid="5">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wipe(down)">
                                      <p:cBhvr>
                                        <p:cTn id="22" dur="500"/>
                                        <p:tgtEl>
                                          <p:spTgt spid="5">
                                            <p:txEl>
                                              <p:pRg st="5" end="5"/>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animEffect transition="in" filter="wipe(down)">
                                      <p:cBhvr>
                                        <p:cTn id="25" dur="500"/>
                                        <p:tgtEl>
                                          <p:spTgt spid="5">
                                            <p:txEl>
                                              <p:pRg st="7" end="7"/>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5">
                                            <p:txEl>
                                              <p:pRg st="9" end="9"/>
                                            </p:txEl>
                                          </p:spTgt>
                                        </p:tgtEl>
                                        <p:attrNameLst>
                                          <p:attrName>style.visibility</p:attrName>
                                        </p:attrNameLst>
                                      </p:cBhvr>
                                      <p:to>
                                        <p:strVal val="visible"/>
                                      </p:to>
                                    </p:set>
                                    <p:animEffect transition="in" filter="wipe(down)">
                                      <p:cBhvr>
                                        <p:cTn id="28"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914400"/>
            <a:ext cx="8229600" cy="1524000"/>
          </a:xfrm>
        </p:spPr>
        <p:txBody>
          <a:bodyPr>
            <a:normAutofit/>
          </a:bodyPr>
          <a:lstStyle/>
          <a:p>
            <a:r>
              <a:rPr lang="en-US" sz="3600" dirty="0" smtClean="0">
                <a:solidFill>
                  <a:srgbClr val="C00000"/>
                </a:solidFill>
              </a:rPr>
              <a:t>Curvatures of vertebral column</a:t>
            </a:r>
            <a:endParaRPr lang="en-US" sz="3600" dirty="0"/>
          </a:p>
        </p:txBody>
      </p:sp>
      <p:sp>
        <p:nvSpPr>
          <p:cNvPr id="5" name="Rectangle 4"/>
          <p:cNvSpPr/>
          <p:nvPr/>
        </p:nvSpPr>
        <p:spPr>
          <a:xfrm>
            <a:off x="381000" y="3084794"/>
            <a:ext cx="4572000" cy="2723823"/>
          </a:xfrm>
          <a:prstGeom prst="rect">
            <a:avLst/>
          </a:prstGeom>
        </p:spPr>
        <p:txBody>
          <a:bodyPr>
            <a:spAutoFit/>
          </a:bodyPr>
          <a:lstStyle/>
          <a:p>
            <a:pPr>
              <a:lnSpc>
                <a:spcPct val="90000"/>
              </a:lnSpc>
              <a:buFont typeface="Arial" pitchFamily="34" charset="0"/>
              <a:buChar char="•"/>
            </a:pPr>
            <a:r>
              <a:rPr lang="en-US" sz="2000" dirty="0" smtClean="0">
                <a:solidFill>
                  <a:srgbClr val="0070C0"/>
                </a:solidFill>
              </a:rPr>
              <a:t>4 curvatures in adult</a:t>
            </a:r>
          </a:p>
          <a:p>
            <a:pPr lvl="1">
              <a:lnSpc>
                <a:spcPct val="90000"/>
              </a:lnSpc>
              <a:buFont typeface="Arial" pitchFamily="34" charset="0"/>
              <a:buChar char="•"/>
            </a:pPr>
            <a:r>
              <a:rPr lang="en-US" dirty="0" smtClean="0"/>
              <a:t>Cervical</a:t>
            </a:r>
          </a:p>
          <a:p>
            <a:pPr lvl="2">
              <a:lnSpc>
                <a:spcPct val="90000"/>
              </a:lnSpc>
              <a:buFont typeface="Arial" pitchFamily="34" charset="0"/>
              <a:buChar char="•"/>
            </a:pPr>
            <a:r>
              <a:rPr lang="en-US" sz="1400" dirty="0" smtClean="0"/>
              <a:t>Convex anteriorly</a:t>
            </a:r>
          </a:p>
          <a:p>
            <a:pPr lvl="2">
              <a:lnSpc>
                <a:spcPct val="90000"/>
              </a:lnSpc>
              <a:buFont typeface="Arial" pitchFamily="34" charset="0"/>
              <a:buChar char="•"/>
            </a:pPr>
            <a:endParaRPr lang="en-US" sz="1400" dirty="0" smtClean="0"/>
          </a:p>
          <a:p>
            <a:pPr lvl="1">
              <a:lnSpc>
                <a:spcPct val="90000"/>
              </a:lnSpc>
              <a:buFont typeface="Arial" pitchFamily="34" charset="0"/>
              <a:buChar char="•"/>
            </a:pPr>
            <a:r>
              <a:rPr lang="en-US" dirty="0" smtClean="0"/>
              <a:t>Thoracic</a:t>
            </a:r>
          </a:p>
          <a:p>
            <a:pPr lvl="2">
              <a:lnSpc>
                <a:spcPct val="90000"/>
              </a:lnSpc>
              <a:buFont typeface="Arial" pitchFamily="34" charset="0"/>
              <a:buChar char="•"/>
            </a:pPr>
            <a:r>
              <a:rPr lang="en-US" sz="1400" dirty="0" smtClean="0"/>
              <a:t>Concave anteriorly</a:t>
            </a:r>
          </a:p>
          <a:p>
            <a:pPr lvl="2">
              <a:lnSpc>
                <a:spcPct val="90000"/>
              </a:lnSpc>
              <a:buFont typeface="Arial" pitchFamily="34" charset="0"/>
              <a:buChar char="•"/>
            </a:pPr>
            <a:endParaRPr lang="en-US" sz="1400" dirty="0" smtClean="0"/>
          </a:p>
          <a:p>
            <a:pPr lvl="1">
              <a:lnSpc>
                <a:spcPct val="90000"/>
              </a:lnSpc>
              <a:buFont typeface="Arial" pitchFamily="34" charset="0"/>
              <a:buChar char="•"/>
            </a:pPr>
            <a:r>
              <a:rPr lang="en-US" dirty="0" smtClean="0"/>
              <a:t>Lumbar</a:t>
            </a:r>
          </a:p>
          <a:p>
            <a:pPr lvl="2">
              <a:lnSpc>
                <a:spcPct val="90000"/>
              </a:lnSpc>
              <a:buFont typeface="Arial" pitchFamily="34" charset="0"/>
              <a:buChar char="•"/>
            </a:pPr>
            <a:r>
              <a:rPr lang="en-US" sz="1400" dirty="0" smtClean="0"/>
              <a:t>Convex anteriorly</a:t>
            </a:r>
          </a:p>
          <a:p>
            <a:pPr lvl="2">
              <a:lnSpc>
                <a:spcPct val="90000"/>
              </a:lnSpc>
              <a:buFont typeface="Arial" pitchFamily="34" charset="0"/>
              <a:buChar char="•"/>
            </a:pPr>
            <a:endParaRPr lang="en-US" sz="1400" dirty="0" smtClean="0"/>
          </a:p>
          <a:p>
            <a:pPr lvl="1">
              <a:lnSpc>
                <a:spcPct val="90000"/>
              </a:lnSpc>
              <a:buFont typeface="Arial" pitchFamily="34" charset="0"/>
              <a:buChar char="•"/>
            </a:pPr>
            <a:r>
              <a:rPr lang="en-US" dirty="0" smtClean="0"/>
              <a:t>Sacral</a:t>
            </a:r>
          </a:p>
          <a:p>
            <a:pPr lvl="2">
              <a:lnSpc>
                <a:spcPct val="90000"/>
              </a:lnSpc>
              <a:buFont typeface="Arial" pitchFamily="34" charset="0"/>
              <a:buChar char="•"/>
            </a:pPr>
            <a:r>
              <a:rPr lang="en-US" sz="1400" dirty="0" smtClean="0"/>
              <a:t>Concave anteriorly</a:t>
            </a:r>
          </a:p>
        </p:txBody>
      </p:sp>
      <p:sp>
        <p:nvSpPr>
          <p:cNvPr id="6" name="Slide Number Placeholder 5"/>
          <p:cNvSpPr>
            <a:spLocks noGrp="1"/>
          </p:cNvSpPr>
          <p:nvPr>
            <p:ph type="sldNum" sz="quarter" idx="12"/>
          </p:nvPr>
        </p:nvSpPr>
        <p:spPr/>
        <p:txBody>
          <a:bodyPr/>
          <a:lstStyle/>
          <a:p>
            <a:fld id="{B6F15528-21DE-4FAA-801E-634DDDAF4B2B}" type="slidenum">
              <a:rPr lang="en-US" smtClean="0"/>
              <a:pPr/>
              <a:t>9</a:t>
            </a:fld>
            <a:endParaRPr lang="en-US"/>
          </a:p>
        </p:txBody>
      </p:sp>
      <p:grpSp>
        <p:nvGrpSpPr>
          <p:cNvPr id="9" name="Group 8"/>
          <p:cNvGrpSpPr/>
          <p:nvPr/>
        </p:nvGrpSpPr>
        <p:grpSpPr>
          <a:xfrm>
            <a:off x="6812280" y="3073691"/>
            <a:ext cx="762000" cy="3474720"/>
            <a:chOff x="6934200" y="3200400"/>
            <a:chExt cx="762000" cy="3474720"/>
          </a:xfrm>
        </p:grpSpPr>
        <p:pic>
          <p:nvPicPr>
            <p:cNvPr id="4" name="Picture 6" descr="BackAndNeck_Spine"/>
            <p:cNvPicPr>
              <a:picLocks noChangeAspect="1" noChangeArrowheads="1"/>
            </p:cNvPicPr>
            <p:nvPr/>
          </p:nvPicPr>
          <p:blipFill>
            <a:blip r:embed="rId2" cstate="print"/>
            <a:srcRect l="47641" t="6780" r="35477" b="6780"/>
            <a:stretch>
              <a:fillRect/>
            </a:stretch>
          </p:blipFill>
          <p:spPr bwMode="auto">
            <a:xfrm>
              <a:off x="6934200" y="3200400"/>
              <a:ext cx="609600" cy="3474720"/>
            </a:xfrm>
            <a:prstGeom prst="rect">
              <a:avLst/>
            </a:prstGeom>
            <a:noFill/>
            <a:ln w="9525">
              <a:noFill/>
              <a:miter lim="800000"/>
              <a:headEnd/>
              <a:tailEnd/>
            </a:ln>
          </p:spPr>
        </p:pic>
        <p:sp>
          <p:nvSpPr>
            <p:cNvPr id="7" name="Rectangle 6"/>
            <p:cNvSpPr/>
            <p:nvPr/>
          </p:nvSpPr>
          <p:spPr>
            <a:xfrm>
              <a:off x="7315200" y="3505200"/>
              <a:ext cx="304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391400" y="5791200"/>
              <a:ext cx="304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C00000"/>
                </a:solidFill>
              </a:rPr>
              <a:t>Primary and secondary curvatures of vertebral column</a:t>
            </a:r>
            <a:endParaRPr lang="en-US" dirty="0">
              <a:solidFill>
                <a:srgbClr val="C00000"/>
              </a:solidFill>
            </a:endParaRPr>
          </a:p>
        </p:txBody>
      </p:sp>
      <p:sp>
        <p:nvSpPr>
          <p:cNvPr id="3" name="Content Placeholder 2"/>
          <p:cNvSpPr>
            <a:spLocks noGrp="1"/>
          </p:cNvSpPr>
          <p:nvPr>
            <p:ph sz="half" idx="1"/>
          </p:nvPr>
        </p:nvSpPr>
        <p:spPr/>
        <p:txBody>
          <a:bodyPr>
            <a:normAutofit lnSpcReduction="10000"/>
          </a:bodyPr>
          <a:lstStyle/>
          <a:p>
            <a:pPr>
              <a:lnSpc>
                <a:spcPct val="90000"/>
              </a:lnSpc>
            </a:pPr>
            <a:r>
              <a:rPr lang="en-US" sz="2000" dirty="0" smtClean="0">
                <a:solidFill>
                  <a:srgbClr val="0070C0"/>
                </a:solidFill>
              </a:rPr>
              <a:t>Primary curvature</a:t>
            </a:r>
          </a:p>
          <a:p>
            <a:pPr lvl="1">
              <a:lnSpc>
                <a:spcPct val="90000"/>
              </a:lnSpc>
            </a:pPr>
            <a:r>
              <a:rPr lang="en-US" sz="1600" dirty="0" smtClean="0"/>
              <a:t>Present since birth</a:t>
            </a:r>
          </a:p>
          <a:p>
            <a:pPr lvl="1">
              <a:lnSpc>
                <a:spcPct val="90000"/>
              </a:lnSpc>
            </a:pPr>
            <a:r>
              <a:rPr lang="en-US" sz="1600" dirty="0" smtClean="0"/>
              <a:t>Thoracic and sacral</a:t>
            </a:r>
          </a:p>
          <a:p>
            <a:pPr lvl="1">
              <a:lnSpc>
                <a:spcPct val="90000"/>
              </a:lnSpc>
            </a:pPr>
            <a:r>
              <a:rPr lang="en-US" sz="1600" dirty="0" smtClean="0"/>
              <a:t>Maintained by difference in height between anterior and posterior part of vertebrae</a:t>
            </a:r>
          </a:p>
          <a:p>
            <a:pPr>
              <a:lnSpc>
                <a:spcPct val="90000"/>
              </a:lnSpc>
            </a:pPr>
            <a:r>
              <a:rPr lang="en-US" sz="2000" dirty="0" smtClean="0">
                <a:solidFill>
                  <a:srgbClr val="0070C0"/>
                </a:solidFill>
              </a:rPr>
              <a:t>Secondary curvature</a:t>
            </a:r>
          </a:p>
          <a:p>
            <a:pPr lvl="1">
              <a:lnSpc>
                <a:spcPct val="90000"/>
              </a:lnSpc>
            </a:pPr>
            <a:r>
              <a:rPr lang="en-US" sz="1600" dirty="0" smtClean="0"/>
              <a:t>Develop after birth </a:t>
            </a:r>
          </a:p>
          <a:p>
            <a:pPr lvl="1">
              <a:lnSpc>
                <a:spcPct val="90000"/>
              </a:lnSpc>
            </a:pPr>
            <a:r>
              <a:rPr lang="en-US" sz="1600" dirty="0" smtClean="0"/>
              <a:t>Cervical and lumbar curvature</a:t>
            </a:r>
          </a:p>
          <a:p>
            <a:pPr lvl="1">
              <a:lnSpc>
                <a:spcPct val="90000"/>
              </a:lnSpc>
            </a:pPr>
            <a:r>
              <a:rPr lang="en-US" sz="1600" dirty="0" smtClean="0"/>
              <a:t>Maintained primarily by differences in thickness between anterior and posterior part of </a:t>
            </a:r>
            <a:r>
              <a:rPr lang="en-US" sz="1600" dirty="0" err="1" smtClean="0"/>
              <a:t>intervertebral</a:t>
            </a:r>
            <a:r>
              <a:rPr lang="en-US" sz="1600" dirty="0" smtClean="0"/>
              <a:t> disc</a:t>
            </a:r>
          </a:p>
          <a:p>
            <a:pPr lvl="1">
              <a:lnSpc>
                <a:spcPct val="90000"/>
              </a:lnSpc>
            </a:pPr>
            <a:r>
              <a:rPr lang="en-US" sz="1600" dirty="0" smtClean="0"/>
              <a:t>Cervical curve develops when child start supporting their head(4-9 month after birth). Lumbar curve appear when child assumes upright posture(12-18 month) after birth/  walking</a:t>
            </a:r>
          </a:p>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10</a:t>
            </a:fld>
            <a:endParaRPr lang="en-US"/>
          </a:p>
        </p:txBody>
      </p:sp>
      <p:grpSp>
        <p:nvGrpSpPr>
          <p:cNvPr id="10" name="Group 9"/>
          <p:cNvGrpSpPr/>
          <p:nvPr/>
        </p:nvGrpSpPr>
        <p:grpSpPr>
          <a:xfrm>
            <a:off x="6477000" y="1447800"/>
            <a:ext cx="990600" cy="5212080"/>
            <a:chOff x="6477000" y="1295400"/>
            <a:chExt cx="990600" cy="5212080"/>
          </a:xfrm>
        </p:grpSpPr>
        <p:pic>
          <p:nvPicPr>
            <p:cNvPr id="7" name="Picture 6" descr="BackAndNeck_Spine"/>
            <p:cNvPicPr>
              <a:picLocks noChangeAspect="1" noChangeArrowheads="1"/>
            </p:cNvPicPr>
            <p:nvPr/>
          </p:nvPicPr>
          <p:blipFill>
            <a:blip r:embed="rId3" cstate="print"/>
            <a:srcRect l="47641" t="6780" r="35477" b="6780"/>
            <a:stretch>
              <a:fillRect/>
            </a:stretch>
          </p:blipFill>
          <p:spPr bwMode="auto">
            <a:xfrm>
              <a:off x="6477000" y="1295400"/>
              <a:ext cx="914398" cy="5212080"/>
            </a:xfrm>
            <a:prstGeom prst="rect">
              <a:avLst/>
            </a:prstGeom>
            <a:noFill/>
            <a:ln w="9525">
              <a:noFill/>
              <a:miter lim="800000"/>
              <a:headEnd/>
              <a:tailEnd/>
            </a:ln>
          </p:spPr>
        </p:pic>
        <p:sp>
          <p:nvSpPr>
            <p:cNvPr id="8" name="Rectangle 7"/>
            <p:cNvSpPr/>
            <p:nvPr/>
          </p:nvSpPr>
          <p:spPr>
            <a:xfrm>
              <a:off x="7086600" y="1905000"/>
              <a:ext cx="304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162800" y="5257800"/>
              <a:ext cx="304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ipe(down)">
                                      <p:cBhvr>
                                        <p:cTn id="25" dur="500"/>
                                        <p:tgtEl>
                                          <p:spTgt spid="3">
                                            <p:txEl>
                                              <p:pRg st="6" end="6"/>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wipe(down)">
                                      <p:cBhvr>
                                        <p:cTn id="28" dur="500"/>
                                        <p:tgtEl>
                                          <p:spTgt spid="3">
                                            <p:txEl>
                                              <p:pRg st="7" end="7"/>
                                            </p:tx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wipe(down)">
                                      <p:cBhvr>
                                        <p:cTn id="3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smtClean="0">
                <a:solidFill>
                  <a:srgbClr val="C00000"/>
                </a:solidFill>
              </a:rPr>
              <a:t>Abnormal curvature of vertebral column</a:t>
            </a:r>
            <a:endParaRPr lang="en-US" dirty="0">
              <a:solidFill>
                <a:srgbClr val="C00000"/>
              </a:solidFill>
            </a:endParaRPr>
          </a:p>
        </p:txBody>
      </p:sp>
      <p:pic>
        <p:nvPicPr>
          <p:cNvPr id="3" name="Picture 4" descr="auto2"/>
          <p:cNvPicPr>
            <a:picLocks noChangeAspect="1" noChangeArrowheads="1"/>
          </p:cNvPicPr>
          <p:nvPr/>
        </p:nvPicPr>
        <p:blipFill>
          <a:blip r:embed="rId3" cstate="print"/>
          <a:srcRect l="13913" t="62228" r="18842" b="10971"/>
          <a:stretch>
            <a:fillRect/>
          </a:stretch>
        </p:blipFill>
        <p:spPr>
          <a:xfrm>
            <a:off x="0" y="1447800"/>
            <a:ext cx="9144000" cy="4038600"/>
          </a:xfrm>
          <a:prstGeom prst="rect">
            <a:avLst/>
          </a:prstGeom>
          <a:noFill/>
        </p:spPr>
      </p:pic>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
        <p:nvSpPr>
          <p:cNvPr id="5" name="TextBox 4"/>
          <p:cNvSpPr txBox="1"/>
          <p:nvPr/>
        </p:nvSpPr>
        <p:spPr>
          <a:xfrm>
            <a:off x="533400" y="5599093"/>
            <a:ext cx="8001000" cy="1169551"/>
          </a:xfrm>
          <a:prstGeom prst="rect">
            <a:avLst/>
          </a:prstGeom>
          <a:noFill/>
        </p:spPr>
        <p:txBody>
          <a:bodyPr wrap="square" rtlCol="0">
            <a:spAutoFit/>
          </a:bodyPr>
          <a:lstStyle/>
          <a:p>
            <a:pPr>
              <a:defRPr/>
            </a:pPr>
            <a:r>
              <a:rPr lang="en-US" sz="1400" dirty="0" err="1" smtClean="0"/>
              <a:t>Kyphosis</a:t>
            </a:r>
            <a:r>
              <a:rPr lang="en-US" sz="1400" dirty="0" smtClean="0"/>
              <a:t> – forward bending, due to exaggeration of thoracic curvature</a:t>
            </a:r>
          </a:p>
          <a:p>
            <a:pPr>
              <a:defRPr/>
            </a:pPr>
            <a:r>
              <a:rPr lang="en-US" sz="1400" dirty="0" err="1" smtClean="0"/>
              <a:t>Lordosis</a:t>
            </a:r>
            <a:r>
              <a:rPr lang="en-US" sz="1400" dirty="0" smtClean="0"/>
              <a:t> - due to exaggeration of lumbar curvature</a:t>
            </a:r>
          </a:p>
          <a:p>
            <a:pPr>
              <a:defRPr/>
            </a:pPr>
            <a:r>
              <a:rPr lang="en-US" sz="1400" dirty="0" smtClean="0"/>
              <a:t>Scoliosis- lateral deviation, most commonly in thoracic region</a:t>
            </a:r>
          </a:p>
          <a:p>
            <a:endParaRPr lang="en-US" sz="1400" dirty="0" smtClean="0"/>
          </a:p>
          <a:p>
            <a:endParaRPr lang="en-US" sz="1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838200"/>
            <a:ext cx="8229600" cy="1143000"/>
          </a:xfrm>
        </p:spPr>
        <p:txBody>
          <a:bodyPr>
            <a:normAutofit/>
          </a:bodyPr>
          <a:lstStyle/>
          <a:p>
            <a:r>
              <a:rPr lang="en-US" sz="4400" dirty="0" smtClean="0">
                <a:solidFill>
                  <a:srgbClr val="C00000"/>
                </a:solidFill>
              </a:rPr>
              <a:t>vertebra</a:t>
            </a:r>
            <a:endParaRPr lang="en-US" sz="4400" dirty="0"/>
          </a:p>
        </p:txBody>
      </p:sp>
      <p:pic>
        <p:nvPicPr>
          <p:cNvPr id="95234" name="Picture 2" descr="http://www.living-with-back-pain.org/images/lumbar.vertebra.side.view.jpg"/>
          <p:cNvPicPr>
            <a:picLocks noChangeAspect="1" noChangeArrowheads="1"/>
          </p:cNvPicPr>
          <p:nvPr/>
        </p:nvPicPr>
        <p:blipFill>
          <a:blip r:embed="rId2" cstate="print"/>
          <a:srcRect/>
          <a:stretch>
            <a:fillRect/>
          </a:stretch>
        </p:blipFill>
        <p:spPr bwMode="auto">
          <a:xfrm>
            <a:off x="2438400" y="3048000"/>
            <a:ext cx="4552950" cy="2981326"/>
          </a:xfrm>
          <a:prstGeom prst="rect">
            <a:avLst/>
          </a:prstGeom>
          <a:noFill/>
        </p:spPr>
      </p:pic>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Structure of vertebra</a:t>
            </a:r>
            <a:endParaRPr lang="en-US" dirty="0">
              <a:solidFill>
                <a:srgbClr val="C00000"/>
              </a:solidFill>
            </a:endParaRPr>
          </a:p>
        </p:txBody>
      </p:sp>
      <p:sp>
        <p:nvSpPr>
          <p:cNvPr id="4" name="Content Placeholder 3"/>
          <p:cNvSpPr>
            <a:spLocks noGrp="1"/>
          </p:cNvSpPr>
          <p:nvPr>
            <p:ph sz="half" idx="1"/>
          </p:nvPr>
        </p:nvSpPr>
        <p:spPr/>
        <p:txBody>
          <a:bodyPr/>
          <a:lstStyle/>
          <a:p>
            <a:r>
              <a:rPr lang="en-US" dirty="0" smtClean="0"/>
              <a:t>Body</a:t>
            </a:r>
          </a:p>
          <a:p>
            <a:endParaRPr lang="en-US" dirty="0" smtClean="0"/>
          </a:p>
          <a:p>
            <a:r>
              <a:rPr lang="en-US" dirty="0" smtClean="0"/>
              <a:t>Pedicle </a:t>
            </a:r>
          </a:p>
          <a:p>
            <a:endParaRPr lang="en-US" dirty="0" smtClean="0"/>
          </a:p>
          <a:p>
            <a:r>
              <a:rPr lang="en-US" dirty="0" smtClean="0"/>
              <a:t>Lamina</a:t>
            </a:r>
          </a:p>
          <a:p>
            <a:endParaRPr lang="en-US" dirty="0" smtClean="0"/>
          </a:p>
          <a:p>
            <a:r>
              <a:rPr lang="en-US" dirty="0" smtClean="0"/>
              <a:t>Process</a:t>
            </a:r>
          </a:p>
          <a:p>
            <a:endParaRPr lang="en-US" dirty="0" smtClean="0"/>
          </a:p>
          <a:p>
            <a:r>
              <a:rPr lang="en-US" dirty="0" smtClean="0"/>
              <a:t>Foramina</a:t>
            </a:r>
          </a:p>
          <a:p>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4724400" y="1828800"/>
            <a:ext cx="3733800" cy="310515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6F15528-21DE-4FAA-801E-634DDDAF4B2B}" type="slidenum">
              <a:rPr lang="en-US" smtClean="0"/>
              <a:pPr/>
              <a:t>13</a:t>
            </a:fld>
            <a:endParaRPr lang="en-US"/>
          </a:p>
        </p:txBody>
      </p:sp>
      <p:grpSp>
        <p:nvGrpSpPr>
          <p:cNvPr id="10" name="Group 9"/>
          <p:cNvGrpSpPr/>
          <p:nvPr/>
        </p:nvGrpSpPr>
        <p:grpSpPr>
          <a:xfrm>
            <a:off x="2209800" y="2667000"/>
            <a:ext cx="2034647" cy="1219200"/>
            <a:chOff x="2209800" y="2667000"/>
            <a:chExt cx="2034647" cy="1219200"/>
          </a:xfrm>
        </p:grpSpPr>
        <p:sp>
          <p:nvSpPr>
            <p:cNvPr id="7" name="Right Brace 6"/>
            <p:cNvSpPr/>
            <p:nvPr/>
          </p:nvSpPr>
          <p:spPr>
            <a:xfrm>
              <a:off x="2209800" y="2667000"/>
              <a:ext cx="152400" cy="12192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Rectangle 8"/>
            <p:cNvSpPr/>
            <p:nvPr/>
          </p:nvSpPr>
          <p:spPr>
            <a:xfrm>
              <a:off x="2362200" y="3048000"/>
              <a:ext cx="1882247" cy="461665"/>
            </a:xfrm>
            <a:prstGeom prst="rect">
              <a:avLst/>
            </a:prstGeom>
          </p:spPr>
          <p:txBody>
            <a:bodyPr wrap="none">
              <a:spAutoFit/>
            </a:bodyPr>
            <a:lstStyle/>
            <a:p>
              <a:r>
                <a:rPr lang="en-US" sz="2400" dirty="0" smtClean="0"/>
                <a:t>vertebral arch</a:t>
              </a:r>
              <a:endParaRPr lang="en-US" sz="24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wipe(down)">
                                      <p:cBhvr>
                                        <p:cTn id="10" dur="500"/>
                                        <p:tgtEl>
                                          <p:spTgt spid="4">
                                            <p:txEl>
                                              <p:pRg st="2" end="2"/>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animEffect transition="in" filter="wipe(down)">
                                      <p:cBhvr>
                                        <p:cTn id="13" dur="500"/>
                                        <p:tgtEl>
                                          <p:spTgt spid="4">
                                            <p:txEl>
                                              <p:pRg st="4" end="4"/>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4">
                                            <p:txEl>
                                              <p:pRg st="6" end="6"/>
                                            </p:txEl>
                                          </p:spTgt>
                                        </p:tgtEl>
                                        <p:attrNameLst>
                                          <p:attrName>style.visibility</p:attrName>
                                        </p:attrNameLst>
                                      </p:cBhvr>
                                      <p:to>
                                        <p:strVal val="visible"/>
                                      </p:to>
                                    </p:set>
                                    <p:animEffect transition="in" filter="wipe(down)">
                                      <p:cBhvr>
                                        <p:cTn id="16" dur="500"/>
                                        <p:tgtEl>
                                          <p:spTgt spid="4">
                                            <p:txEl>
                                              <p:pRg st="6" end="6"/>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animEffect transition="in" filter="wipe(down)">
                                      <p:cBhvr>
                                        <p:cTn id="19" dur="500"/>
                                        <p:tgtEl>
                                          <p:spTgt spid="4">
                                            <p:txEl>
                                              <p:pRg st="8" end="8"/>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down)">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r>
              <a:rPr lang="en-US" dirty="0" smtClean="0">
                <a:solidFill>
                  <a:srgbClr val="0070C0"/>
                </a:solidFill>
              </a:rPr>
              <a:t>Body </a:t>
            </a:r>
          </a:p>
          <a:p>
            <a:pPr lvl="1" algn="just"/>
            <a:r>
              <a:rPr lang="en-US" sz="2000" dirty="0" smtClean="0">
                <a:solidFill>
                  <a:srgbClr val="0070C0"/>
                </a:solidFill>
              </a:rPr>
              <a:t>Rounded </a:t>
            </a:r>
            <a:r>
              <a:rPr lang="en-US" sz="2000" dirty="0" smtClean="0"/>
              <a:t>from</a:t>
            </a:r>
            <a:r>
              <a:rPr lang="en-US" sz="2000" dirty="0" smtClean="0">
                <a:solidFill>
                  <a:srgbClr val="0070C0"/>
                </a:solidFill>
              </a:rPr>
              <a:t> side to side </a:t>
            </a:r>
            <a:endParaRPr lang="en-US" sz="2000" dirty="0" smtClean="0"/>
          </a:p>
          <a:p>
            <a:pPr lvl="1" algn="just"/>
            <a:endParaRPr lang="en-US" sz="2000" dirty="0" smtClean="0"/>
          </a:p>
          <a:p>
            <a:pPr lvl="1" algn="just"/>
            <a:r>
              <a:rPr lang="en-US" sz="2000" dirty="0" smtClean="0">
                <a:solidFill>
                  <a:srgbClr val="0070C0"/>
                </a:solidFill>
              </a:rPr>
              <a:t>Flat upper and lower surfaces</a:t>
            </a:r>
          </a:p>
          <a:p>
            <a:pPr lvl="1" algn="just"/>
            <a:endParaRPr lang="en-US" sz="2000" dirty="0" smtClean="0"/>
          </a:p>
          <a:p>
            <a:pPr lvl="1" algn="just"/>
            <a:r>
              <a:rPr lang="en-US" sz="1800" dirty="0" smtClean="0"/>
              <a:t>Upper and lower surfaces are attached to adjoining vertebra by </a:t>
            </a:r>
            <a:r>
              <a:rPr lang="en-US" sz="1800" dirty="0" smtClean="0">
                <a:solidFill>
                  <a:srgbClr val="0070C0"/>
                </a:solidFill>
              </a:rPr>
              <a:t>intervertebral disc</a:t>
            </a:r>
          </a:p>
          <a:p>
            <a:pPr lvl="1" algn="just"/>
            <a:endParaRPr lang="en-US" sz="1800" dirty="0" smtClean="0">
              <a:solidFill>
                <a:srgbClr val="0070C0"/>
              </a:solidFill>
            </a:endParaRPr>
          </a:p>
          <a:p>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4953000" y="381000"/>
            <a:ext cx="3663351" cy="3200400"/>
          </a:xfrm>
          <a:prstGeom prst="rect">
            <a:avLst/>
          </a:prstGeom>
          <a:noFill/>
          <a:ln w="9525">
            <a:noFill/>
            <a:miter lim="800000"/>
            <a:headEnd/>
            <a:tailEnd/>
          </a:ln>
        </p:spPr>
      </p:pic>
      <p:pic>
        <p:nvPicPr>
          <p:cNvPr id="6" name="Picture 8"/>
          <p:cNvPicPr>
            <a:picLocks noChangeAspect="1" noChangeArrowheads="1"/>
          </p:cNvPicPr>
          <p:nvPr/>
        </p:nvPicPr>
        <p:blipFill>
          <a:blip r:embed="rId3" cstate="print"/>
          <a:srcRect/>
          <a:stretch>
            <a:fillRect/>
          </a:stretch>
        </p:blipFill>
        <p:spPr bwMode="auto">
          <a:xfrm>
            <a:off x="6248400" y="3733800"/>
            <a:ext cx="2019300" cy="1952625"/>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wipe(down)">
                                      <p:cBhvr>
                                        <p:cTn id="13" dur="500"/>
                                        <p:tgtEl>
                                          <p:spTgt spid="3">
                                            <p:txEl>
                                              <p:pRg st="3" end="3"/>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wipe(down)">
                                      <p:cBhvr>
                                        <p:cTn id="1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81000" y="990600"/>
            <a:ext cx="4038600" cy="4525963"/>
          </a:xfrm>
        </p:spPr>
        <p:txBody>
          <a:bodyPr>
            <a:normAutofit fontScale="92500" lnSpcReduction="20000"/>
          </a:bodyPr>
          <a:lstStyle/>
          <a:p>
            <a:pPr algn="just"/>
            <a:r>
              <a:rPr lang="en-US" dirty="0" smtClean="0">
                <a:solidFill>
                  <a:srgbClr val="0070C0"/>
                </a:solidFill>
              </a:rPr>
              <a:t>Pedicles </a:t>
            </a:r>
          </a:p>
          <a:p>
            <a:pPr lvl="1" algn="just"/>
            <a:r>
              <a:rPr lang="en-US" dirty="0" smtClean="0"/>
              <a:t>Short, stout cylindrical processes </a:t>
            </a:r>
          </a:p>
          <a:p>
            <a:pPr lvl="1" algn="just"/>
            <a:endParaRPr lang="en-US" dirty="0" smtClean="0"/>
          </a:p>
          <a:p>
            <a:pPr lvl="1" algn="just"/>
            <a:r>
              <a:rPr lang="en-US" dirty="0" smtClean="0"/>
              <a:t>Project posteriorly from vertebral body</a:t>
            </a:r>
          </a:p>
          <a:p>
            <a:pPr lvl="1" algn="just"/>
            <a:endParaRPr lang="en-US" dirty="0" smtClean="0"/>
          </a:p>
          <a:p>
            <a:pPr lvl="1" algn="just"/>
            <a:r>
              <a:rPr lang="en-US" dirty="0" smtClean="0"/>
              <a:t>2 - right and left </a:t>
            </a:r>
          </a:p>
          <a:p>
            <a:pPr lvl="1" algn="just"/>
            <a:endParaRPr lang="en-US" dirty="0" smtClean="0"/>
          </a:p>
          <a:p>
            <a:pPr algn="just"/>
            <a:r>
              <a:rPr lang="en-US" dirty="0" smtClean="0">
                <a:solidFill>
                  <a:srgbClr val="0070C0"/>
                </a:solidFill>
              </a:rPr>
              <a:t>Lamina </a:t>
            </a:r>
          </a:p>
          <a:p>
            <a:pPr lvl="1" algn="just"/>
            <a:r>
              <a:rPr lang="en-US" dirty="0" smtClean="0"/>
              <a:t>Flat plates of bone</a:t>
            </a:r>
          </a:p>
          <a:p>
            <a:pPr lvl="1" algn="just"/>
            <a:endParaRPr lang="en-US" dirty="0" smtClean="0"/>
          </a:p>
          <a:p>
            <a:pPr lvl="1" algn="just"/>
            <a:r>
              <a:rPr lang="en-US" dirty="0" smtClean="0"/>
              <a:t>2 - right and left </a:t>
            </a:r>
          </a:p>
          <a:p>
            <a:pPr lvl="1"/>
            <a:endParaRPr lang="en-US" dirty="0"/>
          </a:p>
        </p:txBody>
      </p:sp>
      <p:pic>
        <p:nvPicPr>
          <p:cNvPr id="3074" name="Picture 2"/>
          <p:cNvPicPr>
            <a:picLocks noChangeAspect="1" noChangeArrowheads="1"/>
          </p:cNvPicPr>
          <p:nvPr/>
        </p:nvPicPr>
        <p:blipFill>
          <a:blip r:embed="rId2" cstate="print"/>
          <a:srcRect/>
          <a:stretch>
            <a:fillRect/>
          </a:stretch>
        </p:blipFill>
        <p:spPr bwMode="auto">
          <a:xfrm>
            <a:off x="4469674" y="1597660"/>
            <a:ext cx="4472611" cy="384048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mc:AlternateContent xmlns:mc="http://schemas.openxmlformats.org/markup-compatibility/2006" xmlns:p14="http://schemas.microsoft.com/office/powerpoint/2010/main">
        <mc:Choice Requires="p14">
          <p:contentPart p14:bwMode="auto" r:id="rId3">
            <p14:nvContentPartPr>
              <p14:cNvPr id="32769" name="Ink 1"/>
              <p14:cNvContentPartPr>
                <a14:cpLocks xmlns:a14="http://schemas.microsoft.com/office/drawing/2010/main" noRot="1" noChangeAspect="1" noEditPoints="1" noChangeArrowheads="1" noChangeShapeType="1"/>
              </p14:cNvContentPartPr>
              <p14:nvPr/>
            </p14:nvContentPartPr>
            <p14:xfrm>
              <a:off x="4697413" y="3482975"/>
              <a:ext cx="544512" cy="34925"/>
            </p14:xfrm>
          </p:contentPart>
        </mc:Choice>
        <mc:Fallback xmlns="">
          <p:pic>
            <p:nvPicPr>
              <p:cNvPr id="32769" name="Ink 1"/>
              <p:cNvPicPr>
                <a:picLocks noRot="1" noChangeAspect="1" noEditPoints="1" noChangeArrowheads="1" noChangeShapeType="1"/>
              </p:cNvPicPr>
              <p:nvPr/>
            </p:nvPicPr>
            <p:blipFill>
              <a:blip r:embed="rId4"/>
              <a:stretch>
                <a:fillRect/>
              </a:stretch>
            </p:blipFill>
            <p:spPr>
              <a:xfrm>
                <a:off x="4681578" y="3419246"/>
                <a:ext cx="576182" cy="162383"/>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2770" name="Ink 2"/>
              <p14:cNvContentPartPr>
                <a14:cpLocks xmlns:a14="http://schemas.microsoft.com/office/drawing/2010/main" noRot="1" noChangeAspect="1" noEditPoints="1" noChangeArrowheads="1" noChangeShapeType="1"/>
              </p14:cNvContentPartPr>
              <p14:nvPr/>
            </p14:nvContentPartPr>
            <p14:xfrm>
              <a:off x="5330825" y="5340350"/>
              <a:ext cx="687388" cy="1588"/>
            </p14:xfrm>
          </p:contentPart>
        </mc:Choice>
        <mc:Fallback xmlns="">
          <p:pic>
            <p:nvPicPr>
              <p:cNvPr id="32770" name="Ink 2"/>
              <p:cNvPicPr>
                <a:picLocks noRot="1" noChangeAspect="1" noEditPoints="1" noChangeArrowheads="1" noChangeShapeType="1"/>
              </p:cNvPicPr>
              <p:nvPr/>
            </p:nvPicPr>
            <p:blipFill>
              <a:blip r:embed="rId6"/>
              <a:stretch>
                <a:fillRect/>
              </a:stretch>
            </p:blipFill>
            <p:spPr>
              <a:xfrm>
                <a:off x="5314982" y="5060862"/>
                <a:ext cx="719075" cy="560564"/>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wipe(down)">
                                      <p:cBhvr>
                                        <p:cTn id="13" dur="500"/>
                                        <p:tgtEl>
                                          <p:spTgt spid="3">
                                            <p:txEl>
                                              <p:pRg st="3" end="3"/>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wipe(down)">
                                      <p:cBhvr>
                                        <p:cTn id="16" dur="500"/>
                                        <p:tgtEl>
                                          <p:spTgt spid="3">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wipe(down)">
                                      <p:cBhvr>
                                        <p:cTn id="21" dur="500"/>
                                        <p:tgtEl>
                                          <p:spTgt spid="3">
                                            <p:txEl>
                                              <p:pRg st="7" end="7"/>
                                            </p:txEl>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Effect transition="in" filter="wipe(down)">
                                      <p:cBhvr>
                                        <p:cTn id="24" dur="500"/>
                                        <p:tgtEl>
                                          <p:spTgt spid="3">
                                            <p:txEl>
                                              <p:pRg st="8" end="8"/>
                                            </p:txEl>
                                          </p:spTgt>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animEffect transition="in" filter="wipe(down)">
                                      <p:cBhvr>
                                        <p:cTn id="2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Process of vertebra (7)</a:t>
            </a:r>
            <a:endParaRPr lang="en-US" dirty="0">
              <a:solidFill>
                <a:srgbClr val="C00000"/>
              </a:solidFill>
            </a:endParaRPr>
          </a:p>
        </p:txBody>
      </p:sp>
      <p:grpSp>
        <p:nvGrpSpPr>
          <p:cNvPr id="14" name="Group 13"/>
          <p:cNvGrpSpPr/>
          <p:nvPr/>
        </p:nvGrpSpPr>
        <p:grpSpPr>
          <a:xfrm>
            <a:off x="152400" y="2438400"/>
            <a:ext cx="2468880" cy="2167354"/>
            <a:chOff x="152400" y="2438400"/>
            <a:chExt cx="2468880" cy="2167354"/>
          </a:xfrm>
        </p:grpSpPr>
        <p:pic>
          <p:nvPicPr>
            <p:cNvPr id="3"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rot="5400000">
              <a:off x="505096" y="2085704"/>
              <a:ext cx="1763488" cy="2468880"/>
            </a:xfrm>
            <a:prstGeom prst="rect">
              <a:avLst/>
            </a:prstGeom>
            <a:noFill/>
            <a:ln w="9525">
              <a:noFill/>
              <a:miter lim="800000"/>
              <a:headEnd/>
              <a:tailEnd/>
            </a:ln>
          </p:spPr>
        </p:pic>
        <p:sp>
          <p:nvSpPr>
            <p:cNvPr id="7" name="Rectangle 6"/>
            <p:cNvSpPr/>
            <p:nvPr/>
          </p:nvSpPr>
          <p:spPr>
            <a:xfrm>
              <a:off x="531856" y="4267200"/>
              <a:ext cx="1635384" cy="338554"/>
            </a:xfrm>
            <a:prstGeom prst="rect">
              <a:avLst/>
            </a:prstGeom>
          </p:spPr>
          <p:txBody>
            <a:bodyPr wrap="none">
              <a:spAutoFit/>
            </a:bodyPr>
            <a:lstStyle/>
            <a:p>
              <a:pPr algn="just"/>
              <a:r>
                <a:rPr lang="en-US" sz="1600" dirty="0" smtClean="0"/>
                <a:t>1 spinous process</a:t>
              </a:r>
            </a:p>
          </p:txBody>
        </p:sp>
      </p:grpSp>
      <p:grpSp>
        <p:nvGrpSpPr>
          <p:cNvPr id="13" name="Group 12"/>
          <p:cNvGrpSpPr/>
          <p:nvPr/>
        </p:nvGrpSpPr>
        <p:grpSpPr>
          <a:xfrm>
            <a:off x="2819400" y="2438400"/>
            <a:ext cx="2103120" cy="2167354"/>
            <a:chOff x="2819400" y="2438400"/>
            <a:chExt cx="2103120" cy="2167354"/>
          </a:xfrm>
        </p:grpSpPr>
        <p:pic>
          <p:nvPicPr>
            <p:cNvPr id="4"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5400000">
              <a:off x="2989923" y="2267877"/>
              <a:ext cx="1762073" cy="2103120"/>
            </a:xfrm>
            <a:prstGeom prst="rect">
              <a:avLst/>
            </a:prstGeom>
            <a:noFill/>
            <a:ln w="9525">
              <a:noFill/>
              <a:miter lim="800000"/>
              <a:headEnd/>
              <a:tailEnd/>
            </a:ln>
          </p:spPr>
        </p:pic>
        <p:sp>
          <p:nvSpPr>
            <p:cNvPr id="8" name="Rectangle 7"/>
            <p:cNvSpPr/>
            <p:nvPr/>
          </p:nvSpPr>
          <p:spPr>
            <a:xfrm>
              <a:off x="2819400" y="4267200"/>
              <a:ext cx="1828800" cy="338554"/>
            </a:xfrm>
            <a:prstGeom prst="rect">
              <a:avLst/>
            </a:prstGeom>
          </p:spPr>
          <p:txBody>
            <a:bodyPr wrap="square">
              <a:spAutoFit/>
            </a:bodyPr>
            <a:lstStyle/>
            <a:p>
              <a:pPr algn="just"/>
              <a:r>
                <a:rPr lang="en-US" sz="1600" dirty="0" smtClean="0"/>
                <a:t>2 transverse process </a:t>
              </a:r>
            </a:p>
          </p:txBody>
        </p:sp>
      </p:grpSp>
      <p:grpSp>
        <p:nvGrpSpPr>
          <p:cNvPr id="15" name="Group 14"/>
          <p:cNvGrpSpPr/>
          <p:nvPr/>
        </p:nvGrpSpPr>
        <p:grpSpPr>
          <a:xfrm>
            <a:off x="4953000" y="2438400"/>
            <a:ext cx="1996440" cy="2475131"/>
            <a:chOff x="4953000" y="2438400"/>
            <a:chExt cx="1996440" cy="2475131"/>
          </a:xfrm>
        </p:grpSpPr>
        <p:pic>
          <p:nvPicPr>
            <p:cNvPr id="5"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5400000">
              <a:off x="5142154" y="2325446"/>
              <a:ext cx="1694332" cy="1920240"/>
            </a:xfrm>
            <a:prstGeom prst="rect">
              <a:avLst/>
            </a:prstGeom>
            <a:noFill/>
            <a:ln w="9525">
              <a:noFill/>
              <a:miter lim="800000"/>
              <a:headEnd/>
              <a:tailEnd/>
            </a:ln>
          </p:spPr>
        </p:pic>
        <p:sp>
          <p:nvSpPr>
            <p:cNvPr id="9" name="Rectangle 8"/>
            <p:cNvSpPr/>
            <p:nvPr/>
          </p:nvSpPr>
          <p:spPr>
            <a:xfrm>
              <a:off x="4953000" y="4267200"/>
              <a:ext cx="1981200" cy="646331"/>
            </a:xfrm>
            <a:prstGeom prst="rect">
              <a:avLst/>
            </a:prstGeom>
          </p:spPr>
          <p:txBody>
            <a:bodyPr wrap="square">
              <a:spAutoFit/>
            </a:bodyPr>
            <a:lstStyle/>
            <a:p>
              <a:pPr algn="just"/>
              <a:r>
                <a:rPr lang="en-US" dirty="0" smtClean="0"/>
                <a:t>2 superior articular process</a:t>
              </a:r>
            </a:p>
          </p:txBody>
        </p:sp>
      </p:grpSp>
      <p:grpSp>
        <p:nvGrpSpPr>
          <p:cNvPr id="16" name="Group 15"/>
          <p:cNvGrpSpPr/>
          <p:nvPr/>
        </p:nvGrpSpPr>
        <p:grpSpPr>
          <a:xfrm>
            <a:off x="7010400" y="2438400"/>
            <a:ext cx="2133600" cy="2398931"/>
            <a:chOff x="7010400" y="2438400"/>
            <a:chExt cx="2133600" cy="2398931"/>
          </a:xfrm>
        </p:grpSpPr>
        <p:pic>
          <p:nvPicPr>
            <p:cNvPr id="6" name="Picture 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5400000">
              <a:off x="7322614" y="2248106"/>
              <a:ext cx="1631092" cy="2011680"/>
            </a:xfrm>
            <a:prstGeom prst="rect">
              <a:avLst/>
            </a:prstGeom>
            <a:noFill/>
            <a:ln w="9525">
              <a:noFill/>
              <a:miter lim="800000"/>
              <a:headEnd/>
              <a:tailEnd/>
            </a:ln>
          </p:spPr>
        </p:pic>
        <p:sp>
          <p:nvSpPr>
            <p:cNvPr id="10" name="Rectangle 9"/>
            <p:cNvSpPr/>
            <p:nvPr/>
          </p:nvSpPr>
          <p:spPr>
            <a:xfrm>
              <a:off x="7010400" y="4191000"/>
              <a:ext cx="1935145" cy="646331"/>
            </a:xfrm>
            <a:prstGeom prst="rect">
              <a:avLst/>
            </a:prstGeom>
          </p:spPr>
          <p:txBody>
            <a:bodyPr wrap="none">
              <a:spAutoFit/>
            </a:bodyPr>
            <a:lstStyle/>
            <a:p>
              <a:pPr algn="just"/>
              <a:r>
                <a:rPr lang="en-US" dirty="0" smtClean="0"/>
                <a:t>2 inferior articular </a:t>
              </a:r>
            </a:p>
            <a:p>
              <a:pPr algn="just"/>
              <a:r>
                <a:rPr lang="en-US" dirty="0" smtClean="0"/>
                <a:t>process</a:t>
              </a:r>
            </a:p>
          </p:txBody>
        </p:sp>
      </p:grpSp>
      <p:sp>
        <p:nvSpPr>
          <p:cNvPr id="11" name="Rectangle 10"/>
          <p:cNvSpPr/>
          <p:nvPr/>
        </p:nvSpPr>
        <p:spPr>
          <a:xfrm>
            <a:off x="2209800" y="5410200"/>
            <a:ext cx="4435830" cy="369332"/>
          </a:xfrm>
          <a:prstGeom prst="rect">
            <a:avLst/>
          </a:prstGeom>
        </p:spPr>
        <p:txBody>
          <a:bodyPr wrap="none">
            <a:spAutoFit/>
          </a:bodyPr>
          <a:lstStyle/>
          <a:p>
            <a:r>
              <a:rPr lang="en-US" dirty="0" smtClean="0">
                <a:solidFill>
                  <a:srgbClr val="FF0000"/>
                </a:solidFill>
              </a:rPr>
              <a:t>Arise from vertebral arch of a typical vertebra</a:t>
            </a:r>
          </a:p>
        </p:txBody>
      </p:sp>
      <p:sp>
        <p:nvSpPr>
          <p:cNvPr id="12" name="Slide Number Placeholder 11"/>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down)">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down)">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Vertebral foramen / canal</a:t>
            </a:r>
            <a:endParaRPr lang="en-US" dirty="0">
              <a:solidFill>
                <a:srgbClr val="C00000"/>
              </a:solidFill>
            </a:endParaRPr>
          </a:p>
        </p:txBody>
      </p:sp>
      <p:pic>
        <p:nvPicPr>
          <p:cNvPr id="5" name="Picture 2"/>
          <p:cNvPicPr>
            <a:picLocks noChangeAspect="1" noChangeArrowheads="1"/>
          </p:cNvPicPr>
          <p:nvPr/>
        </p:nvPicPr>
        <p:blipFill>
          <a:blip r:embed="rId3" cstate="email"/>
          <a:srcRect/>
          <a:stretch>
            <a:fillRect/>
          </a:stretch>
        </p:blipFill>
        <p:spPr bwMode="auto">
          <a:xfrm>
            <a:off x="1143000" y="1371600"/>
            <a:ext cx="2532879" cy="3200400"/>
          </a:xfrm>
          <a:prstGeom prst="rect">
            <a:avLst/>
          </a:prstGeom>
          <a:noFill/>
          <a:ln w="9525">
            <a:noFill/>
            <a:miter lim="800000"/>
            <a:headEnd/>
            <a:tailEnd/>
          </a:ln>
        </p:spPr>
      </p:pic>
      <p:sp>
        <p:nvSpPr>
          <p:cNvPr id="7" name="TextBox 6"/>
          <p:cNvSpPr txBox="1"/>
          <p:nvPr/>
        </p:nvSpPr>
        <p:spPr>
          <a:xfrm>
            <a:off x="735864" y="4648200"/>
            <a:ext cx="8408136" cy="1477328"/>
          </a:xfrm>
          <a:prstGeom prst="rect">
            <a:avLst/>
          </a:prstGeom>
          <a:noFill/>
        </p:spPr>
        <p:txBody>
          <a:bodyPr wrap="none" rtlCol="0">
            <a:spAutoFit/>
          </a:bodyPr>
          <a:lstStyle/>
          <a:p>
            <a:pPr>
              <a:buFont typeface="Arial" pitchFamily="34" charset="0"/>
              <a:buChar char="•"/>
            </a:pPr>
            <a:r>
              <a:rPr lang="en-US" dirty="0" smtClean="0"/>
              <a:t>Between body and vertebral arch </a:t>
            </a:r>
          </a:p>
          <a:p>
            <a:pPr>
              <a:buFont typeface="Arial" pitchFamily="34" charset="0"/>
              <a:buChar char="•"/>
            </a:pPr>
            <a:endParaRPr lang="en-US" dirty="0" smtClean="0"/>
          </a:p>
          <a:p>
            <a:pPr marL="0" lvl="3">
              <a:buFont typeface="Arial" pitchFamily="34" charset="0"/>
              <a:buChar char="•"/>
            </a:pPr>
            <a:r>
              <a:rPr lang="en-US" dirty="0" smtClean="0"/>
              <a:t>A series of vertebral foramina - vertebral canal which contain spinal cord, its meninges, </a:t>
            </a:r>
          </a:p>
          <a:p>
            <a:pPr marL="0" lvl="3"/>
            <a:r>
              <a:rPr lang="en-US" dirty="0" smtClean="0"/>
              <a:t>associated vessels and nerve roots </a:t>
            </a:r>
          </a:p>
          <a:p>
            <a:endParaRPr lang="en-US" dirty="0"/>
          </a:p>
        </p:txBody>
      </p:sp>
      <p:pic>
        <p:nvPicPr>
          <p:cNvPr id="5123" name="Picture 3"/>
          <p:cNvPicPr>
            <a:picLocks noChangeAspect="1" noChangeArrowheads="1"/>
          </p:cNvPicPr>
          <p:nvPr/>
        </p:nvPicPr>
        <p:blipFill>
          <a:blip r:embed="rId4" cstate="print"/>
          <a:srcRect r="53358" b="50000"/>
          <a:stretch>
            <a:fillRect/>
          </a:stretch>
        </p:blipFill>
        <p:spPr bwMode="auto">
          <a:xfrm>
            <a:off x="4648200" y="1524000"/>
            <a:ext cx="4233862" cy="2924175"/>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xEl>
                                              <p:pRg st="2" end="2"/>
                                            </p:txEl>
                                          </p:spTgt>
                                        </p:tgtEl>
                                        <p:attrNameLst>
                                          <p:attrName>style.visibility</p:attrName>
                                        </p:attrNameLst>
                                      </p:cBhvr>
                                      <p:to>
                                        <p:strVal val="visible"/>
                                      </p:to>
                                    </p:set>
                                    <p:animEffect transition="in" filter="wipe(down)">
                                      <p:cBhvr>
                                        <p:cTn id="10" dur="500"/>
                                        <p:tgtEl>
                                          <p:spTgt spid="7">
                                            <p:txEl>
                                              <p:pRg st="2" end="2"/>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animEffect transition="in" filter="wipe(down)">
                                      <p:cBhvr>
                                        <p:cTn id="13"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C00000"/>
                </a:solidFill>
              </a:rPr>
              <a:t>Vertebral notches and intervertebral foramina </a:t>
            </a:r>
            <a:endParaRPr lang="en-US" dirty="0">
              <a:solidFill>
                <a:srgbClr val="C00000"/>
              </a:solidFill>
            </a:endParaRPr>
          </a:p>
        </p:txBody>
      </p:sp>
      <p:sp>
        <p:nvSpPr>
          <p:cNvPr id="3" name="Rectangle 2"/>
          <p:cNvSpPr/>
          <p:nvPr/>
        </p:nvSpPr>
        <p:spPr>
          <a:xfrm>
            <a:off x="1600200" y="5029200"/>
            <a:ext cx="4572000" cy="1169551"/>
          </a:xfrm>
          <a:prstGeom prst="rect">
            <a:avLst/>
          </a:prstGeom>
        </p:spPr>
        <p:txBody>
          <a:bodyPr>
            <a:spAutoFit/>
          </a:bodyPr>
          <a:lstStyle/>
          <a:p>
            <a:pPr marL="382588" indent="-495300" algn="ctr">
              <a:buFont typeface="Arial" pitchFamily="34" charset="0"/>
              <a:buChar char="•"/>
            </a:pPr>
            <a:r>
              <a:rPr lang="en-US" sz="1400" dirty="0" smtClean="0"/>
              <a:t>Intervertebral foramina-located between inferior and superior surfaces of pedicles of adjacent vertebrae</a:t>
            </a:r>
          </a:p>
          <a:p>
            <a:pPr marL="382588" indent="-495300">
              <a:buFont typeface="Arial" pitchFamily="34" charset="0"/>
              <a:buChar char="•"/>
            </a:pPr>
            <a:endParaRPr lang="en-US" sz="1400" dirty="0" smtClean="0"/>
          </a:p>
          <a:p>
            <a:pPr marL="947738" lvl="2" indent="-381000" algn="just">
              <a:buFont typeface="Arial" pitchFamily="34" charset="0"/>
              <a:buChar char="•"/>
            </a:pPr>
            <a:r>
              <a:rPr lang="en-US" sz="1400" dirty="0" smtClean="0"/>
              <a:t>Transmit roots of spinal nerve, accompanying vessels and contain dorsal root  ganglia</a:t>
            </a:r>
          </a:p>
        </p:txBody>
      </p:sp>
      <p:pic>
        <p:nvPicPr>
          <p:cNvPr id="33797" name="Picture 5"/>
          <p:cNvPicPr>
            <a:picLocks noChangeAspect="1" noChangeArrowheads="1"/>
          </p:cNvPicPr>
          <p:nvPr/>
        </p:nvPicPr>
        <p:blipFill>
          <a:blip r:embed="rId2" cstate="print"/>
          <a:srcRect/>
          <a:stretch>
            <a:fillRect/>
          </a:stretch>
        </p:blipFill>
        <p:spPr bwMode="auto">
          <a:xfrm>
            <a:off x="5334000" y="2133600"/>
            <a:ext cx="3162300" cy="2343150"/>
          </a:xfrm>
          <a:prstGeom prst="rect">
            <a:avLst/>
          </a:prstGeom>
          <a:noFill/>
          <a:ln w="9525">
            <a:noFill/>
            <a:miter lim="800000"/>
            <a:headEnd/>
            <a:tailEnd/>
          </a:ln>
        </p:spPr>
      </p:pic>
      <p:grpSp>
        <p:nvGrpSpPr>
          <p:cNvPr id="14" name="Group 13"/>
          <p:cNvGrpSpPr/>
          <p:nvPr/>
        </p:nvGrpSpPr>
        <p:grpSpPr>
          <a:xfrm>
            <a:off x="838200" y="1600200"/>
            <a:ext cx="3106387" cy="3112532"/>
            <a:chOff x="838200" y="1981200"/>
            <a:chExt cx="3106387" cy="3112532"/>
          </a:xfrm>
        </p:grpSpPr>
        <p:pic>
          <p:nvPicPr>
            <p:cNvPr id="15" name="Picture 2"/>
            <p:cNvPicPr>
              <a:picLocks noChangeAspect="1" noChangeArrowheads="1"/>
            </p:cNvPicPr>
            <p:nvPr/>
          </p:nvPicPr>
          <p:blipFill>
            <a:blip r:embed="rId3" cstate="print"/>
            <a:srcRect/>
            <a:stretch>
              <a:fillRect/>
            </a:stretch>
          </p:blipFill>
          <p:spPr bwMode="auto">
            <a:xfrm>
              <a:off x="838200" y="2590800"/>
              <a:ext cx="3106387" cy="2194560"/>
            </a:xfrm>
            <a:prstGeom prst="rect">
              <a:avLst/>
            </a:prstGeom>
            <a:noFill/>
            <a:ln w="9525">
              <a:noFill/>
              <a:miter lim="800000"/>
              <a:headEnd/>
              <a:tailEnd/>
            </a:ln>
          </p:spPr>
        </p:pic>
        <p:cxnSp>
          <p:nvCxnSpPr>
            <p:cNvPr id="18" name="Straight Connector 17"/>
            <p:cNvCxnSpPr/>
            <p:nvPr/>
          </p:nvCxnSpPr>
          <p:spPr>
            <a:xfrm flipV="1">
              <a:off x="2286000" y="2362200"/>
              <a:ext cx="0" cy="83820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1143000" y="1981200"/>
              <a:ext cx="2486578" cy="369332"/>
            </a:xfrm>
            <a:prstGeom prst="rect">
              <a:avLst/>
            </a:prstGeom>
            <a:noFill/>
          </p:spPr>
          <p:txBody>
            <a:bodyPr wrap="none" rtlCol="0">
              <a:spAutoFit/>
            </a:bodyPr>
            <a:lstStyle/>
            <a:p>
              <a:r>
                <a:rPr lang="en-US" dirty="0" smtClean="0"/>
                <a:t>Superior vertebral notch </a:t>
              </a:r>
              <a:endParaRPr lang="en-US" dirty="0"/>
            </a:p>
          </p:txBody>
        </p:sp>
        <p:cxnSp>
          <p:nvCxnSpPr>
            <p:cNvPr id="21" name="Straight Connector 20"/>
            <p:cNvCxnSpPr/>
            <p:nvPr/>
          </p:nvCxnSpPr>
          <p:spPr>
            <a:xfrm flipV="1">
              <a:off x="2362200" y="3733800"/>
              <a:ext cx="0" cy="106680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1143000" y="4724400"/>
              <a:ext cx="2396810" cy="369332"/>
            </a:xfrm>
            <a:prstGeom prst="rect">
              <a:avLst/>
            </a:prstGeom>
            <a:noFill/>
          </p:spPr>
          <p:txBody>
            <a:bodyPr wrap="none" rtlCol="0">
              <a:spAutoFit/>
            </a:bodyPr>
            <a:lstStyle/>
            <a:p>
              <a:r>
                <a:rPr lang="en-US" dirty="0" smtClean="0"/>
                <a:t>Inferior vertebral notch </a:t>
              </a:r>
              <a:endParaRPr lang="en-US" dirty="0"/>
            </a:p>
          </p:txBody>
        </p:sp>
        <p:cxnSp>
          <p:nvCxnSpPr>
            <p:cNvPr id="23" name="Straight Connector 22"/>
            <p:cNvCxnSpPr/>
            <p:nvPr/>
          </p:nvCxnSpPr>
          <p:spPr>
            <a:xfrm flipV="1">
              <a:off x="2362200" y="2667000"/>
              <a:ext cx="457200" cy="76200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514600" y="2362200"/>
              <a:ext cx="922047" cy="369332"/>
            </a:xfrm>
            <a:prstGeom prst="rect">
              <a:avLst/>
            </a:prstGeom>
            <a:noFill/>
          </p:spPr>
          <p:txBody>
            <a:bodyPr wrap="none" rtlCol="0">
              <a:spAutoFit/>
            </a:bodyPr>
            <a:lstStyle/>
            <a:p>
              <a:r>
                <a:rPr lang="en-US" dirty="0" smtClean="0"/>
                <a:t>Pedicle </a:t>
              </a:r>
              <a:endParaRPr lang="en-US" dirty="0"/>
            </a:p>
          </p:txBody>
        </p:sp>
      </p:grpSp>
      <p:pic>
        <p:nvPicPr>
          <p:cNvPr id="27650" name="Picture 2" descr="http://www.spinesurgeon.com.au/Neurological_Conditions/images/spinalcord.jpg"/>
          <p:cNvPicPr>
            <a:picLocks noChangeAspect="1" noChangeArrowheads="1"/>
          </p:cNvPicPr>
          <p:nvPr/>
        </p:nvPicPr>
        <p:blipFill>
          <a:blip r:embed="rId4" cstate="print"/>
          <a:srcRect l="10042" t="7442" r="58159" b="10698"/>
          <a:stretch>
            <a:fillRect/>
          </a:stretch>
        </p:blipFill>
        <p:spPr bwMode="auto">
          <a:xfrm>
            <a:off x="6477000" y="4495800"/>
            <a:ext cx="1447800" cy="1676400"/>
          </a:xfrm>
          <a:prstGeom prst="rect">
            <a:avLst/>
          </a:prstGeom>
          <a:noFill/>
        </p:spPr>
      </p:pic>
      <p:sp>
        <p:nvSpPr>
          <p:cNvPr id="16" name="Slide Number Placeholder 15"/>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ipe(down)">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pPr algn="l"/>
            <a:r>
              <a:rPr lang="en-US" dirty="0" err="1" smtClean="0">
                <a:solidFill>
                  <a:srgbClr val="C00000"/>
                </a:solidFill>
              </a:rPr>
              <a:t>Laminectomy</a:t>
            </a:r>
            <a:endParaRPr lang="en-US" dirty="0">
              <a:solidFill>
                <a:srgbClr val="C00000"/>
              </a:solidFill>
            </a:endParaRPr>
          </a:p>
        </p:txBody>
      </p:sp>
      <p:sp>
        <p:nvSpPr>
          <p:cNvPr id="12" name="Content Placeholder 11"/>
          <p:cNvSpPr>
            <a:spLocks noGrp="1"/>
          </p:cNvSpPr>
          <p:nvPr>
            <p:ph sz="half" idx="1"/>
          </p:nvPr>
        </p:nvSpPr>
        <p:spPr/>
        <p:txBody>
          <a:bodyPr>
            <a:normAutofit/>
          </a:bodyPr>
          <a:lstStyle/>
          <a:p>
            <a:pPr algn="just">
              <a:lnSpc>
                <a:spcPct val="80000"/>
              </a:lnSpc>
            </a:pPr>
            <a:r>
              <a:rPr lang="en-US" sz="2400" dirty="0" smtClean="0">
                <a:solidFill>
                  <a:srgbClr val="0070C0"/>
                </a:solidFill>
              </a:rPr>
              <a:t>Surgical excision of </a:t>
            </a:r>
            <a:r>
              <a:rPr lang="en-US" sz="2400" dirty="0" smtClean="0"/>
              <a:t>one or more lamina</a:t>
            </a:r>
          </a:p>
          <a:p>
            <a:pPr algn="just">
              <a:lnSpc>
                <a:spcPct val="80000"/>
              </a:lnSpc>
            </a:pPr>
            <a:endParaRPr lang="en-US" sz="2400" dirty="0" smtClean="0"/>
          </a:p>
          <a:p>
            <a:pPr algn="just">
              <a:lnSpc>
                <a:spcPct val="80000"/>
              </a:lnSpc>
            </a:pPr>
            <a:endParaRPr lang="en-US" sz="2400" dirty="0" smtClean="0"/>
          </a:p>
          <a:p>
            <a:pPr algn="just">
              <a:lnSpc>
                <a:spcPct val="80000"/>
              </a:lnSpc>
            </a:pPr>
            <a:r>
              <a:rPr lang="en-US" sz="2400" dirty="0" smtClean="0">
                <a:solidFill>
                  <a:srgbClr val="0070C0"/>
                </a:solidFill>
              </a:rPr>
              <a:t>Relieve pressure </a:t>
            </a:r>
            <a:r>
              <a:rPr lang="en-US" sz="2400" dirty="0" smtClean="0"/>
              <a:t>on the spinal cord or nerve roots</a:t>
            </a:r>
          </a:p>
          <a:p>
            <a:pPr lvl="1" algn="just">
              <a:lnSpc>
                <a:spcPct val="80000"/>
              </a:lnSpc>
            </a:pPr>
            <a:r>
              <a:rPr lang="en-US" sz="2000" dirty="0" smtClean="0"/>
              <a:t>Commonly caused by  tumor, herniated IV disc, or bony hypertrophy (excess growth)</a:t>
            </a:r>
          </a:p>
          <a:p>
            <a:endParaRPr lang="en-US" dirty="0"/>
          </a:p>
        </p:txBody>
      </p:sp>
      <p:pic>
        <p:nvPicPr>
          <p:cNvPr id="14" name="Picture 6" descr="CB4FF2"/>
          <p:cNvPicPr>
            <a:picLocks noChangeAspect="1" noChangeArrowheads="1"/>
          </p:cNvPicPr>
          <p:nvPr/>
        </p:nvPicPr>
        <p:blipFill>
          <a:blip r:embed="rId2" cstate="print"/>
          <a:srcRect/>
          <a:stretch>
            <a:fillRect/>
          </a:stretch>
        </p:blipFill>
        <p:spPr bwMode="auto">
          <a:xfrm>
            <a:off x="4953000" y="3581400"/>
            <a:ext cx="3667125" cy="2600325"/>
          </a:xfrm>
          <a:prstGeom prst="rect">
            <a:avLst/>
          </a:prstGeom>
          <a:noFill/>
          <a:ln w="9525">
            <a:noFill/>
            <a:miter lim="800000"/>
            <a:headEnd/>
            <a:tailEnd/>
          </a:ln>
        </p:spPr>
      </p:pic>
      <p:pic>
        <p:nvPicPr>
          <p:cNvPr id="15" name="Picture 6" descr="http://www.eorthopod.com/images/ContentImages/spine/spine_general/spinal_tumors/spinal_tumor_surgery01.jpg"/>
          <p:cNvPicPr>
            <a:picLocks noChangeAspect="1" noChangeArrowheads="1"/>
          </p:cNvPicPr>
          <p:nvPr/>
        </p:nvPicPr>
        <p:blipFill>
          <a:blip r:embed="rId3" cstate="print"/>
          <a:srcRect/>
          <a:stretch>
            <a:fillRect/>
          </a:stretch>
        </p:blipFill>
        <p:spPr bwMode="auto">
          <a:xfrm>
            <a:off x="5334000" y="533400"/>
            <a:ext cx="2971800" cy="274320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ipe(down)">
                                      <p:cBhvr>
                                        <p:cTn id="7" dur="500"/>
                                        <p:tgtEl>
                                          <p:spTgt spid="12">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2">
                                            <p:txEl>
                                              <p:pRg st="3" end="3"/>
                                            </p:txEl>
                                          </p:spTgt>
                                        </p:tgtEl>
                                        <p:attrNameLst>
                                          <p:attrName>style.visibility</p:attrName>
                                        </p:attrNameLst>
                                      </p:cBhvr>
                                      <p:to>
                                        <p:strVal val="visible"/>
                                      </p:to>
                                    </p:set>
                                    <p:animEffect transition="in" filter="wipe(down)">
                                      <p:cBhvr>
                                        <p:cTn id="10" dur="500"/>
                                        <p:tgtEl>
                                          <p:spTgt spid="12">
                                            <p:txEl>
                                              <p:pRg st="3" end="3"/>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2">
                                            <p:txEl>
                                              <p:pRg st="4" end="4"/>
                                            </p:txEl>
                                          </p:spTgt>
                                        </p:tgtEl>
                                        <p:attrNameLst>
                                          <p:attrName>style.visibility</p:attrName>
                                        </p:attrNameLst>
                                      </p:cBhvr>
                                      <p:to>
                                        <p:strVal val="visible"/>
                                      </p:to>
                                    </p:set>
                                    <p:animEffect transition="in" filter="wipe(down)">
                                      <p:cBhvr>
                                        <p:cTn id="13" dur="5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allAtOnce"/>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C00000"/>
                </a:solidFill>
              </a:rPr>
              <a:t>Regional characteristic of vertebrae</a:t>
            </a:r>
            <a:endParaRPr lang="en-US" dirty="0"/>
          </a:p>
        </p:txBody>
      </p:sp>
      <p:pic>
        <p:nvPicPr>
          <p:cNvPr id="2050" name="Picture 2" descr="http://svpow.files.wordpress.com/2013/03/wedel-and-taylor-2013-bifurcation-figure-3-human-cervical-vertebra.jpg"/>
          <p:cNvPicPr>
            <a:picLocks noChangeAspect="1" noChangeArrowheads="1"/>
          </p:cNvPicPr>
          <p:nvPr/>
        </p:nvPicPr>
        <p:blipFill>
          <a:blip r:embed="rId2" cstate="print"/>
          <a:srcRect/>
          <a:stretch>
            <a:fillRect/>
          </a:stretch>
        </p:blipFill>
        <p:spPr bwMode="auto">
          <a:xfrm>
            <a:off x="228600" y="1828800"/>
            <a:ext cx="2313431" cy="2103120"/>
          </a:xfrm>
          <a:prstGeom prst="rect">
            <a:avLst/>
          </a:prstGeom>
          <a:noFill/>
        </p:spPr>
      </p:pic>
      <p:sp>
        <p:nvSpPr>
          <p:cNvPr id="4" name="Rectangle 3"/>
          <p:cNvSpPr/>
          <p:nvPr/>
        </p:nvSpPr>
        <p:spPr>
          <a:xfrm>
            <a:off x="152400" y="4038600"/>
            <a:ext cx="3124200" cy="1938992"/>
          </a:xfrm>
          <a:prstGeom prst="rect">
            <a:avLst/>
          </a:prstGeom>
        </p:spPr>
        <p:txBody>
          <a:bodyPr wrap="square">
            <a:spAutoFit/>
          </a:bodyPr>
          <a:lstStyle/>
          <a:p>
            <a:pPr algn="just">
              <a:buFont typeface="Arial" pitchFamily="34" charset="0"/>
              <a:buChar char="•"/>
            </a:pPr>
            <a:r>
              <a:rPr lang="en-US" sz="2000" dirty="0" smtClean="0">
                <a:solidFill>
                  <a:srgbClr val="0070C0"/>
                </a:solidFill>
              </a:rPr>
              <a:t>Foramen </a:t>
            </a:r>
            <a:r>
              <a:rPr lang="en-US" sz="2000" dirty="0" err="1" smtClean="0">
                <a:solidFill>
                  <a:srgbClr val="0070C0"/>
                </a:solidFill>
              </a:rPr>
              <a:t>transversarium</a:t>
            </a:r>
            <a:r>
              <a:rPr lang="en-US" sz="2000" dirty="0" smtClean="0">
                <a:solidFill>
                  <a:srgbClr val="0070C0"/>
                </a:solidFill>
              </a:rPr>
              <a:t> </a:t>
            </a:r>
          </a:p>
          <a:p>
            <a:pPr algn="just">
              <a:buFont typeface="Arial" pitchFamily="34" charset="0"/>
              <a:buChar char="•"/>
            </a:pPr>
            <a:endParaRPr lang="en-US" sz="2000" dirty="0" smtClean="0"/>
          </a:p>
          <a:p>
            <a:pPr algn="just">
              <a:buFont typeface="Arial" pitchFamily="34" charset="0"/>
              <a:buChar char="•"/>
            </a:pPr>
            <a:r>
              <a:rPr lang="en-US" sz="2000" dirty="0" smtClean="0"/>
              <a:t>Spine is short and bifid</a:t>
            </a:r>
          </a:p>
          <a:p>
            <a:pPr algn="just">
              <a:buFont typeface="Arial" pitchFamily="34" charset="0"/>
              <a:buChar char="•"/>
            </a:pPr>
            <a:endParaRPr lang="en-US" sz="2000" dirty="0" smtClean="0"/>
          </a:p>
          <a:p>
            <a:pPr algn="just">
              <a:buFont typeface="Arial" pitchFamily="34" charset="0"/>
              <a:buChar char="•"/>
            </a:pPr>
            <a:r>
              <a:rPr lang="en-US" sz="2000" dirty="0" smtClean="0"/>
              <a:t>Vertebral foramen is larger than the body</a:t>
            </a:r>
          </a:p>
        </p:txBody>
      </p:sp>
      <p:sp>
        <p:nvSpPr>
          <p:cNvPr id="13" name="TextBox 12"/>
          <p:cNvSpPr txBox="1"/>
          <p:nvPr/>
        </p:nvSpPr>
        <p:spPr>
          <a:xfrm>
            <a:off x="914400" y="1524000"/>
            <a:ext cx="1024639" cy="369332"/>
          </a:xfrm>
          <a:prstGeom prst="rect">
            <a:avLst/>
          </a:prstGeom>
          <a:noFill/>
        </p:spPr>
        <p:txBody>
          <a:bodyPr wrap="none" rtlCol="0">
            <a:spAutoFit/>
          </a:bodyPr>
          <a:lstStyle/>
          <a:p>
            <a:r>
              <a:rPr lang="en-US" dirty="0" smtClean="0"/>
              <a:t>Cervical </a:t>
            </a:r>
            <a:endParaRPr lang="en-US" dirty="0"/>
          </a:p>
        </p:txBody>
      </p:sp>
      <p:grpSp>
        <p:nvGrpSpPr>
          <p:cNvPr id="17" name="Group 16"/>
          <p:cNvGrpSpPr/>
          <p:nvPr/>
        </p:nvGrpSpPr>
        <p:grpSpPr>
          <a:xfrm>
            <a:off x="3276600" y="1524000"/>
            <a:ext cx="2971800" cy="5334000"/>
            <a:chOff x="3276600" y="1524000"/>
            <a:chExt cx="2971800" cy="5334000"/>
          </a:xfrm>
        </p:grpSpPr>
        <p:pic>
          <p:nvPicPr>
            <p:cNvPr id="2051" name="Picture 3"/>
            <p:cNvPicPr>
              <a:picLocks noChangeAspect="1" noChangeArrowheads="1"/>
            </p:cNvPicPr>
            <p:nvPr/>
          </p:nvPicPr>
          <p:blipFill>
            <a:blip r:embed="rId3" cstate="print"/>
            <a:srcRect l="29522" t="5418" r="17222" b="9707"/>
            <a:stretch>
              <a:fillRect/>
            </a:stretch>
          </p:blipFill>
          <p:spPr bwMode="auto">
            <a:xfrm>
              <a:off x="3276600" y="1905000"/>
              <a:ext cx="2237363" cy="2286000"/>
            </a:xfrm>
            <a:prstGeom prst="rect">
              <a:avLst/>
            </a:prstGeom>
            <a:noFill/>
            <a:ln w="9525">
              <a:noFill/>
              <a:miter lim="800000"/>
              <a:headEnd/>
              <a:tailEnd/>
            </a:ln>
          </p:spPr>
        </p:pic>
        <p:sp>
          <p:nvSpPr>
            <p:cNvPr id="6" name="Rectangle 5"/>
            <p:cNvSpPr/>
            <p:nvPr/>
          </p:nvSpPr>
          <p:spPr>
            <a:xfrm>
              <a:off x="3810000" y="3505200"/>
              <a:ext cx="2438400" cy="1338828"/>
            </a:xfrm>
            <a:prstGeom prst="rect">
              <a:avLst/>
            </a:prstGeom>
          </p:spPr>
          <p:txBody>
            <a:bodyPr wrap="square">
              <a:spAutoFit/>
            </a:bodyPr>
            <a:lstStyle/>
            <a:p>
              <a:pPr>
                <a:lnSpc>
                  <a:spcPct val="90000"/>
                </a:lnSpc>
                <a:buFont typeface="Arial" pitchFamily="34" charset="0"/>
                <a:buChar char="•"/>
              </a:pPr>
              <a:r>
                <a:rPr lang="en-US" sz="1500" dirty="0" smtClean="0">
                  <a:solidFill>
                    <a:srgbClr val="0070C0"/>
                  </a:solidFill>
                </a:rPr>
                <a:t>Costal facets </a:t>
              </a:r>
              <a:r>
                <a:rPr lang="en-US" sz="1500" dirty="0" smtClean="0"/>
                <a:t>on side of vertebral bodies</a:t>
              </a:r>
            </a:p>
            <a:p>
              <a:pPr>
                <a:lnSpc>
                  <a:spcPct val="90000"/>
                </a:lnSpc>
                <a:buFont typeface="Arial" pitchFamily="34" charset="0"/>
                <a:buChar char="•"/>
              </a:pPr>
              <a:endParaRPr lang="en-US" sz="1500" dirty="0" smtClean="0"/>
            </a:p>
            <a:p>
              <a:pPr>
                <a:lnSpc>
                  <a:spcPct val="90000"/>
                </a:lnSpc>
                <a:buFont typeface="Arial" pitchFamily="34" charset="0"/>
                <a:buChar char="•"/>
              </a:pPr>
              <a:r>
                <a:rPr lang="en-US" sz="1500" dirty="0" smtClean="0"/>
                <a:t>Heart shaped body</a:t>
              </a:r>
            </a:p>
            <a:p>
              <a:pPr>
                <a:lnSpc>
                  <a:spcPct val="90000"/>
                </a:lnSpc>
                <a:buFont typeface="Arial" pitchFamily="34" charset="0"/>
                <a:buChar char="•"/>
              </a:pPr>
              <a:endParaRPr lang="en-US" sz="1500" dirty="0" smtClean="0"/>
            </a:p>
            <a:p>
              <a:pPr>
                <a:lnSpc>
                  <a:spcPct val="90000"/>
                </a:lnSpc>
                <a:buFont typeface="Arial" pitchFamily="34" charset="0"/>
                <a:buChar char="•"/>
              </a:pPr>
              <a:r>
                <a:rPr lang="en-US" sz="1500" dirty="0" smtClean="0"/>
                <a:t>Circular vertebral foramen </a:t>
              </a:r>
            </a:p>
          </p:txBody>
        </p:sp>
        <p:pic>
          <p:nvPicPr>
            <p:cNvPr id="7" name="Picture 5" descr="vertebrae-spine"/>
            <p:cNvPicPr>
              <a:picLocks noChangeAspect="1" noChangeArrowheads="1"/>
            </p:cNvPicPr>
            <p:nvPr/>
          </p:nvPicPr>
          <p:blipFill>
            <a:blip r:embed="rId4" cstate="print"/>
            <a:srcRect/>
            <a:stretch>
              <a:fillRect/>
            </a:stretch>
          </p:blipFill>
          <p:spPr bwMode="auto">
            <a:xfrm>
              <a:off x="3505200" y="5120640"/>
              <a:ext cx="1962067" cy="1737360"/>
            </a:xfrm>
            <a:prstGeom prst="rect">
              <a:avLst/>
            </a:prstGeom>
            <a:noFill/>
            <a:ln w="9525">
              <a:noFill/>
              <a:miter lim="800000"/>
              <a:headEnd/>
              <a:tailEnd/>
            </a:ln>
          </p:spPr>
        </p:pic>
        <p:sp>
          <p:nvSpPr>
            <p:cNvPr id="14" name="TextBox 13"/>
            <p:cNvSpPr txBox="1"/>
            <p:nvPr/>
          </p:nvSpPr>
          <p:spPr>
            <a:xfrm>
              <a:off x="4038600" y="1524000"/>
              <a:ext cx="1063112" cy="369332"/>
            </a:xfrm>
            <a:prstGeom prst="rect">
              <a:avLst/>
            </a:prstGeom>
            <a:noFill/>
          </p:spPr>
          <p:txBody>
            <a:bodyPr wrap="none" rtlCol="0">
              <a:spAutoFit/>
            </a:bodyPr>
            <a:lstStyle/>
            <a:p>
              <a:r>
                <a:rPr lang="en-US" dirty="0" smtClean="0"/>
                <a:t>Thoracic </a:t>
              </a:r>
              <a:endParaRPr lang="en-US" dirty="0"/>
            </a:p>
          </p:txBody>
        </p:sp>
      </p:grpSp>
      <p:grpSp>
        <p:nvGrpSpPr>
          <p:cNvPr id="18" name="Group 17"/>
          <p:cNvGrpSpPr/>
          <p:nvPr/>
        </p:nvGrpSpPr>
        <p:grpSpPr>
          <a:xfrm>
            <a:off x="6629400" y="1219200"/>
            <a:ext cx="2286000" cy="5332988"/>
            <a:chOff x="6629400" y="1219200"/>
            <a:chExt cx="2286000" cy="5332988"/>
          </a:xfrm>
        </p:grpSpPr>
        <p:pic>
          <p:nvPicPr>
            <p:cNvPr id="2053" name="Picture 5" descr="https://classconnection.s3.amazonaws.com/841/flashcards/1313841/jpg/vertebrae_31349320469921.jpg"/>
            <p:cNvPicPr>
              <a:picLocks noChangeAspect="1" noChangeArrowheads="1"/>
            </p:cNvPicPr>
            <p:nvPr/>
          </p:nvPicPr>
          <p:blipFill>
            <a:blip r:embed="rId5" cstate="print"/>
            <a:srcRect l="71967" t="11494" b="10920"/>
            <a:stretch>
              <a:fillRect/>
            </a:stretch>
          </p:blipFill>
          <p:spPr bwMode="auto">
            <a:xfrm>
              <a:off x="6858000" y="1447800"/>
              <a:ext cx="1931171" cy="2057400"/>
            </a:xfrm>
            <a:prstGeom prst="rect">
              <a:avLst/>
            </a:prstGeom>
            <a:noFill/>
          </p:spPr>
        </p:pic>
        <p:sp>
          <p:nvSpPr>
            <p:cNvPr id="9" name="Rectangle 8"/>
            <p:cNvSpPr/>
            <p:nvPr/>
          </p:nvSpPr>
          <p:spPr>
            <a:xfrm>
              <a:off x="6629400" y="3505200"/>
              <a:ext cx="2286000" cy="3046988"/>
            </a:xfrm>
            <a:prstGeom prst="rect">
              <a:avLst/>
            </a:prstGeom>
          </p:spPr>
          <p:txBody>
            <a:bodyPr wrap="square">
              <a:spAutoFit/>
            </a:bodyPr>
            <a:lstStyle/>
            <a:p>
              <a:pPr algn="just">
                <a:buFont typeface="Arial" pitchFamily="34" charset="0"/>
                <a:buChar char="•"/>
              </a:pPr>
              <a:r>
                <a:rPr lang="en-US" sz="1600" dirty="0" smtClean="0">
                  <a:solidFill>
                    <a:srgbClr val="0070C0"/>
                  </a:solidFill>
                </a:rPr>
                <a:t>Large kidney shaped body</a:t>
              </a:r>
            </a:p>
            <a:p>
              <a:pPr algn="just">
                <a:buFont typeface="Arial" pitchFamily="34" charset="0"/>
                <a:buChar char="•"/>
              </a:pPr>
              <a:endParaRPr lang="en-US" sz="1600" dirty="0" smtClean="0"/>
            </a:p>
            <a:p>
              <a:pPr algn="just">
                <a:buFont typeface="Arial" pitchFamily="34" charset="0"/>
                <a:buChar char="•"/>
              </a:pPr>
              <a:r>
                <a:rPr lang="en-US" sz="1600" dirty="0" smtClean="0"/>
                <a:t>A small tubercle on transverse process (accessory process)</a:t>
              </a:r>
            </a:p>
            <a:p>
              <a:pPr algn="just">
                <a:buFont typeface="Arial" pitchFamily="34" charset="0"/>
                <a:buChar char="•"/>
              </a:pPr>
              <a:endParaRPr lang="en-US" sz="1600" dirty="0" smtClean="0"/>
            </a:p>
            <a:p>
              <a:pPr algn="just">
                <a:buFont typeface="Arial" pitchFamily="34" charset="0"/>
                <a:buChar char="•"/>
              </a:pPr>
              <a:r>
                <a:rPr lang="en-US" sz="1600" dirty="0" err="1" smtClean="0"/>
                <a:t>Mamillary</a:t>
              </a:r>
              <a:r>
                <a:rPr lang="en-US" sz="1600" dirty="0" smtClean="0"/>
                <a:t> process (rough elevation on posterior border of superior articular process)</a:t>
              </a:r>
            </a:p>
          </p:txBody>
        </p:sp>
        <p:sp>
          <p:nvSpPr>
            <p:cNvPr id="15" name="TextBox 14"/>
            <p:cNvSpPr txBox="1"/>
            <p:nvPr/>
          </p:nvSpPr>
          <p:spPr>
            <a:xfrm>
              <a:off x="7315200" y="1219200"/>
              <a:ext cx="973343" cy="369332"/>
            </a:xfrm>
            <a:prstGeom prst="rect">
              <a:avLst/>
            </a:prstGeom>
            <a:noFill/>
          </p:spPr>
          <p:txBody>
            <a:bodyPr wrap="none" rtlCol="0">
              <a:spAutoFit/>
            </a:bodyPr>
            <a:lstStyle/>
            <a:p>
              <a:r>
                <a:rPr lang="en-US" dirty="0" smtClean="0"/>
                <a:t>Lumbar </a:t>
              </a:r>
              <a:endParaRPr lang="en-US" dirty="0"/>
            </a:p>
          </p:txBody>
        </p:sp>
      </p:grpSp>
      <p:sp>
        <p:nvSpPr>
          <p:cNvPr id="16" name="Slide Number Placeholder 15"/>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wipe(down)">
                                      <p:cBhvr>
                                        <p:cTn id="10" dur="500"/>
                                        <p:tgtEl>
                                          <p:spTgt spid="4">
                                            <p:txEl>
                                              <p:pRg st="2" end="2"/>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animEffect transition="in" filter="wipe(down)">
                                      <p:cBhvr>
                                        <p:cTn id="13" dur="500"/>
                                        <p:tgtEl>
                                          <p:spTgt spid="4">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down)">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down)">
                                      <p:cBhvr>
                                        <p:cTn id="2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C00000"/>
                </a:solidFill>
              </a:rPr>
              <a:t>Atypical cervical vertebra</a:t>
            </a:r>
            <a:br>
              <a:rPr lang="en-US" dirty="0" smtClean="0">
                <a:solidFill>
                  <a:srgbClr val="C00000"/>
                </a:solidFill>
              </a:rPr>
            </a:br>
            <a:r>
              <a:rPr lang="en-US" dirty="0" smtClean="0">
                <a:solidFill>
                  <a:srgbClr val="C00000"/>
                </a:solidFill>
              </a:rPr>
              <a:t>(C1, C2, C7) </a:t>
            </a:r>
            <a:endParaRPr lang="en-US" dirty="0">
              <a:solidFill>
                <a:srgbClr val="C00000"/>
              </a:solidFill>
            </a:endParaRPr>
          </a:p>
        </p:txBody>
      </p:sp>
      <p:grpSp>
        <p:nvGrpSpPr>
          <p:cNvPr id="25" name="Group 24"/>
          <p:cNvGrpSpPr/>
          <p:nvPr/>
        </p:nvGrpSpPr>
        <p:grpSpPr>
          <a:xfrm>
            <a:off x="0" y="1600200"/>
            <a:ext cx="3378192" cy="2639199"/>
            <a:chOff x="3733800" y="1676400"/>
            <a:chExt cx="3378192" cy="2639199"/>
          </a:xfrm>
        </p:grpSpPr>
        <p:pic>
          <p:nvPicPr>
            <p:cNvPr id="128016" name="Picture 16" descr="Human First Cervical Vertebra - Superior View"/>
            <p:cNvPicPr>
              <a:picLocks noChangeAspect="1" noChangeArrowheads="1"/>
            </p:cNvPicPr>
            <p:nvPr/>
          </p:nvPicPr>
          <p:blipFill>
            <a:blip r:embed="rId3" cstate="print"/>
            <a:srcRect/>
            <a:stretch>
              <a:fillRect/>
            </a:stretch>
          </p:blipFill>
          <p:spPr bwMode="auto">
            <a:xfrm>
              <a:off x="3733800" y="2057400"/>
              <a:ext cx="3378192" cy="1920240"/>
            </a:xfrm>
            <a:prstGeom prst="rect">
              <a:avLst/>
            </a:prstGeom>
            <a:noFill/>
          </p:spPr>
        </p:pic>
        <p:cxnSp>
          <p:nvCxnSpPr>
            <p:cNvPr id="13" name="Straight Connector 12"/>
            <p:cNvCxnSpPr/>
            <p:nvPr/>
          </p:nvCxnSpPr>
          <p:spPr>
            <a:xfrm>
              <a:off x="5334000" y="1905000"/>
              <a:ext cx="0"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4648200" y="1676400"/>
              <a:ext cx="1282723" cy="276999"/>
            </a:xfrm>
            <a:prstGeom prst="rect">
              <a:avLst/>
            </a:prstGeom>
            <a:noFill/>
          </p:spPr>
          <p:txBody>
            <a:bodyPr wrap="none" rtlCol="0">
              <a:spAutoFit/>
            </a:bodyPr>
            <a:lstStyle/>
            <a:p>
              <a:r>
                <a:rPr lang="en-US" sz="1200" dirty="0" smtClean="0"/>
                <a:t>Anterior tubercle </a:t>
              </a:r>
              <a:endParaRPr lang="en-US" sz="1200" dirty="0"/>
            </a:p>
          </p:txBody>
        </p:sp>
        <p:cxnSp>
          <p:nvCxnSpPr>
            <p:cNvPr id="16" name="Straight Connector 15"/>
            <p:cNvCxnSpPr/>
            <p:nvPr/>
          </p:nvCxnSpPr>
          <p:spPr>
            <a:xfrm>
              <a:off x="5410200" y="3886200"/>
              <a:ext cx="0"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800600" y="4038600"/>
              <a:ext cx="1316386" cy="276999"/>
            </a:xfrm>
            <a:prstGeom prst="rect">
              <a:avLst/>
            </a:prstGeom>
            <a:noFill/>
          </p:spPr>
          <p:txBody>
            <a:bodyPr wrap="none" rtlCol="0">
              <a:spAutoFit/>
            </a:bodyPr>
            <a:lstStyle/>
            <a:p>
              <a:r>
                <a:rPr lang="en-US" sz="1200" dirty="0" smtClean="0"/>
                <a:t>Posterior tubercle </a:t>
              </a:r>
              <a:endParaRPr lang="en-US" sz="1200" dirty="0"/>
            </a:p>
          </p:txBody>
        </p:sp>
        <p:sp>
          <p:nvSpPr>
            <p:cNvPr id="18" name="Right Brace 17"/>
            <p:cNvSpPr/>
            <p:nvPr/>
          </p:nvSpPr>
          <p:spPr>
            <a:xfrm>
              <a:off x="5029200" y="2514600"/>
              <a:ext cx="91440" cy="54864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TextBox 18"/>
            <p:cNvSpPr txBox="1"/>
            <p:nvPr/>
          </p:nvSpPr>
          <p:spPr>
            <a:xfrm>
              <a:off x="5105400" y="2590800"/>
              <a:ext cx="582211" cy="400110"/>
            </a:xfrm>
            <a:prstGeom prst="rect">
              <a:avLst/>
            </a:prstGeom>
            <a:noFill/>
          </p:spPr>
          <p:txBody>
            <a:bodyPr wrap="none" rtlCol="0">
              <a:spAutoFit/>
            </a:bodyPr>
            <a:lstStyle/>
            <a:p>
              <a:r>
                <a:rPr lang="en-US" sz="1000" dirty="0" smtClean="0"/>
                <a:t>Lateral </a:t>
              </a:r>
            </a:p>
            <a:p>
              <a:r>
                <a:rPr lang="en-US" sz="1000" dirty="0" smtClean="0"/>
                <a:t>mass</a:t>
              </a:r>
              <a:endParaRPr lang="en-US" sz="1000" dirty="0"/>
            </a:p>
          </p:txBody>
        </p:sp>
        <p:sp>
          <p:nvSpPr>
            <p:cNvPr id="20" name="Left Brace 19"/>
            <p:cNvSpPr/>
            <p:nvPr/>
          </p:nvSpPr>
          <p:spPr>
            <a:xfrm>
              <a:off x="5562600" y="2514600"/>
              <a:ext cx="91440" cy="4572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1" name="Straight Connector 20"/>
            <p:cNvCxnSpPr/>
            <p:nvPr/>
          </p:nvCxnSpPr>
          <p:spPr>
            <a:xfrm>
              <a:off x="5867400" y="3581400"/>
              <a:ext cx="0"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5486400" y="3810000"/>
              <a:ext cx="914400" cy="246221"/>
            </a:xfrm>
            <a:prstGeom prst="rect">
              <a:avLst/>
            </a:prstGeom>
            <a:noFill/>
          </p:spPr>
          <p:txBody>
            <a:bodyPr wrap="square" rtlCol="0">
              <a:spAutoFit/>
            </a:bodyPr>
            <a:lstStyle/>
            <a:p>
              <a:r>
                <a:rPr lang="en-US" sz="1000" dirty="0" smtClean="0"/>
                <a:t>Anterior arch </a:t>
              </a:r>
              <a:endParaRPr lang="en-US" sz="1000" dirty="0"/>
            </a:p>
          </p:txBody>
        </p:sp>
        <p:cxnSp>
          <p:nvCxnSpPr>
            <p:cNvPr id="23" name="Straight Connector 22"/>
            <p:cNvCxnSpPr/>
            <p:nvPr/>
          </p:nvCxnSpPr>
          <p:spPr>
            <a:xfrm>
              <a:off x="5638800" y="2057400"/>
              <a:ext cx="0"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5410200" y="1905000"/>
              <a:ext cx="914400" cy="246221"/>
            </a:xfrm>
            <a:prstGeom prst="rect">
              <a:avLst/>
            </a:prstGeom>
            <a:noFill/>
          </p:spPr>
          <p:txBody>
            <a:bodyPr wrap="square" rtlCol="0">
              <a:spAutoFit/>
            </a:bodyPr>
            <a:lstStyle/>
            <a:p>
              <a:r>
                <a:rPr lang="en-US" sz="1000" dirty="0" smtClean="0"/>
                <a:t>Posterior arch </a:t>
              </a:r>
              <a:endParaRPr lang="en-US" sz="1000" dirty="0"/>
            </a:p>
          </p:txBody>
        </p:sp>
      </p:grpSp>
      <p:grpSp>
        <p:nvGrpSpPr>
          <p:cNvPr id="32" name="Group 31"/>
          <p:cNvGrpSpPr/>
          <p:nvPr/>
        </p:nvGrpSpPr>
        <p:grpSpPr>
          <a:xfrm>
            <a:off x="3886200" y="1905000"/>
            <a:ext cx="1676400" cy="1809751"/>
            <a:chOff x="4114800" y="2057400"/>
            <a:chExt cx="1676400" cy="1809751"/>
          </a:xfrm>
        </p:grpSpPr>
        <p:pic>
          <p:nvPicPr>
            <p:cNvPr id="128012" name="Picture 12" descr="http://i.istockimg.com/file_thumbview_approve/12091378/3/stock-photo-12091378-human-second-cervical-vertebra-superior-view.jpg"/>
            <p:cNvPicPr>
              <a:picLocks noChangeAspect="1" noChangeArrowheads="1"/>
            </p:cNvPicPr>
            <p:nvPr/>
          </p:nvPicPr>
          <p:blipFill>
            <a:blip r:embed="rId4" cstate="print"/>
            <a:srcRect/>
            <a:stretch>
              <a:fillRect/>
            </a:stretch>
          </p:blipFill>
          <p:spPr bwMode="auto">
            <a:xfrm>
              <a:off x="4114800" y="2057400"/>
              <a:ext cx="1676400" cy="1809751"/>
            </a:xfrm>
            <a:prstGeom prst="rect">
              <a:avLst/>
            </a:prstGeom>
            <a:noFill/>
          </p:spPr>
        </p:pic>
        <p:cxnSp>
          <p:nvCxnSpPr>
            <p:cNvPr id="28" name="Straight Connector 27"/>
            <p:cNvCxnSpPr/>
            <p:nvPr/>
          </p:nvCxnSpPr>
          <p:spPr>
            <a:xfrm>
              <a:off x="4495800" y="2362200"/>
              <a:ext cx="381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4114800" y="2133600"/>
              <a:ext cx="506870" cy="369332"/>
            </a:xfrm>
            <a:prstGeom prst="rect">
              <a:avLst/>
            </a:prstGeom>
            <a:noFill/>
          </p:spPr>
          <p:txBody>
            <a:bodyPr wrap="none" rtlCol="0">
              <a:spAutoFit/>
            </a:bodyPr>
            <a:lstStyle/>
            <a:p>
              <a:r>
                <a:rPr lang="en-US" sz="1000" dirty="0" smtClean="0"/>
                <a:t>Dens</a:t>
              </a:r>
              <a:r>
                <a:rPr lang="en-US" dirty="0" smtClean="0"/>
                <a:t> </a:t>
              </a:r>
              <a:endParaRPr lang="en-US" dirty="0"/>
            </a:p>
          </p:txBody>
        </p:sp>
      </p:grpSp>
      <p:pic>
        <p:nvPicPr>
          <p:cNvPr id="128019" name="Picture 19"/>
          <p:cNvPicPr>
            <a:picLocks noChangeAspect="1" noChangeArrowheads="1"/>
          </p:cNvPicPr>
          <p:nvPr/>
        </p:nvPicPr>
        <p:blipFill>
          <a:blip r:embed="rId5" cstate="print"/>
          <a:srcRect/>
          <a:stretch>
            <a:fillRect/>
          </a:stretch>
        </p:blipFill>
        <p:spPr bwMode="auto">
          <a:xfrm>
            <a:off x="6553200" y="1828800"/>
            <a:ext cx="2000250" cy="2228850"/>
          </a:xfrm>
          <a:prstGeom prst="rect">
            <a:avLst/>
          </a:prstGeom>
          <a:noFill/>
          <a:ln w="9525">
            <a:noFill/>
            <a:miter lim="800000"/>
            <a:headEnd/>
            <a:tailEnd/>
          </a:ln>
        </p:spPr>
      </p:pic>
      <p:sp>
        <p:nvSpPr>
          <p:cNvPr id="35" name="Rectangle 34"/>
          <p:cNvSpPr/>
          <p:nvPr/>
        </p:nvSpPr>
        <p:spPr>
          <a:xfrm>
            <a:off x="228600" y="4343400"/>
            <a:ext cx="2667000" cy="1754326"/>
          </a:xfrm>
          <a:prstGeom prst="rect">
            <a:avLst/>
          </a:prstGeom>
        </p:spPr>
        <p:txBody>
          <a:bodyPr wrap="square">
            <a:spAutoFit/>
          </a:bodyPr>
          <a:lstStyle/>
          <a:p>
            <a:pPr>
              <a:buFont typeface="Arial" pitchFamily="34" charset="0"/>
              <a:buChar char="•"/>
            </a:pPr>
            <a:r>
              <a:rPr lang="en-US" dirty="0" smtClean="0"/>
              <a:t>C1</a:t>
            </a:r>
          </a:p>
          <a:p>
            <a:pPr>
              <a:buFont typeface="Arial" pitchFamily="34" charset="0"/>
              <a:buChar char="•"/>
            </a:pPr>
            <a:r>
              <a:rPr lang="en-US" dirty="0" smtClean="0"/>
              <a:t>No body</a:t>
            </a:r>
          </a:p>
          <a:p>
            <a:pPr>
              <a:buFont typeface="Arial" pitchFamily="34" charset="0"/>
              <a:buChar char="•"/>
            </a:pPr>
            <a:r>
              <a:rPr lang="en-US" dirty="0" smtClean="0"/>
              <a:t>No spinous process</a:t>
            </a:r>
          </a:p>
          <a:p>
            <a:pPr>
              <a:buFont typeface="Arial" pitchFamily="34" charset="0"/>
              <a:buChar char="•"/>
            </a:pPr>
            <a:r>
              <a:rPr lang="en-US" dirty="0" smtClean="0"/>
              <a:t>Consists of two lateral masses connected by ant. and post. arches</a:t>
            </a:r>
            <a:endParaRPr lang="en-US" dirty="0"/>
          </a:p>
        </p:txBody>
      </p:sp>
      <p:sp>
        <p:nvSpPr>
          <p:cNvPr id="36" name="Rectangle 35"/>
          <p:cNvSpPr/>
          <p:nvPr/>
        </p:nvSpPr>
        <p:spPr>
          <a:xfrm>
            <a:off x="6858000" y="4191000"/>
            <a:ext cx="2037737" cy="830997"/>
          </a:xfrm>
          <a:prstGeom prst="rect">
            <a:avLst/>
          </a:prstGeom>
        </p:spPr>
        <p:txBody>
          <a:bodyPr wrap="none">
            <a:spAutoFit/>
          </a:bodyPr>
          <a:lstStyle/>
          <a:p>
            <a:pPr>
              <a:buFont typeface="Arial" pitchFamily="34" charset="0"/>
              <a:buChar char="•"/>
            </a:pPr>
            <a:r>
              <a:rPr lang="en-US" sz="1600" dirty="0" smtClean="0"/>
              <a:t>C7</a:t>
            </a:r>
          </a:p>
          <a:p>
            <a:pPr>
              <a:buFont typeface="Arial" pitchFamily="34" charset="0"/>
              <a:buChar char="•"/>
            </a:pPr>
            <a:r>
              <a:rPr lang="en-US" sz="1600" dirty="0" smtClean="0"/>
              <a:t>Long spinous process</a:t>
            </a:r>
          </a:p>
          <a:p>
            <a:r>
              <a:rPr lang="en-US" sz="1600" dirty="0" smtClean="0"/>
              <a:t>usually not bifid</a:t>
            </a:r>
            <a:endParaRPr lang="en-US" sz="1600" dirty="0"/>
          </a:p>
        </p:txBody>
      </p:sp>
      <p:sp>
        <p:nvSpPr>
          <p:cNvPr id="37" name="TextBox 36"/>
          <p:cNvSpPr txBox="1"/>
          <p:nvPr/>
        </p:nvSpPr>
        <p:spPr>
          <a:xfrm>
            <a:off x="3962400" y="3886200"/>
            <a:ext cx="1905000" cy="2585323"/>
          </a:xfrm>
          <a:prstGeom prst="rect">
            <a:avLst/>
          </a:prstGeom>
          <a:noFill/>
        </p:spPr>
        <p:txBody>
          <a:bodyPr wrap="square" rtlCol="0">
            <a:spAutoFit/>
          </a:bodyPr>
          <a:lstStyle/>
          <a:p>
            <a:pPr>
              <a:buFont typeface="Arial" pitchFamily="34" charset="0"/>
              <a:buChar char="•"/>
            </a:pPr>
            <a:r>
              <a:rPr lang="en-US" dirty="0" smtClean="0"/>
              <a:t>C2</a:t>
            </a:r>
          </a:p>
          <a:p>
            <a:pPr>
              <a:buFont typeface="Arial" pitchFamily="34" charset="0"/>
              <a:buChar char="•"/>
            </a:pPr>
            <a:r>
              <a:rPr lang="en-US" dirty="0" smtClean="0"/>
              <a:t>Dens (</a:t>
            </a:r>
            <a:r>
              <a:rPr lang="en-US" dirty="0" err="1" smtClean="0"/>
              <a:t>odontoid</a:t>
            </a:r>
            <a:r>
              <a:rPr lang="en-US" dirty="0" smtClean="0"/>
              <a:t> process)</a:t>
            </a:r>
          </a:p>
          <a:p>
            <a:pPr>
              <a:buFont typeface="Arial" pitchFamily="34" charset="0"/>
              <a:buChar char="•"/>
            </a:pPr>
            <a:r>
              <a:rPr lang="en-US" dirty="0" smtClean="0"/>
              <a:t>articulates </a:t>
            </a:r>
            <a:r>
              <a:rPr lang="en-US" dirty="0" err="1" smtClean="0"/>
              <a:t>anteriorly</a:t>
            </a:r>
            <a:r>
              <a:rPr lang="en-US" dirty="0" smtClean="0"/>
              <a:t> with ant. arch of C1 and </a:t>
            </a:r>
            <a:r>
              <a:rPr lang="en-US" dirty="0" err="1" smtClean="0"/>
              <a:t>posteriorly</a:t>
            </a:r>
            <a:r>
              <a:rPr lang="en-US" dirty="0" smtClean="0"/>
              <a:t> with transverse ligament of C1</a:t>
            </a:r>
            <a:endParaRPr lang="en-US" dirty="0"/>
          </a:p>
        </p:txBody>
      </p:sp>
      <p:sp>
        <p:nvSpPr>
          <p:cNvPr id="38" name="Slide Number Placeholder 37"/>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animEffect transition="in" filter="wipe(down)">
                                      <p:cBhvr>
                                        <p:cTn id="7" dur="500"/>
                                        <p:tgtEl>
                                          <p:spTgt spid="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5">
                                            <p:txEl>
                                              <p:pRg st="1" end="1"/>
                                            </p:txEl>
                                          </p:spTgt>
                                        </p:tgtEl>
                                        <p:attrNameLst>
                                          <p:attrName>style.visibility</p:attrName>
                                        </p:attrNameLst>
                                      </p:cBhvr>
                                      <p:to>
                                        <p:strVal val="visible"/>
                                      </p:to>
                                    </p:set>
                                    <p:animEffect transition="in" filter="wipe(down)">
                                      <p:cBhvr>
                                        <p:cTn id="12" dur="500"/>
                                        <p:tgtEl>
                                          <p:spTgt spid="35">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5">
                                            <p:txEl>
                                              <p:pRg st="2" end="2"/>
                                            </p:txEl>
                                          </p:spTgt>
                                        </p:tgtEl>
                                        <p:attrNameLst>
                                          <p:attrName>style.visibility</p:attrName>
                                        </p:attrNameLst>
                                      </p:cBhvr>
                                      <p:to>
                                        <p:strVal val="visible"/>
                                      </p:to>
                                    </p:set>
                                    <p:animEffect transition="in" filter="wipe(down)">
                                      <p:cBhvr>
                                        <p:cTn id="15" dur="500"/>
                                        <p:tgtEl>
                                          <p:spTgt spid="35">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5">
                                            <p:txEl>
                                              <p:pRg st="3" end="3"/>
                                            </p:txEl>
                                          </p:spTgt>
                                        </p:tgtEl>
                                        <p:attrNameLst>
                                          <p:attrName>style.visibility</p:attrName>
                                        </p:attrNameLst>
                                      </p:cBhvr>
                                      <p:to>
                                        <p:strVal val="visible"/>
                                      </p:to>
                                    </p:set>
                                    <p:animEffect transition="in" filter="wipe(down)">
                                      <p:cBhvr>
                                        <p:cTn id="18" dur="500"/>
                                        <p:tgtEl>
                                          <p:spTgt spid="35">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7">
                                            <p:txEl>
                                              <p:pRg st="0" end="0"/>
                                            </p:txEl>
                                          </p:spTgt>
                                        </p:tgtEl>
                                        <p:attrNameLst>
                                          <p:attrName>style.visibility</p:attrName>
                                        </p:attrNameLst>
                                      </p:cBhvr>
                                      <p:to>
                                        <p:strVal val="visible"/>
                                      </p:to>
                                    </p:set>
                                    <p:animEffect transition="in" filter="wipe(down)">
                                      <p:cBhvr>
                                        <p:cTn id="23" dur="500"/>
                                        <p:tgtEl>
                                          <p:spTgt spid="37">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7">
                                            <p:txEl>
                                              <p:pRg st="1" end="1"/>
                                            </p:txEl>
                                          </p:spTgt>
                                        </p:tgtEl>
                                        <p:attrNameLst>
                                          <p:attrName>style.visibility</p:attrName>
                                        </p:attrNameLst>
                                      </p:cBhvr>
                                      <p:to>
                                        <p:strVal val="visible"/>
                                      </p:to>
                                    </p:set>
                                    <p:animEffect transition="in" filter="wipe(down)">
                                      <p:cBhvr>
                                        <p:cTn id="28" dur="500"/>
                                        <p:tgtEl>
                                          <p:spTgt spid="37">
                                            <p:txEl>
                                              <p:pRg st="1" end="1"/>
                                            </p:tx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7">
                                            <p:txEl>
                                              <p:pRg st="2" end="2"/>
                                            </p:txEl>
                                          </p:spTgt>
                                        </p:tgtEl>
                                        <p:attrNameLst>
                                          <p:attrName>style.visibility</p:attrName>
                                        </p:attrNameLst>
                                      </p:cBhvr>
                                      <p:to>
                                        <p:strVal val="visible"/>
                                      </p:to>
                                    </p:set>
                                    <p:animEffect transition="in" filter="wipe(down)">
                                      <p:cBhvr>
                                        <p:cTn id="31" dur="500"/>
                                        <p:tgtEl>
                                          <p:spTgt spid="37">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36">
                                            <p:txEl>
                                              <p:pRg st="0" end="0"/>
                                            </p:txEl>
                                          </p:spTgt>
                                        </p:tgtEl>
                                        <p:attrNameLst>
                                          <p:attrName>style.visibility</p:attrName>
                                        </p:attrNameLst>
                                      </p:cBhvr>
                                      <p:to>
                                        <p:strVal val="visible"/>
                                      </p:to>
                                    </p:set>
                                    <p:animEffect transition="in" filter="wipe(down)">
                                      <p:cBhvr>
                                        <p:cTn id="36" dur="500"/>
                                        <p:tgtEl>
                                          <p:spTgt spid="36">
                                            <p:txEl>
                                              <p:pRg st="0" end="0"/>
                                            </p:txEl>
                                          </p:spTgt>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36">
                                            <p:txEl>
                                              <p:pRg st="1" end="1"/>
                                            </p:txEl>
                                          </p:spTgt>
                                        </p:tgtEl>
                                        <p:attrNameLst>
                                          <p:attrName>style.visibility</p:attrName>
                                        </p:attrNameLst>
                                      </p:cBhvr>
                                      <p:to>
                                        <p:strVal val="visible"/>
                                      </p:to>
                                    </p:set>
                                    <p:animEffect transition="in" filter="wipe(down)">
                                      <p:cBhvr>
                                        <p:cTn id="39" dur="500"/>
                                        <p:tgtEl>
                                          <p:spTgt spid="36">
                                            <p:txEl>
                                              <p:pRg st="1" end="1"/>
                                            </p:txEl>
                                          </p:spTgt>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36">
                                            <p:txEl>
                                              <p:pRg st="2" end="2"/>
                                            </p:txEl>
                                          </p:spTgt>
                                        </p:tgtEl>
                                        <p:attrNameLst>
                                          <p:attrName>style.visibility</p:attrName>
                                        </p:attrNameLst>
                                      </p:cBhvr>
                                      <p:to>
                                        <p:strVal val="visible"/>
                                      </p:to>
                                    </p:set>
                                    <p:animEffect transition="in" filter="wipe(down)">
                                      <p:cBhvr>
                                        <p:cTn id="42" dur="500"/>
                                        <p:tgtEl>
                                          <p:spTgt spid="3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uild="allAtOnce"/>
      <p:bldP spid="36" grpId="0" build="allAtOnce"/>
      <p:bldP spid="37" grpId="0" build="allAtOnce"/>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fontScale="90000"/>
          </a:bodyPr>
          <a:lstStyle/>
          <a:p>
            <a:pPr algn="l" eaLnBrk="1" fontAlgn="auto" hangingPunct="1">
              <a:spcAft>
                <a:spcPts val="0"/>
              </a:spcAft>
              <a:defRPr/>
            </a:pPr>
            <a:r>
              <a:rPr lang="en-US" dirty="0" smtClean="0">
                <a:solidFill>
                  <a:srgbClr val="C00000"/>
                </a:solidFill>
              </a:rPr>
              <a:t>Atypical thoracic vertebrae</a:t>
            </a:r>
            <a:br>
              <a:rPr lang="en-US" dirty="0" smtClean="0">
                <a:solidFill>
                  <a:srgbClr val="C00000"/>
                </a:solidFill>
              </a:rPr>
            </a:br>
            <a:r>
              <a:rPr lang="en-US" sz="3600" dirty="0" smtClean="0">
                <a:solidFill>
                  <a:srgbClr val="C00000"/>
                </a:solidFill>
              </a:rPr>
              <a:t>(T1, T9, T10, T11, T12)</a:t>
            </a:r>
          </a:p>
        </p:txBody>
      </p:sp>
      <p:sp>
        <p:nvSpPr>
          <p:cNvPr id="20483" name="Rectangle 3"/>
          <p:cNvSpPr>
            <a:spLocks noGrp="1" noChangeArrowheads="1"/>
          </p:cNvSpPr>
          <p:nvPr>
            <p:ph sz="half" idx="1"/>
          </p:nvPr>
        </p:nvSpPr>
        <p:spPr>
          <a:xfrm>
            <a:off x="457200" y="1600200"/>
            <a:ext cx="4572000" cy="4525963"/>
          </a:xfrm>
        </p:spPr>
        <p:txBody>
          <a:bodyPr>
            <a:normAutofit lnSpcReduction="10000"/>
          </a:bodyPr>
          <a:lstStyle/>
          <a:p>
            <a:pPr algn="just" eaLnBrk="1" hangingPunct="1"/>
            <a:r>
              <a:rPr lang="en-US" sz="1600" dirty="0" smtClean="0"/>
              <a:t>T1</a:t>
            </a:r>
          </a:p>
          <a:p>
            <a:pPr lvl="1" algn="just"/>
            <a:r>
              <a:rPr lang="en-US" sz="1400" dirty="0" smtClean="0"/>
              <a:t>Superior costal facet is complete, inferior is </a:t>
            </a:r>
            <a:r>
              <a:rPr lang="en-US" sz="1400" dirty="0" err="1" smtClean="0"/>
              <a:t>demi</a:t>
            </a:r>
            <a:endParaRPr lang="en-US" sz="1400" dirty="0" smtClean="0"/>
          </a:p>
          <a:p>
            <a:pPr algn="just" eaLnBrk="1" hangingPunct="1"/>
            <a:endParaRPr lang="en-US" sz="1600" dirty="0" smtClean="0"/>
          </a:p>
          <a:p>
            <a:pPr algn="just" eaLnBrk="1" hangingPunct="1"/>
            <a:r>
              <a:rPr lang="en-US" sz="1600" dirty="0" smtClean="0"/>
              <a:t>T9</a:t>
            </a:r>
          </a:p>
          <a:p>
            <a:pPr lvl="1" algn="just"/>
            <a:r>
              <a:rPr lang="en-US" sz="1400" dirty="0" smtClean="0"/>
              <a:t>Superior costal facet is </a:t>
            </a:r>
            <a:r>
              <a:rPr lang="en-US" sz="1400" dirty="0" err="1" smtClean="0"/>
              <a:t>demi</a:t>
            </a:r>
            <a:r>
              <a:rPr lang="en-US" sz="1400" dirty="0" smtClean="0"/>
              <a:t>, inferior is absent</a:t>
            </a:r>
          </a:p>
          <a:p>
            <a:pPr algn="just" eaLnBrk="1" hangingPunct="1"/>
            <a:endParaRPr lang="en-US" sz="1600" dirty="0" smtClean="0"/>
          </a:p>
          <a:p>
            <a:pPr algn="just" eaLnBrk="1" hangingPunct="1"/>
            <a:r>
              <a:rPr lang="en-US" sz="1600" dirty="0" smtClean="0"/>
              <a:t>T10</a:t>
            </a:r>
          </a:p>
          <a:p>
            <a:pPr lvl="1" algn="just"/>
            <a:r>
              <a:rPr lang="en-US" sz="1400" dirty="0" smtClean="0"/>
              <a:t>Single complete superior costal facet on each side</a:t>
            </a:r>
          </a:p>
          <a:p>
            <a:pPr algn="just" eaLnBrk="1" hangingPunct="1"/>
            <a:endParaRPr lang="en-US" sz="1600" dirty="0" smtClean="0"/>
          </a:p>
          <a:p>
            <a:pPr algn="just" eaLnBrk="1" hangingPunct="1"/>
            <a:r>
              <a:rPr lang="en-US" sz="1600" dirty="0" smtClean="0"/>
              <a:t>T11</a:t>
            </a:r>
          </a:p>
          <a:p>
            <a:pPr lvl="1" algn="just"/>
            <a:r>
              <a:rPr lang="en-US" sz="1400" dirty="0" smtClean="0"/>
              <a:t>Single complete superior costal facet on each side extending on the upper part of pedicle</a:t>
            </a:r>
          </a:p>
          <a:p>
            <a:pPr algn="just" eaLnBrk="1" hangingPunct="1"/>
            <a:endParaRPr lang="en-US" sz="1600" dirty="0" smtClean="0"/>
          </a:p>
          <a:p>
            <a:pPr algn="just" eaLnBrk="1" hangingPunct="1"/>
            <a:r>
              <a:rPr lang="en-US" sz="1600" dirty="0" smtClean="0"/>
              <a:t>T12</a:t>
            </a:r>
          </a:p>
          <a:p>
            <a:pPr lvl="1" algn="just"/>
            <a:r>
              <a:rPr lang="en-US" sz="1400" dirty="0" smtClean="0"/>
              <a:t>Single complete superior costal facet on each side extending on the lower part of pedicle</a:t>
            </a:r>
          </a:p>
          <a:p>
            <a:pPr eaLnBrk="1" hangingPunct="1"/>
            <a:endParaRPr lang="en-US" sz="1800" dirty="0" smtClean="0"/>
          </a:p>
        </p:txBody>
      </p:sp>
      <p:pic>
        <p:nvPicPr>
          <p:cNvPr id="131074" name="Picture 2"/>
          <p:cNvPicPr>
            <a:picLocks noChangeAspect="1" noChangeArrowheads="1"/>
          </p:cNvPicPr>
          <p:nvPr/>
        </p:nvPicPr>
        <p:blipFill>
          <a:blip r:embed="rId3" cstate="print"/>
          <a:srcRect b="1786"/>
          <a:stretch>
            <a:fillRect/>
          </a:stretch>
        </p:blipFill>
        <p:spPr bwMode="auto">
          <a:xfrm>
            <a:off x="5562600" y="1447800"/>
            <a:ext cx="2596509" cy="5029200"/>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B6F15528-21DE-4FAA-801E-634DDDAF4B2B}" type="slidenum">
              <a:rPr lang="en-US" smtClean="0"/>
              <a:pPr/>
              <a:t>22</a:t>
            </a:fld>
            <a:endParaRPr lang="en-US"/>
          </a:p>
        </p:txBody>
      </p:sp>
      <p:pic>
        <p:nvPicPr>
          <p:cNvPr id="6" name="Picture 3"/>
          <p:cNvPicPr>
            <a:picLocks noChangeAspect="1" noChangeArrowheads="1"/>
          </p:cNvPicPr>
          <p:nvPr/>
        </p:nvPicPr>
        <p:blipFill>
          <a:blip r:embed="rId4" cstate="print"/>
          <a:srcRect l="29522" t="5418" r="17222" b="9707"/>
          <a:stretch>
            <a:fillRect/>
          </a:stretch>
        </p:blipFill>
        <p:spPr bwMode="auto">
          <a:xfrm>
            <a:off x="7620000" y="0"/>
            <a:ext cx="1252923" cy="1280160"/>
          </a:xfrm>
          <a:prstGeom prst="rect">
            <a:avLst/>
          </a:prstGeom>
          <a:noFill/>
          <a:ln w="9525">
            <a:noFill/>
            <a:miter lim="800000"/>
            <a:headEnd/>
            <a:tailEnd/>
          </a:ln>
        </p:spPr>
      </p:pic>
      <p:sp>
        <p:nvSpPr>
          <p:cNvPr id="8" name="TextBox 7"/>
          <p:cNvSpPr txBox="1"/>
          <p:nvPr/>
        </p:nvSpPr>
        <p:spPr>
          <a:xfrm>
            <a:off x="8229600" y="762000"/>
            <a:ext cx="522900" cy="215444"/>
          </a:xfrm>
          <a:prstGeom prst="rect">
            <a:avLst/>
          </a:prstGeom>
          <a:noFill/>
        </p:spPr>
        <p:txBody>
          <a:bodyPr wrap="none" rtlCol="0">
            <a:spAutoFit/>
          </a:bodyPr>
          <a:lstStyle/>
          <a:p>
            <a:r>
              <a:rPr lang="en-US" sz="800" dirty="0" smtClean="0"/>
              <a:t>Typical </a:t>
            </a:r>
            <a:endParaRPr lang="en-US" sz="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wipe(down)">
                                      <p:cBhvr>
                                        <p:cTn id="7" dur="500"/>
                                        <p:tgtEl>
                                          <p:spTgt spid="2048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0483">
                                            <p:txEl>
                                              <p:pRg st="1" end="1"/>
                                            </p:txEl>
                                          </p:spTgt>
                                        </p:tgtEl>
                                        <p:attrNameLst>
                                          <p:attrName>style.visibility</p:attrName>
                                        </p:attrNameLst>
                                      </p:cBhvr>
                                      <p:to>
                                        <p:strVal val="visible"/>
                                      </p:to>
                                    </p:set>
                                    <p:animEffect transition="in" filter="wipe(down)">
                                      <p:cBhvr>
                                        <p:cTn id="10" dur="500"/>
                                        <p:tgtEl>
                                          <p:spTgt spid="2048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0483">
                                            <p:txEl>
                                              <p:pRg st="3" end="3"/>
                                            </p:txEl>
                                          </p:spTgt>
                                        </p:tgtEl>
                                        <p:attrNameLst>
                                          <p:attrName>style.visibility</p:attrName>
                                        </p:attrNameLst>
                                      </p:cBhvr>
                                      <p:to>
                                        <p:strVal val="visible"/>
                                      </p:to>
                                    </p:set>
                                    <p:animEffect transition="in" filter="wipe(down)">
                                      <p:cBhvr>
                                        <p:cTn id="13" dur="500"/>
                                        <p:tgtEl>
                                          <p:spTgt spid="20483">
                                            <p:txEl>
                                              <p:pRg st="3" end="3"/>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0483">
                                            <p:txEl>
                                              <p:pRg st="4" end="4"/>
                                            </p:txEl>
                                          </p:spTgt>
                                        </p:tgtEl>
                                        <p:attrNameLst>
                                          <p:attrName>style.visibility</p:attrName>
                                        </p:attrNameLst>
                                      </p:cBhvr>
                                      <p:to>
                                        <p:strVal val="visible"/>
                                      </p:to>
                                    </p:set>
                                    <p:animEffect transition="in" filter="wipe(down)">
                                      <p:cBhvr>
                                        <p:cTn id="16" dur="500"/>
                                        <p:tgtEl>
                                          <p:spTgt spid="20483">
                                            <p:txEl>
                                              <p:pRg st="4" end="4"/>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20483">
                                            <p:txEl>
                                              <p:pRg st="6" end="6"/>
                                            </p:txEl>
                                          </p:spTgt>
                                        </p:tgtEl>
                                        <p:attrNameLst>
                                          <p:attrName>style.visibility</p:attrName>
                                        </p:attrNameLst>
                                      </p:cBhvr>
                                      <p:to>
                                        <p:strVal val="visible"/>
                                      </p:to>
                                    </p:set>
                                    <p:animEffect transition="in" filter="wipe(down)">
                                      <p:cBhvr>
                                        <p:cTn id="19" dur="500"/>
                                        <p:tgtEl>
                                          <p:spTgt spid="20483">
                                            <p:txEl>
                                              <p:pRg st="6" end="6"/>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20483">
                                            <p:txEl>
                                              <p:pRg st="7" end="7"/>
                                            </p:txEl>
                                          </p:spTgt>
                                        </p:tgtEl>
                                        <p:attrNameLst>
                                          <p:attrName>style.visibility</p:attrName>
                                        </p:attrNameLst>
                                      </p:cBhvr>
                                      <p:to>
                                        <p:strVal val="visible"/>
                                      </p:to>
                                    </p:set>
                                    <p:animEffect transition="in" filter="wipe(down)">
                                      <p:cBhvr>
                                        <p:cTn id="22" dur="500"/>
                                        <p:tgtEl>
                                          <p:spTgt spid="20483">
                                            <p:txEl>
                                              <p:pRg st="7" end="7"/>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20483">
                                            <p:txEl>
                                              <p:pRg st="9" end="9"/>
                                            </p:txEl>
                                          </p:spTgt>
                                        </p:tgtEl>
                                        <p:attrNameLst>
                                          <p:attrName>style.visibility</p:attrName>
                                        </p:attrNameLst>
                                      </p:cBhvr>
                                      <p:to>
                                        <p:strVal val="visible"/>
                                      </p:to>
                                    </p:set>
                                    <p:animEffect transition="in" filter="wipe(down)">
                                      <p:cBhvr>
                                        <p:cTn id="25" dur="500"/>
                                        <p:tgtEl>
                                          <p:spTgt spid="20483">
                                            <p:txEl>
                                              <p:pRg st="9" end="9"/>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20483">
                                            <p:txEl>
                                              <p:pRg st="10" end="10"/>
                                            </p:txEl>
                                          </p:spTgt>
                                        </p:tgtEl>
                                        <p:attrNameLst>
                                          <p:attrName>style.visibility</p:attrName>
                                        </p:attrNameLst>
                                      </p:cBhvr>
                                      <p:to>
                                        <p:strVal val="visible"/>
                                      </p:to>
                                    </p:set>
                                    <p:animEffect transition="in" filter="wipe(down)">
                                      <p:cBhvr>
                                        <p:cTn id="28" dur="500"/>
                                        <p:tgtEl>
                                          <p:spTgt spid="20483">
                                            <p:txEl>
                                              <p:pRg st="10" end="10"/>
                                            </p:tx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20483">
                                            <p:txEl>
                                              <p:pRg st="12" end="12"/>
                                            </p:txEl>
                                          </p:spTgt>
                                        </p:tgtEl>
                                        <p:attrNameLst>
                                          <p:attrName>style.visibility</p:attrName>
                                        </p:attrNameLst>
                                      </p:cBhvr>
                                      <p:to>
                                        <p:strVal val="visible"/>
                                      </p:to>
                                    </p:set>
                                    <p:animEffect transition="in" filter="wipe(down)">
                                      <p:cBhvr>
                                        <p:cTn id="31" dur="500"/>
                                        <p:tgtEl>
                                          <p:spTgt spid="20483">
                                            <p:txEl>
                                              <p:pRg st="12" end="12"/>
                                            </p:txEl>
                                          </p:spTgt>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20483">
                                            <p:txEl>
                                              <p:pRg st="13" end="13"/>
                                            </p:txEl>
                                          </p:spTgt>
                                        </p:tgtEl>
                                        <p:attrNameLst>
                                          <p:attrName>style.visibility</p:attrName>
                                        </p:attrNameLst>
                                      </p:cBhvr>
                                      <p:to>
                                        <p:strVal val="visible"/>
                                      </p:to>
                                    </p:set>
                                    <p:animEffect transition="in" filter="wipe(down)">
                                      <p:cBhvr>
                                        <p:cTn id="34" dur="500"/>
                                        <p:tgtEl>
                                          <p:spTgt spid="2048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allAtOnce"/>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2"/>
          <p:cNvSpPr>
            <a:spLocks noGrp="1" noChangeArrowheads="1"/>
          </p:cNvSpPr>
          <p:nvPr>
            <p:ph type="title"/>
          </p:nvPr>
        </p:nvSpPr>
        <p:spPr/>
        <p:txBody>
          <a:bodyPr>
            <a:normAutofit fontScale="90000"/>
          </a:bodyPr>
          <a:lstStyle/>
          <a:p>
            <a:pPr eaLnBrk="1" fontAlgn="auto" hangingPunct="1">
              <a:spcAft>
                <a:spcPts val="0"/>
              </a:spcAft>
              <a:defRPr/>
            </a:pPr>
            <a:r>
              <a:rPr lang="en-US" dirty="0" smtClean="0">
                <a:solidFill>
                  <a:srgbClr val="C00000"/>
                </a:solidFill>
              </a:rPr>
              <a:t>Atypical lumbar vertebrae</a:t>
            </a:r>
            <a:br>
              <a:rPr lang="en-US" dirty="0" smtClean="0">
                <a:solidFill>
                  <a:srgbClr val="C00000"/>
                </a:solidFill>
              </a:rPr>
            </a:br>
            <a:r>
              <a:rPr lang="en-US" dirty="0" smtClean="0">
                <a:solidFill>
                  <a:srgbClr val="C00000"/>
                </a:solidFill>
              </a:rPr>
              <a:t>(L5)</a:t>
            </a:r>
          </a:p>
        </p:txBody>
      </p:sp>
      <p:sp>
        <p:nvSpPr>
          <p:cNvPr id="2053" name="Rectangle 3"/>
          <p:cNvSpPr>
            <a:spLocks noGrp="1" noChangeArrowheads="1"/>
          </p:cNvSpPr>
          <p:nvPr>
            <p:ph sz="half" idx="1"/>
          </p:nvPr>
        </p:nvSpPr>
        <p:spPr/>
        <p:txBody>
          <a:bodyPr/>
          <a:lstStyle/>
          <a:p>
            <a:pPr algn="just" eaLnBrk="1" hangingPunct="1"/>
            <a:r>
              <a:rPr lang="en-US" sz="2000" dirty="0" smtClean="0"/>
              <a:t>L5 is atypical lumbar vertebra </a:t>
            </a:r>
          </a:p>
          <a:p>
            <a:pPr algn="just" eaLnBrk="1" hangingPunct="1"/>
            <a:endParaRPr lang="en-US" sz="2000" dirty="0" smtClean="0"/>
          </a:p>
          <a:p>
            <a:pPr lvl="1" algn="just"/>
            <a:r>
              <a:rPr lang="en-US" sz="1800" dirty="0" smtClean="0"/>
              <a:t>Base of transverse process is attached to whole thickness of pedicle</a:t>
            </a:r>
          </a:p>
          <a:p>
            <a:pPr algn="just" eaLnBrk="1" hangingPunct="1"/>
            <a:endParaRPr lang="en-US" sz="2000" dirty="0" smtClean="0"/>
          </a:p>
        </p:txBody>
      </p:sp>
      <p:pic>
        <p:nvPicPr>
          <p:cNvPr id="132101" name="Picture 5" descr="http://o.quizlet.com/gxUAoVYlG0uMMWWm.BG8hQ_m.jpg"/>
          <p:cNvPicPr>
            <a:picLocks noChangeAspect="1" noChangeArrowheads="1"/>
          </p:cNvPicPr>
          <p:nvPr/>
        </p:nvPicPr>
        <p:blipFill>
          <a:blip r:embed="rId3" cstate="print"/>
          <a:srcRect/>
          <a:stretch>
            <a:fillRect/>
          </a:stretch>
        </p:blipFill>
        <p:spPr bwMode="auto">
          <a:xfrm>
            <a:off x="5486400" y="1676400"/>
            <a:ext cx="2286000" cy="1514475"/>
          </a:xfrm>
          <a:prstGeom prst="rect">
            <a:avLst/>
          </a:prstGeom>
          <a:noFill/>
        </p:spPr>
      </p:pic>
      <p:sp>
        <p:nvSpPr>
          <p:cNvPr id="7" name="Slide Number Placeholder 6"/>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C00000"/>
                </a:solidFill>
              </a:rPr>
              <a:t>Sacrum</a:t>
            </a:r>
            <a:endParaRPr lang="en-US" dirty="0">
              <a:solidFill>
                <a:srgbClr val="C00000"/>
              </a:solidFill>
            </a:endParaRPr>
          </a:p>
        </p:txBody>
      </p:sp>
      <p:sp>
        <p:nvSpPr>
          <p:cNvPr id="3" name="Content Placeholder 2"/>
          <p:cNvSpPr>
            <a:spLocks noGrp="1"/>
          </p:cNvSpPr>
          <p:nvPr>
            <p:ph sz="half" idx="1"/>
          </p:nvPr>
        </p:nvSpPr>
        <p:spPr/>
        <p:txBody>
          <a:bodyPr>
            <a:normAutofit/>
          </a:bodyPr>
          <a:lstStyle/>
          <a:p>
            <a:pPr algn="just">
              <a:lnSpc>
                <a:spcPct val="90000"/>
              </a:lnSpc>
              <a:defRPr/>
            </a:pPr>
            <a:r>
              <a:rPr lang="en-US" sz="1600" dirty="0" smtClean="0"/>
              <a:t>Large, triangular bone</a:t>
            </a:r>
          </a:p>
          <a:p>
            <a:pPr algn="just">
              <a:lnSpc>
                <a:spcPct val="90000"/>
              </a:lnSpc>
              <a:defRPr/>
            </a:pPr>
            <a:endParaRPr lang="en-US" sz="1600" dirty="0" smtClean="0"/>
          </a:p>
          <a:p>
            <a:pPr algn="just">
              <a:lnSpc>
                <a:spcPct val="90000"/>
              </a:lnSpc>
              <a:defRPr/>
            </a:pPr>
            <a:r>
              <a:rPr lang="en-US" sz="1600" dirty="0" smtClean="0"/>
              <a:t>Composed of 5 fused sacral vertebra</a:t>
            </a:r>
          </a:p>
          <a:p>
            <a:pPr algn="just">
              <a:lnSpc>
                <a:spcPct val="90000"/>
              </a:lnSpc>
              <a:defRPr/>
            </a:pPr>
            <a:endParaRPr lang="en-US" sz="1600" dirty="0" smtClean="0"/>
          </a:p>
          <a:p>
            <a:pPr algn="just">
              <a:lnSpc>
                <a:spcPct val="90000"/>
              </a:lnSpc>
              <a:defRPr/>
            </a:pPr>
            <a:r>
              <a:rPr lang="en-US" sz="1600" dirty="0" smtClean="0">
                <a:solidFill>
                  <a:srgbClr val="0070C0"/>
                </a:solidFill>
              </a:rPr>
              <a:t>Base</a:t>
            </a:r>
          </a:p>
          <a:p>
            <a:pPr lvl="1" algn="just">
              <a:lnSpc>
                <a:spcPct val="90000"/>
              </a:lnSpc>
              <a:defRPr/>
            </a:pPr>
            <a:r>
              <a:rPr lang="en-US" sz="1400" dirty="0" smtClean="0"/>
              <a:t>Directed upward</a:t>
            </a:r>
          </a:p>
          <a:p>
            <a:pPr lvl="1" algn="just">
              <a:lnSpc>
                <a:spcPct val="90000"/>
              </a:lnSpc>
              <a:defRPr/>
            </a:pPr>
            <a:r>
              <a:rPr lang="en-US" sz="1400" dirty="0" smtClean="0"/>
              <a:t>Body and  transverse process of S1</a:t>
            </a:r>
          </a:p>
          <a:p>
            <a:pPr lvl="1" algn="just">
              <a:lnSpc>
                <a:spcPct val="90000"/>
              </a:lnSpc>
              <a:defRPr/>
            </a:pPr>
            <a:r>
              <a:rPr lang="en-US" sz="1400" dirty="0" smtClean="0"/>
              <a:t>Projecting anterior margin of body - promontory</a:t>
            </a:r>
          </a:p>
          <a:p>
            <a:pPr lvl="1" algn="just">
              <a:lnSpc>
                <a:spcPct val="90000"/>
              </a:lnSpc>
              <a:defRPr/>
            </a:pPr>
            <a:r>
              <a:rPr lang="en-US" sz="1400" dirty="0" smtClean="0"/>
              <a:t>Transverse process - ala </a:t>
            </a:r>
          </a:p>
          <a:p>
            <a:pPr lvl="2" algn="just">
              <a:lnSpc>
                <a:spcPct val="90000"/>
              </a:lnSpc>
              <a:defRPr/>
            </a:pPr>
            <a:endParaRPr lang="en-US" sz="1600" dirty="0" smtClean="0"/>
          </a:p>
          <a:p>
            <a:pPr algn="just">
              <a:lnSpc>
                <a:spcPct val="90000"/>
              </a:lnSpc>
              <a:defRPr/>
            </a:pPr>
            <a:r>
              <a:rPr lang="en-US" sz="1600" dirty="0" smtClean="0">
                <a:solidFill>
                  <a:srgbClr val="0070C0"/>
                </a:solidFill>
              </a:rPr>
              <a:t>Apex </a:t>
            </a:r>
          </a:p>
          <a:p>
            <a:pPr lvl="1" algn="just">
              <a:lnSpc>
                <a:spcPct val="90000"/>
              </a:lnSpc>
              <a:defRPr/>
            </a:pPr>
            <a:r>
              <a:rPr lang="en-US" sz="1400" dirty="0" smtClean="0"/>
              <a:t>Directed downward</a:t>
            </a:r>
          </a:p>
          <a:p>
            <a:pPr lvl="2" algn="just">
              <a:lnSpc>
                <a:spcPct val="90000"/>
              </a:lnSpc>
              <a:defRPr/>
            </a:pPr>
            <a:endParaRPr lang="en-US" sz="1600" dirty="0" smtClean="0"/>
          </a:p>
          <a:p>
            <a:endParaRPr lang="en-US" dirty="0"/>
          </a:p>
        </p:txBody>
      </p:sp>
      <p:grpSp>
        <p:nvGrpSpPr>
          <p:cNvPr id="4" name="Group 11"/>
          <p:cNvGrpSpPr/>
          <p:nvPr/>
        </p:nvGrpSpPr>
        <p:grpSpPr>
          <a:xfrm>
            <a:off x="5181600" y="1295400"/>
            <a:ext cx="3293798" cy="3901440"/>
            <a:chOff x="5105401" y="1524000"/>
            <a:chExt cx="3293798" cy="3901440"/>
          </a:xfrm>
        </p:grpSpPr>
        <p:pic>
          <p:nvPicPr>
            <p:cNvPr id="38914" name="Picture 2" descr="https://classconnection.s3.amazonaws.com/1553/flashcards/658808/jpg/sacrum-and-coccyx.jpg"/>
            <p:cNvPicPr>
              <a:picLocks noChangeAspect="1" noChangeArrowheads="1"/>
            </p:cNvPicPr>
            <p:nvPr/>
          </p:nvPicPr>
          <p:blipFill>
            <a:blip r:embed="rId3" cstate="print"/>
            <a:srcRect/>
            <a:stretch>
              <a:fillRect/>
            </a:stretch>
          </p:blipFill>
          <p:spPr bwMode="auto">
            <a:xfrm>
              <a:off x="5105401" y="1676400"/>
              <a:ext cx="3293798" cy="3749040"/>
            </a:xfrm>
            <a:prstGeom prst="rect">
              <a:avLst/>
            </a:prstGeom>
            <a:noFill/>
          </p:spPr>
        </p:pic>
        <p:sp>
          <p:nvSpPr>
            <p:cNvPr id="6" name="Rectangle 5"/>
            <p:cNvSpPr/>
            <p:nvPr/>
          </p:nvSpPr>
          <p:spPr>
            <a:xfrm>
              <a:off x="5410200" y="2286000"/>
              <a:ext cx="620747" cy="369332"/>
            </a:xfrm>
            <a:prstGeom prst="rect">
              <a:avLst/>
            </a:prstGeom>
          </p:spPr>
          <p:txBody>
            <a:bodyPr wrap="none">
              <a:spAutoFit/>
            </a:bodyPr>
            <a:lstStyle/>
            <a:p>
              <a:r>
                <a:rPr lang="en-US" dirty="0" smtClean="0"/>
                <a:t> Ala </a:t>
              </a:r>
              <a:endParaRPr lang="en-US" dirty="0"/>
            </a:p>
          </p:txBody>
        </p:sp>
        <p:sp>
          <p:nvSpPr>
            <p:cNvPr id="7" name="Rectangle 6"/>
            <p:cNvSpPr/>
            <p:nvPr/>
          </p:nvSpPr>
          <p:spPr>
            <a:xfrm>
              <a:off x="7543800" y="2209800"/>
              <a:ext cx="620747" cy="369332"/>
            </a:xfrm>
            <a:prstGeom prst="rect">
              <a:avLst/>
            </a:prstGeom>
          </p:spPr>
          <p:txBody>
            <a:bodyPr wrap="none">
              <a:spAutoFit/>
            </a:bodyPr>
            <a:lstStyle/>
            <a:p>
              <a:r>
                <a:rPr lang="en-US" dirty="0" smtClean="0"/>
                <a:t> Ala </a:t>
              </a:r>
              <a:endParaRPr lang="en-US" dirty="0"/>
            </a:p>
          </p:txBody>
        </p:sp>
        <p:cxnSp>
          <p:nvCxnSpPr>
            <p:cNvPr id="9" name="Straight Connector 8"/>
            <p:cNvCxnSpPr/>
            <p:nvPr/>
          </p:nvCxnSpPr>
          <p:spPr>
            <a:xfrm>
              <a:off x="6858000" y="1905000"/>
              <a:ext cx="0" cy="609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248400" y="1524000"/>
              <a:ext cx="1332416" cy="369332"/>
            </a:xfrm>
            <a:prstGeom prst="rect">
              <a:avLst/>
            </a:prstGeom>
            <a:noFill/>
          </p:spPr>
          <p:txBody>
            <a:bodyPr wrap="none" rtlCol="0">
              <a:spAutoFit/>
            </a:bodyPr>
            <a:lstStyle/>
            <a:p>
              <a:r>
                <a:rPr lang="en-US" dirty="0" smtClean="0"/>
                <a:t>Promontory </a:t>
              </a:r>
              <a:endParaRPr lang="en-US" dirty="0"/>
            </a:p>
          </p:txBody>
        </p:sp>
      </p:grpSp>
      <p:sp>
        <p:nvSpPr>
          <p:cNvPr id="10" name="Slide Number Placeholder 9"/>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ipe(down)">
                                      <p:cBhvr>
                                        <p:cTn id="10" dur="500"/>
                                        <p:tgtEl>
                                          <p:spTgt spid="3">
                                            <p:txEl>
                                              <p:pRg st="2" end="2"/>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wipe(down)">
                                      <p:cBhvr>
                                        <p:cTn id="13" dur="500"/>
                                        <p:tgtEl>
                                          <p:spTgt spid="3">
                                            <p:txEl>
                                              <p:pRg st="4" end="4"/>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wipe(down)">
                                      <p:cBhvr>
                                        <p:cTn id="16" dur="500"/>
                                        <p:tgtEl>
                                          <p:spTgt spid="3">
                                            <p:txEl>
                                              <p:pRg st="5" end="5"/>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wipe(down)">
                                      <p:cBhvr>
                                        <p:cTn id="19" dur="500"/>
                                        <p:tgtEl>
                                          <p:spTgt spid="3">
                                            <p:txEl>
                                              <p:pRg st="6" end="6"/>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wipe(down)">
                                      <p:cBhvr>
                                        <p:cTn id="22" dur="500"/>
                                        <p:tgtEl>
                                          <p:spTgt spid="3">
                                            <p:txEl>
                                              <p:pRg st="7" end="7"/>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wipe(down)">
                                      <p:cBhvr>
                                        <p:cTn id="25" dur="500"/>
                                        <p:tgtEl>
                                          <p:spTgt spid="3">
                                            <p:txEl>
                                              <p:pRg st="8" end="8"/>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
                                            <p:txEl>
                                              <p:pRg st="10" end="10"/>
                                            </p:txEl>
                                          </p:spTgt>
                                        </p:tgtEl>
                                        <p:attrNameLst>
                                          <p:attrName>style.visibility</p:attrName>
                                        </p:attrNameLst>
                                      </p:cBhvr>
                                      <p:to>
                                        <p:strVal val="visible"/>
                                      </p:to>
                                    </p:set>
                                    <p:animEffect transition="in" filter="wipe(down)">
                                      <p:cBhvr>
                                        <p:cTn id="28" dur="500"/>
                                        <p:tgtEl>
                                          <p:spTgt spid="3">
                                            <p:txEl>
                                              <p:pRg st="10" end="10"/>
                                            </p:tx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animEffect transition="in" filter="wipe(down)">
                                      <p:cBhvr>
                                        <p:cTn id="31"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solidFill>
                  <a:srgbClr val="C00000"/>
                </a:solidFill>
              </a:rPr>
              <a:t>Sacrum</a:t>
            </a:r>
            <a:br>
              <a:rPr lang="en-US" dirty="0" smtClean="0">
                <a:solidFill>
                  <a:srgbClr val="C00000"/>
                </a:solidFill>
              </a:rPr>
            </a:br>
            <a:r>
              <a:rPr lang="en-US" sz="2400" dirty="0" smtClean="0">
                <a:solidFill>
                  <a:srgbClr val="C00000"/>
                </a:solidFill>
              </a:rPr>
              <a:t>(anterior and posterior surface)</a:t>
            </a:r>
            <a:endParaRPr lang="en-US" sz="2400" dirty="0">
              <a:solidFill>
                <a:srgbClr val="C00000"/>
              </a:solidFill>
            </a:endParaRPr>
          </a:p>
        </p:txBody>
      </p:sp>
      <p:sp>
        <p:nvSpPr>
          <p:cNvPr id="3" name="Content Placeholder 2"/>
          <p:cNvSpPr>
            <a:spLocks noGrp="1"/>
          </p:cNvSpPr>
          <p:nvPr>
            <p:ph sz="half" idx="1"/>
          </p:nvPr>
        </p:nvSpPr>
        <p:spPr/>
        <p:txBody>
          <a:bodyPr>
            <a:normAutofit/>
          </a:bodyPr>
          <a:lstStyle/>
          <a:p>
            <a:pPr algn="just">
              <a:lnSpc>
                <a:spcPct val="90000"/>
              </a:lnSpc>
              <a:defRPr/>
            </a:pPr>
            <a:r>
              <a:rPr lang="en-US" sz="1600" dirty="0" smtClean="0">
                <a:solidFill>
                  <a:srgbClr val="0070C0"/>
                </a:solidFill>
              </a:rPr>
              <a:t>Pelvic (anterior) surface</a:t>
            </a:r>
          </a:p>
          <a:p>
            <a:pPr lvl="2" algn="just">
              <a:lnSpc>
                <a:spcPct val="90000"/>
              </a:lnSpc>
              <a:defRPr/>
            </a:pPr>
            <a:r>
              <a:rPr lang="en-US" sz="1600" dirty="0" smtClean="0"/>
              <a:t>4 anterior sacral foramina</a:t>
            </a:r>
          </a:p>
          <a:p>
            <a:pPr lvl="2" algn="just">
              <a:lnSpc>
                <a:spcPct val="90000"/>
              </a:lnSpc>
              <a:defRPr/>
            </a:pPr>
            <a:r>
              <a:rPr lang="en-US" sz="1600" dirty="0" smtClean="0"/>
              <a:t>Anterior rami exit </a:t>
            </a:r>
          </a:p>
          <a:p>
            <a:pPr lvl="2" algn="just">
              <a:lnSpc>
                <a:spcPct val="90000"/>
              </a:lnSpc>
              <a:defRPr/>
            </a:pPr>
            <a:endParaRPr lang="en-US" sz="1600" dirty="0" smtClean="0"/>
          </a:p>
          <a:p>
            <a:pPr algn="just">
              <a:lnSpc>
                <a:spcPct val="90000"/>
              </a:lnSpc>
              <a:defRPr/>
            </a:pPr>
            <a:r>
              <a:rPr lang="en-US" sz="1600" dirty="0" smtClean="0">
                <a:solidFill>
                  <a:srgbClr val="0070C0"/>
                </a:solidFill>
              </a:rPr>
              <a:t>Dorsal (posterior) surface</a:t>
            </a:r>
          </a:p>
          <a:p>
            <a:pPr lvl="2" algn="just">
              <a:lnSpc>
                <a:spcPct val="90000"/>
              </a:lnSpc>
              <a:defRPr/>
            </a:pPr>
            <a:r>
              <a:rPr lang="en-US" sz="1600" dirty="0" smtClean="0"/>
              <a:t> 4 posterior sacral foramina</a:t>
            </a:r>
          </a:p>
          <a:p>
            <a:pPr lvl="2" algn="just">
              <a:lnSpc>
                <a:spcPct val="90000"/>
              </a:lnSpc>
              <a:defRPr/>
            </a:pPr>
            <a:r>
              <a:rPr lang="en-US" sz="1600" dirty="0" smtClean="0"/>
              <a:t>Posterior rami exit </a:t>
            </a:r>
          </a:p>
          <a:p>
            <a:pPr lvl="2" algn="just">
              <a:lnSpc>
                <a:spcPct val="90000"/>
              </a:lnSpc>
              <a:defRPr/>
            </a:pPr>
            <a:r>
              <a:rPr lang="en-US" sz="1600" dirty="0" smtClean="0"/>
              <a:t>Median, intermediate (medial) and lateral sacral crest</a:t>
            </a:r>
          </a:p>
          <a:p>
            <a:pPr lvl="2" algn="just">
              <a:lnSpc>
                <a:spcPct val="90000"/>
              </a:lnSpc>
              <a:defRPr/>
            </a:pPr>
            <a:r>
              <a:rPr lang="en-US" sz="1600" dirty="0" smtClean="0"/>
              <a:t>Inferior to median sacral crest there is an inverted U shaped sacral hiatus</a:t>
            </a:r>
          </a:p>
          <a:p>
            <a:endParaRPr lang="en-US" dirty="0"/>
          </a:p>
        </p:txBody>
      </p:sp>
      <p:grpSp>
        <p:nvGrpSpPr>
          <p:cNvPr id="4" name="Group 11"/>
          <p:cNvGrpSpPr/>
          <p:nvPr/>
        </p:nvGrpSpPr>
        <p:grpSpPr>
          <a:xfrm>
            <a:off x="5181601" y="0"/>
            <a:ext cx="3293798" cy="3901440"/>
            <a:chOff x="5105401" y="1524000"/>
            <a:chExt cx="3293798" cy="3901440"/>
          </a:xfrm>
        </p:grpSpPr>
        <p:pic>
          <p:nvPicPr>
            <p:cNvPr id="38914" name="Picture 2" descr="https://classconnection.s3.amazonaws.com/1553/flashcards/658808/jpg/sacrum-and-coccyx.jpg"/>
            <p:cNvPicPr>
              <a:picLocks noChangeAspect="1" noChangeArrowheads="1"/>
            </p:cNvPicPr>
            <p:nvPr/>
          </p:nvPicPr>
          <p:blipFill>
            <a:blip r:embed="rId3" cstate="print"/>
            <a:srcRect/>
            <a:stretch>
              <a:fillRect/>
            </a:stretch>
          </p:blipFill>
          <p:spPr bwMode="auto">
            <a:xfrm>
              <a:off x="5105401" y="1676400"/>
              <a:ext cx="3293798" cy="3749040"/>
            </a:xfrm>
            <a:prstGeom prst="rect">
              <a:avLst/>
            </a:prstGeom>
            <a:noFill/>
          </p:spPr>
        </p:pic>
        <p:sp>
          <p:nvSpPr>
            <p:cNvPr id="6" name="Rectangle 5"/>
            <p:cNvSpPr/>
            <p:nvPr/>
          </p:nvSpPr>
          <p:spPr>
            <a:xfrm>
              <a:off x="5410200" y="2286000"/>
              <a:ext cx="620747" cy="369332"/>
            </a:xfrm>
            <a:prstGeom prst="rect">
              <a:avLst/>
            </a:prstGeom>
          </p:spPr>
          <p:txBody>
            <a:bodyPr wrap="none">
              <a:spAutoFit/>
            </a:bodyPr>
            <a:lstStyle/>
            <a:p>
              <a:r>
                <a:rPr lang="en-US" dirty="0" smtClean="0"/>
                <a:t> Ala </a:t>
              </a:r>
              <a:endParaRPr lang="en-US" dirty="0"/>
            </a:p>
          </p:txBody>
        </p:sp>
        <p:sp>
          <p:nvSpPr>
            <p:cNvPr id="7" name="Rectangle 6"/>
            <p:cNvSpPr/>
            <p:nvPr/>
          </p:nvSpPr>
          <p:spPr>
            <a:xfrm>
              <a:off x="7543800" y="2209800"/>
              <a:ext cx="620747" cy="369332"/>
            </a:xfrm>
            <a:prstGeom prst="rect">
              <a:avLst/>
            </a:prstGeom>
          </p:spPr>
          <p:txBody>
            <a:bodyPr wrap="none">
              <a:spAutoFit/>
            </a:bodyPr>
            <a:lstStyle/>
            <a:p>
              <a:r>
                <a:rPr lang="en-US" dirty="0" smtClean="0"/>
                <a:t> Ala </a:t>
              </a:r>
              <a:endParaRPr lang="en-US" dirty="0"/>
            </a:p>
          </p:txBody>
        </p:sp>
        <p:cxnSp>
          <p:nvCxnSpPr>
            <p:cNvPr id="9" name="Straight Connector 8"/>
            <p:cNvCxnSpPr/>
            <p:nvPr/>
          </p:nvCxnSpPr>
          <p:spPr>
            <a:xfrm>
              <a:off x="6858000" y="1905000"/>
              <a:ext cx="0" cy="609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248400" y="1524000"/>
              <a:ext cx="1332416" cy="369332"/>
            </a:xfrm>
            <a:prstGeom prst="rect">
              <a:avLst/>
            </a:prstGeom>
            <a:noFill/>
          </p:spPr>
          <p:txBody>
            <a:bodyPr wrap="none" rtlCol="0">
              <a:spAutoFit/>
            </a:bodyPr>
            <a:lstStyle/>
            <a:p>
              <a:r>
                <a:rPr lang="en-US" dirty="0" smtClean="0"/>
                <a:t>Promontory </a:t>
              </a:r>
              <a:endParaRPr lang="en-US" dirty="0"/>
            </a:p>
          </p:txBody>
        </p:sp>
      </p:grpSp>
      <p:pic>
        <p:nvPicPr>
          <p:cNvPr id="15" name="Picture 4" descr="https://toolonginthisplace.files.wordpress.com/2013/06/sacrum.jpg"/>
          <p:cNvPicPr>
            <a:picLocks noChangeAspect="1" noChangeArrowheads="1"/>
          </p:cNvPicPr>
          <p:nvPr/>
        </p:nvPicPr>
        <p:blipFill>
          <a:blip r:embed="rId4" cstate="print"/>
          <a:srcRect/>
          <a:stretch>
            <a:fillRect/>
          </a:stretch>
        </p:blipFill>
        <p:spPr bwMode="auto">
          <a:xfrm>
            <a:off x="5943600" y="4038600"/>
            <a:ext cx="1913275" cy="2377440"/>
          </a:xfrm>
          <a:prstGeom prst="rect">
            <a:avLst/>
          </a:prstGeom>
          <a:noFill/>
        </p:spPr>
      </p:pic>
      <p:sp>
        <p:nvSpPr>
          <p:cNvPr id="12" name="Slide Number Placeholder 11"/>
          <p:cNvSpPr>
            <a:spLocks noGrp="1"/>
          </p:cNvSpPr>
          <p:nvPr>
            <p:ph type="sldNum" sz="quarter" idx="12"/>
          </p:nvPr>
        </p:nvSpPr>
        <p:spPr/>
        <p:txBody>
          <a:bodyPr/>
          <a:lstStyle/>
          <a:p>
            <a:fld id="{B6F15528-21DE-4FAA-801E-634DDDAF4B2B}" type="slidenum">
              <a:rPr lang="en-US" smtClean="0"/>
              <a:pPr/>
              <a:t>25</a:t>
            </a:fld>
            <a:endParaRPr lang="en-US"/>
          </a:p>
        </p:txBody>
      </p:sp>
      <p:sp>
        <p:nvSpPr>
          <p:cNvPr id="13" name="TextBox 12"/>
          <p:cNvSpPr txBox="1"/>
          <p:nvPr/>
        </p:nvSpPr>
        <p:spPr>
          <a:xfrm>
            <a:off x="457200" y="5257800"/>
            <a:ext cx="5867400" cy="1077218"/>
          </a:xfrm>
          <a:prstGeom prst="rect">
            <a:avLst/>
          </a:prstGeom>
          <a:noFill/>
        </p:spPr>
        <p:txBody>
          <a:bodyPr wrap="square" rtlCol="0">
            <a:spAutoFit/>
          </a:bodyPr>
          <a:lstStyle/>
          <a:p>
            <a:r>
              <a:rPr lang="en-US" sz="1600" dirty="0" smtClean="0"/>
              <a:t>Median sacral crest - fused rudimentary </a:t>
            </a:r>
            <a:r>
              <a:rPr lang="en-US" sz="1600" dirty="0" err="1" smtClean="0"/>
              <a:t>spinous</a:t>
            </a:r>
            <a:r>
              <a:rPr lang="en-US" sz="1600" dirty="0" smtClean="0"/>
              <a:t> processes, Intermediate sacral crests - fused </a:t>
            </a:r>
            <a:r>
              <a:rPr lang="en-US" sz="1600" dirty="0" err="1" smtClean="0"/>
              <a:t>articular</a:t>
            </a:r>
            <a:r>
              <a:rPr lang="en-US" sz="1600" dirty="0" smtClean="0"/>
              <a:t> processes</a:t>
            </a:r>
          </a:p>
          <a:p>
            <a:r>
              <a:rPr lang="en-US" sz="1600" dirty="0" smtClean="0"/>
              <a:t>Lateral sacral crests – fused transverse processes</a:t>
            </a:r>
          </a:p>
          <a:p>
            <a:endParaRPr lang="en-US"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wipe(down)">
                                      <p:cBhvr>
                                        <p:cTn id="16" dur="500"/>
                                        <p:tgtEl>
                                          <p:spTgt spid="3">
                                            <p:txEl>
                                              <p:pRg st="4" end="4"/>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wipe(down)">
                                      <p:cBhvr>
                                        <p:cTn id="19" dur="500"/>
                                        <p:tgtEl>
                                          <p:spTgt spid="3">
                                            <p:txEl>
                                              <p:pRg st="5" end="5"/>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ipe(down)">
                                      <p:cBhvr>
                                        <p:cTn id="22" dur="500"/>
                                        <p:tgtEl>
                                          <p:spTgt spid="3">
                                            <p:txEl>
                                              <p:pRg st="6" end="6"/>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wipe(down)">
                                      <p:cBhvr>
                                        <p:cTn id="25" dur="500"/>
                                        <p:tgtEl>
                                          <p:spTgt spid="3">
                                            <p:txEl>
                                              <p:pRg st="7" end="7"/>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wipe(down)">
                                      <p:cBhvr>
                                        <p:cTn id="28"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solidFill>
                  <a:srgbClr val="C00000"/>
                </a:solidFill>
              </a:rPr>
              <a:t>Sacrum hiatus</a:t>
            </a:r>
            <a:br>
              <a:rPr lang="en-US" dirty="0" smtClean="0">
                <a:solidFill>
                  <a:srgbClr val="C00000"/>
                </a:solidFill>
              </a:rPr>
            </a:br>
            <a:r>
              <a:rPr lang="en-US" dirty="0" smtClean="0">
                <a:solidFill>
                  <a:srgbClr val="C00000"/>
                </a:solidFill>
              </a:rPr>
              <a:t> and </a:t>
            </a:r>
            <a:r>
              <a:rPr lang="en-US" dirty="0" err="1" smtClean="0">
                <a:solidFill>
                  <a:srgbClr val="C00000"/>
                </a:solidFill>
              </a:rPr>
              <a:t>cornua</a:t>
            </a:r>
            <a:endParaRPr lang="en-US" dirty="0">
              <a:solidFill>
                <a:srgbClr val="C00000"/>
              </a:solidFill>
            </a:endParaRPr>
          </a:p>
        </p:txBody>
      </p:sp>
      <p:sp>
        <p:nvSpPr>
          <p:cNvPr id="3" name="Content Placeholder 2"/>
          <p:cNvSpPr>
            <a:spLocks noGrp="1"/>
          </p:cNvSpPr>
          <p:nvPr>
            <p:ph sz="half" idx="1"/>
          </p:nvPr>
        </p:nvSpPr>
        <p:spPr/>
        <p:txBody>
          <a:bodyPr>
            <a:normAutofit fontScale="92500" lnSpcReduction="10000"/>
          </a:bodyPr>
          <a:lstStyle/>
          <a:p>
            <a:pPr algn="just">
              <a:lnSpc>
                <a:spcPct val="90000"/>
              </a:lnSpc>
              <a:defRPr/>
            </a:pPr>
            <a:r>
              <a:rPr lang="en-US" dirty="0" smtClean="0"/>
              <a:t>Results from absence of </a:t>
            </a:r>
            <a:r>
              <a:rPr lang="en-US" dirty="0" smtClean="0">
                <a:solidFill>
                  <a:srgbClr val="0070C0"/>
                </a:solidFill>
              </a:rPr>
              <a:t>lamina + spinous process of S5</a:t>
            </a:r>
          </a:p>
          <a:p>
            <a:pPr algn="just">
              <a:lnSpc>
                <a:spcPct val="90000"/>
              </a:lnSpc>
              <a:defRPr/>
            </a:pPr>
            <a:r>
              <a:rPr lang="en-US" dirty="0" smtClean="0"/>
              <a:t>Margin of sacral hiatus – </a:t>
            </a:r>
            <a:r>
              <a:rPr lang="en-US" dirty="0" smtClean="0">
                <a:solidFill>
                  <a:srgbClr val="0070C0"/>
                </a:solidFill>
              </a:rPr>
              <a:t>sacral </a:t>
            </a:r>
            <a:r>
              <a:rPr lang="en-US" dirty="0" err="1" smtClean="0">
                <a:solidFill>
                  <a:srgbClr val="0070C0"/>
                </a:solidFill>
              </a:rPr>
              <a:t>cornua</a:t>
            </a:r>
            <a:r>
              <a:rPr lang="en-US" dirty="0" smtClean="0">
                <a:solidFill>
                  <a:srgbClr val="0070C0"/>
                </a:solidFill>
              </a:rPr>
              <a:t> </a:t>
            </a:r>
          </a:p>
          <a:p>
            <a:pPr algn="just">
              <a:lnSpc>
                <a:spcPct val="90000"/>
              </a:lnSpc>
              <a:defRPr/>
            </a:pPr>
            <a:r>
              <a:rPr lang="en-US" dirty="0" smtClean="0">
                <a:solidFill>
                  <a:srgbClr val="0070C0"/>
                </a:solidFill>
              </a:rPr>
              <a:t>Structures passing through sacral hiatus </a:t>
            </a:r>
          </a:p>
          <a:p>
            <a:pPr lvl="1" algn="just">
              <a:lnSpc>
                <a:spcPct val="90000"/>
              </a:lnSpc>
              <a:defRPr/>
            </a:pPr>
            <a:r>
              <a:rPr lang="en-US" dirty="0" smtClean="0"/>
              <a:t>5</a:t>
            </a:r>
            <a:r>
              <a:rPr lang="en-US" baseline="30000" dirty="0" smtClean="0"/>
              <a:t>th</a:t>
            </a:r>
            <a:r>
              <a:rPr lang="en-US" dirty="0" smtClean="0"/>
              <a:t> sacral nerve</a:t>
            </a:r>
          </a:p>
          <a:p>
            <a:pPr lvl="1" algn="just">
              <a:lnSpc>
                <a:spcPct val="90000"/>
              </a:lnSpc>
              <a:defRPr/>
            </a:pPr>
            <a:r>
              <a:rPr lang="en-US" dirty="0" err="1" smtClean="0"/>
              <a:t>Coccygeal</a:t>
            </a:r>
            <a:r>
              <a:rPr lang="en-US" dirty="0" smtClean="0"/>
              <a:t> nerve</a:t>
            </a:r>
          </a:p>
          <a:p>
            <a:pPr lvl="1" algn="just">
              <a:lnSpc>
                <a:spcPct val="90000"/>
              </a:lnSpc>
              <a:defRPr/>
            </a:pPr>
            <a:r>
              <a:rPr lang="en-US" dirty="0" err="1" smtClean="0"/>
              <a:t>Filum</a:t>
            </a:r>
            <a:r>
              <a:rPr lang="en-US" dirty="0" smtClean="0"/>
              <a:t> </a:t>
            </a:r>
            <a:r>
              <a:rPr lang="en-US" dirty="0" err="1" smtClean="0"/>
              <a:t>terminale</a:t>
            </a:r>
            <a:r>
              <a:rPr lang="en-US" dirty="0" smtClean="0"/>
              <a:t> </a:t>
            </a:r>
          </a:p>
          <a:p>
            <a:pPr algn="just">
              <a:lnSpc>
                <a:spcPct val="90000"/>
              </a:lnSpc>
              <a:defRPr/>
            </a:pPr>
            <a:r>
              <a:rPr lang="en-US" dirty="0" smtClean="0">
                <a:solidFill>
                  <a:srgbClr val="0070C0"/>
                </a:solidFill>
              </a:rPr>
              <a:t>Caudal epidural anesthesia </a:t>
            </a:r>
            <a:r>
              <a:rPr lang="en-US" dirty="0" smtClean="0"/>
              <a:t>is given through sacral hiatus </a:t>
            </a:r>
          </a:p>
          <a:p>
            <a:endParaRPr lang="en-US" dirty="0" smtClean="0"/>
          </a:p>
          <a:p>
            <a:endParaRPr lang="en-US" dirty="0"/>
          </a:p>
        </p:txBody>
      </p:sp>
      <p:grpSp>
        <p:nvGrpSpPr>
          <p:cNvPr id="13" name="Group 12"/>
          <p:cNvGrpSpPr/>
          <p:nvPr/>
        </p:nvGrpSpPr>
        <p:grpSpPr>
          <a:xfrm>
            <a:off x="5105400" y="0"/>
            <a:ext cx="3562940" cy="4114800"/>
            <a:chOff x="5181600" y="1600200"/>
            <a:chExt cx="3562940" cy="4114800"/>
          </a:xfrm>
        </p:grpSpPr>
        <p:pic>
          <p:nvPicPr>
            <p:cNvPr id="15" name="Picture 4" descr="https://toolonginthisplace.files.wordpress.com/2013/06/sacrum.jpg"/>
            <p:cNvPicPr>
              <a:picLocks noChangeAspect="1" noChangeArrowheads="1"/>
            </p:cNvPicPr>
            <p:nvPr/>
          </p:nvPicPr>
          <p:blipFill>
            <a:blip r:embed="rId3" cstate="print"/>
            <a:srcRect/>
            <a:stretch>
              <a:fillRect/>
            </a:stretch>
          </p:blipFill>
          <p:spPr bwMode="auto">
            <a:xfrm>
              <a:off x="5181600" y="1600200"/>
              <a:ext cx="3311447" cy="4114800"/>
            </a:xfrm>
            <a:prstGeom prst="rect">
              <a:avLst/>
            </a:prstGeom>
            <a:noFill/>
          </p:spPr>
        </p:pic>
        <p:grpSp>
          <p:nvGrpSpPr>
            <p:cNvPr id="12" name="Group 11"/>
            <p:cNvGrpSpPr/>
            <p:nvPr/>
          </p:nvGrpSpPr>
          <p:grpSpPr>
            <a:xfrm>
              <a:off x="6705600" y="4572000"/>
              <a:ext cx="2038940" cy="750332"/>
              <a:chOff x="6705600" y="4572000"/>
              <a:chExt cx="2038940" cy="750332"/>
            </a:xfrm>
          </p:grpSpPr>
          <p:cxnSp>
            <p:nvCxnSpPr>
              <p:cNvPr id="6" name="Straight Connector 5"/>
              <p:cNvCxnSpPr/>
              <p:nvPr/>
            </p:nvCxnSpPr>
            <p:spPr>
              <a:xfrm>
                <a:off x="7086600" y="4572000"/>
                <a:ext cx="381000" cy="381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239000" y="4953000"/>
                <a:ext cx="1505540" cy="369332"/>
              </a:xfrm>
              <a:prstGeom prst="rect">
                <a:avLst/>
              </a:prstGeom>
              <a:noFill/>
            </p:spPr>
            <p:txBody>
              <a:bodyPr wrap="none" rtlCol="0">
                <a:spAutoFit/>
              </a:bodyPr>
              <a:lstStyle/>
              <a:p>
                <a:r>
                  <a:rPr lang="en-US" dirty="0" smtClean="0"/>
                  <a:t>Sacral </a:t>
                </a:r>
                <a:r>
                  <a:rPr lang="en-US" dirty="0" err="1" smtClean="0"/>
                  <a:t>cornua</a:t>
                </a:r>
                <a:r>
                  <a:rPr lang="en-US" dirty="0" smtClean="0"/>
                  <a:t> </a:t>
                </a:r>
                <a:endParaRPr lang="en-US" dirty="0"/>
              </a:p>
            </p:txBody>
          </p:sp>
          <p:cxnSp>
            <p:nvCxnSpPr>
              <p:cNvPr id="9" name="Straight Connector 8"/>
              <p:cNvCxnSpPr/>
              <p:nvPr/>
            </p:nvCxnSpPr>
            <p:spPr>
              <a:xfrm>
                <a:off x="6705600" y="4648200"/>
                <a:ext cx="685800"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pic>
        <p:nvPicPr>
          <p:cNvPr id="20481" name="Picture 1"/>
          <p:cNvPicPr>
            <a:picLocks noChangeAspect="1" noChangeArrowheads="1"/>
          </p:cNvPicPr>
          <p:nvPr/>
        </p:nvPicPr>
        <p:blipFill>
          <a:blip r:embed="rId4" cstate="print"/>
          <a:srcRect/>
          <a:stretch>
            <a:fillRect/>
          </a:stretch>
        </p:blipFill>
        <p:spPr bwMode="auto">
          <a:xfrm>
            <a:off x="5791200" y="4023360"/>
            <a:ext cx="2813793" cy="2834640"/>
          </a:xfrm>
          <a:prstGeom prst="rect">
            <a:avLst/>
          </a:prstGeom>
          <a:noFill/>
          <a:ln w="9525">
            <a:noFill/>
            <a:miter lim="800000"/>
            <a:headEnd/>
            <a:tailEnd/>
          </a:ln>
        </p:spPr>
      </p:pic>
      <p:sp>
        <p:nvSpPr>
          <p:cNvPr id="11" name="Slide Number Placeholder 10"/>
          <p:cNvSpPr>
            <a:spLocks noGrp="1"/>
          </p:cNvSpPr>
          <p:nvPr>
            <p:ph type="sldNum" sz="quarter" idx="12"/>
          </p:nvPr>
        </p:nvSpPr>
        <p:spPr/>
        <p:txBody>
          <a:bodyPr/>
          <a:lstStyle/>
          <a:p>
            <a:fld id="{B6F15528-21DE-4FAA-801E-634DDDAF4B2B}" type="slidenum">
              <a:rPr lang="en-US" smtClean="0"/>
              <a:pPr/>
              <a:t>26</a:t>
            </a:fld>
            <a:endParaRPr lang="en-US"/>
          </a:p>
        </p:txBody>
      </p:sp>
      <p:sp>
        <p:nvSpPr>
          <p:cNvPr id="14" name="TextBox 13"/>
          <p:cNvSpPr txBox="1"/>
          <p:nvPr/>
        </p:nvSpPr>
        <p:spPr>
          <a:xfrm>
            <a:off x="228600" y="5827693"/>
            <a:ext cx="5791200" cy="954107"/>
          </a:xfrm>
          <a:prstGeom prst="rect">
            <a:avLst/>
          </a:prstGeom>
          <a:noFill/>
        </p:spPr>
        <p:txBody>
          <a:bodyPr wrap="square" rtlCol="0">
            <a:spAutoFit/>
          </a:bodyPr>
          <a:lstStyle/>
          <a:p>
            <a:r>
              <a:rPr lang="en-US" sz="1400" dirty="0" smtClean="0"/>
              <a:t>Caudal (epidural) anesthesia during labor and child birth is used to block the spinal nerves in the epidural space by injecting local anesthetic agents via the sacral hiatus located between the sacral </a:t>
            </a:r>
            <a:r>
              <a:rPr lang="en-US" sz="1400" dirty="0" err="1" smtClean="0"/>
              <a:t>cornua</a:t>
            </a:r>
            <a:endParaRPr lang="en-US" sz="1400" dirty="0" smtClean="0"/>
          </a:p>
          <a:p>
            <a:endParaRPr 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ipe(down)">
                                      <p:cBhvr>
                                        <p:cTn id="2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pPr algn="just"/>
            <a:r>
              <a:rPr lang="en-US" dirty="0" smtClean="0">
                <a:solidFill>
                  <a:srgbClr val="0070C0"/>
                </a:solidFill>
              </a:rPr>
              <a:t>Coccyx</a:t>
            </a:r>
          </a:p>
          <a:p>
            <a:pPr lvl="2" algn="just"/>
            <a:r>
              <a:rPr lang="en-US" dirty="0" smtClean="0"/>
              <a:t>Small triangular bone</a:t>
            </a:r>
          </a:p>
          <a:p>
            <a:pPr lvl="2" algn="just"/>
            <a:endParaRPr lang="en-US" dirty="0" smtClean="0"/>
          </a:p>
          <a:p>
            <a:pPr lvl="2" algn="just"/>
            <a:r>
              <a:rPr lang="en-US" dirty="0" smtClean="0"/>
              <a:t>Formed by union of 4 </a:t>
            </a:r>
            <a:r>
              <a:rPr lang="en-US" dirty="0" err="1" smtClean="0"/>
              <a:t>coccygeal</a:t>
            </a:r>
            <a:r>
              <a:rPr lang="en-US" dirty="0" smtClean="0"/>
              <a:t> vertebrae</a:t>
            </a:r>
          </a:p>
          <a:p>
            <a:endParaRPr lang="en-US" dirty="0"/>
          </a:p>
        </p:txBody>
      </p:sp>
      <p:grpSp>
        <p:nvGrpSpPr>
          <p:cNvPr id="5" name="Group 4"/>
          <p:cNvGrpSpPr/>
          <p:nvPr/>
        </p:nvGrpSpPr>
        <p:grpSpPr>
          <a:xfrm>
            <a:off x="5257800" y="838200"/>
            <a:ext cx="3293798" cy="3749040"/>
            <a:chOff x="5181600" y="1676400"/>
            <a:chExt cx="3293798" cy="3749040"/>
          </a:xfrm>
        </p:grpSpPr>
        <p:pic>
          <p:nvPicPr>
            <p:cNvPr id="6" name="Picture 2" descr="https://classconnection.s3.amazonaws.com/1553/flashcards/658808/jpg/sacrum-and-coccyx.jpg"/>
            <p:cNvPicPr>
              <a:picLocks noChangeAspect="1" noChangeArrowheads="1"/>
            </p:cNvPicPr>
            <p:nvPr/>
          </p:nvPicPr>
          <p:blipFill>
            <a:blip r:embed="rId2" cstate="print"/>
            <a:srcRect/>
            <a:stretch>
              <a:fillRect/>
            </a:stretch>
          </p:blipFill>
          <p:spPr bwMode="auto">
            <a:xfrm>
              <a:off x="5181600" y="1676400"/>
              <a:ext cx="3293798" cy="3749040"/>
            </a:xfrm>
            <a:prstGeom prst="rect">
              <a:avLst/>
            </a:prstGeom>
            <a:noFill/>
          </p:spPr>
        </p:pic>
        <p:sp>
          <p:nvSpPr>
            <p:cNvPr id="7" name="Right Brace 6"/>
            <p:cNvSpPr/>
            <p:nvPr/>
          </p:nvSpPr>
          <p:spPr>
            <a:xfrm>
              <a:off x="7315200" y="4648200"/>
              <a:ext cx="228600" cy="7620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p:cNvSpPr txBox="1"/>
            <p:nvPr/>
          </p:nvSpPr>
          <p:spPr>
            <a:xfrm>
              <a:off x="7467600" y="4800600"/>
              <a:ext cx="947695" cy="369332"/>
            </a:xfrm>
            <a:prstGeom prst="rect">
              <a:avLst/>
            </a:prstGeom>
            <a:noFill/>
          </p:spPr>
          <p:txBody>
            <a:bodyPr wrap="none" rtlCol="0">
              <a:spAutoFit/>
            </a:bodyPr>
            <a:lstStyle/>
            <a:p>
              <a:r>
                <a:rPr lang="en-US" dirty="0" smtClean="0"/>
                <a:t>Coccyx </a:t>
              </a:r>
              <a:endParaRPr lang="en-US" dirty="0"/>
            </a:p>
          </p:txBody>
        </p:sp>
      </p:grpSp>
      <p:sp>
        <p:nvSpPr>
          <p:cNvPr id="9" name="Slide Number Placeholder 8"/>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Ligaments of vertebral column</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pic>
        <p:nvPicPr>
          <p:cNvPr id="150529" name="Picture 1"/>
          <p:cNvPicPr>
            <a:picLocks noChangeAspect="1" noChangeArrowheads="1"/>
          </p:cNvPicPr>
          <p:nvPr/>
        </p:nvPicPr>
        <p:blipFill>
          <a:blip r:embed="rId3" cstate="print"/>
          <a:srcRect/>
          <a:stretch>
            <a:fillRect/>
          </a:stretch>
        </p:blipFill>
        <p:spPr bwMode="auto">
          <a:xfrm>
            <a:off x="4105275" y="1143000"/>
            <a:ext cx="4505325" cy="4733925"/>
          </a:xfrm>
          <a:prstGeom prst="rect">
            <a:avLst/>
          </a:prstGeom>
          <a:noFill/>
          <a:ln w="9525">
            <a:noFill/>
            <a:miter lim="800000"/>
            <a:headEnd/>
            <a:tailEnd/>
          </a:ln>
        </p:spPr>
      </p:pic>
      <p:sp>
        <p:nvSpPr>
          <p:cNvPr id="5" name="TextBox 4"/>
          <p:cNvSpPr txBox="1"/>
          <p:nvPr/>
        </p:nvSpPr>
        <p:spPr>
          <a:xfrm>
            <a:off x="685800" y="1676400"/>
            <a:ext cx="2971800" cy="4524315"/>
          </a:xfrm>
          <a:prstGeom prst="rect">
            <a:avLst/>
          </a:prstGeom>
          <a:noFill/>
        </p:spPr>
        <p:txBody>
          <a:bodyPr wrap="square" rtlCol="0">
            <a:spAutoFit/>
          </a:bodyPr>
          <a:lstStyle/>
          <a:p>
            <a:pPr>
              <a:buFont typeface="Arial" pitchFamily="34" charset="0"/>
              <a:buChar char="•"/>
            </a:pPr>
            <a:r>
              <a:rPr lang="en-US" dirty="0" smtClean="0"/>
              <a:t>Ant. Longitudinal </a:t>
            </a:r>
            <a:r>
              <a:rPr lang="en-US" dirty="0" err="1" smtClean="0"/>
              <a:t>lig</a:t>
            </a:r>
            <a:endParaRPr lang="en-US" dirty="0" smtClean="0"/>
          </a:p>
          <a:p>
            <a:pPr>
              <a:buFont typeface="Arial" pitchFamily="34" charset="0"/>
              <a:buChar char="•"/>
            </a:pPr>
            <a:r>
              <a:rPr lang="en-US" dirty="0" smtClean="0"/>
              <a:t> Post longitudinal </a:t>
            </a:r>
            <a:r>
              <a:rPr lang="en-US" dirty="0" err="1" smtClean="0"/>
              <a:t>lig</a:t>
            </a:r>
            <a:r>
              <a:rPr lang="en-US" dirty="0" smtClean="0"/>
              <a:t>;</a:t>
            </a:r>
          </a:p>
          <a:p>
            <a:pPr>
              <a:buFont typeface="Arial" pitchFamily="34" charset="0"/>
              <a:buChar char="•"/>
            </a:pPr>
            <a:r>
              <a:rPr lang="en-US" dirty="0" smtClean="0"/>
              <a:t> </a:t>
            </a:r>
            <a:r>
              <a:rPr lang="en-US" dirty="0" err="1" smtClean="0"/>
              <a:t>Ligamentum</a:t>
            </a:r>
            <a:r>
              <a:rPr lang="en-US" dirty="0" smtClean="0"/>
              <a:t> </a:t>
            </a:r>
            <a:r>
              <a:rPr lang="en-US" dirty="0" err="1" smtClean="0"/>
              <a:t>flavum</a:t>
            </a:r>
            <a:r>
              <a:rPr lang="en-US" dirty="0" smtClean="0"/>
              <a:t> (connects the lamina of two adjacent vertebra)</a:t>
            </a:r>
          </a:p>
          <a:p>
            <a:pPr>
              <a:buFont typeface="Arial" pitchFamily="34" charset="0"/>
              <a:buChar char="•"/>
            </a:pPr>
            <a:r>
              <a:rPr lang="en-US" dirty="0" err="1" smtClean="0"/>
              <a:t>Interspinous</a:t>
            </a:r>
            <a:r>
              <a:rPr lang="en-US" dirty="0" smtClean="0"/>
              <a:t> </a:t>
            </a:r>
            <a:r>
              <a:rPr lang="en-US" dirty="0" err="1" smtClean="0"/>
              <a:t>lig</a:t>
            </a:r>
            <a:endParaRPr lang="en-US" dirty="0" smtClean="0"/>
          </a:p>
          <a:p>
            <a:pPr>
              <a:buFont typeface="Arial" pitchFamily="34" charset="0"/>
              <a:buChar char="•"/>
            </a:pPr>
            <a:r>
              <a:rPr lang="en-US" dirty="0" err="1" smtClean="0"/>
              <a:t>Supraspinous</a:t>
            </a:r>
            <a:r>
              <a:rPr lang="en-US" dirty="0" smtClean="0"/>
              <a:t> </a:t>
            </a:r>
            <a:r>
              <a:rPr lang="en-US" dirty="0" err="1" smtClean="0"/>
              <a:t>lig</a:t>
            </a:r>
            <a:endParaRPr lang="en-US" dirty="0" smtClean="0"/>
          </a:p>
          <a:p>
            <a:pPr>
              <a:buFont typeface="Arial" pitchFamily="34" charset="0"/>
              <a:buChar char="•"/>
            </a:pPr>
            <a:r>
              <a:rPr lang="en-US" dirty="0" err="1" smtClean="0"/>
              <a:t>Ligamentum</a:t>
            </a:r>
            <a:r>
              <a:rPr lang="en-US" dirty="0" smtClean="0"/>
              <a:t> </a:t>
            </a:r>
            <a:r>
              <a:rPr lang="en-US" dirty="0" err="1" smtClean="0"/>
              <a:t>nuchae</a:t>
            </a:r>
            <a:r>
              <a:rPr lang="en-US" dirty="0" smtClean="0"/>
              <a:t> – triangular median fibrous septum extending from external occipital protuberance to C7</a:t>
            </a:r>
          </a:p>
          <a:p>
            <a:pPr>
              <a:buFont typeface="Arial" pitchFamily="34" charset="0"/>
              <a:buChar char="•"/>
            </a:pPr>
            <a:r>
              <a:rPr lang="en-US" dirty="0" smtClean="0"/>
              <a:t>Thickened </a:t>
            </a:r>
            <a:r>
              <a:rPr lang="en-US" dirty="0" err="1" smtClean="0"/>
              <a:t>supraspinous</a:t>
            </a:r>
            <a:r>
              <a:rPr lang="en-US" dirty="0" smtClean="0"/>
              <a:t> ligament</a:t>
            </a:r>
          </a:p>
          <a:p>
            <a:endParaRPr lang="en-US" dirty="0" smtClean="0"/>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rgbClr val="C00000"/>
                </a:solidFill>
              </a:rPr>
              <a:t>Joints of vertebral column </a:t>
            </a:r>
            <a:endParaRPr lang="en-US" dirty="0">
              <a:solidFill>
                <a:srgbClr val="C00000"/>
              </a:solidFill>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rgbClr val="C00000"/>
                </a:solidFill>
              </a:rPr>
              <a:t>Atlanto</a:t>
            </a:r>
            <a:r>
              <a:rPr lang="en-US" dirty="0" smtClean="0">
                <a:solidFill>
                  <a:srgbClr val="C00000"/>
                </a:solidFill>
              </a:rPr>
              <a:t>-occipital joint</a:t>
            </a:r>
            <a:endParaRPr lang="en-US" dirty="0">
              <a:solidFill>
                <a:srgbClr val="C00000"/>
              </a:solidFill>
            </a:endParaRPr>
          </a:p>
        </p:txBody>
      </p:sp>
      <p:sp>
        <p:nvSpPr>
          <p:cNvPr id="3" name="Content Placeholder 2"/>
          <p:cNvSpPr>
            <a:spLocks noGrp="1"/>
          </p:cNvSpPr>
          <p:nvPr>
            <p:ph sz="half" idx="1"/>
          </p:nvPr>
        </p:nvSpPr>
        <p:spPr/>
        <p:txBody>
          <a:bodyPr>
            <a:normAutofit/>
          </a:bodyPr>
          <a:lstStyle/>
          <a:p>
            <a:pPr algn="just"/>
            <a:r>
              <a:rPr lang="en-US" dirty="0" smtClean="0">
                <a:solidFill>
                  <a:srgbClr val="0070C0"/>
                </a:solidFill>
              </a:rPr>
              <a:t>Condylar synovial joint </a:t>
            </a:r>
          </a:p>
          <a:p>
            <a:pPr algn="just"/>
            <a:endParaRPr lang="en-US" dirty="0" smtClean="0"/>
          </a:p>
          <a:p>
            <a:pPr algn="just"/>
            <a:r>
              <a:rPr lang="en-US" dirty="0" err="1" smtClean="0">
                <a:solidFill>
                  <a:srgbClr val="0070C0"/>
                </a:solidFill>
              </a:rPr>
              <a:t>Articular</a:t>
            </a:r>
            <a:r>
              <a:rPr lang="en-US" dirty="0" smtClean="0">
                <a:solidFill>
                  <a:srgbClr val="0070C0"/>
                </a:solidFill>
              </a:rPr>
              <a:t> surface</a:t>
            </a:r>
          </a:p>
          <a:p>
            <a:pPr lvl="1" algn="just"/>
            <a:r>
              <a:rPr lang="en-US" dirty="0" smtClean="0"/>
              <a:t>Occipital condyle above </a:t>
            </a:r>
          </a:p>
          <a:p>
            <a:pPr lvl="1" algn="just"/>
            <a:r>
              <a:rPr lang="en-US" dirty="0" smtClean="0"/>
              <a:t>Facets on the superior surfaces of lateral masses of atlas below</a:t>
            </a:r>
          </a:p>
          <a:p>
            <a:pPr lvl="1" algn="just"/>
            <a:endParaRPr lang="en-US" dirty="0" smtClean="0"/>
          </a:p>
          <a:p>
            <a:endParaRPr lang="en-US" dirty="0" smtClean="0"/>
          </a:p>
          <a:p>
            <a:endParaRPr lang="en-US" dirty="0"/>
          </a:p>
        </p:txBody>
      </p:sp>
      <p:pic>
        <p:nvPicPr>
          <p:cNvPr id="37890" name="Picture 2" descr="http://stemcelldoc.files.wordpress.com/2010/03/atlanto-occipital-joint.jpg?w=960&amp;h=720"/>
          <p:cNvPicPr>
            <a:picLocks noChangeAspect="1" noChangeArrowheads="1"/>
          </p:cNvPicPr>
          <p:nvPr/>
        </p:nvPicPr>
        <p:blipFill>
          <a:blip r:embed="rId2" cstate="print"/>
          <a:srcRect t="23333" r="37500" b="15000"/>
          <a:stretch>
            <a:fillRect/>
          </a:stretch>
        </p:blipFill>
        <p:spPr bwMode="auto">
          <a:xfrm>
            <a:off x="4724400" y="1600200"/>
            <a:ext cx="3810000" cy="2819400"/>
          </a:xfrm>
          <a:prstGeom prst="rect">
            <a:avLst/>
          </a:prstGeom>
          <a:noFill/>
        </p:spPr>
      </p:pic>
      <p:sp>
        <p:nvSpPr>
          <p:cNvPr id="5" name="Slide Number Placeholder 4"/>
          <p:cNvSpPr>
            <a:spLocks noGrp="1"/>
          </p:cNvSpPr>
          <p:nvPr>
            <p:ph type="sldNum" sz="quarter" idx="12"/>
          </p:nvPr>
        </p:nvSpPr>
        <p:spPr/>
        <p:txBody>
          <a:bodyPr/>
          <a:lstStyle/>
          <a:p>
            <a:fld id="{08D70083-F559-47B8-B1CF-E946ABADC7ED}" type="slidenum">
              <a:rPr lang="en-US" smtClean="0"/>
              <a:pPr/>
              <a:t>30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ipe(down)">
                                      <p:cBhvr>
                                        <p:cTn id="10" dur="500"/>
                                        <p:tgtEl>
                                          <p:spTgt spid="3">
                                            <p:txEl>
                                              <p:pRg st="2" end="2"/>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wipe(down)">
                                      <p:cBhvr>
                                        <p:cTn id="13" dur="500"/>
                                        <p:tgtEl>
                                          <p:spTgt spid="3">
                                            <p:txEl>
                                              <p:pRg st="3" end="3"/>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wipe(down)">
                                      <p:cBhvr>
                                        <p:cTn id="1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Ligaments and movement</a:t>
            </a:r>
            <a:endParaRPr lang="en-US" dirty="0">
              <a:solidFill>
                <a:srgbClr val="C00000"/>
              </a:solidFill>
            </a:endParaRPr>
          </a:p>
        </p:txBody>
      </p:sp>
      <p:sp>
        <p:nvSpPr>
          <p:cNvPr id="3" name="Content Placeholder 2"/>
          <p:cNvSpPr>
            <a:spLocks noGrp="1"/>
          </p:cNvSpPr>
          <p:nvPr>
            <p:ph sz="half" idx="1"/>
          </p:nvPr>
        </p:nvSpPr>
        <p:spPr>
          <a:xfrm>
            <a:off x="152400" y="1371600"/>
            <a:ext cx="4038600" cy="4754563"/>
          </a:xfrm>
        </p:spPr>
        <p:txBody>
          <a:bodyPr>
            <a:normAutofit fontScale="85000" lnSpcReduction="10000"/>
          </a:bodyPr>
          <a:lstStyle/>
          <a:p>
            <a:r>
              <a:rPr lang="en-US" sz="2200" b="1" dirty="0" smtClean="0">
                <a:solidFill>
                  <a:srgbClr val="0070C0"/>
                </a:solidFill>
              </a:rPr>
              <a:t>Ligaments</a:t>
            </a:r>
          </a:p>
          <a:p>
            <a:pPr lvl="1" algn="just"/>
            <a:r>
              <a:rPr lang="en-US" sz="2000" dirty="0" smtClean="0"/>
              <a:t>Fibrous </a:t>
            </a:r>
            <a:r>
              <a:rPr lang="en-US" sz="2000" dirty="0" smtClean="0">
                <a:solidFill>
                  <a:srgbClr val="0070C0"/>
                </a:solidFill>
              </a:rPr>
              <a:t>capsule</a:t>
            </a:r>
          </a:p>
          <a:p>
            <a:pPr lvl="1" algn="just"/>
            <a:r>
              <a:rPr lang="en-US" sz="2000" dirty="0" smtClean="0">
                <a:solidFill>
                  <a:srgbClr val="0070C0"/>
                </a:solidFill>
              </a:rPr>
              <a:t>Anterior </a:t>
            </a:r>
            <a:r>
              <a:rPr lang="en-US" sz="2000" dirty="0" err="1" smtClean="0">
                <a:solidFill>
                  <a:srgbClr val="0070C0"/>
                </a:solidFill>
              </a:rPr>
              <a:t>atlanto</a:t>
            </a:r>
            <a:r>
              <a:rPr lang="en-US" sz="2000" dirty="0" smtClean="0">
                <a:solidFill>
                  <a:srgbClr val="0070C0"/>
                </a:solidFill>
              </a:rPr>
              <a:t>-occipital membrane (</a:t>
            </a:r>
            <a:r>
              <a:rPr lang="en-US" sz="2000" dirty="0" err="1" smtClean="0">
                <a:solidFill>
                  <a:srgbClr val="0070C0"/>
                </a:solidFill>
              </a:rPr>
              <a:t>lig</a:t>
            </a:r>
            <a:r>
              <a:rPr lang="en-US" sz="2000" dirty="0" smtClean="0">
                <a:solidFill>
                  <a:srgbClr val="0070C0"/>
                </a:solidFill>
              </a:rPr>
              <a:t>.)</a:t>
            </a:r>
          </a:p>
          <a:p>
            <a:pPr lvl="2" algn="just"/>
            <a:r>
              <a:rPr lang="en-US" sz="1600" dirty="0" smtClean="0"/>
              <a:t>Continuation of </a:t>
            </a:r>
            <a:r>
              <a:rPr lang="en-US" sz="1600" dirty="0" smtClean="0">
                <a:solidFill>
                  <a:srgbClr val="0070C0"/>
                </a:solidFill>
              </a:rPr>
              <a:t>anterior longitudinal ligament</a:t>
            </a:r>
          </a:p>
          <a:p>
            <a:pPr lvl="2" algn="just"/>
            <a:r>
              <a:rPr lang="en-US" sz="1600" dirty="0" smtClean="0">
                <a:solidFill>
                  <a:srgbClr val="0070C0"/>
                </a:solidFill>
              </a:rPr>
              <a:t>Connects anterior arch of atlas to anterior margin of foramen  magnum</a:t>
            </a:r>
          </a:p>
          <a:p>
            <a:pPr lvl="1" algn="just"/>
            <a:r>
              <a:rPr lang="en-US" sz="2000" dirty="0" smtClean="0">
                <a:solidFill>
                  <a:srgbClr val="0070C0"/>
                </a:solidFill>
              </a:rPr>
              <a:t>Posterior </a:t>
            </a:r>
            <a:r>
              <a:rPr lang="en-US" sz="2000" dirty="0" err="1" smtClean="0">
                <a:solidFill>
                  <a:srgbClr val="0070C0"/>
                </a:solidFill>
              </a:rPr>
              <a:t>atlanto</a:t>
            </a:r>
            <a:r>
              <a:rPr lang="en-US" sz="2000" dirty="0" smtClean="0">
                <a:solidFill>
                  <a:srgbClr val="0070C0"/>
                </a:solidFill>
              </a:rPr>
              <a:t>-occipital membrane (</a:t>
            </a:r>
            <a:r>
              <a:rPr lang="en-US" sz="2000" dirty="0" err="1" smtClean="0">
                <a:solidFill>
                  <a:srgbClr val="0070C0"/>
                </a:solidFill>
              </a:rPr>
              <a:t>lig</a:t>
            </a:r>
            <a:r>
              <a:rPr lang="en-US" sz="2000" dirty="0" smtClean="0">
                <a:solidFill>
                  <a:srgbClr val="0070C0"/>
                </a:solidFill>
              </a:rPr>
              <a:t>.)</a:t>
            </a:r>
          </a:p>
          <a:p>
            <a:pPr lvl="2" algn="just"/>
            <a:r>
              <a:rPr lang="en-US" sz="1600" dirty="0" smtClean="0"/>
              <a:t>Continuation of </a:t>
            </a:r>
            <a:r>
              <a:rPr lang="en-US" sz="1600" dirty="0" err="1" smtClean="0">
                <a:solidFill>
                  <a:srgbClr val="0070C0"/>
                </a:solidFill>
              </a:rPr>
              <a:t>ligamentum</a:t>
            </a:r>
            <a:r>
              <a:rPr lang="en-US" sz="1600" dirty="0" smtClean="0">
                <a:solidFill>
                  <a:srgbClr val="0070C0"/>
                </a:solidFill>
              </a:rPr>
              <a:t> </a:t>
            </a:r>
            <a:r>
              <a:rPr lang="en-US" sz="1600" dirty="0" err="1" smtClean="0">
                <a:solidFill>
                  <a:srgbClr val="0070C0"/>
                </a:solidFill>
              </a:rPr>
              <a:t>flavum</a:t>
            </a:r>
            <a:endParaRPr lang="en-US" sz="1600" dirty="0" smtClean="0">
              <a:solidFill>
                <a:srgbClr val="0070C0"/>
              </a:solidFill>
            </a:endParaRPr>
          </a:p>
          <a:p>
            <a:pPr lvl="2" algn="just"/>
            <a:r>
              <a:rPr lang="en-US" sz="1600" dirty="0" smtClean="0">
                <a:solidFill>
                  <a:srgbClr val="0070C0"/>
                </a:solidFill>
              </a:rPr>
              <a:t>Connects posterior arch of atlas to posterior margin of foramen magnum</a:t>
            </a:r>
          </a:p>
          <a:p>
            <a:r>
              <a:rPr lang="en-US" sz="2200" b="1" dirty="0" smtClean="0">
                <a:solidFill>
                  <a:srgbClr val="0070C0"/>
                </a:solidFill>
              </a:rPr>
              <a:t>Movements</a:t>
            </a:r>
          </a:p>
          <a:p>
            <a:pPr lvl="1" algn="just"/>
            <a:r>
              <a:rPr lang="en-US" sz="2000" dirty="0" smtClean="0">
                <a:solidFill>
                  <a:srgbClr val="0070C0"/>
                </a:solidFill>
              </a:rPr>
              <a:t>Flexion, extension </a:t>
            </a:r>
          </a:p>
          <a:p>
            <a:pPr lvl="1">
              <a:buNone/>
            </a:pPr>
            <a:r>
              <a:rPr lang="en-US" sz="2000" dirty="0" smtClean="0"/>
              <a:t>(“yes” movement), lateral flexion, no rotation</a:t>
            </a:r>
          </a:p>
          <a:p>
            <a:endParaRPr lang="en-US" dirty="0"/>
          </a:p>
        </p:txBody>
      </p:sp>
      <p:sp>
        <p:nvSpPr>
          <p:cNvPr id="5" name="Slide Number Placeholder 4"/>
          <p:cNvSpPr>
            <a:spLocks noGrp="1"/>
          </p:cNvSpPr>
          <p:nvPr>
            <p:ph type="sldNum" sz="quarter" idx="12"/>
          </p:nvPr>
        </p:nvSpPr>
        <p:spPr/>
        <p:txBody>
          <a:bodyPr/>
          <a:lstStyle/>
          <a:p>
            <a:fld id="{08D70083-F559-47B8-B1CF-E946ABADC7ED}" type="slidenum">
              <a:rPr lang="en-US" smtClean="0"/>
              <a:pPr/>
              <a:t>31</a:t>
            </a:fld>
            <a:endParaRPr lang="en-US"/>
          </a:p>
        </p:txBody>
      </p:sp>
      <p:pic>
        <p:nvPicPr>
          <p:cNvPr id="71682" name="Picture 2" descr="http://www.cinhs.com/Images/neck_actions.jpg"/>
          <p:cNvPicPr>
            <a:picLocks noChangeAspect="1" noChangeArrowheads="1"/>
          </p:cNvPicPr>
          <p:nvPr/>
        </p:nvPicPr>
        <p:blipFill>
          <a:blip r:embed="rId3" cstate="print"/>
          <a:srcRect r="62000" b="48538"/>
          <a:stretch>
            <a:fillRect/>
          </a:stretch>
        </p:blipFill>
        <p:spPr bwMode="auto">
          <a:xfrm>
            <a:off x="4343400" y="4800600"/>
            <a:ext cx="2527070" cy="1463040"/>
          </a:xfrm>
          <a:prstGeom prst="rect">
            <a:avLst/>
          </a:prstGeom>
          <a:noFill/>
        </p:spPr>
      </p:pic>
      <p:pic>
        <p:nvPicPr>
          <p:cNvPr id="15" name="Picture 2" descr="http://www.cinhs.com/Images/neck_actions.jpg"/>
          <p:cNvPicPr>
            <a:picLocks noChangeAspect="1" noChangeArrowheads="1"/>
          </p:cNvPicPr>
          <p:nvPr/>
        </p:nvPicPr>
        <p:blipFill>
          <a:blip r:embed="rId3" cstate="print"/>
          <a:srcRect l="72000" b="48538"/>
          <a:stretch>
            <a:fillRect/>
          </a:stretch>
        </p:blipFill>
        <p:spPr bwMode="auto">
          <a:xfrm>
            <a:off x="7162800" y="4953000"/>
            <a:ext cx="1629294" cy="1280160"/>
          </a:xfrm>
          <a:prstGeom prst="rect">
            <a:avLst/>
          </a:prstGeom>
          <a:noFill/>
        </p:spPr>
      </p:pic>
      <p:grpSp>
        <p:nvGrpSpPr>
          <p:cNvPr id="8" name="Group 7"/>
          <p:cNvGrpSpPr/>
          <p:nvPr/>
        </p:nvGrpSpPr>
        <p:grpSpPr>
          <a:xfrm>
            <a:off x="4495800" y="1524000"/>
            <a:ext cx="5105400" cy="2989421"/>
            <a:chOff x="381000" y="2895600"/>
            <a:chExt cx="5105400" cy="2989421"/>
          </a:xfrm>
        </p:grpSpPr>
        <p:pic>
          <p:nvPicPr>
            <p:cNvPr id="9" name="Picture 9" descr="https://o.quizlet.com/As23NVTPl3g9ULilA9fF0g.png"/>
            <p:cNvPicPr>
              <a:picLocks noChangeAspect="1" noChangeArrowheads="1"/>
            </p:cNvPicPr>
            <p:nvPr/>
          </p:nvPicPr>
          <p:blipFill>
            <a:blip r:embed="rId4" cstate="print"/>
            <a:srcRect l="7192" r="13690"/>
            <a:stretch>
              <a:fillRect/>
            </a:stretch>
          </p:blipFill>
          <p:spPr bwMode="auto">
            <a:xfrm>
              <a:off x="381000" y="3124200"/>
              <a:ext cx="4191000" cy="2560320"/>
            </a:xfrm>
            <a:prstGeom prst="rect">
              <a:avLst/>
            </a:prstGeom>
            <a:noFill/>
          </p:spPr>
        </p:pic>
        <p:sp>
          <p:nvSpPr>
            <p:cNvPr id="10" name="TextBox 9"/>
            <p:cNvSpPr txBox="1"/>
            <p:nvPr/>
          </p:nvSpPr>
          <p:spPr>
            <a:xfrm>
              <a:off x="3048000" y="2895600"/>
              <a:ext cx="2438400" cy="246221"/>
            </a:xfrm>
            <a:prstGeom prst="rect">
              <a:avLst/>
            </a:prstGeom>
            <a:noFill/>
          </p:spPr>
          <p:txBody>
            <a:bodyPr wrap="square" rtlCol="0">
              <a:spAutoFit/>
            </a:bodyPr>
            <a:lstStyle/>
            <a:p>
              <a:r>
                <a:rPr lang="en-US" sz="1000" dirty="0" smtClean="0"/>
                <a:t>Posterior </a:t>
              </a:r>
              <a:r>
                <a:rPr lang="en-US" sz="1000" dirty="0" err="1" smtClean="0"/>
                <a:t>atlanto</a:t>
              </a:r>
              <a:r>
                <a:rPr lang="en-US" sz="1000" dirty="0" smtClean="0"/>
                <a:t>-occipital membrane </a:t>
              </a:r>
              <a:endParaRPr lang="en-US" sz="1000" dirty="0"/>
            </a:p>
          </p:txBody>
        </p:sp>
        <p:sp>
          <p:nvSpPr>
            <p:cNvPr id="11" name="TextBox 10"/>
            <p:cNvSpPr txBox="1"/>
            <p:nvPr/>
          </p:nvSpPr>
          <p:spPr>
            <a:xfrm>
              <a:off x="3581400" y="5562600"/>
              <a:ext cx="1268296" cy="246221"/>
            </a:xfrm>
            <a:prstGeom prst="rect">
              <a:avLst/>
            </a:prstGeom>
            <a:noFill/>
          </p:spPr>
          <p:txBody>
            <a:bodyPr wrap="none" rtlCol="0">
              <a:spAutoFit/>
            </a:bodyPr>
            <a:lstStyle/>
            <a:p>
              <a:r>
                <a:rPr lang="en-US" sz="1000" dirty="0" smtClean="0"/>
                <a:t>Ligamentum </a:t>
              </a:r>
              <a:r>
                <a:rPr lang="en-US" sz="1000" dirty="0" err="1" smtClean="0"/>
                <a:t>flavum</a:t>
              </a:r>
              <a:r>
                <a:rPr lang="en-US" sz="1000" dirty="0" smtClean="0"/>
                <a:t> </a:t>
              </a:r>
              <a:endParaRPr lang="en-US" sz="1000" dirty="0"/>
            </a:p>
          </p:txBody>
        </p:sp>
        <p:sp>
          <p:nvSpPr>
            <p:cNvPr id="12" name="TextBox 11"/>
            <p:cNvSpPr txBox="1"/>
            <p:nvPr/>
          </p:nvSpPr>
          <p:spPr>
            <a:xfrm>
              <a:off x="381000" y="2895600"/>
              <a:ext cx="2438400" cy="246221"/>
            </a:xfrm>
            <a:prstGeom prst="rect">
              <a:avLst/>
            </a:prstGeom>
            <a:noFill/>
          </p:spPr>
          <p:txBody>
            <a:bodyPr wrap="square" rtlCol="0">
              <a:spAutoFit/>
            </a:bodyPr>
            <a:lstStyle/>
            <a:p>
              <a:r>
                <a:rPr lang="en-US" sz="1000" dirty="0" smtClean="0"/>
                <a:t>Anterior </a:t>
              </a:r>
              <a:r>
                <a:rPr lang="en-US" sz="1000" dirty="0" err="1" smtClean="0"/>
                <a:t>atlanto</a:t>
              </a:r>
              <a:r>
                <a:rPr lang="en-US" sz="1000" dirty="0" smtClean="0"/>
                <a:t>-occipital membrane </a:t>
              </a:r>
              <a:endParaRPr lang="en-US" sz="1000" dirty="0"/>
            </a:p>
          </p:txBody>
        </p:sp>
        <p:sp>
          <p:nvSpPr>
            <p:cNvPr id="13" name="TextBox 12"/>
            <p:cNvSpPr txBox="1"/>
            <p:nvPr/>
          </p:nvSpPr>
          <p:spPr>
            <a:xfrm>
              <a:off x="3962400" y="3352800"/>
              <a:ext cx="970137" cy="246221"/>
            </a:xfrm>
            <a:prstGeom prst="rect">
              <a:avLst/>
            </a:prstGeom>
            <a:noFill/>
          </p:spPr>
          <p:txBody>
            <a:bodyPr wrap="none" rtlCol="0">
              <a:spAutoFit/>
            </a:bodyPr>
            <a:lstStyle/>
            <a:p>
              <a:r>
                <a:rPr lang="en-US" sz="1000" dirty="0" smtClean="0"/>
                <a:t>Occipital bone </a:t>
              </a:r>
              <a:endParaRPr lang="en-US" sz="1000" dirty="0"/>
            </a:p>
          </p:txBody>
        </p:sp>
        <p:sp>
          <p:nvSpPr>
            <p:cNvPr id="14" name="TextBox 13"/>
            <p:cNvSpPr txBox="1"/>
            <p:nvPr/>
          </p:nvSpPr>
          <p:spPr>
            <a:xfrm>
              <a:off x="685800" y="5638800"/>
              <a:ext cx="1784463" cy="246221"/>
            </a:xfrm>
            <a:prstGeom prst="rect">
              <a:avLst/>
            </a:prstGeom>
            <a:noFill/>
          </p:spPr>
          <p:txBody>
            <a:bodyPr wrap="none" rtlCol="0">
              <a:spAutoFit/>
            </a:bodyPr>
            <a:lstStyle/>
            <a:p>
              <a:r>
                <a:rPr lang="en-US" sz="1000" dirty="0" smtClean="0"/>
                <a:t>Anterior longitudinal ligament </a:t>
              </a:r>
              <a:endParaRPr lang="en-US" sz="10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ipe(down)">
                                      <p:cBhvr>
                                        <p:cTn id="25" dur="500"/>
                                        <p:tgtEl>
                                          <p:spTgt spid="3">
                                            <p:txEl>
                                              <p:pRg st="6" end="6"/>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wipe(down)">
                                      <p:cBhvr>
                                        <p:cTn id="28" dur="500"/>
                                        <p:tgtEl>
                                          <p:spTgt spid="3">
                                            <p:txEl>
                                              <p:pRg st="7" end="7"/>
                                            </p:tx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wipe(down)">
                                      <p:cBhvr>
                                        <p:cTn id="31" dur="500"/>
                                        <p:tgtEl>
                                          <p:spTgt spid="3">
                                            <p:txEl>
                                              <p:pRg st="8" end="8"/>
                                            </p:txEl>
                                          </p:spTgt>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animEffect transition="in" filter="wipe(down)">
                                      <p:cBhvr>
                                        <p:cTn id="34" dur="500"/>
                                        <p:tgtEl>
                                          <p:spTgt spid="3">
                                            <p:txEl>
                                              <p:pRg st="9" end="9"/>
                                            </p:txEl>
                                          </p:spTgt>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Effect transition="in" filter="wipe(down)">
                                      <p:cBhvr>
                                        <p:cTn id="3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274638"/>
            <a:ext cx="8229600" cy="944562"/>
          </a:xfrm>
        </p:spPr>
        <p:txBody>
          <a:bodyPr>
            <a:normAutofit fontScale="90000"/>
          </a:bodyPr>
          <a:lstStyle/>
          <a:p>
            <a:pPr eaLnBrk="1" fontAlgn="auto" hangingPunct="1">
              <a:spcAft>
                <a:spcPts val="0"/>
              </a:spcAft>
              <a:defRPr/>
            </a:pPr>
            <a:r>
              <a:rPr lang="en-US" sz="3800" dirty="0" smtClean="0">
                <a:solidFill>
                  <a:srgbClr val="C00000"/>
                </a:solidFill>
              </a:rPr>
              <a:t>Compression fracture </a:t>
            </a:r>
            <a:br>
              <a:rPr lang="en-US" sz="3800" dirty="0" smtClean="0">
                <a:solidFill>
                  <a:srgbClr val="C00000"/>
                </a:solidFill>
              </a:rPr>
            </a:br>
            <a:r>
              <a:rPr lang="en-US" sz="3800" dirty="0" smtClean="0">
                <a:solidFill>
                  <a:srgbClr val="C00000"/>
                </a:solidFill>
              </a:rPr>
              <a:t>Jefferson’s fracture( # of C1)</a:t>
            </a:r>
          </a:p>
        </p:txBody>
      </p:sp>
      <p:pic>
        <p:nvPicPr>
          <p:cNvPr id="34819" name="Picture 5" descr="cow188arr"/>
          <p:cNvPicPr>
            <a:picLocks noChangeAspect="1" noChangeArrowheads="1"/>
          </p:cNvPicPr>
          <p:nvPr/>
        </p:nvPicPr>
        <p:blipFill>
          <a:blip r:embed="rId3" cstate="print"/>
          <a:srcRect/>
          <a:stretch>
            <a:fillRect/>
          </a:stretch>
        </p:blipFill>
        <p:spPr bwMode="auto">
          <a:xfrm>
            <a:off x="1524000" y="1371600"/>
            <a:ext cx="2834108" cy="4206240"/>
          </a:xfrm>
          <a:prstGeom prst="rect">
            <a:avLst/>
          </a:prstGeom>
          <a:noFill/>
          <a:ln w="9525">
            <a:noFill/>
            <a:miter lim="800000"/>
            <a:headEnd/>
            <a:tailEnd/>
          </a:ln>
        </p:spPr>
      </p:pic>
      <p:sp>
        <p:nvSpPr>
          <p:cNvPr id="4" name="Rectangle 3"/>
          <p:cNvSpPr/>
          <p:nvPr/>
        </p:nvSpPr>
        <p:spPr>
          <a:xfrm>
            <a:off x="914400" y="5791200"/>
            <a:ext cx="7391400" cy="646331"/>
          </a:xfrm>
          <a:prstGeom prst="rect">
            <a:avLst/>
          </a:prstGeom>
        </p:spPr>
        <p:txBody>
          <a:bodyPr wrap="square">
            <a:spAutoFit/>
          </a:bodyPr>
          <a:lstStyle/>
          <a:p>
            <a:pPr lvl="0"/>
            <a:r>
              <a:rPr lang="en-US" dirty="0" smtClean="0"/>
              <a:t>In the cervical region, with the neck straight, an </a:t>
            </a:r>
            <a:r>
              <a:rPr lang="en-US" dirty="0" smtClean="0">
                <a:solidFill>
                  <a:srgbClr val="0070C0"/>
                </a:solidFill>
              </a:rPr>
              <a:t>excessive vertical force applied from above </a:t>
            </a:r>
            <a:r>
              <a:rPr lang="en-US" dirty="0" smtClean="0"/>
              <a:t> will cause ring of atlas to be disrupted</a:t>
            </a:r>
          </a:p>
        </p:txBody>
      </p:sp>
      <p:sp>
        <p:nvSpPr>
          <p:cNvPr id="5" name="Slide Number Placeholder 4"/>
          <p:cNvSpPr>
            <a:spLocks noGrp="1"/>
          </p:cNvSpPr>
          <p:nvPr>
            <p:ph type="sldNum" sz="quarter" idx="12"/>
          </p:nvPr>
        </p:nvSpPr>
        <p:spPr/>
        <p:txBody>
          <a:bodyPr/>
          <a:lstStyle/>
          <a:p>
            <a:fld id="{08D70083-F559-47B8-B1CF-E946ABADC7ED}" type="slidenum">
              <a:rPr lang="en-US" smtClean="0"/>
              <a:pPr/>
              <a:t>32</a:t>
            </a:fld>
            <a:endParaRPr lang="en-US"/>
          </a:p>
        </p:txBody>
      </p:sp>
      <p:pic>
        <p:nvPicPr>
          <p:cNvPr id="44034" name="Picture 2" descr="http://www.med-ed.virginia.edu/courses/rad/cspine/pictures/Compres.jpg"/>
          <p:cNvPicPr>
            <a:picLocks noChangeAspect="1" noChangeArrowheads="1"/>
          </p:cNvPicPr>
          <p:nvPr/>
        </p:nvPicPr>
        <p:blipFill>
          <a:blip r:embed="rId4" cstate="print"/>
          <a:srcRect/>
          <a:stretch>
            <a:fillRect/>
          </a:stretch>
        </p:blipFill>
        <p:spPr bwMode="auto">
          <a:xfrm>
            <a:off x="4953000" y="1371600"/>
            <a:ext cx="3680460" cy="4206240"/>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err="1" smtClean="0">
                <a:solidFill>
                  <a:srgbClr val="C00000"/>
                </a:solidFill>
              </a:rPr>
              <a:t>Atlantoaxial</a:t>
            </a:r>
            <a:r>
              <a:rPr lang="en-US" dirty="0" smtClean="0">
                <a:solidFill>
                  <a:srgbClr val="C00000"/>
                </a:solidFill>
              </a:rPr>
              <a:t> joint</a:t>
            </a:r>
            <a:endParaRPr lang="en-US" dirty="0">
              <a:solidFill>
                <a:srgbClr val="C00000"/>
              </a:solidFill>
            </a:endParaRPr>
          </a:p>
        </p:txBody>
      </p:sp>
      <p:sp>
        <p:nvSpPr>
          <p:cNvPr id="3" name="Content Placeholder 2"/>
          <p:cNvSpPr>
            <a:spLocks noGrp="1"/>
          </p:cNvSpPr>
          <p:nvPr>
            <p:ph sz="half" idx="1"/>
          </p:nvPr>
        </p:nvSpPr>
        <p:spPr>
          <a:xfrm>
            <a:off x="228600" y="1524000"/>
            <a:ext cx="4038600" cy="4525963"/>
          </a:xfrm>
        </p:spPr>
        <p:txBody>
          <a:bodyPr>
            <a:normAutofit fontScale="92500" lnSpcReduction="20000"/>
          </a:bodyPr>
          <a:lstStyle/>
          <a:p>
            <a:pPr algn="just"/>
            <a:r>
              <a:rPr lang="en-US" sz="2200" dirty="0" smtClean="0">
                <a:solidFill>
                  <a:srgbClr val="0070C0"/>
                </a:solidFill>
              </a:rPr>
              <a:t>3 synovial joint</a:t>
            </a:r>
          </a:p>
          <a:p>
            <a:pPr lvl="1" algn="just"/>
            <a:r>
              <a:rPr lang="en-US" sz="2000" dirty="0" smtClean="0">
                <a:solidFill>
                  <a:srgbClr val="0070C0"/>
                </a:solidFill>
              </a:rPr>
              <a:t>One median </a:t>
            </a:r>
            <a:r>
              <a:rPr lang="en-US" sz="2000" dirty="0" err="1" smtClean="0">
                <a:solidFill>
                  <a:srgbClr val="0070C0"/>
                </a:solidFill>
              </a:rPr>
              <a:t>atlantoaxial</a:t>
            </a:r>
            <a:r>
              <a:rPr lang="en-US" sz="2000" dirty="0" smtClean="0">
                <a:solidFill>
                  <a:srgbClr val="0070C0"/>
                </a:solidFill>
              </a:rPr>
              <a:t> joint</a:t>
            </a:r>
          </a:p>
          <a:p>
            <a:pPr lvl="2" algn="just"/>
            <a:r>
              <a:rPr lang="en-US" sz="1800" dirty="0" smtClean="0"/>
              <a:t>Between dens (</a:t>
            </a:r>
            <a:r>
              <a:rPr lang="en-US" sz="1800" dirty="0" err="1" smtClean="0"/>
              <a:t>odontoid</a:t>
            </a:r>
            <a:r>
              <a:rPr lang="en-US" sz="1800" dirty="0" smtClean="0"/>
              <a:t> process) and anterior arch of atlas</a:t>
            </a:r>
          </a:p>
          <a:p>
            <a:pPr lvl="2" algn="just"/>
            <a:r>
              <a:rPr lang="en-US" sz="1800" dirty="0" smtClean="0"/>
              <a:t>Pivot synovial joint</a:t>
            </a:r>
          </a:p>
          <a:p>
            <a:pPr lvl="1" algn="just"/>
            <a:endParaRPr lang="en-US" sz="2000" dirty="0" smtClean="0"/>
          </a:p>
          <a:p>
            <a:pPr lvl="1" algn="just"/>
            <a:r>
              <a:rPr lang="en-US" sz="2000" dirty="0" smtClean="0">
                <a:solidFill>
                  <a:srgbClr val="0070C0"/>
                </a:solidFill>
              </a:rPr>
              <a:t>Two right and left lateral </a:t>
            </a:r>
            <a:r>
              <a:rPr lang="en-US" sz="2000" dirty="0" err="1" smtClean="0">
                <a:solidFill>
                  <a:srgbClr val="0070C0"/>
                </a:solidFill>
              </a:rPr>
              <a:t>atlantoaxial</a:t>
            </a:r>
            <a:r>
              <a:rPr lang="en-US" sz="2000" dirty="0" smtClean="0">
                <a:solidFill>
                  <a:srgbClr val="0070C0"/>
                </a:solidFill>
              </a:rPr>
              <a:t> joint</a:t>
            </a:r>
          </a:p>
          <a:p>
            <a:pPr lvl="2" algn="just"/>
            <a:r>
              <a:rPr lang="en-US" sz="1800" dirty="0" smtClean="0"/>
              <a:t>Between facets of C1 and C2</a:t>
            </a:r>
          </a:p>
          <a:p>
            <a:pPr lvl="2" algn="just"/>
            <a:r>
              <a:rPr lang="en-US" sz="1800" dirty="0" smtClean="0"/>
              <a:t>Plane synovial joint</a:t>
            </a:r>
          </a:p>
          <a:p>
            <a:pPr algn="just"/>
            <a:endParaRPr lang="en-US" sz="2600" dirty="0" smtClean="0"/>
          </a:p>
          <a:p>
            <a:pPr algn="just"/>
            <a:r>
              <a:rPr lang="en-US" sz="2200" dirty="0" smtClean="0">
                <a:solidFill>
                  <a:srgbClr val="0070C0"/>
                </a:solidFill>
              </a:rPr>
              <a:t>Movement</a:t>
            </a:r>
          </a:p>
          <a:p>
            <a:pPr lvl="1" algn="just"/>
            <a:r>
              <a:rPr lang="en-US" sz="2200" dirty="0" smtClean="0"/>
              <a:t>Side to side </a:t>
            </a:r>
          </a:p>
          <a:p>
            <a:pPr lvl="1" algn="just">
              <a:buNone/>
            </a:pPr>
            <a:r>
              <a:rPr lang="en-US" sz="1800" dirty="0" smtClean="0"/>
              <a:t>(called “no” movement) </a:t>
            </a:r>
          </a:p>
          <a:p>
            <a:pPr lvl="2"/>
            <a:endParaRPr lang="en-US" dirty="0"/>
          </a:p>
        </p:txBody>
      </p:sp>
      <p:sp>
        <p:nvSpPr>
          <p:cNvPr id="5" name="Slide Number Placeholder 4"/>
          <p:cNvSpPr>
            <a:spLocks noGrp="1"/>
          </p:cNvSpPr>
          <p:nvPr>
            <p:ph type="sldNum" sz="quarter" idx="12"/>
          </p:nvPr>
        </p:nvSpPr>
        <p:spPr/>
        <p:txBody>
          <a:bodyPr/>
          <a:lstStyle/>
          <a:p>
            <a:fld id="{08D70083-F559-47B8-B1CF-E946ABADC7ED}" type="slidenum">
              <a:rPr lang="en-US" smtClean="0"/>
              <a:pPr/>
              <a:t>33</a:t>
            </a:fld>
            <a:endParaRPr lang="en-US"/>
          </a:p>
        </p:txBody>
      </p:sp>
      <p:pic>
        <p:nvPicPr>
          <p:cNvPr id="41986" name="Picture 2" descr="http://www.chiropractic-help.com/images/Atlanto-axial-joint.jpg"/>
          <p:cNvPicPr>
            <a:picLocks noChangeAspect="1" noChangeArrowheads="1"/>
          </p:cNvPicPr>
          <p:nvPr/>
        </p:nvPicPr>
        <p:blipFill>
          <a:blip r:embed="rId2" cstate="print"/>
          <a:srcRect/>
          <a:stretch>
            <a:fillRect/>
          </a:stretch>
        </p:blipFill>
        <p:spPr bwMode="auto">
          <a:xfrm>
            <a:off x="5105400" y="457200"/>
            <a:ext cx="2857500" cy="2847976"/>
          </a:xfrm>
          <a:prstGeom prst="rect">
            <a:avLst/>
          </a:prstGeom>
          <a:noFill/>
        </p:spPr>
      </p:pic>
      <p:pic>
        <p:nvPicPr>
          <p:cNvPr id="67586" name="Picture 2" descr="http://www.cinhs.com/Images/neck_actions.jpg"/>
          <p:cNvPicPr>
            <a:picLocks noChangeAspect="1" noChangeArrowheads="1"/>
          </p:cNvPicPr>
          <p:nvPr/>
        </p:nvPicPr>
        <p:blipFill>
          <a:blip r:embed="rId3" cstate="print"/>
          <a:srcRect l="40000" r="34000"/>
          <a:stretch>
            <a:fillRect/>
          </a:stretch>
        </p:blipFill>
        <p:spPr bwMode="auto">
          <a:xfrm>
            <a:off x="5029200" y="5257800"/>
            <a:ext cx="834189" cy="1371600"/>
          </a:xfrm>
          <a:prstGeom prst="rect">
            <a:avLst/>
          </a:prstGeom>
          <a:noFill/>
        </p:spPr>
      </p:pic>
      <p:pic>
        <p:nvPicPr>
          <p:cNvPr id="67588" name="Picture 4" descr="http://3.bp.blogspot.com/_N9c__Pf4VsI/TMHeJ6TUpcI/AAAAAAAABdA/EbKlVeBralo/s400/rotation+head+darker.jpg"/>
          <p:cNvPicPr>
            <a:picLocks noChangeAspect="1" noChangeArrowheads="1"/>
          </p:cNvPicPr>
          <p:nvPr/>
        </p:nvPicPr>
        <p:blipFill>
          <a:blip r:embed="rId4" cstate="print"/>
          <a:srcRect l="14523" t="8621" r="12859" b="6897"/>
          <a:stretch>
            <a:fillRect/>
          </a:stretch>
        </p:blipFill>
        <p:spPr bwMode="auto">
          <a:xfrm>
            <a:off x="6705600" y="5257800"/>
            <a:ext cx="1679513" cy="1371600"/>
          </a:xfrm>
          <a:prstGeom prst="rect">
            <a:avLst/>
          </a:prstGeom>
          <a:noFill/>
        </p:spPr>
      </p:pic>
      <p:pic>
        <p:nvPicPr>
          <p:cNvPr id="67590" name="Picture 6" descr="http://harms-spinesurgery.com/src/plugin.php?m=harms.2420.preview&amp;t=file&amp;nocache=1&amp;ism=off"/>
          <p:cNvPicPr>
            <a:picLocks noChangeAspect="1" noChangeArrowheads="1"/>
          </p:cNvPicPr>
          <p:nvPr/>
        </p:nvPicPr>
        <p:blipFill>
          <a:blip r:embed="rId5" cstate="print"/>
          <a:srcRect t="19417" b="22330"/>
          <a:stretch>
            <a:fillRect/>
          </a:stretch>
        </p:blipFill>
        <p:spPr bwMode="auto">
          <a:xfrm>
            <a:off x="5257800" y="3352800"/>
            <a:ext cx="2982468" cy="173736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wipe(down)">
                                      <p:cBhvr>
                                        <p:cTn id="19" dur="500"/>
                                        <p:tgtEl>
                                          <p:spTgt spid="3">
                                            <p:txEl>
                                              <p:pRg st="5" end="5"/>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ipe(down)">
                                      <p:cBhvr>
                                        <p:cTn id="22" dur="500"/>
                                        <p:tgtEl>
                                          <p:spTgt spid="3">
                                            <p:txEl>
                                              <p:pRg st="6" end="6"/>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wipe(down)">
                                      <p:cBhvr>
                                        <p:cTn id="25" dur="500"/>
                                        <p:tgtEl>
                                          <p:spTgt spid="3">
                                            <p:txEl>
                                              <p:pRg st="7" end="7"/>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wipe(down)">
                                      <p:cBhvr>
                                        <p:cTn id="28" dur="500"/>
                                        <p:tgtEl>
                                          <p:spTgt spid="3">
                                            <p:txEl>
                                              <p:pRg st="9" end="9"/>
                                            </p:tx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animEffect transition="in" filter="wipe(down)">
                                      <p:cBhvr>
                                        <p:cTn id="31" dur="500"/>
                                        <p:tgtEl>
                                          <p:spTgt spid="3">
                                            <p:txEl>
                                              <p:pRg st="10" end="10"/>
                                            </p:txEl>
                                          </p:spTgt>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3">
                                            <p:txEl>
                                              <p:pRg st="11" end="11"/>
                                            </p:txEl>
                                          </p:spTgt>
                                        </p:tgtEl>
                                        <p:attrNameLst>
                                          <p:attrName>style.visibility</p:attrName>
                                        </p:attrNameLst>
                                      </p:cBhvr>
                                      <p:to>
                                        <p:strVal val="visible"/>
                                      </p:to>
                                    </p:set>
                                    <p:animEffect transition="in" filter="wipe(down)">
                                      <p:cBhvr>
                                        <p:cTn id="34"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Ligaments</a:t>
            </a:r>
            <a:endParaRPr lang="en-US" dirty="0">
              <a:solidFill>
                <a:srgbClr val="C00000"/>
              </a:solidFill>
            </a:endParaRPr>
          </a:p>
        </p:txBody>
      </p:sp>
      <p:sp>
        <p:nvSpPr>
          <p:cNvPr id="3" name="Content Placeholder 2"/>
          <p:cNvSpPr>
            <a:spLocks noGrp="1"/>
          </p:cNvSpPr>
          <p:nvPr>
            <p:ph sz="half" idx="1"/>
          </p:nvPr>
        </p:nvSpPr>
        <p:spPr>
          <a:xfrm>
            <a:off x="228600" y="1524000"/>
            <a:ext cx="4038600" cy="4525963"/>
          </a:xfrm>
        </p:spPr>
        <p:txBody>
          <a:bodyPr>
            <a:normAutofit/>
          </a:bodyPr>
          <a:lstStyle/>
          <a:p>
            <a:pPr algn="just"/>
            <a:r>
              <a:rPr lang="en-US" dirty="0" smtClean="0">
                <a:solidFill>
                  <a:srgbClr val="0070C0"/>
                </a:solidFill>
              </a:rPr>
              <a:t>Apical ligament</a:t>
            </a:r>
          </a:p>
          <a:p>
            <a:pPr lvl="1" algn="just"/>
            <a:r>
              <a:rPr lang="en-US" sz="2000" dirty="0" smtClean="0">
                <a:solidFill>
                  <a:srgbClr val="0070C0"/>
                </a:solidFill>
              </a:rPr>
              <a:t>Apex</a:t>
            </a:r>
            <a:r>
              <a:rPr lang="en-US" sz="2000" dirty="0" smtClean="0"/>
              <a:t> of dens to </a:t>
            </a:r>
            <a:r>
              <a:rPr lang="en-US" sz="2000" dirty="0" smtClean="0">
                <a:solidFill>
                  <a:srgbClr val="0070C0"/>
                </a:solidFill>
              </a:rPr>
              <a:t>anterior margin of foramen magnum</a:t>
            </a:r>
          </a:p>
          <a:p>
            <a:pPr algn="just"/>
            <a:endParaRPr lang="en-US" dirty="0" smtClean="0"/>
          </a:p>
          <a:p>
            <a:pPr algn="just"/>
            <a:r>
              <a:rPr lang="en-US" dirty="0" smtClean="0"/>
              <a:t> </a:t>
            </a:r>
            <a:r>
              <a:rPr lang="en-US" dirty="0" smtClean="0">
                <a:solidFill>
                  <a:srgbClr val="0070C0"/>
                </a:solidFill>
              </a:rPr>
              <a:t>Alar ligament </a:t>
            </a:r>
          </a:p>
          <a:p>
            <a:pPr lvl="1" algn="just"/>
            <a:r>
              <a:rPr lang="en-US" sz="2000" dirty="0" smtClean="0"/>
              <a:t>One each side of apical </a:t>
            </a:r>
            <a:r>
              <a:rPr lang="en-US" sz="2000" dirty="0" err="1" smtClean="0"/>
              <a:t>lig</a:t>
            </a:r>
            <a:r>
              <a:rPr lang="en-US" sz="2000" dirty="0" smtClean="0"/>
              <a:t>.</a:t>
            </a:r>
          </a:p>
          <a:p>
            <a:pPr lvl="1" algn="just"/>
            <a:r>
              <a:rPr lang="en-US" sz="2000" dirty="0" smtClean="0"/>
              <a:t>Connect </a:t>
            </a:r>
            <a:r>
              <a:rPr lang="en-US" sz="2000" dirty="0" err="1" smtClean="0"/>
              <a:t>odontoid</a:t>
            </a:r>
            <a:r>
              <a:rPr lang="en-US" sz="2000" dirty="0" smtClean="0"/>
              <a:t> process to the </a:t>
            </a:r>
            <a:r>
              <a:rPr lang="en-US" sz="2000" dirty="0" smtClean="0">
                <a:solidFill>
                  <a:srgbClr val="0070C0"/>
                </a:solidFill>
              </a:rPr>
              <a:t>margin of foramen magnum</a:t>
            </a:r>
            <a:endParaRPr lang="en-US" dirty="0">
              <a:solidFill>
                <a:srgbClr val="0070C0"/>
              </a:solidFill>
            </a:endParaRPr>
          </a:p>
        </p:txBody>
      </p:sp>
      <p:pic>
        <p:nvPicPr>
          <p:cNvPr id="41988" name="Picture 4"/>
          <p:cNvPicPr>
            <a:picLocks noChangeAspect="1" noChangeArrowheads="1"/>
          </p:cNvPicPr>
          <p:nvPr/>
        </p:nvPicPr>
        <p:blipFill>
          <a:blip r:embed="rId3" cstate="print"/>
          <a:srcRect/>
          <a:stretch>
            <a:fillRect/>
          </a:stretch>
        </p:blipFill>
        <p:spPr bwMode="auto">
          <a:xfrm>
            <a:off x="4381500" y="1981200"/>
            <a:ext cx="4762500" cy="280035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08D70083-F559-47B8-B1CF-E946ABADC7ED}" type="slidenum">
              <a:rPr lang="en-US" smtClean="0"/>
              <a:pPr/>
              <a:t>34</a:t>
            </a:fld>
            <a:endParaRPr lang="en-US"/>
          </a:p>
        </p:txBody>
      </p:sp>
      <p:sp>
        <p:nvSpPr>
          <p:cNvPr id="4098" name="Comment 2"/>
          <p:cNvSpPr>
            <a:spLocks noRot="1" noChangeAspect="1" noEditPoints="1" noChangeArrowheads="1" noChangeShapeType="1" noTextEdit="1"/>
          </p:cNvSpPr>
          <p:nvPr/>
        </p:nvSpPr>
        <p:spPr bwMode="auto">
          <a:xfrm>
            <a:off x="4643438" y="2732088"/>
            <a:ext cx="384175" cy="9525"/>
          </a:xfrm>
          <a:custGeom>
            <a:avLst/>
            <a:gdLst>
              <a:gd name="T0" fmla="+- 0 12898 12898"/>
              <a:gd name="T1" fmla="*/ T0 w 1068"/>
              <a:gd name="T2" fmla="+- 0 7590 7590"/>
              <a:gd name="T3" fmla="*/ 7590 h 26"/>
              <a:gd name="T4" fmla="+- 0 12952 12898"/>
              <a:gd name="T5" fmla="*/ T4 w 1068"/>
              <a:gd name="T6" fmla="+- 0 7590 7590"/>
              <a:gd name="T7" fmla="*/ 7590 h 26"/>
              <a:gd name="T8" fmla="+- 0 12978 12898"/>
              <a:gd name="T9" fmla="*/ T8 w 1068"/>
              <a:gd name="T10" fmla="+- 0 7610 7590"/>
              <a:gd name="T11" fmla="*/ 7610 h 26"/>
              <a:gd name="T12" fmla="+- 0 13022 12898"/>
              <a:gd name="T13" fmla="*/ T12 w 1068"/>
              <a:gd name="T14" fmla="+- 0 7615 7590"/>
              <a:gd name="T15" fmla="*/ 7615 h 26"/>
              <a:gd name="T16" fmla="+- 0 13328 12898"/>
              <a:gd name="T17" fmla="*/ T16 w 1068"/>
              <a:gd name="T18" fmla="+- 0 7649 7590"/>
              <a:gd name="T19" fmla="*/ 7649 h 26"/>
              <a:gd name="T20" fmla="+- 0 13657 12898"/>
              <a:gd name="T21" fmla="*/ T20 w 1068"/>
              <a:gd name="T22" fmla="+- 0 7615 7590"/>
              <a:gd name="T23" fmla="*/ 7615 h 26"/>
              <a:gd name="T24" fmla="+- 0 13965 12898"/>
              <a:gd name="T25" fmla="*/ T24 w 1068"/>
              <a:gd name="T26" fmla="+- 0 7615 7590"/>
              <a:gd name="T27" fmla="*/ 7615 h 26"/>
            </a:gdLst>
            <a:ahLst/>
            <a:cxnLst>
              <a:cxn ang="0">
                <a:pos x="T1" y="T3"/>
              </a:cxn>
              <a:cxn ang="0">
                <a:pos x="T5" y="T7"/>
              </a:cxn>
              <a:cxn ang="0">
                <a:pos x="T9" y="T11"/>
              </a:cxn>
              <a:cxn ang="0">
                <a:pos x="T13" y="T15"/>
              </a:cxn>
              <a:cxn ang="0">
                <a:pos x="T17" y="T19"/>
              </a:cxn>
              <a:cxn ang="0">
                <a:pos x="T21" y="T23"/>
              </a:cxn>
              <a:cxn ang="0">
                <a:pos x="T25" y="T27"/>
              </a:cxn>
            </a:cxnLst>
            <a:rect l="0" t="0" r="r" b="b"/>
            <a:pathLst>
              <a:path w="1068" h="26" extrusionOk="0">
                <a:moveTo>
                  <a:pt x="0" y="0"/>
                </a:moveTo>
                <a:cubicBezTo>
                  <a:pt x="54" y="0"/>
                  <a:pt x="80" y="20"/>
                  <a:pt x="124" y="25"/>
                </a:cubicBezTo>
                <a:cubicBezTo>
                  <a:pt x="430" y="59"/>
                  <a:pt x="759" y="25"/>
                  <a:pt x="1067" y="25"/>
                </a:cubicBezTo>
              </a:path>
            </a:pathLst>
          </a:custGeom>
          <a:noFill/>
          <a:ln w="127000" cap="sq">
            <a:solidFill>
              <a:srgbClr val="FFFF00">
                <a:alpha val="33333"/>
              </a:srgbClr>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99" name="Comment 3"/>
          <p:cNvSpPr>
            <a:spLocks noRot="1" noChangeAspect="1" noEditPoints="1" noChangeArrowheads="1" noChangeShapeType="1" noTextEdit="1"/>
          </p:cNvSpPr>
          <p:nvPr/>
        </p:nvSpPr>
        <p:spPr bwMode="auto">
          <a:xfrm>
            <a:off x="4357688" y="2830513"/>
            <a:ext cx="733425" cy="1587"/>
          </a:xfrm>
          <a:custGeom>
            <a:avLst/>
            <a:gdLst>
              <a:gd name="T0" fmla="+- 0 12105 12105"/>
              <a:gd name="T1" fmla="*/ T0 w 2035"/>
              <a:gd name="T2" fmla="+- 0 7863 7863"/>
              <a:gd name="T3" fmla="*/ 7863 h 1"/>
              <a:gd name="T4" fmla="+- 0 12783 12105"/>
              <a:gd name="T5" fmla="*/ T4 w 2035"/>
              <a:gd name="T6" fmla="+- 0 7863 7863"/>
              <a:gd name="T7" fmla="*/ 7863 h 1"/>
              <a:gd name="T8" fmla="+- 0 13461 12105"/>
              <a:gd name="T9" fmla="*/ T8 w 2035"/>
              <a:gd name="T10" fmla="+- 0 7863 7863"/>
              <a:gd name="T11" fmla="*/ 7863 h 1"/>
              <a:gd name="T12" fmla="+- 0 14139 12105"/>
              <a:gd name="T13" fmla="*/ T12 w 2035"/>
              <a:gd name="T14" fmla="+- 0 7863 7863"/>
              <a:gd name="T15" fmla="*/ 7863 h 1"/>
            </a:gdLst>
            <a:ahLst/>
            <a:cxnLst>
              <a:cxn ang="0">
                <a:pos x="T1" y="T3"/>
              </a:cxn>
              <a:cxn ang="0">
                <a:pos x="T5" y="T7"/>
              </a:cxn>
              <a:cxn ang="0">
                <a:pos x="T9" y="T11"/>
              </a:cxn>
              <a:cxn ang="0">
                <a:pos x="T13" y="T15"/>
              </a:cxn>
            </a:cxnLst>
            <a:rect l="0" t="0" r="r" b="b"/>
            <a:pathLst>
              <a:path w="2035" h="1" extrusionOk="0">
                <a:moveTo>
                  <a:pt x="0" y="0"/>
                </a:moveTo>
                <a:cubicBezTo>
                  <a:pt x="678" y="0"/>
                  <a:pt x="1356" y="0"/>
                  <a:pt x="2034" y="0"/>
                </a:cubicBezTo>
              </a:path>
            </a:pathLst>
          </a:custGeom>
          <a:noFill/>
          <a:ln w="127000" cap="sq">
            <a:solidFill>
              <a:srgbClr val="FFFF00">
                <a:alpha val="33333"/>
              </a:srgbClr>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00" name="Comment 4"/>
          <p:cNvSpPr>
            <a:spLocks noRot="1" noChangeAspect="1" noEditPoints="1" noChangeArrowheads="1" noChangeShapeType="1" noTextEdit="1"/>
          </p:cNvSpPr>
          <p:nvPr/>
        </p:nvSpPr>
        <p:spPr bwMode="auto">
          <a:xfrm>
            <a:off x="4633913" y="2938463"/>
            <a:ext cx="376237" cy="9525"/>
          </a:xfrm>
          <a:custGeom>
            <a:avLst/>
            <a:gdLst>
              <a:gd name="T0" fmla="+- 0 12874 12874"/>
              <a:gd name="T1" fmla="*/ T0 w 1042"/>
              <a:gd name="T2" fmla="+- 0 8186 8161"/>
              <a:gd name="T3" fmla="*/ 8186 h 26"/>
              <a:gd name="T4" fmla="+- 0 12920 12874"/>
              <a:gd name="T5" fmla="*/ T4 w 1042"/>
              <a:gd name="T6" fmla="+- 0 8150 8161"/>
              <a:gd name="T7" fmla="*/ 8150 h 26"/>
              <a:gd name="T8" fmla="+- 0 12961 12874"/>
              <a:gd name="T9" fmla="*/ T8 w 1042"/>
              <a:gd name="T10" fmla="+- 0 8161 8161"/>
              <a:gd name="T11" fmla="*/ 8161 h 26"/>
              <a:gd name="T12" fmla="+- 0 13022 12874"/>
              <a:gd name="T13" fmla="*/ T12 w 1042"/>
              <a:gd name="T14" fmla="+- 0 8161 8161"/>
              <a:gd name="T15" fmla="*/ 8161 h 26"/>
              <a:gd name="T16" fmla="+- 0 13320 12874"/>
              <a:gd name="T17" fmla="*/ T16 w 1042"/>
              <a:gd name="T18" fmla="+- 0 8161 8161"/>
              <a:gd name="T19" fmla="*/ 8161 h 26"/>
              <a:gd name="T20" fmla="+- 0 13617 12874"/>
              <a:gd name="T21" fmla="*/ T20 w 1042"/>
              <a:gd name="T22" fmla="+- 0 8161 8161"/>
              <a:gd name="T23" fmla="*/ 8161 h 26"/>
              <a:gd name="T24" fmla="+- 0 13915 12874"/>
              <a:gd name="T25" fmla="*/ T24 w 1042"/>
              <a:gd name="T26" fmla="+- 0 8161 8161"/>
              <a:gd name="T27" fmla="*/ 8161 h 26"/>
            </a:gdLst>
            <a:ahLst/>
            <a:cxnLst>
              <a:cxn ang="0">
                <a:pos x="T1" y="T3"/>
              </a:cxn>
              <a:cxn ang="0">
                <a:pos x="T5" y="T7"/>
              </a:cxn>
              <a:cxn ang="0">
                <a:pos x="T9" y="T11"/>
              </a:cxn>
              <a:cxn ang="0">
                <a:pos x="T13" y="T15"/>
              </a:cxn>
              <a:cxn ang="0">
                <a:pos x="T17" y="T19"/>
              </a:cxn>
              <a:cxn ang="0">
                <a:pos x="T21" y="T23"/>
              </a:cxn>
              <a:cxn ang="0">
                <a:pos x="T25" y="T27"/>
              </a:cxn>
            </a:cxnLst>
            <a:rect l="0" t="0" r="r" b="b"/>
            <a:pathLst>
              <a:path w="1042" h="26" extrusionOk="0">
                <a:moveTo>
                  <a:pt x="0" y="25"/>
                </a:moveTo>
                <a:cubicBezTo>
                  <a:pt x="46" y="-11"/>
                  <a:pt x="87" y="0"/>
                  <a:pt x="148" y="0"/>
                </a:cubicBezTo>
                <a:cubicBezTo>
                  <a:pt x="446" y="0"/>
                  <a:pt x="743" y="0"/>
                  <a:pt x="1041" y="0"/>
                </a:cubicBezTo>
              </a:path>
            </a:pathLst>
          </a:custGeom>
          <a:noFill/>
          <a:ln w="127000" cap="sq">
            <a:solidFill>
              <a:srgbClr val="FFFF00">
                <a:alpha val="33333"/>
              </a:srgbClr>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01" name="Comment 5"/>
          <p:cNvSpPr>
            <a:spLocks noRot="1" noChangeAspect="1" noEditPoints="1" noChangeArrowheads="1" noChangeShapeType="1" noTextEdit="1"/>
          </p:cNvSpPr>
          <p:nvPr/>
        </p:nvSpPr>
        <p:spPr bwMode="auto">
          <a:xfrm>
            <a:off x="7823200" y="2035175"/>
            <a:ext cx="839788" cy="1588"/>
          </a:xfrm>
          <a:custGeom>
            <a:avLst/>
            <a:gdLst>
              <a:gd name="T0" fmla="+- 0 21729 21729"/>
              <a:gd name="T1" fmla="*/ T0 w 2333"/>
              <a:gd name="T2" fmla="+- 0 5655 5655"/>
              <a:gd name="T3" fmla="*/ 5655 h 1"/>
              <a:gd name="T4" fmla="+- 0 22506 21729"/>
              <a:gd name="T5" fmla="*/ T4 w 2333"/>
              <a:gd name="T6" fmla="+- 0 5655 5655"/>
              <a:gd name="T7" fmla="*/ 5655 h 1"/>
              <a:gd name="T8" fmla="+- 0 23284 21729"/>
              <a:gd name="T9" fmla="*/ T8 w 2333"/>
              <a:gd name="T10" fmla="+- 0 5655 5655"/>
              <a:gd name="T11" fmla="*/ 5655 h 1"/>
              <a:gd name="T12" fmla="+- 0 24061 21729"/>
              <a:gd name="T13" fmla="*/ T12 w 2333"/>
              <a:gd name="T14" fmla="+- 0 5655 5655"/>
              <a:gd name="T15" fmla="*/ 5655 h 1"/>
            </a:gdLst>
            <a:ahLst/>
            <a:cxnLst>
              <a:cxn ang="0">
                <a:pos x="T1" y="T3"/>
              </a:cxn>
              <a:cxn ang="0">
                <a:pos x="T5" y="T7"/>
              </a:cxn>
              <a:cxn ang="0">
                <a:pos x="T9" y="T11"/>
              </a:cxn>
              <a:cxn ang="0">
                <a:pos x="T13" y="T15"/>
              </a:cxn>
            </a:cxnLst>
            <a:rect l="0" t="0" r="r" b="b"/>
            <a:pathLst>
              <a:path w="2333" h="1" extrusionOk="0">
                <a:moveTo>
                  <a:pt x="0" y="0"/>
                </a:moveTo>
                <a:cubicBezTo>
                  <a:pt x="777" y="0"/>
                  <a:pt x="1555" y="0"/>
                  <a:pt x="2332" y="0"/>
                </a:cubicBezTo>
              </a:path>
            </a:pathLst>
          </a:custGeom>
          <a:noFill/>
          <a:ln w="127000" cap="sq">
            <a:solidFill>
              <a:srgbClr val="FFFF00">
                <a:alpha val="33333"/>
              </a:srgbClr>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228600" y="1524000"/>
            <a:ext cx="4038600" cy="4525963"/>
          </a:xfrm>
        </p:spPr>
        <p:txBody>
          <a:bodyPr>
            <a:normAutofit/>
          </a:bodyPr>
          <a:lstStyle/>
          <a:p>
            <a:pPr algn="just"/>
            <a:r>
              <a:rPr lang="en-US" sz="2400" dirty="0" smtClean="0">
                <a:solidFill>
                  <a:srgbClr val="0070C0"/>
                </a:solidFill>
              </a:rPr>
              <a:t>Cruciate ligament </a:t>
            </a:r>
          </a:p>
          <a:p>
            <a:pPr lvl="1" algn="just"/>
            <a:r>
              <a:rPr lang="en-US" sz="2000" dirty="0" smtClean="0">
                <a:solidFill>
                  <a:srgbClr val="0070C0"/>
                </a:solidFill>
              </a:rPr>
              <a:t>Transverse part</a:t>
            </a:r>
          </a:p>
          <a:p>
            <a:pPr lvl="2" algn="just"/>
            <a:r>
              <a:rPr lang="en-US" dirty="0" smtClean="0"/>
              <a:t>Connect inner margin of lateral mass</a:t>
            </a:r>
          </a:p>
          <a:p>
            <a:pPr lvl="2" algn="just"/>
            <a:r>
              <a:rPr lang="en-US" dirty="0" smtClean="0">
                <a:solidFill>
                  <a:srgbClr val="0070C0"/>
                </a:solidFill>
              </a:rPr>
              <a:t>Pass posterior to </a:t>
            </a:r>
            <a:r>
              <a:rPr lang="en-US" dirty="0" err="1" smtClean="0">
                <a:solidFill>
                  <a:srgbClr val="0070C0"/>
                </a:solidFill>
              </a:rPr>
              <a:t>odontoid</a:t>
            </a:r>
            <a:r>
              <a:rPr lang="en-US" dirty="0" smtClean="0">
                <a:solidFill>
                  <a:srgbClr val="0070C0"/>
                </a:solidFill>
              </a:rPr>
              <a:t> process </a:t>
            </a:r>
          </a:p>
          <a:p>
            <a:pPr lvl="2" algn="just"/>
            <a:r>
              <a:rPr lang="en-US" dirty="0" smtClean="0"/>
              <a:t>Binds </a:t>
            </a:r>
            <a:r>
              <a:rPr lang="en-US" dirty="0" err="1" smtClean="0"/>
              <a:t>odontoid</a:t>
            </a:r>
            <a:r>
              <a:rPr lang="en-US" dirty="0" smtClean="0"/>
              <a:t> process to anterior arch of atlas</a:t>
            </a:r>
          </a:p>
          <a:p>
            <a:pPr lvl="1" algn="just"/>
            <a:r>
              <a:rPr lang="en-US" sz="2000" dirty="0" smtClean="0">
                <a:solidFill>
                  <a:srgbClr val="0070C0"/>
                </a:solidFill>
              </a:rPr>
              <a:t>Longitudinal  (vertical) part</a:t>
            </a:r>
          </a:p>
          <a:p>
            <a:pPr lvl="2" algn="just"/>
            <a:r>
              <a:rPr lang="en-US" dirty="0" smtClean="0"/>
              <a:t>Posterior surface of </a:t>
            </a:r>
            <a:r>
              <a:rPr lang="en-US" dirty="0" smtClean="0">
                <a:solidFill>
                  <a:srgbClr val="0070C0"/>
                </a:solidFill>
              </a:rPr>
              <a:t>body</a:t>
            </a:r>
            <a:r>
              <a:rPr lang="en-US" dirty="0" smtClean="0"/>
              <a:t> </a:t>
            </a:r>
            <a:r>
              <a:rPr lang="en-US" dirty="0" smtClean="0">
                <a:solidFill>
                  <a:srgbClr val="0070C0"/>
                </a:solidFill>
              </a:rPr>
              <a:t>of axis </a:t>
            </a:r>
            <a:r>
              <a:rPr lang="en-US" dirty="0" smtClean="0"/>
              <a:t>to </a:t>
            </a:r>
            <a:r>
              <a:rPr lang="en-US" dirty="0" smtClean="0">
                <a:solidFill>
                  <a:srgbClr val="0070C0"/>
                </a:solidFill>
              </a:rPr>
              <a:t>anterior margin of foramen magnum</a:t>
            </a:r>
            <a:endParaRPr lang="en-US" dirty="0">
              <a:solidFill>
                <a:srgbClr val="0070C0"/>
              </a:solidFill>
            </a:endParaRPr>
          </a:p>
        </p:txBody>
      </p:sp>
      <p:sp>
        <p:nvSpPr>
          <p:cNvPr id="6" name="Slide Number Placeholder 5"/>
          <p:cNvSpPr>
            <a:spLocks noGrp="1"/>
          </p:cNvSpPr>
          <p:nvPr>
            <p:ph type="sldNum" sz="quarter" idx="12"/>
          </p:nvPr>
        </p:nvSpPr>
        <p:spPr/>
        <p:txBody>
          <a:bodyPr/>
          <a:lstStyle/>
          <a:p>
            <a:fld id="{08D70083-F559-47B8-B1CF-E946ABADC7ED}" type="slidenum">
              <a:rPr lang="en-US" smtClean="0"/>
              <a:pPr/>
              <a:t>35</a:t>
            </a:fld>
            <a:endParaRPr lang="en-US"/>
          </a:p>
        </p:txBody>
      </p:sp>
      <p:pic>
        <p:nvPicPr>
          <p:cNvPr id="64516" name="Picture 4" descr="http://www.easynotecards.com/uploads/570/6/_53022d86_13d85ffda7d__8000_00003835.jpg"/>
          <p:cNvPicPr>
            <a:picLocks noChangeAspect="1" noChangeArrowheads="1"/>
          </p:cNvPicPr>
          <p:nvPr/>
        </p:nvPicPr>
        <p:blipFill>
          <a:blip r:embed="rId3" cstate="print"/>
          <a:srcRect l="21893" r="13018" b="19635"/>
          <a:stretch>
            <a:fillRect/>
          </a:stretch>
        </p:blipFill>
        <p:spPr bwMode="auto">
          <a:xfrm>
            <a:off x="4876800" y="1066800"/>
            <a:ext cx="3086100" cy="2468880"/>
          </a:xfrm>
          <a:prstGeom prst="rect">
            <a:avLst/>
          </a:prstGeom>
          <a:noFill/>
        </p:spPr>
      </p:pic>
      <p:pic>
        <p:nvPicPr>
          <p:cNvPr id="147458" name="Picture 2"/>
          <p:cNvPicPr>
            <a:picLocks noChangeAspect="1" noChangeArrowheads="1"/>
          </p:cNvPicPr>
          <p:nvPr/>
        </p:nvPicPr>
        <p:blipFill>
          <a:blip r:embed="rId4" cstate="print"/>
          <a:srcRect r="50000" b="55212"/>
          <a:stretch>
            <a:fillRect/>
          </a:stretch>
        </p:blipFill>
        <p:spPr bwMode="auto">
          <a:xfrm>
            <a:off x="4605338" y="3657600"/>
            <a:ext cx="4538662" cy="2619375"/>
          </a:xfrm>
          <a:prstGeom prst="rect">
            <a:avLst/>
          </a:prstGeom>
          <a:noFill/>
          <a:ln w="9525">
            <a:noFill/>
            <a:miter lim="800000"/>
            <a:headEnd/>
            <a:tailEnd/>
          </a:ln>
        </p:spPr>
      </p:pic>
      <mc:AlternateContent xmlns:mc="http://schemas.openxmlformats.org/markup-compatibility/2006" xmlns:p14="http://schemas.microsoft.com/office/powerpoint/2010/main">
        <mc:Choice Requires="p14">
          <p:contentPart p14:bwMode="auto" r:id="rId5">
            <p14:nvContentPartPr>
              <p14:cNvPr id="147459" name="Ink 3"/>
              <p14:cNvContentPartPr>
                <a14:cpLocks xmlns:a14="http://schemas.microsoft.com/office/drawing/2010/main" noRot="1" noChangeAspect="1" noEditPoints="1" noChangeArrowheads="1" noChangeShapeType="1"/>
              </p14:cNvContentPartPr>
              <p14:nvPr/>
            </p14:nvContentPartPr>
            <p14:xfrm>
              <a:off x="5224463" y="3724275"/>
              <a:ext cx="963612" cy="34925"/>
            </p14:xfrm>
          </p:contentPart>
        </mc:Choice>
        <mc:Fallback xmlns="">
          <p:pic>
            <p:nvPicPr>
              <p:cNvPr id="147459" name="Ink 3"/>
              <p:cNvPicPr>
                <a:picLocks noRot="1" noChangeAspect="1" noEditPoints="1" noChangeArrowheads="1" noChangeShapeType="1"/>
              </p:cNvPicPr>
              <p:nvPr/>
            </p:nvPicPr>
            <p:blipFill>
              <a:blip r:embed="rId6"/>
              <a:stretch>
                <a:fillRect/>
              </a:stretch>
            </p:blipFill>
            <p:spPr>
              <a:xfrm>
                <a:off x="5208625" y="3662186"/>
                <a:ext cx="995288" cy="159103"/>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47460" name="Ink 4"/>
              <p14:cNvContentPartPr>
                <a14:cpLocks xmlns:a14="http://schemas.microsoft.com/office/drawing/2010/main" noRot="1" noChangeAspect="1" noEditPoints="1" noChangeArrowheads="1" noChangeShapeType="1"/>
              </p14:cNvContentPartPr>
              <p14:nvPr/>
            </p14:nvContentPartPr>
            <p14:xfrm>
              <a:off x="5322888" y="3857625"/>
              <a:ext cx="749300" cy="9525"/>
            </p14:xfrm>
          </p:contentPart>
        </mc:Choice>
        <mc:Fallback xmlns="">
          <p:pic>
            <p:nvPicPr>
              <p:cNvPr id="147460" name="Ink 4"/>
              <p:cNvPicPr>
                <a:picLocks noRot="1" noChangeAspect="1" noEditPoints="1" noChangeArrowheads="1" noChangeShapeType="1"/>
              </p:cNvPicPr>
              <p:nvPr/>
            </p:nvPicPr>
            <p:blipFill>
              <a:blip r:embed="rId8"/>
              <a:stretch>
                <a:fillRect/>
              </a:stretch>
            </p:blipFill>
            <p:spPr>
              <a:xfrm>
                <a:off x="5306685" y="3793148"/>
                <a:ext cx="781346" cy="138479"/>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47461" name="Ink 5"/>
              <p14:cNvContentPartPr>
                <a14:cpLocks xmlns:a14="http://schemas.microsoft.com/office/drawing/2010/main" noRot="1" noChangeAspect="1" noEditPoints="1" noChangeArrowheads="1" noChangeShapeType="1"/>
              </p14:cNvContentPartPr>
              <p14:nvPr/>
            </p14:nvContentPartPr>
            <p14:xfrm>
              <a:off x="4867275" y="6197600"/>
              <a:ext cx="793750" cy="1588"/>
            </p14:xfrm>
          </p:contentPart>
        </mc:Choice>
        <mc:Fallback xmlns="">
          <p:pic>
            <p:nvPicPr>
              <p:cNvPr id="147461" name="Ink 5"/>
              <p:cNvPicPr>
                <a:picLocks noRot="1" noChangeAspect="1" noEditPoints="1" noChangeArrowheads="1" noChangeShapeType="1"/>
              </p:cNvPicPr>
              <p:nvPr/>
            </p:nvPicPr>
            <p:blipFill>
              <a:blip r:embed="rId10"/>
              <a:stretch>
                <a:fillRect/>
              </a:stretch>
            </p:blipFill>
            <p:spPr>
              <a:xfrm>
                <a:off x="4851076" y="5918112"/>
                <a:ext cx="825788" cy="560564"/>
              </a:xfrm>
              <a:prstGeom prst="rect">
                <a:avLst/>
              </a:prstGeom>
            </p:spPr>
          </p:pic>
        </mc:Fallback>
      </mc:AlternateContent>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152400" y="1600200"/>
            <a:ext cx="4191000" cy="4525963"/>
          </a:xfrm>
        </p:spPr>
        <p:txBody>
          <a:bodyPr/>
          <a:lstStyle/>
          <a:p>
            <a:pPr algn="just"/>
            <a:r>
              <a:rPr lang="en-US" dirty="0" err="1" smtClean="0">
                <a:solidFill>
                  <a:srgbClr val="0070C0"/>
                </a:solidFill>
              </a:rPr>
              <a:t>Membrana</a:t>
            </a:r>
            <a:r>
              <a:rPr lang="en-US" dirty="0" smtClean="0">
                <a:solidFill>
                  <a:srgbClr val="0070C0"/>
                </a:solidFill>
              </a:rPr>
              <a:t> </a:t>
            </a:r>
            <a:r>
              <a:rPr lang="en-US" dirty="0" err="1" smtClean="0">
                <a:solidFill>
                  <a:srgbClr val="0070C0"/>
                </a:solidFill>
              </a:rPr>
              <a:t>tectoria</a:t>
            </a:r>
            <a:endParaRPr lang="en-US" dirty="0" smtClean="0">
              <a:solidFill>
                <a:srgbClr val="0070C0"/>
              </a:solidFill>
            </a:endParaRPr>
          </a:p>
          <a:p>
            <a:pPr lvl="1" algn="just"/>
            <a:r>
              <a:rPr lang="en-US" sz="2000" dirty="0" smtClean="0"/>
              <a:t>Upward continuation of </a:t>
            </a:r>
            <a:r>
              <a:rPr lang="en-US" sz="2000" dirty="0" smtClean="0">
                <a:solidFill>
                  <a:srgbClr val="0070C0"/>
                </a:solidFill>
              </a:rPr>
              <a:t>posterior longitudinal ligament</a:t>
            </a:r>
          </a:p>
          <a:p>
            <a:pPr lvl="1" algn="just"/>
            <a:endParaRPr lang="en-US" sz="2000" dirty="0" smtClean="0"/>
          </a:p>
          <a:p>
            <a:pPr lvl="1" algn="just"/>
            <a:r>
              <a:rPr lang="en-US" sz="2000" dirty="0" smtClean="0"/>
              <a:t>Attached above to occipital bone just within foramen magnum</a:t>
            </a:r>
          </a:p>
          <a:p>
            <a:pPr lvl="1" algn="just"/>
            <a:endParaRPr lang="en-US" sz="2000" dirty="0" smtClean="0"/>
          </a:p>
          <a:p>
            <a:pPr lvl="1" algn="just"/>
            <a:r>
              <a:rPr lang="en-US" sz="2000" dirty="0" smtClean="0"/>
              <a:t>Covers the apical, </a:t>
            </a:r>
            <a:r>
              <a:rPr lang="en-US" sz="2000" dirty="0" err="1" smtClean="0"/>
              <a:t>alar</a:t>
            </a:r>
            <a:r>
              <a:rPr lang="en-US" sz="2000" dirty="0" smtClean="0"/>
              <a:t>, and </a:t>
            </a:r>
            <a:r>
              <a:rPr lang="en-US" sz="2000" dirty="0" err="1" smtClean="0"/>
              <a:t>cruciate</a:t>
            </a:r>
            <a:r>
              <a:rPr lang="en-US" sz="2000" dirty="0" smtClean="0"/>
              <a:t> ligaments</a:t>
            </a:r>
          </a:p>
          <a:p>
            <a:endParaRPr lang="en-US" dirty="0"/>
          </a:p>
        </p:txBody>
      </p:sp>
      <p:sp>
        <p:nvSpPr>
          <p:cNvPr id="5" name="Slide Number Placeholder 4"/>
          <p:cNvSpPr>
            <a:spLocks noGrp="1"/>
          </p:cNvSpPr>
          <p:nvPr>
            <p:ph type="sldNum" sz="quarter" idx="12"/>
          </p:nvPr>
        </p:nvSpPr>
        <p:spPr/>
        <p:txBody>
          <a:bodyPr/>
          <a:lstStyle/>
          <a:p>
            <a:fld id="{08D70083-F559-47B8-B1CF-E946ABADC7ED}" type="slidenum">
              <a:rPr lang="en-US" smtClean="0"/>
              <a:pPr/>
              <a:t>36</a:t>
            </a:fld>
            <a:endParaRPr lang="en-US"/>
          </a:p>
        </p:txBody>
      </p:sp>
      <p:grpSp>
        <p:nvGrpSpPr>
          <p:cNvPr id="2" name="Group 7"/>
          <p:cNvGrpSpPr/>
          <p:nvPr/>
        </p:nvGrpSpPr>
        <p:grpSpPr>
          <a:xfrm>
            <a:off x="4419600" y="2057400"/>
            <a:ext cx="4447571" cy="2651760"/>
            <a:chOff x="4419600" y="2362200"/>
            <a:chExt cx="4447571" cy="2651760"/>
          </a:xfrm>
        </p:grpSpPr>
        <p:pic>
          <p:nvPicPr>
            <p:cNvPr id="44034" name="Picture 2"/>
            <p:cNvPicPr>
              <a:picLocks noChangeAspect="1" noChangeArrowheads="1"/>
            </p:cNvPicPr>
            <p:nvPr/>
          </p:nvPicPr>
          <p:blipFill>
            <a:blip r:embed="rId3" cstate="print"/>
            <a:srcRect/>
            <a:stretch>
              <a:fillRect/>
            </a:stretch>
          </p:blipFill>
          <p:spPr bwMode="auto">
            <a:xfrm>
              <a:off x="4419600" y="2362200"/>
              <a:ext cx="4447571" cy="2651760"/>
            </a:xfrm>
            <a:prstGeom prst="rect">
              <a:avLst/>
            </a:prstGeom>
            <a:noFill/>
            <a:ln w="9525">
              <a:noFill/>
              <a:miter lim="800000"/>
              <a:headEnd/>
              <a:tailEnd/>
            </a:ln>
          </p:spPr>
        </p:pic>
        <p:sp>
          <p:nvSpPr>
            <p:cNvPr id="6146" name="Comment 2"/>
            <p:cNvSpPr>
              <a:spLocks noRot="1" noChangeAspect="1" noEditPoints="1" noChangeArrowheads="1" noChangeShapeType="1" noTextEdit="1"/>
            </p:cNvSpPr>
            <p:nvPr/>
          </p:nvSpPr>
          <p:spPr bwMode="auto">
            <a:xfrm>
              <a:off x="7804150" y="4017963"/>
              <a:ext cx="1000125" cy="19050"/>
            </a:xfrm>
            <a:custGeom>
              <a:avLst/>
              <a:gdLst>
                <a:gd name="T0" fmla="+- 0 21679 21679"/>
                <a:gd name="T1" fmla="*/ T0 w 2779"/>
                <a:gd name="T2" fmla="+- 0 11162 11162"/>
                <a:gd name="T3" fmla="*/ 11162 h 51"/>
                <a:gd name="T4" fmla="+- 0 21908 21679"/>
                <a:gd name="T5" fmla="*/ T4 w 2779"/>
                <a:gd name="T6" fmla="+- 0 11162 11162"/>
                <a:gd name="T7" fmla="*/ 11162 h 51"/>
                <a:gd name="T8" fmla="+- 0 22149 21679"/>
                <a:gd name="T9" fmla="*/ T8 w 2779"/>
                <a:gd name="T10" fmla="+- 0 11140 11162"/>
                <a:gd name="T11" fmla="*/ 11140 h 51"/>
                <a:gd name="T12" fmla="+- 0 22374 21679"/>
                <a:gd name="T13" fmla="*/ T12 w 2779"/>
                <a:gd name="T14" fmla="+- 0 11187 11162"/>
                <a:gd name="T15" fmla="*/ 11187 h 51"/>
                <a:gd name="T16" fmla="+- 0 22492 21679"/>
                <a:gd name="T17" fmla="*/ T16 w 2779"/>
                <a:gd name="T18" fmla="+- 0 11212 11162"/>
                <a:gd name="T19" fmla="*/ 11212 h 51"/>
                <a:gd name="T20" fmla="+- 0 22600 21679"/>
                <a:gd name="T21" fmla="*/ T20 w 2779"/>
                <a:gd name="T22" fmla="+- 0 11212 11162"/>
                <a:gd name="T23" fmla="*/ 11212 h 51"/>
                <a:gd name="T24" fmla="+- 0 22721 21679"/>
                <a:gd name="T25" fmla="*/ T24 w 2779"/>
                <a:gd name="T26" fmla="+- 0 11212 11162"/>
                <a:gd name="T27" fmla="*/ 11212 h 51"/>
                <a:gd name="T28" fmla="+- 0 23300 21679"/>
                <a:gd name="T29" fmla="*/ T28 w 2779"/>
                <a:gd name="T30" fmla="+- 0 11212 11162"/>
                <a:gd name="T31" fmla="*/ 11212 h 51"/>
                <a:gd name="T32" fmla="+- 0 23878 21679"/>
                <a:gd name="T33" fmla="*/ T32 w 2779"/>
                <a:gd name="T34" fmla="+- 0 11212 11162"/>
                <a:gd name="T35" fmla="*/ 11212 h 51"/>
                <a:gd name="T36" fmla="+- 0 24457 21679"/>
                <a:gd name="T37" fmla="*/ T36 w 2779"/>
                <a:gd name="T38" fmla="+- 0 11212 11162"/>
                <a:gd name="T39" fmla="*/ 11212 h 5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2779" h="51" extrusionOk="0">
                  <a:moveTo>
                    <a:pt x="0" y="0"/>
                  </a:moveTo>
                  <a:cubicBezTo>
                    <a:pt x="229" y="0"/>
                    <a:pt x="470" y="-22"/>
                    <a:pt x="695" y="25"/>
                  </a:cubicBezTo>
                  <a:cubicBezTo>
                    <a:pt x="813" y="50"/>
                    <a:pt x="921" y="50"/>
                    <a:pt x="1042" y="50"/>
                  </a:cubicBezTo>
                  <a:cubicBezTo>
                    <a:pt x="1621" y="50"/>
                    <a:pt x="2199" y="50"/>
                    <a:pt x="2778" y="50"/>
                  </a:cubicBezTo>
                </a:path>
              </a:pathLst>
            </a:custGeom>
            <a:noFill/>
            <a:ln w="127000" cap="sq">
              <a:solidFill>
                <a:srgbClr val="FFFF00">
                  <a:alpha val="33333"/>
                </a:srgbClr>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fontAlgn="auto" hangingPunct="1">
              <a:spcAft>
                <a:spcPts val="0"/>
              </a:spcAft>
              <a:defRPr/>
            </a:pPr>
            <a:r>
              <a:rPr lang="en-US" dirty="0" smtClean="0">
                <a:solidFill>
                  <a:srgbClr val="C00000"/>
                </a:solidFill>
              </a:rPr>
              <a:t>Hangman’s #</a:t>
            </a:r>
          </a:p>
        </p:txBody>
      </p:sp>
      <p:sp>
        <p:nvSpPr>
          <p:cNvPr id="35843" name="Rectangle 3"/>
          <p:cNvSpPr>
            <a:spLocks noGrp="1" noChangeArrowheads="1"/>
          </p:cNvSpPr>
          <p:nvPr>
            <p:ph sz="half" idx="1"/>
          </p:nvPr>
        </p:nvSpPr>
        <p:spPr/>
        <p:txBody>
          <a:bodyPr/>
          <a:lstStyle/>
          <a:p>
            <a:pPr algn="just" eaLnBrk="1" hangingPunct="1"/>
            <a:r>
              <a:rPr lang="en-US" dirty="0" smtClean="0"/>
              <a:t>Fracture of dens and the pedicles of C2</a:t>
            </a:r>
          </a:p>
          <a:p>
            <a:pPr algn="just" eaLnBrk="1" hangingPunct="1"/>
            <a:endParaRPr lang="en-US" dirty="0" smtClean="0"/>
          </a:p>
          <a:p>
            <a:pPr algn="just" eaLnBrk="1" hangingPunct="1"/>
            <a:r>
              <a:rPr lang="en-US" dirty="0" smtClean="0"/>
              <a:t>Occur in hanging</a:t>
            </a:r>
          </a:p>
        </p:txBody>
      </p:sp>
      <p:pic>
        <p:nvPicPr>
          <p:cNvPr id="35844" name="Picture 4" descr="auto2"/>
          <p:cNvPicPr>
            <a:picLocks noChangeAspect="1" noChangeArrowheads="1"/>
          </p:cNvPicPr>
          <p:nvPr/>
        </p:nvPicPr>
        <p:blipFill>
          <a:blip r:embed="rId3" cstate="print"/>
          <a:srcRect l="40277" t="44101" r="33334" b="34805"/>
          <a:stretch>
            <a:fillRect/>
          </a:stretch>
        </p:blipFill>
        <p:spPr bwMode="auto">
          <a:xfrm>
            <a:off x="4572000" y="1371600"/>
            <a:ext cx="4267200" cy="41910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08D70083-F559-47B8-B1CF-E946ABADC7ED}"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normAutofit fontScale="90000"/>
          </a:bodyPr>
          <a:lstStyle/>
          <a:p>
            <a:pPr algn="l" eaLnBrk="1" fontAlgn="auto" hangingPunct="1">
              <a:spcAft>
                <a:spcPts val="0"/>
              </a:spcAft>
              <a:defRPr/>
            </a:pPr>
            <a:r>
              <a:rPr lang="en-US" dirty="0" smtClean="0">
                <a:solidFill>
                  <a:srgbClr val="C00000"/>
                </a:solidFill>
              </a:rPr>
              <a:t>Whiplash injury</a:t>
            </a:r>
            <a:br>
              <a:rPr lang="en-US" dirty="0" smtClean="0">
                <a:solidFill>
                  <a:srgbClr val="C00000"/>
                </a:solidFill>
              </a:rPr>
            </a:br>
            <a:r>
              <a:rPr lang="en-US" dirty="0" smtClean="0">
                <a:solidFill>
                  <a:srgbClr val="C00000"/>
                </a:solidFill>
              </a:rPr>
              <a:t> of neck</a:t>
            </a:r>
          </a:p>
        </p:txBody>
      </p:sp>
      <p:sp>
        <p:nvSpPr>
          <p:cNvPr id="36867" name="Rectangle 3"/>
          <p:cNvSpPr>
            <a:spLocks noGrp="1" noChangeArrowheads="1"/>
          </p:cNvSpPr>
          <p:nvPr>
            <p:ph idx="1"/>
          </p:nvPr>
        </p:nvSpPr>
        <p:spPr>
          <a:xfrm>
            <a:off x="457200" y="1600200"/>
            <a:ext cx="4038600" cy="4530725"/>
          </a:xfrm>
        </p:spPr>
        <p:txBody>
          <a:bodyPr>
            <a:normAutofit lnSpcReduction="10000"/>
          </a:bodyPr>
          <a:lstStyle/>
          <a:p>
            <a:pPr algn="just"/>
            <a:r>
              <a:rPr lang="en-US" sz="2000" dirty="0" smtClean="0"/>
              <a:t>Produced by a force that drives the trunk forward while the head lags behind, causing the head to hyperextend and neck to </a:t>
            </a:r>
            <a:r>
              <a:rPr lang="en-US" sz="2000" dirty="0" err="1" smtClean="0"/>
              <a:t>hyperflex</a:t>
            </a:r>
            <a:r>
              <a:rPr lang="en-US" sz="2000" dirty="0" smtClean="0"/>
              <a:t> rapidly</a:t>
            </a:r>
          </a:p>
          <a:p>
            <a:pPr algn="just" eaLnBrk="1" hangingPunct="1"/>
            <a:r>
              <a:rPr lang="en-US" sz="2000" dirty="0" smtClean="0"/>
              <a:t>Occur due to </a:t>
            </a:r>
            <a:r>
              <a:rPr lang="en-US" sz="2000" dirty="0" smtClean="0">
                <a:solidFill>
                  <a:srgbClr val="0070C0"/>
                </a:solidFill>
              </a:rPr>
              <a:t>hyperextension followed by </a:t>
            </a:r>
            <a:r>
              <a:rPr lang="en-US" sz="2000" dirty="0" err="1" smtClean="0">
                <a:solidFill>
                  <a:srgbClr val="0070C0"/>
                </a:solidFill>
              </a:rPr>
              <a:t>hyperflexion</a:t>
            </a:r>
            <a:r>
              <a:rPr lang="en-US" sz="2000" dirty="0" smtClean="0">
                <a:solidFill>
                  <a:srgbClr val="0070C0"/>
                </a:solidFill>
              </a:rPr>
              <a:t> </a:t>
            </a:r>
            <a:r>
              <a:rPr lang="en-US" sz="2000" dirty="0" smtClean="0"/>
              <a:t>of neck rapidly </a:t>
            </a:r>
          </a:p>
          <a:p>
            <a:pPr algn="just" eaLnBrk="1" hangingPunct="1"/>
            <a:r>
              <a:rPr lang="en-US" sz="2000" dirty="0" smtClean="0"/>
              <a:t>Occur in </a:t>
            </a:r>
            <a:r>
              <a:rPr lang="en-US" sz="2000" dirty="0" smtClean="0">
                <a:solidFill>
                  <a:srgbClr val="0070C0"/>
                </a:solidFill>
              </a:rPr>
              <a:t>rear-end mobile collision</a:t>
            </a:r>
          </a:p>
          <a:p>
            <a:pPr algn="just" eaLnBrk="1" hangingPunct="1"/>
            <a:r>
              <a:rPr lang="en-US" sz="2000" dirty="0" smtClean="0"/>
              <a:t>Occur frequently at the junction of C4&amp;C5 vertebra; </a:t>
            </a:r>
            <a:r>
              <a:rPr lang="en-US" sz="2000" dirty="0" smtClean="0">
                <a:solidFill>
                  <a:srgbClr val="0070C0"/>
                </a:solidFill>
              </a:rPr>
              <a:t>C1-C4 act as lash</a:t>
            </a:r>
            <a:r>
              <a:rPr lang="en-US" sz="2000" dirty="0" smtClean="0"/>
              <a:t> and </a:t>
            </a:r>
            <a:r>
              <a:rPr lang="en-US" sz="2000" dirty="0" smtClean="0">
                <a:solidFill>
                  <a:srgbClr val="0070C0"/>
                </a:solidFill>
              </a:rPr>
              <a:t>C5-C7 vertebra </a:t>
            </a:r>
            <a:r>
              <a:rPr lang="en-US" sz="2000" dirty="0" smtClean="0"/>
              <a:t>act as the </a:t>
            </a:r>
            <a:r>
              <a:rPr lang="en-US" sz="2000" dirty="0" smtClean="0">
                <a:solidFill>
                  <a:srgbClr val="0070C0"/>
                </a:solidFill>
              </a:rPr>
              <a:t>handle of whip</a:t>
            </a:r>
          </a:p>
        </p:txBody>
      </p:sp>
      <p:pic>
        <p:nvPicPr>
          <p:cNvPr id="36868" name="Picture 6" descr="auto2"/>
          <p:cNvPicPr>
            <a:picLocks noGrp="1" noChangeAspect="1" noChangeArrowheads="1"/>
          </p:cNvPicPr>
          <p:nvPr>
            <p:ph type="body" sz="half" idx="4294967295"/>
          </p:nvPr>
        </p:nvPicPr>
        <p:blipFill>
          <a:blip r:embed="rId3" cstate="print"/>
          <a:srcRect l="59312" t="10091" r="15143" b="67934"/>
          <a:stretch>
            <a:fillRect/>
          </a:stretch>
        </p:blipFill>
        <p:spPr>
          <a:xfrm>
            <a:off x="5486400" y="2895600"/>
            <a:ext cx="2649537" cy="3657600"/>
          </a:xfrm>
          <a:noFill/>
        </p:spPr>
      </p:pic>
      <p:pic>
        <p:nvPicPr>
          <p:cNvPr id="36869" name="Picture 5" descr="whiplash"/>
          <p:cNvPicPr>
            <a:picLocks noChangeAspect="1" noChangeArrowheads="1"/>
          </p:cNvPicPr>
          <p:nvPr/>
        </p:nvPicPr>
        <p:blipFill>
          <a:blip r:embed="rId4" cstate="print"/>
          <a:srcRect/>
          <a:stretch>
            <a:fillRect/>
          </a:stretch>
        </p:blipFill>
        <p:spPr bwMode="auto">
          <a:xfrm>
            <a:off x="5029200" y="381000"/>
            <a:ext cx="3609975" cy="219075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08D70083-F559-47B8-B1CF-E946ABADC7ED}"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smtClean="0">
                <a:solidFill>
                  <a:srgbClr val="C00000"/>
                </a:solidFill>
              </a:rPr>
              <a:t>Some other joints between two vertebra</a:t>
            </a:r>
            <a:endParaRPr lang="en-US" dirty="0">
              <a:solidFill>
                <a:srgbClr val="C00000"/>
              </a:solidFill>
            </a:endParaRPr>
          </a:p>
        </p:txBody>
      </p:sp>
      <p:sp>
        <p:nvSpPr>
          <p:cNvPr id="3" name="Content Placeholder 2"/>
          <p:cNvSpPr>
            <a:spLocks noGrp="1"/>
          </p:cNvSpPr>
          <p:nvPr>
            <p:ph sz="half" idx="1"/>
          </p:nvPr>
        </p:nvSpPr>
        <p:spPr/>
        <p:txBody>
          <a:bodyPr>
            <a:normAutofit fontScale="92500" lnSpcReduction="10000"/>
          </a:bodyPr>
          <a:lstStyle/>
          <a:p>
            <a:r>
              <a:rPr lang="en-US" sz="2200" dirty="0" err="1" smtClean="0">
                <a:solidFill>
                  <a:srgbClr val="0070C0"/>
                </a:solidFill>
              </a:rPr>
              <a:t>Zygapophysial</a:t>
            </a:r>
            <a:r>
              <a:rPr lang="en-US" sz="2200" dirty="0" smtClean="0">
                <a:solidFill>
                  <a:srgbClr val="0070C0"/>
                </a:solidFill>
              </a:rPr>
              <a:t> joint  (facet joint) </a:t>
            </a:r>
          </a:p>
          <a:p>
            <a:pPr lvl="1" algn="just"/>
            <a:r>
              <a:rPr lang="en-US" sz="2000" dirty="0" smtClean="0">
                <a:solidFill>
                  <a:srgbClr val="0070C0"/>
                </a:solidFill>
              </a:rPr>
              <a:t>Plane synovial joint </a:t>
            </a:r>
          </a:p>
          <a:p>
            <a:pPr lvl="1" algn="just"/>
            <a:endParaRPr lang="en-US" sz="2000" dirty="0" smtClean="0">
              <a:solidFill>
                <a:srgbClr val="0070C0"/>
              </a:solidFill>
            </a:endParaRPr>
          </a:p>
          <a:p>
            <a:pPr lvl="1" algn="just"/>
            <a:r>
              <a:rPr lang="en-US" sz="2000" dirty="0" smtClean="0"/>
              <a:t>Superior articular process of one vertebra and inferior articular process of  vertebra directly above it </a:t>
            </a:r>
          </a:p>
          <a:p>
            <a:pPr lvl="1" algn="just"/>
            <a:endParaRPr lang="en-US" sz="2000" dirty="0" smtClean="0"/>
          </a:p>
          <a:p>
            <a:pPr lvl="1" algn="just"/>
            <a:r>
              <a:rPr lang="en-US" sz="2000" dirty="0" smtClean="0"/>
              <a:t>Prevent one vertebrae from slipping anteriorly on the vertebra below </a:t>
            </a:r>
          </a:p>
          <a:p>
            <a:pPr lvl="1" algn="just"/>
            <a:endParaRPr lang="en-US" sz="2000" dirty="0" smtClean="0"/>
          </a:p>
          <a:p>
            <a:pPr algn="just"/>
            <a:r>
              <a:rPr lang="en-US" sz="2000" dirty="0" smtClean="0">
                <a:solidFill>
                  <a:srgbClr val="0070C0"/>
                </a:solidFill>
              </a:rPr>
              <a:t>Secondary cartilaginous joint</a:t>
            </a:r>
            <a:r>
              <a:rPr lang="en-US" sz="2200" dirty="0" smtClean="0">
                <a:solidFill>
                  <a:srgbClr val="0070C0"/>
                </a:solidFill>
              </a:rPr>
              <a:t> </a:t>
            </a:r>
          </a:p>
          <a:p>
            <a:pPr lvl="1" algn="just"/>
            <a:r>
              <a:rPr lang="en-US" sz="2000" dirty="0" smtClean="0"/>
              <a:t>Between vertebral body</a:t>
            </a:r>
            <a:endParaRPr lang="en-US" dirty="0"/>
          </a:p>
        </p:txBody>
      </p:sp>
      <p:pic>
        <p:nvPicPr>
          <p:cNvPr id="5" name="Picture 6" descr="C4FF2"/>
          <p:cNvPicPr>
            <a:picLocks noGrp="1" noChangeAspect="1" noChangeArrowheads="1"/>
          </p:cNvPicPr>
          <p:nvPr>
            <p:ph sz="half" idx="2"/>
          </p:nvPr>
        </p:nvPicPr>
        <p:blipFill>
          <a:blip r:embed="rId2" cstate="print"/>
          <a:srcRect l="50943" t="50756" b="9849"/>
          <a:stretch>
            <a:fillRect/>
          </a:stretch>
        </p:blipFill>
        <p:spPr>
          <a:xfrm>
            <a:off x="4724400" y="2438400"/>
            <a:ext cx="4114800" cy="2743200"/>
          </a:xfrm>
          <a:noFill/>
        </p:spPr>
      </p:pic>
      <p:sp>
        <p:nvSpPr>
          <p:cNvPr id="6" name="Slide Number Placeholder 5"/>
          <p:cNvSpPr>
            <a:spLocks noGrp="1"/>
          </p:cNvSpPr>
          <p:nvPr>
            <p:ph type="sldNum" sz="quarter" idx="12"/>
          </p:nvPr>
        </p:nvSpPr>
        <p:spPr/>
        <p:txBody>
          <a:bodyPr/>
          <a:lstStyle/>
          <a:p>
            <a:fld id="{B6F15528-21DE-4FAA-801E-634DDDAF4B2B}" type="slidenum">
              <a:rPr lang="en-US" smtClean="0"/>
              <a:pPr/>
              <a:t>39</a:t>
            </a:fld>
            <a:endParaRPr lang="en-US"/>
          </a:p>
        </p:txBody>
      </p:sp>
      <mc:AlternateContent xmlns:mc="http://schemas.openxmlformats.org/markup-compatibility/2006" xmlns:p14="http://schemas.microsoft.com/office/powerpoint/2010/main">
        <mc:Choice Requires="p14">
          <p:contentPart p14:bwMode="auto" r:id="rId3">
            <p14:nvContentPartPr>
              <p14:cNvPr id="17409" name="Ink 1"/>
              <p14:cNvContentPartPr>
                <a14:cpLocks xmlns:a14="http://schemas.microsoft.com/office/drawing/2010/main" noRot="1" noChangeAspect="1" noEditPoints="1" noChangeArrowheads="1" noChangeShapeType="1"/>
              </p14:cNvContentPartPr>
              <p14:nvPr/>
            </p14:nvContentPartPr>
            <p14:xfrm>
              <a:off x="5062538" y="2724150"/>
              <a:ext cx="858837" cy="1588"/>
            </p14:xfrm>
          </p:contentPart>
        </mc:Choice>
        <mc:Fallback xmlns="">
          <p:pic>
            <p:nvPicPr>
              <p:cNvPr id="17409" name="Ink 1"/>
              <p:cNvPicPr>
                <a:picLocks noRot="1" noChangeAspect="1" noEditPoints="1" noChangeArrowheads="1" noChangeShapeType="1"/>
              </p:cNvPicPr>
              <p:nvPr/>
            </p:nvPicPr>
            <p:blipFill>
              <a:blip r:embed="rId4"/>
              <a:stretch>
                <a:fillRect/>
              </a:stretch>
            </p:blipFill>
            <p:spPr>
              <a:xfrm>
                <a:off x="5046700" y="2444662"/>
                <a:ext cx="890512" cy="560564"/>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7410" name="Ink 2"/>
              <p14:cNvContentPartPr>
                <a14:cpLocks xmlns:a14="http://schemas.microsoft.com/office/drawing/2010/main" noRot="1" noChangeAspect="1" noEditPoints="1" noChangeArrowheads="1" noChangeShapeType="1"/>
              </p14:cNvContentPartPr>
              <p14:nvPr/>
            </p14:nvContentPartPr>
            <p14:xfrm>
              <a:off x="5249863" y="2901950"/>
              <a:ext cx="644525" cy="1588"/>
            </p14:xfrm>
          </p:contentPart>
        </mc:Choice>
        <mc:Fallback xmlns="">
          <p:pic>
            <p:nvPicPr>
              <p:cNvPr id="17410" name="Ink 2"/>
              <p:cNvPicPr>
                <a:picLocks noRot="1" noChangeAspect="1" noEditPoints="1" noChangeArrowheads="1" noChangeShapeType="1"/>
              </p:cNvPicPr>
              <p:nvPr/>
            </p:nvPicPr>
            <p:blipFill>
              <a:blip r:embed="rId6"/>
              <a:stretch>
                <a:fillRect/>
              </a:stretch>
            </p:blipFill>
            <p:spPr>
              <a:xfrm>
                <a:off x="5234020" y="2622462"/>
                <a:ext cx="676211" cy="560564"/>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7411" name="Ink 3"/>
              <p14:cNvContentPartPr>
                <a14:cpLocks xmlns:a14="http://schemas.microsoft.com/office/drawing/2010/main" noRot="1" noChangeAspect="1" noEditPoints="1" noChangeArrowheads="1" noChangeShapeType="1"/>
              </p14:cNvContentPartPr>
              <p14:nvPr/>
            </p14:nvContentPartPr>
            <p14:xfrm>
              <a:off x="7750175" y="4446588"/>
              <a:ext cx="1100138" cy="19050"/>
            </p14:xfrm>
          </p:contentPart>
        </mc:Choice>
        <mc:Fallback xmlns="">
          <p:pic>
            <p:nvPicPr>
              <p:cNvPr id="17411" name="Ink 3"/>
              <p:cNvPicPr>
                <a:picLocks noRot="1" noChangeAspect="1" noEditPoints="1" noChangeArrowheads="1" noChangeShapeType="1"/>
              </p:cNvPicPr>
              <p:nvPr/>
            </p:nvPicPr>
            <p:blipFill>
              <a:blip r:embed="rId8"/>
              <a:stretch>
                <a:fillRect/>
              </a:stretch>
            </p:blipFill>
            <p:spPr>
              <a:xfrm>
                <a:off x="7734335" y="4383328"/>
                <a:ext cx="1132177" cy="145571"/>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wipe(down)">
                                      <p:cBhvr>
                                        <p:cTn id="13" dur="500"/>
                                        <p:tgtEl>
                                          <p:spTgt spid="3">
                                            <p:txEl>
                                              <p:pRg st="3" end="3"/>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wipe(down)">
                                      <p:cBhvr>
                                        <p:cTn id="16" dur="500"/>
                                        <p:tgtEl>
                                          <p:spTgt spid="3">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wipe(down)">
                                      <p:cBhvr>
                                        <p:cTn id="21" dur="500"/>
                                        <p:tgtEl>
                                          <p:spTgt spid="3">
                                            <p:txEl>
                                              <p:pRg st="7" end="7"/>
                                            </p:txEl>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Effect transition="in" filter="wipe(down)">
                                      <p:cBhvr>
                                        <p:cTn id="24"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C00000"/>
                </a:solidFill>
              </a:rPr>
              <a:t>Intervertebral disc</a:t>
            </a:r>
            <a:endParaRPr lang="en-US" dirty="0">
              <a:solidFill>
                <a:srgbClr val="C00000"/>
              </a:solidFill>
            </a:endParaRPr>
          </a:p>
        </p:txBody>
      </p:sp>
      <p:sp>
        <p:nvSpPr>
          <p:cNvPr id="3" name="Content Placeholder 2"/>
          <p:cNvSpPr>
            <a:spLocks noGrp="1"/>
          </p:cNvSpPr>
          <p:nvPr>
            <p:ph sz="half" idx="1"/>
          </p:nvPr>
        </p:nvSpPr>
        <p:spPr/>
        <p:txBody>
          <a:bodyPr>
            <a:normAutofit/>
          </a:bodyPr>
          <a:lstStyle/>
          <a:p>
            <a:pPr algn="just">
              <a:defRPr/>
            </a:pPr>
            <a:r>
              <a:rPr lang="en-US" sz="1800" dirty="0" err="1" smtClean="0">
                <a:solidFill>
                  <a:srgbClr val="0070C0"/>
                </a:solidFill>
              </a:rPr>
              <a:t>Fibrocartilagenous</a:t>
            </a:r>
            <a:r>
              <a:rPr lang="en-US" sz="1800" dirty="0" smtClean="0">
                <a:solidFill>
                  <a:srgbClr val="0070C0"/>
                </a:solidFill>
              </a:rPr>
              <a:t> disc </a:t>
            </a:r>
            <a:r>
              <a:rPr lang="en-US" sz="1800" dirty="0" smtClean="0"/>
              <a:t>between bodies of two vertebra </a:t>
            </a:r>
          </a:p>
          <a:p>
            <a:pPr algn="just">
              <a:defRPr/>
            </a:pPr>
            <a:endParaRPr lang="en-US" sz="1800" dirty="0" smtClean="0"/>
          </a:p>
          <a:p>
            <a:pPr algn="just">
              <a:defRPr/>
            </a:pPr>
            <a:r>
              <a:rPr lang="en-US" sz="1800" dirty="0" smtClean="0"/>
              <a:t>Functions as a shock absorber</a:t>
            </a:r>
          </a:p>
          <a:p>
            <a:pPr algn="just">
              <a:defRPr/>
            </a:pPr>
            <a:endParaRPr lang="en-US" sz="1800" dirty="0" smtClean="0"/>
          </a:p>
          <a:p>
            <a:pPr algn="just">
              <a:defRPr/>
            </a:pPr>
            <a:r>
              <a:rPr lang="en-US" sz="1800" dirty="0" smtClean="0">
                <a:solidFill>
                  <a:srgbClr val="0070C0"/>
                </a:solidFill>
              </a:rPr>
              <a:t>2 parts </a:t>
            </a:r>
          </a:p>
          <a:p>
            <a:pPr lvl="1" algn="just">
              <a:defRPr/>
            </a:pPr>
            <a:r>
              <a:rPr lang="en-US" sz="1800" dirty="0" smtClean="0">
                <a:solidFill>
                  <a:srgbClr val="0070C0"/>
                </a:solidFill>
              </a:rPr>
              <a:t>Nucleus pulposus </a:t>
            </a:r>
          </a:p>
          <a:p>
            <a:pPr lvl="2" algn="just">
              <a:defRPr/>
            </a:pPr>
            <a:r>
              <a:rPr lang="en-US" sz="1600" dirty="0" smtClean="0">
                <a:solidFill>
                  <a:srgbClr val="0070C0"/>
                </a:solidFill>
              </a:rPr>
              <a:t>Gel like substance </a:t>
            </a:r>
            <a:r>
              <a:rPr lang="en-US" sz="1600" dirty="0" smtClean="0"/>
              <a:t>situated in the </a:t>
            </a:r>
            <a:r>
              <a:rPr lang="en-US" sz="1600" dirty="0" smtClean="0">
                <a:solidFill>
                  <a:srgbClr val="0070C0"/>
                </a:solidFill>
              </a:rPr>
              <a:t>central portion </a:t>
            </a:r>
            <a:r>
              <a:rPr lang="en-US" sz="1600" dirty="0" smtClean="0"/>
              <a:t>of intervertebral disc</a:t>
            </a:r>
          </a:p>
          <a:p>
            <a:pPr lvl="2" algn="just">
              <a:defRPr/>
            </a:pPr>
            <a:endParaRPr lang="en-US" sz="1600" dirty="0" smtClean="0"/>
          </a:p>
          <a:p>
            <a:pPr lvl="1" algn="just">
              <a:defRPr/>
            </a:pPr>
            <a:r>
              <a:rPr lang="en-US" sz="1800" dirty="0" smtClean="0">
                <a:solidFill>
                  <a:srgbClr val="0070C0"/>
                </a:solidFill>
              </a:rPr>
              <a:t>Annulus </a:t>
            </a:r>
            <a:r>
              <a:rPr lang="en-US" sz="1800" dirty="0" err="1" smtClean="0">
                <a:solidFill>
                  <a:srgbClr val="0070C0"/>
                </a:solidFill>
              </a:rPr>
              <a:t>fibrosus</a:t>
            </a:r>
            <a:r>
              <a:rPr lang="en-US" sz="1800" dirty="0" smtClean="0">
                <a:solidFill>
                  <a:srgbClr val="0070C0"/>
                </a:solidFill>
              </a:rPr>
              <a:t> </a:t>
            </a:r>
          </a:p>
          <a:p>
            <a:pPr lvl="2" algn="just">
              <a:defRPr/>
            </a:pPr>
            <a:r>
              <a:rPr lang="en-US" sz="1600" dirty="0" smtClean="0"/>
              <a:t>Consists of concentric layer of </a:t>
            </a:r>
            <a:r>
              <a:rPr lang="en-US" sz="1600" dirty="0" smtClean="0">
                <a:solidFill>
                  <a:srgbClr val="0070C0"/>
                </a:solidFill>
              </a:rPr>
              <a:t>fibrous tissue and  </a:t>
            </a:r>
            <a:r>
              <a:rPr lang="en-US" sz="1600" dirty="0" err="1" smtClean="0">
                <a:solidFill>
                  <a:srgbClr val="0070C0"/>
                </a:solidFill>
              </a:rPr>
              <a:t>fibrocartilage</a:t>
            </a:r>
            <a:endParaRPr lang="en-US" sz="1600" dirty="0" smtClean="0">
              <a:solidFill>
                <a:srgbClr val="0070C0"/>
              </a:solidFill>
            </a:endParaRPr>
          </a:p>
          <a:p>
            <a:endParaRPr lang="en-US" dirty="0"/>
          </a:p>
        </p:txBody>
      </p:sp>
      <p:pic>
        <p:nvPicPr>
          <p:cNvPr id="5" name="Picture 7" descr="vert-column"/>
          <p:cNvPicPr>
            <a:picLocks noChangeAspect="1" noChangeArrowheads="1"/>
          </p:cNvPicPr>
          <p:nvPr/>
        </p:nvPicPr>
        <p:blipFill>
          <a:blip r:embed="rId2" cstate="print"/>
          <a:srcRect l="67924" t="31667" b="25000"/>
          <a:stretch>
            <a:fillRect/>
          </a:stretch>
        </p:blipFill>
        <p:spPr bwMode="auto">
          <a:xfrm>
            <a:off x="6629400" y="228600"/>
            <a:ext cx="1295400" cy="1981200"/>
          </a:xfrm>
          <a:prstGeom prst="rect">
            <a:avLst/>
          </a:prstGeom>
          <a:noFill/>
          <a:ln w="9525">
            <a:noFill/>
            <a:miter lim="800000"/>
            <a:headEnd/>
            <a:tailEnd/>
          </a:ln>
        </p:spPr>
      </p:pic>
      <p:pic>
        <p:nvPicPr>
          <p:cNvPr id="1026" name="Picture 2"/>
          <p:cNvPicPr>
            <a:picLocks noChangeAspect="1" noChangeArrowheads="1"/>
          </p:cNvPicPr>
          <p:nvPr/>
        </p:nvPicPr>
        <p:blipFill>
          <a:blip r:embed="rId3" cstate="print"/>
          <a:srcRect/>
          <a:stretch>
            <a:fillRect/>
          </a:stretch>
        </p:blipFill>
        <p:spPr bwMode="auto">
          <a:xfrm>
            <a:off x="4876800" y="2590800"/>
            <a:ext cx="3857625" cy="3057525"/>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6F15528-21DE-4FAA-801E-634DDDAF4B2B}" type="slidenum">
              <a:rPr lang="en-US" smtClean="0"/>
              <a:pPr/>
              <a:t>40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ipe(down)">
                                      <p:cBhvr>
                                        <p:cTn id="10" dur="500"/>
                                        <p:tgtEl>
                                          <p:spTgt spid="3">
                                            <p:txEl>
                                              <p:pRg st="2" end="2"/>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wipe(down)">
                                      <p:cBhvr>
                                        <p:cTn id="13" dur="500"/>
                                        <p:tgtEl>
                                          <p:spTgt spid="3">
                                            <p:txEl>
                                              <p:pRg st="4" end="4"/>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wipe(down)">
                                      <p:cBhvr>
                                        <p:cTn id="16" dur="500"/>
                                        <p:tgtEl>
                                          <p:spTgt spid="3">
                                            <p:txEl>
                                              <p:pRg st="5" end="5"/>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wipe(down)">
                                      <p:cBhvr>
                                        <p:cTn id="19" dur="500"/>
                                        <p:tgtEl>
                                          <p:spTgt spid="3">
                                            <p:txEl>
                                              <p:pRg st="6" end="6"/>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wipe(down)">
                                      <p:cBhvr>
                                        <p:cTn id="22" dur="500"/>
                                        <p:tgtEl>
                                          <p:spTgt spid="3">
                                            <p:txEl>
                                              <p:pRg st="8" end="8"/>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animEffect transition="in" filter="wipe(down)">
                                      <p:cBhvr>
                                        <p:cTn id="25"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smtClean="0">
                <a:solidFill>
                  <a:srgbClr val="C00000"/>
                </a:solidFill>
              </a:rPr>
              <a:t>Disc prolapse </a:t>
            </a:r>
            <a:br>
              <a:rPr lang="en-US" sz="4400" dirty="0" smtClean="0">
                <a:solidFill>
                  <a:srgbClr val="C00000"/>
                </a:solidFill>
              </a:rPr>
            </a:br>
            <a:r>
              <a:rPr lang="en-US" sz="3600" dirty="0" smtClean="0">
                <a:solidFill>
                  <a:srgbClr val="C00000"/>
                </a:solidFill>
              </a:rPr>
              <a:t>(herniated intervertebral disc)</a:t>
            </a:r>
            <a:endParaRPr lang="en-US" sz="3600" dirty="0">
              <a:solidFill>
                <a:srgbClr val="C00000"/>
              </a:solidFill>
            </a:endParaRPr>
          </a:p>
        </p:txBody>
      </p:sp>
      <p:pic>
        <p:nvPicPr>
          <p:cNvPr id="5" name="Picture 6" descr="herniation"/>
          <p:cNvPicPr>
            <a:picLocks noChangeAspect="1" noChangeArrowheads="1"/>
          </p:cNvPicPr>
          <p:nvPr/>
        </p:nvPicPr>
        <p:blipFill>
          <a:blip r:embed="rId2" cstate="print"/>
          <a:srcRect/>
          <a:stretch>
            <a:fillRect/>
          </a:stretch>
        </p:blipFill>
        <p:spPr>
          <a:xfrm>
            <a:off x="533400" y="1828800"/>
            <a:ext cx="2914650" cy="3105150"/>
          </a:xfrm>
          <a:prstGeom prst="rect">
            <a:avLst/>
          </a:prstGeom>
          <a:noFill/>
        </p:spPr>
      </p:pic>
      <p:pic>
        <p:nvPicPr>
          <p:cNvPr id="6" name="Picture 5" descr="CB4FF6"/>
          <p:cNvPicPr>
            <a:picLocks noChangeAspect="1" noChangeArrowheads="1"/>
          </p:cNvPicPr>
          <p:nvPr/>
        </p:nvPicPr>
        <p:blipFill>
          <a:blip r:embed="rId3" cstate="print"/>
          <a:srcRect l="50919" t="38383"/>
          <a:stretch>
            <a:fillRect/>
          </a:stretch>
        </p:blipFill>
        <p:spPr bwMode="auto">
          <a:xfrm>
            <a:off x="4267200" y="2133600"/>
            <a:ext cx="3819525" cy="2324100"/>
          </a:xfrm>
          <a:prstGeom prst="rect">
            <a:avLst/>
          </a:prstGeom>
          <a:noFill/>
          <a:ln w="9525">
            <a:noFill/>
            <a:miter lim="800000"/>
            <a:headEnd/>
            <a:tailEnd/>
          </a:ln>
        </p:spPr>
      </p:pic>
      <p:sp>
        <p:nvSpPr>
          <p:cNvPr id="7" name="Rectangle 6"/>
          <p:cNvSpPr/>
          <p:nvPr/>
        </p:nvSpPr>
        <p:spPr>
          <a:xfrm>
            <a:off x="533400" y="4953000"/>
            <a:ext cx="4572000" cy="830997"/>
          </a:xfrm>
          <a:prstGeom prst="rect">
            <a:avLst/>
          </a:prstGeom>
        </p:spPr>
        <p:txBody>
          <a:bodyPr>
            <a:spAutoFit/>
          </a:bodyPr>
          <a:lstStyle/>
          <a:p>
            <a:pPr marL="219456">
              <a:defRPr/>
            </a:pPr>
            <a:r>
              <a:rPr lang="en-US" sz="1600" dirty="0" smtClean="0"/>
              <a:t>In disc prolapse, nucleus pulposus </a:t>
            </a:r>
            <a:r>
              <a:rPr lang="en-US" sz="1600" dirty="0" err="1" smtClean="0"/>
              <a:t>herniate</a:t>
            </a:r>
            <a:r>
              <a:rPr lang="en-US" sz="1600" dirty="0" smtClean="0"/>
              <a:t> </a:t>
            </a:r>
            <a:r>
              <a:rPr lang="en-US" sz="1600" dirty="0" err="1" smtClean="0"/>
              <a:t>posterolaterally</a:t>
            </a:r>
            <a:r>
              <a:rPr lang="en-US" sz="1600" dirty="0" smtClean="0"/>
              <a:t>, usually rupture annulus </a:t>
            </a:r>
            <a:r>
              <a:rPr lang="en-US" sz="1600" dirty="0" err="1" smtClean="0"/>
              <a:t>fibrosus</a:t>
            </a:r>
            <a:r>
              <a:rPr lang="en-US" sz="1600" dirty="0" smtClean="0"/>
              <a:t> and compress the root</a:t>
            </a:r>
          </a:p>
        </p:txBody>
      </p:sp>
      <p:sp>
        <p:nvSpPr>
          <p:cNvPr id="8" name="Slide Number Placeholder 7"/>
          <p:cNvSpPr>
            <a:spLocks noGrp="1"/>
          </p:cNvSpPr>
          <p:nvPr>
            <p:ph type="sldNum" sz="quarter" idx="12"/>
          </p:nvPr>
        </p:nvSpPr>
        <p:spPr/>
        <p:txBody>
          <a:bodyPr/>
          <a:lstStyle/>
          <a:p>
            <a:fld id="{B6F15528-21DE-4FAA-801E-634DDDAF4B2B}"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solidFill>
                  <a:srgbClr val="C00000"/>
                </a:solidFill>
              </a:rPr>
              <a:t>Spina bifida</a:t>
            </a:r>
            <a:endParaRPr lang="en-US" dirty="0">
              <a:solidFill>
                <a:srgbClr val="C00000"/>
              </a:solidFill>
            </a:endParaRPr>
          </a:p>
        </p:txBody>
      </p:sp>
      <p:sp>
        <p:nvSpPr>
          <p:cNvPr id="3" name="Content Placeholder 2"/>
          <p:cNvSpPr>
            <a:spLocks noGrp="1"/>
          </p:cNvSpPr>
          <p:nvPr>
            <p:ph idx="1"/>
          </p:nvPr>
        </p:nvSpPr>
        <p:spPr/>
        <p:txBody>
          <a:bodyPr>
            <a:normAutofit fontScale="85000" lnSpcReduction="20000"/>
          </a:bodyPr>
          <a:lstStyle/>
          <a:p>
            <a:pPr algn="just"/>
            <a:r>
              <a:rPr lang="en-US" dirty="0" smtClean="0"/>
              <a:t>Due to </a:t>
            </a:r>
            <a:r>
              <a:rPr lang="en-US" dirty="0" smtClean="0">
                <a:solidFill>
                  <a:srgbClr val="0070C0"/>
                </a:solidFill>
              </a:rPr>
              <a:t>imperfect fusion or nonunion of the vertebral arches</a:t>
            </a:r>
          </a:p>
          <a:p>
            <a:pPr algn="just"/>
            <a:endParaRPr lang="en-US" dirty="0" smtClean="0"/>
          </a:p>
          <a:p>
            <a:pPr algn="just"/>
            <a:r>
              <a:rPr lang="en-US" dirty="0" smtClean="0">
                <a:solidFill>
                  <a:srgbClr val="0070C0"/>
                </a:solidFill>
              </a:rPr>
              <a:t>Spina bifida </a:t>
            </a:r>
            <a:r>
              <a:rPr lang="en-US" dirty="0" err="1" smtClean="0">
                <a:solidFill>
                  <a:srgbClr val="0070C0"/>
                </a:solidFill>
              </a:rPr>
              <a:t>occulta</a:t>
            </a:r>
            <a:endParaRPr lang="en-US" dirty="0" smtClean="0">
              <a:solidFill>
                <a:srgbClr val="0070C0"/>
              </a:solidFill>
            </a:endParaRPr>
          </a:p>
          <a:p>
            <a:pPr lvl="1" algn="just"/>
            <a:r>
              <a:rPr lang="en-US" dirty="0" smtClean="0"/>
              <a:t>Involve only </a:t>
            </a:r>
            <a:r>
              <a:rPr lang="en-US" b="1" dirty="0" smtClean="0"/>
              <a:t>the bony vertebral arches</a:t>
            </a:r>
            <a:r>
              <a:rPr lang="en-US" dirty="0" smtClean="0"/>
              <a:t>, leaving the spinal cord intact</a:t>
            </a:r>
          </a:p>
          <a:p>
            <a:pPr lvl="1" algn="just"/>
            <a:r>
              <a:rPr lang="en-US" dirty="0" smtClean="0"/>
              <a:t>Bony defect is covered by skin with plenty of hairs</a:t>
            </a:r>
          </a:p>
          <a:p>
            <a:pPr lvl="1" algn="just"/>
            <a:r>
              <a:rPr lang="en-US" dirty="0" smtClean="0"/>
              <a:t>No neurological deficits occur</a:t>
            </a:r>
          </a:p>
          <a:p>
            <a:pPr algn="just"/>
            <a:endParaRPr lang="en-US" dirty="0" smtClean="0"/>
          </a:p>
          <a:p>
            <a:pPr algn="just"/>
            <a:r>
              <a:rPr lang="en-US" dirty="0" smtClean="0">
                <a:solidFill>
                  <a:srgbClr val="0070C0"/>
                </a:solidFill>
              </a:rPr>
              <a:t>Spina bifida </a:t>
            </a:r>
            <a:r>
              <a:rPr lang="en-US" dirty="0" err="1" smtClean="0">
                <a:solidFill>
                  <a:srgbClr val="0070C0"/>
                </a:solidFill>
              </a:rPr>
              <a:t>cystica</a:t>
            </a:r>
            <a:r>
              <a:rPr lang="en-US" dirty="0" smtClean="0">
                <a:solidFill>
                  <a:srgbClr val="0070C0"/>
                </a:solidFill>
              </a:rPr>
              <a:t> (meningocele)</a:t>
            </a:r>
          </a:p>
          <a:p>
            <a:pPr lvl="1" algn="just"/>
            <a:r>
              <a:rPr lang="en-US" dirty="0" smtClean="0"/>
              <a:t>Meninges comes out through the gap, but spinal cord lie at its normal position</a:t>
            </a:r>
          </a:p>
          <a:p>
            <a:pPr lvl="1" algn="just"/>
            <a:endParaRPr lang="en-US" dirty="0" smtClean="0"/>
          </a:p>
          <a:p>
            <a:pPr algn="just"/>
            <a:r>
              <a:rPr lang="en-US" dirty="0" err="1" smtClean="0">
                <a:solidFill>
                  <a:srgbClr val="0070C0"/>
                </a:solidFill>
              </a:rPr>
              <a:t>Meningomyelocele</a:t>
            </a:r>
            <a:r>
              <a:rPr lang="en-US" dirty="0" smtClean="0">
                <a:solidFill>
                  <a:srgbClr val="0070C0"/>
                </a:solidFill>
              </a:rPr>
              <a:t> </a:t>
            </a:r>
          </a:p>
          <a:p>
            <a:pPr lvl="1" algn="just"/>
            <a:r>
              <a:rPr lang="en-US" dirty="0" smtClean="0"/>
              <a:t>Meninges  and spinal cord both comes out through the gap</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42</a:t>
            </a:fld>
            <a:endParaRPr lang="en-US"/>
          </a:p>
        </p:txBody>
      </p:sp>
      <p:pic>
        <p:nvPicPr>
          <p:cNvPr id="5" name="Picture 5" descr="vertebrae-spine"/>
          <p:cNvPicPr>
            <a:picLocks noChangeAspect="1" noChangeArrowheads="1"/>
          </p:cNvPicPr>
          <p:nvPr/>
        </p:nvPicPr>
        <p:blipFill>
          <a:blip r:embed="rId2" cstate="print"/>
          <a:srcRect/>
          <a:stretch>
            <a:fillRect/>
          </a:stretch>
        </p:blipFill>
        <p:spPr bwMode="auto">
          <a:xfrm>
            <a:off x="6172201" y="0"/>
            <a:ext cx="1755533" cy="15544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43</a:t>
            </a:fld>
            <a:endParaRPr lang="en-US"/>
          </a:p>
        </p:txBody>
      </p:sp>
      <p:pic>
        <p:nvPicPr>
          <p:cNvPr id="74754" name="Picture 2" descr="http://www.indianmedguru.com/images/meni.jpg"/>
          <p:cNvPicPr>
            <a:picLocks noChangeAspect="1" noChangeArrowheads="1"/>
          </p:cNvPicPr>
          <p:nvPr/>
        </p:nvPicPr>
        <p:blipFill>
          <a:blip r:embed="rId3" cstate="print"/>
          <a:srcRect/>
          <a:stretch>
            <a:fillRect/>
          </a:stretch>
        </p:blipFill>
        <p:spPr bwMode="auto">
          <a:xfrm>
            <a:off x="5715000" y="4419600"/>
            <a:ext cx="2409825" cy="1828800"/>
          </a:xfrm>
          <a:prstGeom prst="rect">
            <a:avLst/>
          </a:prstGeom>
          <a:noFill/>
        </p:spPr>
      </p:pic>
      <p:pic>
        <p:nvPicPr>
          <p:cNvPr id="74756" name="Picture 4" descr="front"/>
          <p:cNvPicPr>
            <a:picLocks noChangeAspect="1" noChangeArrowheads="1"/>
          </p:cNvPicPr>
          <p:nvPr/>
        </p:nvPicPr>
        <p:blipFill>
          <a:blip r:embed="rId4" cstate="print"/>
          <a:srcRect/>
          <a:stretch>
            <a:fillRect/>
          </a:stretch>
        </p:blipFill>
        <p:spPr bwMode="auto">
          <a:xfrm>
            <a:off x="609600" y="4419600"/>
            <a:ext cx="2432990" cy="1828800"/>
          </a:xfrm>
          <a:prstGeom prst="rect">
            <a:avLst/>
          </a:prstGeom>
          <a:noFill/>
        </p:spPr>
      </p:pic>
      <p:grpSp>
        <p:nvGrpSpPr>
          <p:cNvPr id="2" name="Group 8"/>
          <p:cNvGrpSpPr/>
          <p:nvPr/>
        </p:nvGrpSpPr>
        <p:grpSpPr>
          <a:xfrm>
            <a:off x="3276600" y="4648200"/>
            <a:ext cx="2257625" cy="1465421"/>
            <a:chOff x="2590800" y="4648200"/>
            <a:chExt cx="2257625" cy="1465421"/>
          </a:xfrm>
        </p:grpSpPr>
        <p:pic>
          <p:nvPicPr>
            <p:cNvPr id="74758" name="Picture 6" descr="front"/>
            <p:cNvPicPr>
              <a:picLocks noChangeAspect="1" noChangeArrowheads="1"/>
            </p:cNvPicPr>
            <p:nvPr/>
          </p:nvPicPr>
          <p:blipFill>
            <a:blip r:embed="rId5" cstate="print"/>
            <a:srcRect/>
            <a:stretch>
              <a:fillRect/>
            </a:stretch>
          </p:blipFill>
          <p:spPr bwMode="auto">
            <a:xfrm>
              <a:off x="2590800" y="4648200"/>
              <a:ext cx="2257625" cy="1463040"/>
            </a:xfrm>
            <a:prstGeom prst="rect">
              <a:avLst/>
            </a:prstGeom>
            <a:noFill/>
          </p:spPr>
        </p:pic>
        <p:sp>
          <p:nvSpPr>
            <p:cNvPr id="8" name="TextBox 7"/>
            <p:cNvSpPr txBox="1"/>
            <p:nvPr/>
          </p:nvSpPr>
          <p:spPr>
            <a:xfrm>
              <a:off x="3429000" y="5867400"/>
              <a:ext cx="994183" cy="246221"/>
            </a:xfrm>
            <a:prstGeom prst="rect">
              <a:avLst/>
            </a:prstGeom>
            <a:noFill/>
          </p:spPr>
          <p:txBody>
            <a:bodyPr wrap="none" rtlCol="0">
              <a:spAutoFit/>
            </a:bodyPr>
            <a:lstStyle/>
            <a:p>
              <a:r>
                <a:rPr lang="en-US" sz="1000" b="1" dirty="0" smtClean="0"/>
                <a:t>Meningocele </a:t>
              </a:r>
              <a:endParaRPr lang="en-US" sz="1000" b="1" dirty="0"/>
            </a:p>
          </p:txBody>
        </p:sp>
      </p:grpSp>
      <p:pic>
        <p:nvPicPr>
          <p:cNvPr id="74759" name="Picture 7"/>
          <p:cNvPicPr>
            <a:picLocks noChangeAspect="1" noChangeArrowheads="1"/>
          </p:cNvPicPr>
          <p:nvPr/>
        </p:nvPicPr>
        <p:blipFill>
          <a:blip r:embed="rId6" cstate="print"/>
          <a:srcRect/>
          <a:stretch>
            <a:fillRect/>
          </a:stretch>
        </p:blipFill>
        <p:spPr bwMode="auto">
          <a:xfrm>
            <a:off x="914400" y="1219200"/>
            <a:ext cx="7277100" cy="2524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err="1" smtClean="0">
                <a:solidFill>
                  <a:srgbClr val="C00000"/>
                </a:solidFill>
              </a:rPr>
              <a:t>Spondylitis</a:t>
            </a:r>
            <a:r>
              <a:rPr lang="en-US" sz="4400" dirty="0" smtClean="0">
                <a:solidFill>
                  <a:srgbClr val="C00000"/>
                </a:solidFill>
              </a:rPr>
              <a:t> </a:t>
            </a:r>
            <a:br>
              <a:rPr lang="en-US" sz="4400" dirty="0" smtClean="0">
                <a:solidFill>
                  <a:srgbClr val="C00000"/>
                </a:solidFill>
              </a:rPr>
            </a:br>
            <a:r>
              <a:rPr lang="en-US" sz="4400" dirty="0" smtClean="0">
                <a:solidFill>
                  <a:srgbClr val="C00000"/>
                </a:solidFill>
              </a:rPr>
              <a:t>(</a:t>
            </a:r>
            <a:r>
              <a:rPr lang="en-US" sz="4400" dirty="0" err="1" smtClean="0">
                <a:solidFill>
                  <a:srgbClr val="C00000"/>
                </a:solidFill>
              </a:rPr>
              <a:t>ankylosing</a:t>
            </a:r>
            <a:r>
              <a:rPr lang="en-US" sz="4400" dirty="0" smtClean="0">
                <a:solidFill>
                  <a:srgbClr val="C00000"/>
                </a:solidFill>
              </a:rPr>
              <a:t> </a:t>
            </a:r>
            <a:r>
              <a:rPr lang="en-US" sz="4400" dirty="0" err="1" smtClean="0">
                <a:solidFill>
                  <a:srgbClr val="C00000"/>
                </a:solidFill>
              </a:rPr>
              <a:t>spondylitis</a:t>
            </a:r>
            <a:r>
              <a:rPr lang="en-US" sz="4400" dirty="0" smtClean="0">
                <a:solidFill>
                  <a:srgbClr val="C00000"/>
                </a:solidFill>
              </a:rPr>
              <a:t>)</a:t>
            </a:r>
            <a:endParaRPr lang="en-US" dirty="0">
              <a:solidFill>
                <a:srgbClr val="C00000"/>
              </a:solidFill>
            </a:endParaRPr>
          </a:p>
        </p:txBody>
      </p:sp>
      <p:sp>
        <p:nvSpPr>
          <p:cNvPr id="3" name="Content Placeholder 2"/>
          <p:cNvSpPr>
            <a:spLocks noGrp="1"/>
          </p:cNvSpPr>
          <p:nvPr>
            <p:ph sz="half" idx="1"/>
          </p:nvPr>
        </p:nvSpPr>
        <p:spPr>
          <a:xfrm>
            <a:off x="457200" y="2057400"/>
            <a:ext cx="4038600" cy="4068763"/>
          </a:xfrm>
        </p:spPr>
        <p:txBody>
          <a:bodyPr>
            <a:normAutofit/>
          </a:bodyPr>
          <a:lstStyle/>
          <a:p>
            <a:pPr algn="just">
              <a:lnSpc>
                <a:spcPct val="80000"/>
              </a:lnSpc>
            </a:pPr>
            <a:r>
              <a:rPr lang="en-US" sz="2400" dirty="0" smtClean="0">
                <a:solidFill>
                  <a:srgbClr val="0070C0"/>
                </a:solidFill>
              </a:rPr>
              <a:t>Inflammation</a:t>
            </a:r>
            <a:r>
              <a:rPr lang="en-US" sz="2400" dirty="0" smtClean="0"/>
              <a:t> of a vertebra</a:t>
            </a:r>
          </a:p>
          <a:p>
            <a:pPr algn="just">
              <a:lnSpc>
                <a:spcPct val="80000"/>
              </a:lnSpc>
            </a:pPr>
            <a:endParaRPr lang="en-US" sz="2400" dirty="0" smtClean="0"/>
          </a:p>
          <a:p>
            <a:pPr algn="just">
              <a:lnSpc>
                <a:spcPct val="80000"/>
              </a:lnSpc>
            </a:pPr>
            <a:r>
              <a:rPr lang="en-US" sz="2400" dirty="0" smtClean="0"/>
              <a:t>Cause back </a:t>
            </a:r>
            <a:r>
              <a:rPr lang="en-US" sz="2400" dirty="0" smtClean="0">
                <a:solidFill>
                  <a:srgbClr val="0070C0"/>
                </a:solidFill>
              </a:rPr>
              <a:t>pain and stiffness</a:t>
            </a:r>
          </a:p>
          <a:p>
            <a:pPr algn="just">
              <a:lnSpc>
                <a:spcPct val="80000"/>
              </a:lnSpc>
            </a:pPr>
            <a:endParaRPr lang="en-US" sz="2400" dirty="0" smtClean="0"/>
          </a:p>
          <a:p>
            <a:pPr algn="just">
              <a:lnSpc>
                <a:spcPct val="80000"/>
              </a:lnSpc>
            </a:pPr>
            <a:r>
              <a:rPr lang="en-US" sz="2400" dirty="0" smtClean="0"/>
              <a:t>May grow or fuse together resulting in a rigid spine </a:t>
            </a:r>
          </a:p>
          <a:p>
            <a:pPr algn="just">
              <a:lnSpc>
                <a:spcPct val="80000"/>
              </a:lnSpc>
            </a:pPr>
            <a:endParaRPr lang="en-US" sz="2400" dirty="0" smtClean="0"/>
          </a:p>
          <a:p>
            <a:pPr algn="just">
              <a:lnSpc>
                <a:spcPct val="80000"/>
              </a:lnSpc>
            </a:pPr>
            <a:r>
              <a:rPr lang="en-US" sz="2400" dirty="0" smtClean="0"/>
              <a:t>Severe disease may lead to poor posture and deformities</a:t>
            </a:r>
          </a:p>
          <a:p>
            <a:endParaRPr lang="en-US" dirty="0"/>
          </a:p>
        </p:txBody>
      </p:sp>
      <p:pic>
        <p:nvPicPr>
          <p:cNvPr id="5" name="Picture 5" descr="nr55552058"/>
          <p:cNvPicPr>
            <a:picLocks noGrp="1" noChangeAspect="1" noChangeArrowheads="1"/>
          </p:cNvPicPr>
          <p:nvPr>
            <p:ph sz="half" idx="2"/>
          </p:nvPr>
        </p:nvPicPr>
        <p:blipFill>
          <a:blip r:embed="rId2" cstate="print"/>
          <a:srcRect/>
          <a:stretch>
            <a:fillRect/>
          </a:stretch>
        </p:blipFill>
        <p:spPr>
          <a:xfrm>
            <a:off x="4724400" y="2667000"/>
            <a:ext cx="4038600" cy="2633663"/>
          </a:xfrm>
          <a:noFill/>
        </p:spPr>
      </p:pic>
      <p:grpSp>
        <p:nvGrpSpPr>
          <p:cNvPr id="10" name="Group 9"/>
          <p:cNvGrpSpPr/>
          <p:nvPr/>
        </p:nvGrpSpPr>
        <p:grpSpPr>
          <a:xfrm>
            <a:off x="5181600" y="4495800"/>
            <a:ext cx="1245854" cy="779621"/>
            <a:chOff x="5181600" y="4495800"/>
            <a:chExt cx="1245854" cy="779621"/>
          </a:xfrm>
        </p:grpSpPr>
        <p:cxnSp>
          <p:nvCxnSpPr>
            <p:cNvPr id="7" name="Straight Connector 6"/>
            <p:cNvCxnSpPr/>
            <p:nvPr/>
          </p:nvCxnSpPr>
          <p:spPr>
            <a:xfrm>
              <a:off x="5334000" y="4495800"/>
              <a:ext cx="304800" cy="609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181600" y="5029200"/>
              <a:ext cx="1245854" cy="246221"/>
            </a:xfrm>
            <a:prstGeom prst="rect">
              <a:avLst/>
            </a:prstGeom>
            <a:noFill/>
          </p:spPr>
          <p:txBody>
            <a:bodyPr wrap="none" rtlCol="0">
              <a:spAutoFit/>
            </a:bodyPr>
            <a:lstStyle/>
            <a:p>
              <a:r>
                <a:rPr lang="en-US" sz="1000" dirty="0" err="1" smtClean="0"/>
                <a:t>Zygapophysial</a:t>
              </a:r>
              <a:r>
                <a:rPr lang="en-US" sz="1000" dirty="0" smtClean="0"/>
                <a:t> joint </a:t>
              </a:r>
              <a:endParaRPr lang="en-US" sz="1000" dirty="0"/>
            </a:p>
          </p:txBody>
        </p:sp>
      </p:grpSp>
      <p:sp>
        <p:nvSpPr>
          <p:cNvPr id="11" name="Slide Number Placeholder 10"/>
          <p:cNvSpPr>
            <a:spLocks noGrp="1"/>
          </p:cNvSpPr>
          <p:nvPr>
            <p:ph type="sldNum" sz="quarter" idx="12"/>
          </p:nvPr>
        </p:nvSpPr>
        <p:spPr/>
        <p:txBody>
          <a:bodyPr/>
          <a:lstStyle/>
          <a:p>
            <a:fld id="{B6F15528-21DE-4FAA-801E-634DDDAF4B2B}" type="slidenum">
              <a:rPr lang="en-US" smtClean="0"/>
              <a:pPr/>
              <a:t>44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ipe(down)">
                                      <p:cBhvr>
                                        <p:cTn id="10" dur="500"/>
                                        <p:tgtEl>
                                          <p:spTgt spid="3">
                                            <p:txEl>
                                              <p:pRg st="2" end="2"/>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wipe(down)">
                                      <p:cBhvr>
                                        <p:cTn id="13" dur="500"/>
                                        <p:tgtEl>
                                          <p:spTgt spid="3">
                                            <p:txEl>
                                              <p:pRg st="4" end="4"/>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wipe(down)">
                                      <p:cBhvr>
                                        <p:cTn id="1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C00000"/>
                </a:solidFill>
              </a:rPr>
              <a:t>Spondylolysis and Spondylolisthesis</a:t>
            </a:r>
            <a:endParaRPr lang="en-US" dirty="0">
              <a:solidFill>
                <a:srgbClr val="C00000"/>
              </a:solidFill>
            </a:endParaRPr>
          </a:p>
        </p:txBody>
      </p:sp>
      <p:pic>
        <p:nvPicPr>
          <p:cNvPr id="5" name="Picture 5" descr="cons1_282_155"/>
          <p:cNvPicPr>
            <a:picLocks noChangeAspect="1" noChangeArrowheads="1"/>
          </p:cNvPicPr>
          <p:nvPr/>
        </p:nvPicPr>
        <p:blipFill>
          <a:blip r:embed="rId2" cstate="print"/>
          <a:srcRect/>
          <a:stretch>
            <a:fillRect/>
          </a:stretch>
        </p:blipFill>
        <p:spPr bwMode="auto">
          <a:xfrm>
            <a:off x="762000" y="2057400"/>
            <a:ext cx="1685925" cy="2143125"/>
          </a:xfrm>
          <a:prstGeom prst="rect">
            <a:avLst/>
          </a:prstGeom>
          <a:noFill/>
          <a:ln w="9525">
            <a:noFill/>
            <a:miter lim="800000"/>
            <a:headEnd/>
            <a:tailEnd/>
          </a:ln>
        </p:spPr>
      </p:pic>
      <p:pic>
        <p:nvPicPr>
          <p:cNvPr id="6" name="Picture 7" descr="cons1_287_155"/>
          <p:cNvPicPr>
            <a:picLocks noChangeAspect="1" noChangeArrowheads="1"/>
          </p:cNvPicPr>
          <p:nvPr/>
        </p:nvPicPr>
        <p:blipFill>
          <a:blip r:embed="rId3" cstate="print"/>
          <a:srcRect/>
          <a:stretch>
            <a:fillRect/>
          </a:stretch>
        </p:blipFill>
        <p:spPr bwMode="auto">
          <a:xfrm>
            <a:off x="4724400" y="2133600"/>
            <a:ext cx="1571625" cy="1952625"/>
          </a:xfrm>
          <a:prstGeom prst="rect">
            <a:avLst/>
          </a:prstGeom>
          <a:noFill/>
          <a:ln w="9525">
            <a:noFill/>
            <a:miter lim="800000"/>
            <a:headEnd/>
            <a:tailEnd/>
          </a:ln>
        </p:spPr>
      </p:pic>
      <p:pic>
        <p:nvPicPr>
          <p:cNvPr id="7" name="Picture 7" descr="CB4FF3"/>
          <p:cNvPicPr>
            <a:picLocks noChangeAspect="1" noChangeArrowheads="1"/>
          </p:cNvPicPr>
          <p:nvPr/>
        </p:nvPicPr>
        <p:blipFill>
          <a:blip r:embed="rId4" cstate="print"/>
          <a:srcRect/>
          <a:stretch>
            <a:fillRect/>
          </a:stretch>
        </p:blipFill>
        <p:spPr bwMode="auto">
          <a:xfrm>
            <a:off x="6477000" y="2514600"/>
            <a:ext cx="1895475" cy="1219200"/>
          </a:xfrm>
          <a:prstGeom prst="rect">
            <a:avLst/>
          </a:prstGeom>
          <a:noFill/>
          <a:ln w="9525">
            <a:noFill/>
            <a:miter lim="800000"/>
            <a:headEnd/>
            <a:tailEnd/>
          </a:ln>
        </p:spPr>
      </p:pic>
      <p:sp>
        <p:nvSpPr>
          <p:cNvPr id="8" name="Rectangle 7"/>
          <p:cNvSpPr/>
          <p:nvPr/>
        </p:nvSpPr>
        <p:spPr>
          <a:xfrm>
            <a:off x="0" y="4114800"/>
            <a:ext cx="4572000" cy="646331"/>
          </a:xfrm>
          <a:prstGeom prst="rect">
            <a:avLst/>
          </a:prstGeom>
        </p:spPr>
        <p:txBody>
          <a:bodyPr>
            <a:spAutoFit/>
          </a:bodyPr>
          <a:lstStyle/>
          <a:p>
            <a:r>
              <a:rPr lang="en-US" dirty="0" smtClean="0"/>
              <a:t>Fracture of </a:t>
            </a:r>
            <a:r>
              <a:rPr lang="en-US" dirty="0" err="1" smtClean="0"/>
              <a:t>interarticular</a:t>
            </a:r>
            <a:r>
              <a:rPr lang="en-US" dirty="0" smtClean="0"/>
              <a:t> part of vertebral lamina </a:t>
            </a:r>
            <a:endParaRPr lang="en-US" dirty="0"/>
          </a:p>
        </p:txBody>
      </p:sp>
      <p:sp>
        <p:nvSpPr>
          <p:cNvPr id="9" name="Rectangle 8"/>
          <p:cNvSpPr/>
          <p:nvPr/>
        </p:nvSpPr>
        <p:spPr>
          <a:xfrm>
            <a:off x="4953000" y="4191000"/>
            <a:ext cx="2024913" cy="369332"/>
          </a:xfrm>
          <a:prstGeom prst="rect">
            <a:avLst/>
          </a:prstGeom>
        </p:spPr>
        <p:txBody>
          <a:bodyPr wrap="none">
            <a:spAutoFit/>
          </a:bodyPr>
          <a:lstStyle/>
          <a:p>
            <a:r>
              <a:rPr lang="en-US" dirty="0" smtClean="0"/>
              <a:t>Fracture dislocation</a:t>
            </a:r>
            <a:endParaRPr lang="en-US" dirty="0"/>
          </a:p>
        </p:txBody>
      </p:sp>
      <p:sp>
        <p:nvSpPr>
          <p:cNvPr id="10" name="Slide Number Placeholder 9"/>
          <p:cNvSpPr>
            <a:spLocks noGrp="1"/>
          </p:cNvSpPr>
          <p:nvPr>
            <p:ph type="sldNum" sz="quarter" idx="12"/>
          </p:nvPr>
        </p:nvSpPr>
        <p:spPr/>
        <p:txBody>
          <a:bodyPr/>
          <a:lstStyle/>
          <a:p>
            <a:fld id="{B6F15528-21DE-4FAA-801E-634DDDAF4B2B}" type="slidenum">
              <a:rPr lang="en-US" smtClean="0"/>
              <a:pPr/>
              <a:t>45</a:t>
            </a:fld>
            <a:endParaRPr lang="en-US"/>
          </a:p>
        </p:txBody>
      </p:sp>
      <p:pic>
        <p:nvPicPr>
          <p:cNvPr id="11" name="Picture 5" descr="vertebrae-spine"/>
          <p:cNvPicPr>
            <a:picLocks noChangeAspect="1" noChangeArrowheads="1"/>
          </p:cNvPicPr>
          <p:nvPr/>
        </p:nvPicPr>
        <p:blipFill>
          <a:blip r:embed="rId5" cstate="print"/>
          <a:srcRect/>
          <a:stretch>
            <a:fillRect/>
          </a:stretch>
        </p:blipFill>
        <p:spPr bwMode="auto">
          <a:xfrm>
            <a:off x="3352800" y="4724400"/>
            <a:ext cx="1755533" cy="15544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solidFill>
                  <a:srgbClr val="C00000"/>
                </a:solidFill>
              </a:rPr>
              <a:t>Arterial supply of vertebrae</a:t>
            </a:r>
            <a:endParaRPr lang="en-US" dirty="0">
              <a:solidFill>
                <a:srgbClr val="C00000"/>
              </a:solidFill>
            </a:endParaRPr>
          </a:p>
        </p:txBody>
      </p:sp>
      <p:sp>
        <p:nvSpPr>
          <p:cNvPr id="3" name="Content Placeholder 2"/>
          <p:cNvSpPr>
            <a:spLocks noGrp="1"/>
          </p:cNvSpPr>
          <p:nvPr>
            <p:ph sz="half" idx="1"/>
          </p:nvPr>
        </p:nvSpPr>
        <p:spPr/>
        <p:txBody>
          <a:bodyPr>
            <a:normAutofit fontScale="70000" lnSpcReduction="20000"/>
          </a:bodyPr>
          <a:lstStyle/>
          <a:p>
            <a:r>
              <a:rPr lang="en-US" dirty="0" smtClean="0">
                <a:solidFill>
                  <a:srgbClr val="0070C0"/>
                </a:solidFill>
              </a:rPr>
              <a:t>Segmental arteries</a:t>
            </a:r>
          </a:p>
          <a:p>
            <a:pPr lvl="1"/>
            <a:r>
              <a:rPr lang="en-US" sz="2600" dirty="0" smtClean="0"/>
              <a:t>Vertebral</a:t>
            </a:r>
          </a:p>
          <a:p>
            <a:pPr lvl="1"/>
            <a:endParaRPr lang="en-US" sz="2600" dirty="0" smtClean="0"/>
          </a:p>
          <a:p>
            <a:pPr lvl="1"/>
            <a:r>
              <a:rPr lang="en-US" sz="2600" dirty="0" smtClean="0"/>
              <a:t>Ascending cervical arteries in neck</a:t>
            </a:r>
          </a:p>
          <a:p>
            <a:pPr lvl="1"/>
            <a:endParaRPr lang="en-US" sz="2600" dirty="0" smtClean="0"/>
          </a:p>
          <a:p>
            <a:pPr lvl="1"/>
            <a:r>
              <a:rPr lang="en-US" sz="2600" dirty="0" smtClean="0"/>
              <a:t>Posterior intercostal arteries </a:t>
            </a:r>
          </a:p>
          <a:p>
            <a:pPr lvl="1"/>
            <a:endParaRPr lang="en-US" sz="2600" dirty="0" smtClean="0"/>
          </a:p>
          <a:p>
            <a:pPr lvl="1"/>
            <a:r>
              <a:rPr lang="en-US" sz="2600" dirty="0" smtClean="0"/>
              <a:t>Subcostal</a:t>
            </a:r>
          </a:p>
          <a:p>
            <a:pPr lvl="1"/>
            <a:endParaRPr lang="en-US" sz="2600" dirty="0" smtClean="0"/>
          </a:p>
          <a:p>
            <a:pPr lvl="1"/>
            <a:r>
              <a:rPr lang="en-US" sz="2600" dirty="0" smtClean="0"/>
              <a:t>Lumbar arteries </a:t>
            </a:r>
          </a:p>
          <a:p>
            <a:pPr lvl="1"/>
            <a:endParaRPr lang="en-US" sz="2600" dirty="0" smtClean="0"/>
          </a:p>
          <a:p>
            <a:pPr lvl="1"/>
            <a:r>
              <a:rPr lang="en-US" sz="2600" dirty="0" err="1" smtClean="0"/>
              <a:t>Iliolumbar</a:t>
            </a:r>
            <a:endParaRPr lang="en-US" sz="2600" dirty="0" smtClean="0"/>
          </a:p>
          <a:p>
            <a:pPr lvl="1"/>
            <a:endParaRPr lang="en-US" sz="2600" dirty="0" smtClean="0"/>
          </a:p>
          <a:p>
            <a:pPr lvl="1"/>
            <a:r>
              <a:rPr lang="en-US" sz="2600" dirty="0" smtClean="0"/>
              <a:t>Lateral &amp; medial sacral arteries</a:t>
            </a:r>
          </a:p>
          <a:p>
            <a:pPr>
              <a:buNone/>
            </a:pPr>
            <a:endParaRPr lang="en-US" dirty="0">
              <a:solidFill>
                <a:srgbClr val="0070C0"/>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46</a:t>
            </a:fld>
            <a:endParaRPr lang="en-US"/>
          </a:p>
        </p:txBody>
      </p:sp>
      <p:pic>
        <p:nvPicPr>
          <p:cNvPr id="241670" name="Picture 6" descr="http://faculty.ucc.edu/biology-potter/blood_vessels/img008.jpg"/>
          <p:cNvPicPr>
            <a:picLocks noChangeAspect="1" noChangeArrowheads="1"/>
          </p:cNvPicPr>
          <p:nvPr/>
        </p:nvPicPr>
        <p:blipFill>
          <a:blip r:embed="rId3" cstate="print"/>
          <a:srcRect l="1674" t="11142" b="4178"/>
          <a:stretch>
            <a:fillRect/>
          </a:stretch>
        </p:blipFill>
        <p:spPr bwMode="auto">
          <a:xfrm>
            <a:off x="4419600" y="2133600"/>
            <a:ext cx="4476750" cy="2895600"/>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C00000"/>
                </a:solidFill>
              </a:rPr>
              <a:t>Venous drainage </a:t>
            </a:r>
            <a:endParaRPr lang="en-US" dirty="0">
              <a:solidFill>
                <a:srgbClr val="C00000"/>
              </a:solidFill>
            </a:endParaRPr>
          </a:p>
        </p:txBody>
      </p:sp>
      <p:sp>
        <p:nvSpPr>
          <p:cNvPr id="3" name="Content Placeholder 2"/>
          <p:cNvSpPr>
            <a:spLocks noGrp="1"/>
          </p:cNvSpPr>
          <p:nvPr>
            <p:ph sz="half" idx="1"/>
          </p:nvPr>
        </p:nvSpPr>
        <p:spPr>
          <a:xfrm>
            <a:off x="304800" y="1600200"/>
            <a:ext cx="4191000" cy="4525963"/>
          </a:xfrm>
        </p:spPr>
        <p:txBody>
          <a:bodyPr>
            <a:normAutofit fontScale="77500" lnSpcReduction="20000"/>
          </a:bodyPr>
          <a:lstStyle/>
          <a:p>
            <a:pPr algn="just"/>
            <a:r>
              <a:rPr lang="en-US" dirty="0" smtClean="0">
                <a:solidFill>
                  <a:srgbClr val="0070C0"/>
                </a:solidFill>
              </a:rPr>
              <a:t>Internal vertebral venous plexus </a:t>
            </a:r>
          </a:p>
          <a:p>
            <a:pPr algn="just"/>
            <a:endParaRPr lang="en-US" dirty="0" smtClean="0"/>
          </a:p>
          <a:p>
            <a:pPr algn="just"/>
            <a:r>
              <a:rPr lang="en-US" dirty="0" smtClean="0">
                <a:solidFill>
                  <a:srgbClr val="0070C0"/>
                </a:solidFill>
              </a:rPr>
              <a:t>External vertebral venous plexus</a:t>
            </a:r>
          </a:p>
          <a:p>
            <a:pPr marL="64008" indent="0" algn="just">
              <a:buNone/>
            </a:pPr>
            <a:endParaRPr lang="en-US" dirty="0" smtClean="0"/>
          </a:p>
          <a:p>
            <a:pPr algn="just"/>
            <a:r>
              <a:rPr lang="en-US" dirty="0" smtClean="0"/>
              <a:t>These plexuses communicate through intervertebral foramina and drain into </a:t>
            </a:r>
            <a:r>
              <a:rPr lang="en-US" dirty="0" smtClean="0">
                <a:solidFill>
                  <a:srgbClr val="0070C0"/>
                </a:solidFill>
              </a:rPr>
              <a:t>segmental veins </a:t>
            </a:r>
            <a:r>
              <a:rPr lang="en-US" dirty="0" smtClean="0"/>
              <a:t>– vertebral, intercostal, lumbar &amp; sacral veins</a:t>
            </a:r>
          </a:p>
          <a:p>
            <a:pPr marL="64008" indent="0" algn="just">
              <a:buNone/>
            </a:pPr>
            <a:endParaRPr lang="en-US" dirty="0" smtClean="0"/>
          </a:p>
          <a:p>
            <a:pPr algn="just"/>
            <a:r>
              <a:rPr lang="en-US" dirty="0" err="1" smtClean="0">
                <a:solidFill>
                  <a:srgbClr val="0070C0"/>
                </a:solidFill>
              </a:rPr>
              <a:t>Basivertebral</a:t>
            </a:r>
            <a:r>
              <a:rPr lang="en-US" dirty="0" smtClean="0">
                <a:solidFill>
                  <a:srgbClr val="0070C0"/>
                </a:solidFill>
              </a:rPr>
              <a:t> veins </a:t>
            </a:r>
            <a:r>
              <a:rPr lang="en-US" dirty="0" smtClean="0"/>
              <a:t>form within </a:t>
            </a:r>
            <a:r>
              <a:rPr lang="en-US" dirty="0" smtClean="0">
                <a:solidFill>
                  <a:srgbClr val="0070C0"/>
                </a:solidFill>
              </a:rPr>
              <a:t>vertebral bodies </a:t>
            </a:r>
            <a:r>
              <a:rPr lang="en-US" dirty="0" smtClean="0">
                <a:sym typeface="Wingdings" pitchFamily="2" charset="2"/>
              </a:rPr>
              <a:t> </a:t>
            </a:r>
            <a:r>
              <a:rPr lang="en-US" dirty="0" smtClean="0"/>
              <a:t>drain into external &amp; internal vertebral venous plexuses</a:t>
            </a:r>
          </a:p>
          <a:p>
            <a:pPr algn="just"/>
            <a:endParaRPr lang="en-US" dirty="0" smtClean="0"/>
          </a:p>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47</a:t>
            </a:fld>
            <a:endParaRPr lang="en-US"/>
          </a:p>
        </p:txBody>
      </p:sp>
      <p:grpSp>
        <p:nvGrpSpPr>
          <p:cNvPr id="20" name="Group 19"/>
          <p:cNvGrpSpPr/>
          <p:nvPr/>
        </p:nvGrpSpPr>
        <p:grpSpPr>
          <a:xfrm>
            <a:off x="5029200" y="2286000"/>
            <a:ext cx="3734062" cy="2733675"/>
            <a:chOff x="5257800" y="381000"/>
            <a:chExt cx="3734062" cy="2733675"/>
          </a:xfrm>
        </p:grpSpPr>
        <p:grpSp>
          <p:nvGrpSpPr>
            <p:cNvPr id="7" name="Group 6"/>
            <p:cNvGrpSpPr/>
            <p:nvPr/>
          </p:nvGrpSpPr>
          <p:grpSpPr>
            <a:xfrm>
              <a:off x="5257800" y="381000"/>
              <a:ext cx="3734062" cy="2733675"/>
              <a:chOff x="3276600" y="2062163"/>
              <a:chExt cx="3734062" cy="2733675"/>
            </a:xfrm>
          </p:grpSpPr>
          <p:pic>
            <p:nvPicPr>
              <p:cNvPr id="8" name="Picture 3"/>
              <p:cNvPicPr>
                <a:picLocks noChangeAspect="1" noChangeArrowheads="1"/>
              </p:cNvPicPr>
              <p:nvPr/>
            </p:nvPicPr>
            <p:blipFill>
              <a:blip r:embed="rId2" cstate="print"/>
              <a:srcRect/>
              <a:stretch>
                <a:fillRect/>
              </a:stretch>
            </p:blipFill>
            <p:spPr bwMode="auto">
              <a:xfrm>
                <a:off x="3276600" y="2062163"/>
                <a:ext cx="2590800" cy="2733675"/>
              </a:xfrm>
              <a:prstGeom prst="rect">
                <a:avLst/>
              </a:prstGeom>
              <a:noFill/>
              <a:ln w="9525">
                <a:noFill/>
                <a:miter lim="800000"/>
                <a:headEnd/>
                <a:tailEnd/>
              </a:ln>
            </p:spPr>
          </p:pic>
          <p:cxnSp>
            <p:nvCxnSpPr>
              <p:cNvPr id="9" name="Straight Connector 8"/>
              <p:cNvCxnSpPr/>
              <p:nvPr/>
            </p:nvCxnSpPr>
            <p:spPr>
              <a:xfrm flipV="1">
                <a:off x="4800600" y="2819400"/>
                <a:ext cx="76200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257800" y="2438400"/>
                <a:ext cx="1107996" cy="400110"/>
              </a:xfrm>
              <a:prstGeom prst="rect">
                <a:avLst/>
              </a:prstGeom>
              <a:noFill/>
            </p:spPr>
            <p:txBody>
              <a:bodyPr wrap="none" rtlCol="0">
                <a:spAutoFit/>
              </a:bodyPr>
              <a:lstStyle/>
              <a:p>
                <a:r>
                  <a:rPr lang="en-US" sz="1000" dirty="0" smtClean="0"/>
                  <a:t>Internal vertebral </a:t>
                </a:r>
              </a:p>
              <a:p>
                <a:r>
                  <a:rPr lang="en-US" sz="1000" dirty="0" smtClean="0"/>
                  <a:t>venous plexus </a:t>
                </a:r>
                <a:endParaRPr lang="en-US" sz="1000" dirty="0"/>
              </a:p>
            </p:txBody>
          </p:sp>
          <p:sp>
            <p:nvSpPr>
              <p:cNvPr id="11" name="TextBox 10"/>
              <p:cNvSpPr txBox="1"/>
              <p:nvPr/>
            </p:nvSpPr>
            <p:spPr>
              <a:xfrm>
                <a:off x="5867400" y="4114800"/>
                <a:ext cx="1143262" cy="400110"/>
              </a:xfrm>
              <a:prstGeom prst="rect">
                <a:avLst/>
              </a:prstGeom>
              <a:noFill/>
            </p:spPr>
            <p:txBody>
              <a:bodyPr wrap="none" rtlCol="0">
                <a:spAutoFit/>
              </a:bodyPr>
              <a:lstStyle/>
              <a:p>
                <a:r>
                  <a:rPr lang="en-US" sz="1000" dirty="0" smtClean="0"/>
                  <a:t>External vertebral </a:t>
                </a:r>
              </a:p>
              <a:p>
                <a:r>
                  <a:rPr lang="en-US" sz="1000" dirty="0" smtClean="0"/>
                  <a:t>venous plexus </a:t>
                </a:r>
                <a:endParaRPr lang="en-US" sz="1000" dirty="0"/>
              </a:p>
            </p:txBody>
          </p:sp>
          <p:cxnSp>
            <p:nvCxnSpPr>
              <p:cNvPr id="12" name="Straight Connector 11"/>
              <p:cNvCxnSpPr>
                <a:endCxn id="11" idx="1"/>
              </p:cNvCxnSpPr>
              <p:nvPr/>
            </p:nvCxnSpPr>
            <p:spPr>
              <a:xfrm>
                <a:off x="5181600" y="4267200"/>
                <a:ext cx="685800" cy="476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24400" y="3962400"/>
                <a:ext cx="1066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791200" y="3810000"/>
                <a:ext cx="1156086" cy="246221"/>
              </a:xfrm>
              <a:prstGeom prst="rect">
                <a:avLst/>
              </a:prstGeom>
              <a:noFill/>
            </p:spPr>
            <p:txBody>
              <a:bodyPr wrap="none" rtlCol="0">
                <a:spAutoFit/>
              </a:bodyPr>
              <a:lstStyle/>
              <a:p>
                <a:r>
                  <a:rPr lang="en-US" sz="1000" dirty="0" err="1" smtClean="0"/>
                  <a:t>Basivertebral</a:t>
                </a:r>
                <a:r>
                  <a:rPr lang="en-US" sz="1000" dirty="0" smtClean="0"/>
                  <a:t> vein </a:t>
                </a:r>
                <a:endParaRPr lang="en-US" sz="1000" dirty="0"/>
              </a:p>
            </p:txBody>
          </p:sp>
          <p:cxnSp>
            <p:nvCxnSpPr>
              <p:cNvPr id="15" name="Straight Connector 14"/>
              <p:cNvCxnSpPr/>
              <p:nvPr/>
            </p:nvCxnSpPr>
            <p:spPr>
              <a:xfrm flipV="1">
                <a:off x="5486400" y="3581400"/>
                <a:ext cx="381000" cy="152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5791200" y="3429000"/>
                <a:ext cx="1011815" cy="246221"/>
              </a:xfrm>
              <a:prstGeom prst="rect">
                <a:avLst/>
              </a:prstGeom>
              <a:noFill/>
            </p:spPr>
            <p:txBody>
              <a:bodyPr wrap="none" rtlCol="0">
                <a:spAutoFit/>
              </a:bodyPr>
              <a:lstStyle/>
              <a:p>
                <a:r>
                  <a:rPr lang="en-US" sz="1000" dirty="0" smtClean="0"/>
                  <a:t>Segmental vein </a:t>
                </a:r>
                <a:endParaRPr lang="en-US" sz="1000" dirty="0"/>
              </a:p>
            </p:txBody>
          </p:sp>
        </p:grpSp>
        <p:cxnSp>
          <p:nvCxnSpPr>
            <p:cNvPr id="17" name="Straight Connector 16"/>
            <p:cNvCxnSpPr/>
            <p:nvPr/>
          </p:nvCxnSpPr>
          <p:spPr>
            <a:xfrm flipV="1">
              <a:off x="6629400" y="2286000"/>
              <a:ext cx="914400" cy="4572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ipe(down)">
                                      <p:cBhvr>
                                        <p:cTn id="10" dur="500"/>
                                        <p:tgtEl>
                                          <p:spTgt spid="3">
                                            <p:txEl>
                                              <p:pRg st="2" end="2"/>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wipe(down)">
                                      <p:cBhvr>
                                        <p:cTn id="13" dur="500"/>
                                        <p:tgtEl>
                                          <p:spTgt spid="3">
                                            <p:txEl>
                                              <p:pRg st="4" end="4"/>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wipe(down)">
                                      <p:cBhvr>
                                        <p:cTn id="1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C00000"/>
                </a:solidFill>
              </a:rPr>
              <a:t>Nerve supply </a:t>
            </a:r>
            <a:endParaRPr lang="en-US" dirty="0">
              <a:solidFill>
                <a:srgbClr val="C00000"/>
              </a:solidFill>
            </a:endParaRPr>
          </a:p>
        </p:txBody>
      </p:sp>
      <p:sp>
        <p:nvSpPr>
          <p:cNvPr id="3" name="Content Placeholder 2"/>
          <p:cNvSpPr>
            <a:spLocks noGrp="1"/>
          </p:cNvSpPr>
          <p:nvPr>
            <p:ph sz="half" idx="1"/>
          </p:nvPr>
        </p:nvSpPr>
        <p:spPr/>
        <p:txBody>
          <a:bodyPr>
            <a:normAutofit fontScale="77500" lnSpcReduction="20000"/>
          </a:bodyPr>
          <a:lstStyle/>
          <a:p>
            <a:pPr algn="just"/>
            <a:r>
              <a:rPr lang="en-US" dirty="0" err="1" smtClean="0">
                <a:solidFill>
                  <a:srgbClr val="0070C0"/>
                </a:solidFill>
              </a:rPr>
              <a:t>Zygapophysial</a:t>
            </a:r>
            <a:r>
              <a:rPr lang="en-US" dirty="0" smtClean="0">
                <a:solidFill>
                  <a:srgbClr val="0070C0"/>
                </a:solidFill>
              </a:rPr>
              <a:t> joints and posterior part </a:t>
            </a:r>
          </a:p>
          <a:p>
            <a:pPr lvl="1" algn="just"/>
            <a:r>
              <a:rPr lang="en-US" dirty="0" smtClean="0">
                <a:solidFill>
                  <a:srgbClr val="0070C0"/>
                </a:solidFill>
              </a:rPr>
              <a:t>Posterior rami </a:t>
            </a:r>
            <a:r>
              <a:rPr lang="en-US" dirty="0" smtClean="0"/>
              <a:t>of spinal nerves</a:t>
            </a:r>
          </a:p>
          <a:p>
            <a:pPr algn="just"/>
            <a:endParaRPr lang="en-US" dirty="0" smtClean="0"/>
          </a:p>
          <a:p>
            <a:pPr algn="just"/>
            <a:r>
              <a:rPr lang="en-US" dirty="0" smtClean="0">
                <a:solidFill>
                  <a:srgbClr val="0070C0"/>
                </a:solidFill>
              </a:rPr>
              <a:t>Rest of vertebral column</a:t>
            </a:r>
          </a:p>
          <a:p>
            <a:pPr lvl="1" algn="just"/>
            <a:r>
              <a:rPr lang="en-US" dirty="0" smtClean="0">
                <a:solidFill>
                  <a:srgbClr val="0070C0"/>
                </a:solidFill>
              </a:rPr>
              <a:t>Recurrent meningeal branch of anterior rami </a:t>
            </a:r>
            <a:r>
              <a:rPr lang="en-US" dirty="0" smtClean="0"/>
              <a:t>of spinal nerves</a:t>
            </a:r>
          </a:p>
          <a:p>
            <a:pPr lvl="1" algn="just"/>
            <a:r>
              <a:rPr lang="en-US" dirty="0" smtClean="0">
                <a:solidFill>
                  <a:srgbClr val="0070C0"/>
                </a:solidFill>
              </a:rPr>
              <a:t>Recurrent </a:t>
            </a:r>
            <a:r>
              <a:rPr lang="en-US" dirty="0" err="1" smtClean="0">
                <a:solidFill>
                  <a:srgbClr val="0070C0"/>
                </a:solidFill>
              </a:rPr>
              <a:t>meningeal</a:t>
            </a:r>
            <a:r>
              <a:rPr lang="en-US" dirty="0" smtClean="0">
                <a:solidFill>
                  <a:srgbClr val="0070C0"/>
                </a:solidFill>
              </a:rPr>
              <a:t> branches</a:t>
            </a:r>
            <a:r>
              <a:rPr lang="en-US" dirty="0" smtClean="0"/>
              <a:t> of anterior </a:t>
            </a:r>
            <a:r>
              <a:rPr lang="en-US" dirty="0" err="1" smtClean="0"/>
              <a:t>rami</a:t>
            </a:r>
            <a:r>
              <a:rPr lang="en-US" dirty="0" smtClean="0"/>
              <a:t> of spinal nerves - as spinal nerves exit IV foramina, most of </a:t>
            </a:r>
            <a:r>
              <a:rPr lang="en-US" dirty="0" err="1" smtClean="0"/>
              <a:t>meningeal</a:t>
            </a:r>
            <a:r>
              <a:rPr lang="en-US" dirty="0" smtClean="0"/>
              <a:t> branches run back through foramina into vertebral canal </a:t>
            </a:r>
          </a:p>
          <a:p>
            <a:pPr lvl="1" algn="just"/>
            <a:r>
              <a:rPr lang="en-US" dirty="0" smtClean="0"/>
              <a:t> </a:t>
            </a:r>
          </a:p>
          <a:p>
            <a:pPr lvl="2" algn="just">
              <a:buNone/>
            </a:pPr>
            <a:endParaRPr lang="en-US" dirty="0" smtClean="0"/>
          </a:p>
          <a:p>
            <a:endParaRPr lang="en-US" dirty="0"/>
          </a:p>
        </p:txBody>
      </p:sp>
      <p:pic>
        <p:nvPicPr>
          <p:cNvPr id="62466" name="Picture 2"/>
          <p:cNvPicPr>
            <a:picLocks noChangeAspect="1" noChangeArrowheads="1"/>
          </p:cNvPicPr>
          <p:nvPr/>
        </p:nvPicPr>
        <p:blipFill>
          <a:blip r:embed="rId3" cstate="print"/>
          <a:srcRect/>
          <a:stretch>
            <a:fillRect/>
          </a:stretch>
        </p:blipFill>
        <p:spPr bwMode="auto">
          <a:xfrm>
            <a:off x="4953000" y="1524000"/>
            <a:ext cx="3886200" cy="4105275"/>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B6F15528-21DE-4FAA-801E-634DDDAF4B2B}" type="slidenum">
              <a:rPr lang="en-US" smtClean="0"/>
              <a:pPr/>
              <a:t>48</a:t>
            </a:fld>
            <a:endParaRPr lang="en-US"/>
          </a:p>
        </p:txBody>
      </p:sp>
      <mc:AlternateContent xmlns:mc="http://schemas.openxmlformats.org/markup-compatibility/2006" xmlns:p14="http://schemas.microsoft.com/office/powerpoint/2010/main">
        <mc:Choice Requires="p14">
          <p:contentPart p14:bwMode="auto" r:id="rId4">
            <p14:nvContentPartPr>
              <p14:cNvPr id="107521" name="Ink 1"/>
              <p14:cNvContentPartPr>
                <a14:cpLocks xmlns:a14="http://schemas.microsoft.com/office/drawing/2010/main" noRot="1" noChangeAspect="1" noEditPoints="1" noChangeArrowheads="1" noChangeShapeType="1"/>
              </p14:cNvContentPartPr>
              <p14:nvPr/>
            </p14:nvContentPartPr>
            <p14:xfrm>
              <a:off x="5241925" y="1803400"/>
              <a:ext cx="428625" cy="9525"/>
            </p14:xfrm>
          </p:contentPart>
        </mc:Choice>
        <mc:Fallback xmlns="">
          <p:pic>
            <p:nvPicPr>
              <p:cNvPr id="107521" name="Ink 1"/>
              <p:cNvPicPr>
                <a:picLocks noRot="1" noChangeAspect="1" noEditPoints="1" noChangeArrowheads="1" noChangeShapeType="1"/>
              </p:cNvPicPr>
              <p:nvPr/>
            </p:nvPicPr>
            <p:blipFill>
              <a:blip r:embed="rId5"/>
              <a:stretch>
                <a:fillRect/>
              </a:stretch>
            </p:blipFill>
            <p:spPr>
              <a:xfrm>
                <a:off x="5226090" y="1738923"/>
                <a:ext cx="460295" cy="138845"/>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7522" name="Ink 2"/>
              <p14:cNvContentPartPr>
                <a14:cpLocks xmlns:a14="http://schemas.microsoft.com/office/drawing/2010/main" noRot="1" noChangeAspect="1" noEditPoints="1" noChangeArrowheads="1" noChangeShapeType="1"/>
              </p14:cNvContentPartPr>
              <p14:nvPr/>
            </p14:nvContentPartPr>
            <p14:xfrm>
              <a:off x="5367338" y="2000250"/>
              <a:ext cx="374650" cy="1588"/>
            </p14:xfrm>
          </p:contentPart>
        </mc:Choice>
        <mc:Fallback xmlns="">
          <p:pic>
            <p:nvPicPr>
              <p:cNvPr id="107522" name="Ink 2"/>
              <p:cNvPicPr>
                <a:picLocks noRot="1" noChangeAspect="1" noEditPoints="1" noChangeArrowheads="1" noChangeShapeType="1"/>
              </p:cNvPicPr>
              <p:nvPr/>
            </p:nvPicPr>
            <p:blipFill>
              <a:blip r:embed="rId7"/>
              <a:stretch>
                <a:fillRect/>
              </a:stretch>
            </p:blipFill>
            <p:spPr>
              <a:xfrm>
                <a:off x="5351503" y="1720762"/>
                <a:ext cx="406681" cy="560564"/>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7523" name="Ink 3"/>
              <p14:cNvContentPartPr>
                <a14:cpLocks xmlns:a14="http://schemas.microsoft.com/office/drawing/2010/main" noRot="1" noChangeAspect="1" noEditPoints="1" noChangeArrowheads="1" noChangeShapeType="1"/>
              </p14:cNvContentPartPr>
              <p14:nvPr/>
            </p14:nvContentPartPr>
            <p14:xfrm>
              <a:off x="5232400" y="2847975"/>
              <a:ext cx="635000" cy="1588"/>
            </p14:xfrm>
          </p:contentPart>
        </mc:Choice>
        <mc:Fallback xmlns="">
          <p:pic>
            <p:nvPicPr>
              <p:cNvPr id="107523" name="Ink 3"/>
              <p:cNvPicPr>
                <a:picLocks noRot="1" noChangeAspect="1" noEditPoints="1" noChangeArrowheads="1" noChangeShapeType="1"/>
              </p:cNvPicPr>
              <p:nvPr/>
            </p:nvPicPr>
            <p:blipFill>
              <a:blip r:embed="rId9"/>
              <a:stretch>
                <a:fillRect/>
              </a:stretch>
            </p:blipFill>
            <p:spPr>
              <a:xfrm>
                <a:off x="5216201" y="2568487"/>
                <a:ext cx="667038" cy="560564"/>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7524" name="Ink 4"/>
              <p14:cNvContentPartPr>
                <a14:cpLocks xmlns:a14="http://schemas.microsoft.com/office/drawing/2010/main" noRot="1" noChangeAspect="1" noEditPoints="1" noChangeArrowheads="1" noChangeShapeType="1"/>
              </p14:cNvContentPartPr>
              <p14:nvPr/>
            </p14:nvContentPartPr>
            <p14:xfrm>
              <a:off x="5180013" y="2938463"/>
              <a:ext cx="660400" cy="9525"/>
            </p14:xfrm>
          </p:contentPart>
        </mc:Choice>
        <mc:Fallback xmlns="">
          <p:pic>
            <p:nvPicPr>
              <p:cNvPr id="107524" name="Ink 4"/>
              <p:cNvPicPr>
                <a:picLocks noRot="1" noChangeAspect="1" noEditPoints="1" noChangeArrowheads="1" noChangeShapeType="1"/>
              </p:cNvPicPr>
              <p:nvPr/>
            </p:nvPicPr>
            <p:blipFill>
              <a:blip r:embed="rId11"/>
              <a:stretch>
                <a:fillRect/>
              </a:stretch>
            </p:blipFill>
            <p:spPr>
              <a:xfrm>
                <a:off x="5164169" y="2865576"/>
                <a:ext cx="692088" cy="155299"/>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7525" name="Ink 5"/>
              <p14:cNvContentPartPr>
                <a14:cpLocks xmlns:a14="http://schemas.microsoft.com/office/drawing/2010/main" noRot="1" noChangeAspect="1" noEditPoints="1" noChangeArrowheads="1" noChangeShapeType="1"/>
              </p14:cNvContentPartPr>
              <p14:nvPr/>
            </p14:nvContentPartPr>
            <p14:xfrm>
              <a:off x="5491163" y="3170238"/>
              <a:ext cx="536575" cy="1587"/>
            </p14:xfrm>
          </p:contentPart>
        </mc:Choice>
        <mc:Fallback xmlns="">
          <p:pic>
            <p:nvPicPr>
              <p:cNvPr id="107525" name="Ink 5"/>
              <p:cNvPicPr>
                <a:picLocks noRot="1" noChangeAspect="1" noEditPoints="1" noChangeArrowheads="1" noChangeShapeType="1"/>
              </p:cNvPicPr>
              <p:nvPr/>
            </p:nvPicPr>
            <p:blipFill>
              <a:blip r:embed="rId13"/>
              <a:stretch>
                <a:fillRect/>
              </a:stretch>
            </p:blipFill>
            <p:spPr>
              <a:xfrm>
                <a:off x="5475318" y="2890926"/>
                <a:ext cx="568265" cy="560211"/>
              </a:xfrm>
              <a:prstGeom prst="rect">
                <a:avLst/>
              </a:prstGeom>
            </p:spPr>
          </p:pic>
        </mc:Fallback>
      </mc:AlternateContent>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rgbClr val="C00000"/>
                </a:solidFill>
              </a:rPr>
              <a:t>Soft tissues of back</a:t>
            </a:r>
            <a:endParaRPr lang="en-US" dirty="0"/>
          </a:p>
        </p:txBody>
      </p:sp>
      <p:sp>
        <p:nvSpPr>
          <p:cNvPr id="3" name="Subtitle 2"/>
          <p:cNvSpPr>
            <a:spLocks noGrp="1"/>
          </p:cNvSpPr>
          <p:nvPr>
            <p:ph type="subTitle" idx="1"/>
          </p:nvPr>
        </p:nvSpPr>
        <p:spPr/>
        <p:txBody>
          <a:bodyPr/>
          <a:lstStyle/>
          <a:p>
            <a:r>
              <a:rPr lang="en-US" dirty="0" smtClean="0">
                <a:solidFill>
                  <a:srgbClr val="C00000"/>
                </a:solidFill>
              </a:rPr>
              <a:t>(muscles of back)</a:t>
            </a:r>
            <a:r>
              <a:rPr lang="en-US" sz="3200" dirty="0" smtClean="0">
                <a:solidFill>
                  <a:srgbClr val="C00000"/>
                </a:solidFill>
              </a:rPr>
              <a:t/>
            </a:r>
            <a:br>
              <a:rPr lang="en-US" sz="3200" dirty="0" smtClean="0">
                <a:solidFill>
                  <a:srgbClr val="C00000"/>
                </a:solidFill>
              </a:rPr>
            </a:br>
            <a:r>
              <a:rPr lang="en-US" dirty="0" smtClean="0">
                <a:solidFill>
                  <a:srgbClr val="C00000"/>
                </a:solidFill>
              </a:rPr>
              <a:t>3 groups</a:t>
            </a:r>
          </a:p>
          <a:p>
            <a:r>
              <a:rPr lang="en-US" dirty="0" smtClean="0">
                <a:solidFill>
                  <a:srgbClr val="C00000"/>
                </a:solidFill>
              </a:rPr>
              <a:t>Superficial, intermediate , deep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solidFill>
                  <a:srgbClr val="C00000"/>
                </a:solidFill>
              </a:rPr>
              <a:t/>
            </a:r>
            <a:br>
              <a:rPr lang="en-US" sz="3200" dirty="0" smtClean="0">
                <a:solidFill>
                  <a:srgbClr val="C00000"/>
                </a:solidFill>
              </a:rPr>
            </a:br>
            <a:r>
              <a:rPr lang="en-US" sz="3200" dirty="0" smtClean="0">
                <a:solidFill>
                  <a:srgbClr val="C00000"/>
                </a:solidFill>
              </a:rPr>
              <a:t>Superficial muscles</a:t>
            </a:r>
            <a:br>
              <a:rPr lang="en-US" sz="3200" dirty="0" smtClean="0">
                <a:solidFill>
                  <a:srgbClr val="C00000"/>
                </a:solidFill>
              </a:rPr>
            </a:br>
            <a:r>
              <a:rPr lang="en-US" sz="3200" dirty="0" smtClean="0">
                <a:solidFill>
                  <a:srgbClr val="C00000"/>
                </a:solidFill>
              </a:rPr>
              <a:t>(Superficial extrinsic back muscles) </a:t>
            </a:r>
            <a:br>
              <a:rPr lang="en-US" sz="3200" dirty="0" smtClean="0">
                <a:solidFill>
                  <a:srgbClr val="C00000"/>
                </a:solidFill>
              </a:rPr>
            </a:br>
            <a:r>
              <a:rPr lang="en-US" sz="3200" dirty="0" smtClean="0">
                <a:solidFill>
                  <a:srgbClr val="C00000"/>
                </a:solidFill>
              </a:rPr>
              <a:t> </a:t>
            </a:r>
            <a:endParaRPr lang="en-US" sz="3200" dirty="0">
              <a:solidFill>
                <a:srgbClr val="C00000"/>
              </a:solidFill>
            </a:endParaRPr>
          </a:p>
        </p:txBody>
      </p:sp>
      <p:sp>
        <p:nvSpPr>
          <p:cNvPr id="5" name="Content Placeholder 4"/>
          <p:cNvSpPr>
            <a:spLocks noGrp="1"/>
          </p:cNvSpPr>
          <p:nvPr>
            <p:ph idx="1"/>
          </p:nvPr>
        </p:nvSpPr>
        <p:spPr/>
        <p:txBody>
          <a:bodyPr/>
          <a:lstStyle/>
          <a:p>
            <a:r>
              <a:rPr lang="en-US" dirty="0" smtClean="0"/>
              <a:t>Part of upper limb</a:t>
            </a:r>
          </a:p>
          <a:p>
            <a:pPr lvl="1"/>
            <a:r>
              <a:rPr lang="en-US" dirty="0" smtClean="0"/>
              <a:t>Trapezius </a:t>
            </a:r>
          </a:p>
          <a:p>
            <a:pPr lvl="1"/>
            <a:r>
              <a:rPr lang="en-US" dirty="0" smtClean="0"/>
              <a:t>Latissimus dorsi</a:t>
            </a:r>
          </a:p>
          <a:p>
            <a:pPr lvl="1"/>
            <a:r>
              <a:rPr lang="en-US" dirty="0" smtClean="0"/>
              <a:t>Rhomboid major</a:t>
            </a:r>
          </a:p>
          <a:p>
            <a:pPr lvl="1"/>
            <a:r>
              <a:rPr lang="en-US" dirty="0" smtClean="0"/>
              <a:t>Rhomboid minor</a:t>
            </a:r>
          </a:p>
          <a:p>
            <a:pPr lvl="1"/>
            <a:r>
              <a:rPr lang="en-US" dirty="0" smtClean="0"/>
              <a:t>Levator scapulae</a:t>
            </a:r>
          </a:p>
          <a:p>
            <a:endParaRPr lang="en-US" dirty="0"/>
          </a:p>
        </p:txBody>
      </p:sp>
      <p:pic>
        <p:nvPicPr>
          <p:cNvPr id="10" name="Picture 6" descr="http://teachmeanatomy.info/wp-content/uploads/Superficial-Muscles-of-the-Back-857x1024.png"/>
          <p:cNvPicPr>
            <a:picLocks noChangeAspect="1" noChangeArrowheads="1"/>
          </p:cNvPicPr>
          <p:nvPr/>
        </p:nvPicPr>
        <p:blipFill>
          <a:blip r:embed="rId2" cstate="print"/>
          <a:srcRect b="2857"/>
          <a:stretch>
            <a:fillRect/>
          </a:stretch>
        </p:blipFill>
        <p:spPr bwMode="auto">
          <a:xfrm>
            <a:off x="5257800" y="1600200"/>
            <a:ext cx="3352800" cy="3886200"/>
          </a:xfrm>
          <a:prstGeom prst="rect">
            <a:avLst/>
          </a:prstGeom>
          <a:noFill/>
        </p:spPr>
      </p:pic>
      <p:sp>
        <p:nvSpPr>
          <p:cNvPr id="6" name="Slide Number Placeholder 5"/>
          <p:cNvSpPr>
            <a:spLocks noGrp="1"/>
          </p:cNvSpPr>
          <p:nvPr>
            <p:ph type="sldNum" sz="quarter" idx="12"/>
          </p:nvPr>
        </p:nvSpPr>
        <p:spPr/>
        <p:txBody>
          <a:bodyPr/>
          <a:lstStyle/>
          <a:p>
            <a:fld id="{B6F15528-21DE-4FAA-801E-634DDDAF4B2B}" type="slidenum">
              <a:rPr lang="en-US" smtClean="0"/>
              <a:pPr/>
              <a:t>50</a:t>
            </a:fld>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normAutofit fontScale="90000"/>
          </a:bodyPr>
          <a:lstStyle/>
          <a:p>
            <a:r>
              <a:rPr lang="en-US" sz="3600" dirty="0" smtClean="0">
                <a:solidFill>
                  <a:srgbClr val="C00000"/>
                </a:solidFill>
              </a:rPr>
              <a:t>Intermediate muscle</a:t>
            </a:r>
            <a:r>
              <a:rPr lang="en-US" sz="4800" dirty="0" smtClean="0">
                <a:solidFill>
                  <a:srgbClr val="C00000"/>
                </a:solidFill>
              </a:rPr>
              <a:t/>
            </a:r>
            <a:br>
              <a:rPr lang="en-US" sz="4800" dirty="0" smtClean="0">
                <a:solidFill>
                  <a:srgbClr val="C00000"/>
                </a:solidFill>
              </a:rPr>
            </a:br>
            <a:r>
              <a:rPr lang="en-US" sz="2700" dirty="0" smtClean="0">
                <a:solidFill>
                  <a:srgbClr val="C00000"/>
                </a:solidFill>
              </a:rPr>
              <a:t> (Intermediate extrinsic back muscles) </a:t>
            </a:r>
            <a:br>
              <a:rPr lang="en-US" sz="2700" dirty="0" smtClean="0">
                <a:solidFill>
                  <a:srgbClr val="C00000"/>
                </a:solidFill>
              </a:rPr>
            </a:br>
            <a:endParaRPr lang="en-US" sz="2700" dirty="0"/>
          </a:p>
        </p:txBody>
      </p:sp>
      <p:sp>
        <p:nvSpPr>
          <p:cNvPr id="11" name="Slide Number Placeholder 10"/>
          <p:cNvSpPr>
            <a:spLocks noGrp="1"/>
          </p:cNvSpPr>
          <p:nvPr>
            <p:ph type="sldNum" sz="quarter" idx="12"/>
          </p:nvPr>
        </p:nvSpPr>
        <p:spPr/>
        <p:txBody>
          <a:bodyPr/>
          <a:lstStyle/>
          <a:p>
            <a:fld id="{B6F15528-21DE-4FAA-801E-634DDDAF4B2B}" type="slidenum">
              <a:rPr lang="en-US" smtClean="0"/>
              <a:pPr/>
              <a:t>51</a:t>
            </a:fld>
            <a:endParaRPr lang="en-US"/>
          </a:p>
        </p:txBody>
      </p:sp>
      <p:sp>
        <p:nvSpPr>
          <p:cNvPr id="3" name="Content Placeholder 2"/>
          <p:cNvSpPr>
            <a:spLocks noGrp="1"/>
          </p:cNvSpPr>
          <p:nvPr>
            <p:ph sz="half" idx="4294967295"/>
          </p:nvPr>
        </p:nvSpPr>
        <p:spPr>
          <a:xfrm>
            <a:off x="0" y="1600200"/>
            <a:ext cx="4191000" cy="4525963"/>
          </a:xfrm>
        </p:spPr>
        <p:txBody>
          <a:bodyPr>
            <a:normAutofit fontScale="77500" lnSpcReduction="20000"/>
          </a:bodyPr>
          <a:lstStyle/>
          <a:p>
            <a:r>
              <a:rPr lang="en-US" dirty="0" smtClean="0">
                <a:solidFill>
                  <a:srgbClr val="0070C0"/>
                </a:solidFill>
              </a:rPr>
              <a:t>Serratus posterior superior </a:t>
            </a:r>
          </a:p>
          <a:p>
            <a:pPr lvl="1"/>
            <a:r>
              <a:rPr lang="en-US" dirty="0" smtClean="0">
                <a:solidFill>
                  <a:srgbClr val="0070C0"/>
                </a:solidFill>
              </a:rPr>
              <a:t>Origin </a:t>
            </a:r>
          </a:p>
          <a:p>
            <a:pPr lvl="2"/>
            <a:r>
              <a:rPr lang="en-US" sz="1800" dirty="0" smtClean="0"/>
              <a:t>Spine of C7 – T3</a:t>
            </a:r>
          </a:p>
          <a:p>
            <a:pPr lvl="1"/>
            <a:r>
              <a:rPr lang="en-US" dirty="0" smtClean="0">
                <a:solidFill>
                  <a:srgbClr val="0070C0"/>
                </a:solidFill>
              </a:rPr>
              <a:t>Insertion </a:t>
            </a:r>
          </a:p>
          <a:p>
            <a:pPr lvl="2"/>
            <a:r>
              <a:rPr lang="en-US" sz="1800" dirty="0" smtClean="0"/>
              <a:t>2,3,4,5 ribs near angles</a:t>
            </a:r>
          </a:p>
          <a:p>
            <a:pPr lvl="1"/>
            <a:r>
              <a:rPr lang="en-US" dirty="0" smtClean="0">
                <a:solidFill>
                  <a:srgbClr val="0070C0"/>
                </a:solidFill>
              </a:rPr>
              <a:t>Function </a:t>
            </a:r>
          </a:p>
          <a:p>
            <a:pPr lvl="2"/>
            <a:r>
              <a:rPr lang="en-US" dirty="0" smtClean="0"/>
              <a:t>Elevate ribs during deep inspiration</a:t>
            </a:r>
          </a:p>
          <a:p>
            <a:pPr lvl="2"/>
            <a:endParaRPr lang="en-US" dirty="0" smtClean="0"/>
          </a:p>
          <a:p>
            <a:r>
              <a:rPr lang="en-US" dirty="0" smtClean="0">
                <a:solidFill>
                  <a:srgbClr val="0070C0"/>
                </a:solidFill>
              </a:rPr>
              <a:t>Serratus posterior inferior </a:t>
            </a:r>
          </a:p>
          <a:p>
            <a:pPr lvl="1"/>
            <a:r>
              <a:rPr lang="en-US" dirty="0" smtClean="0">
                <a:solidFill>
                  <a:srgbClr val="0070C0"/>
                </a:solidFill>
              </a:rPr>
              <a:t>Origin </a:t>
            </a:r>
          </a:p>
          <a:p>
            <a:pPr lvl="2"/>
            <a:r>
              <a:rPr lang="en-US" sz="1800" dirty="0" smtClean="0"/>
              <a:t>Spine of T11 - L2 </a:t>
            </a:r>
          </a:p>
          <a:p>
            <a:pPr lvl="1"/>
            <a:r>
              <a:rPr lang="en-US" dirty="0" smtClean="0">
                <a:solidFill>
                  <a:srgbClr val="0070C0"/>
                </a:solidFill>
              </a:rPr>
              <a:t>Insertion </a:t>
            </a:r>
          </a:p>
          <a:p>
            <a:pPr lvl="2"/>
            <a:r>
              <a:rPr lang="en-US" sz="1800" dirty="0" smtClean="0"/>
              <a:t>9,10, 11, 12  ribs near angles</a:t>
            </a:r>
          </a:p>
          <a:p>
            <a:pPr lvl="1"/>
            <a:r>
              <a:rPr lang="en-US" dirty="0" smtClean="0">
                <a:solidFill>
                  <a:srgbClr val="0070C0"/>
                </a:solidFill>
              </a:rPr>
              <a:t>Function </a:t>
            </a:r>
          </a:p>
          <a:p>
            <a:pPr lvl="2"/>
            <a:r>
              <a:rPr lang="en-US" dirty="0" smtClean="0"/>
              <a:t>Depress  ribs during deep during forced expiration</a:t>
            </a:r>
            <a:endParaRPr lang="en-US" dirty="0"/>
          </a:p>
        </p:txBody>
      </p:sp>
      <p:grpSp>
        <p:nvGrpSpPr>
          <p:cNvPr id="4" name="Group 3"/>
          <p:cNvGrpSpPr/>
          <p:nvPr/>
        </p:nvGrpSpPr>
        <p:grpSpPr>
          <a:xfrm>
            <a:off x="5181600" y="1828800"/>
            <a:ext cx="3553837" cy="3901440"/>
            <a:chOff x="5181600" y="1828800"/>
            <a:chExt cx="3553837" cy="3901440"/>
          </a:xfrm>
        </p:grpSpPr>
        <p:pic>
          <p:nvPicPr>
            <p:cNvPr id="6" name="Picture 2" descr="http://fce-study.netdna-ssl.com/images/upload-flashcards/front/2/1/47812914_m.jpg"/>
            <p:cNvPicPr>
              <a:picLocks noChangeAspect="1" noChangeArrowheads="1"/>
            </p:cNvPicPr>
            <p:nvPr/>
          </p:nvPicPr>
          <p:blipFill>
            <a:blip r:embed="rId2" cstate="print"/>
            <a:srcRect l="12364" t="7246" r="47064"/>
            <a:stretch>
              <a:fillRect/>
            </a:stretch>
          </p:blipFill>
          <p:spPr bwMode="auto">
            <a:xfrm>
              <a:off x="5181600" y="1828800"/>
              <a:ext cx="1905000" cy="3901440"/>
            </a:xfrm>
            <a:prstGeom prst="rect">
              <a:avLst/>
            </a:prstGeom>
            <a:noFill/>
          </p:spPr>
        </p:pic>
        <p:cxnSp>
          <p:nvCxnSpPr>
            <p:cNvPr id="7" name="Straight Connector 6"/>
            <p:cNvCxnSpPr/>
            <p:nvPr/>
          </p:nvCxnSpPr>
          <p:spPr>
            <a:xfrm flipV="1">
              <a:off x="5867400" y="2895600"/>
              <a:ext cx="914400" cy="762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6781800" y="2514600"/>
              <a:ext cx="1877437" cy="646331"/>
            </a:xfrm>
            <a:prstGeom prst="rect">
              <a:avLst/>
            </a:prstGeom>
            <a:noFill/>
          </p:spPr>
          <p:txBody>
            <a:bodyPr wrap="none" rtlCol="0">
              <a:spAutoFit/>
            </a:bodyPr>
            <a:lstStyle/>
            <a:p>
              <a:r>
                <a:rPr lang="en-US" dirty="0" smtClean="0"/>
                <a:t>Serratus posterior </a:t>
              </a:r>
            </a:p>
            <a:p>
              <a:r>
                <a:rPr lang="en-US" dirty="0" smtClean="0"/>
                <a:t>superior </a:t>
              </a:r>
              <a:endParaRPr lang="en-US" dirty="0"/>
            </a:p>
          </p:txBody>
        </p:sp>
        <p:sp>
          <p:nvSpPr>
            <p:cNvPr id="9" name="TextBox 8"/>
            <p:cNvSpPr txBox="1"/>
            <p:nvPr/>
          </p:nvSpPr>
          <p:spPr>
            <a:xfrm>
              <a:off x="6858000" y="3962400"/>
              <a:ext cx="1877437" cy="646331"/>
            </a:xfrm>
            <a:prstGeom prst="rect">
              <a:avLst/>
            </a:prstGeom>
            <a:noFill/>
          </p:spPr>
          <p:txBody>
            <a:bodyPr wrap="none" rtlCol="0">
              <a:spAutoFit/>
            </a:bodyPr>
            <a:lstStyle/>
            <a:p>
              <a:r>
                <a:rPr lang="en-US" dirty="0" smtClean="0"/>
                <a:t>Serratus posterior </a:t>
              </a:r>
            </a:p>
            <a:p>
              <a:r>
                <a:rPr lang="en-US" dirty="0" smtClean="0"/>
                <a:t>inferior</a:t>
              </a:r>
              <a:endParaRPr lang="en-US" dirty="0"/>
            </a:p>
          </p:txBody>
        </p:sp>
      </p:grpSp>
      <p:pic>
        <p:nvPicPr>
          <p:cNvPr id="10" name="Picture 2" descr="http://www.johnthebodyman.com/wp-content/uploads/2014/05/Bodyman-Serratus-posterior-Inferior-and-superior-muscles.png"/>
          <p:cNvPicPr>
            <a:picLocks noChangeAspect="1" noChangeArrowheads="1"/>
          </p:cNvPicPr>
          <p:nvPr/>
        </p:nvPicPr>
        <p:blipFill>
          <a:blip r:embed="rId3" cstate="print"/>
          <a:srcRect/>
          <a:stretch>
            <a:fillRect/>
          </a:stretch>
        </p:blipFill>
        <p:spPr bwMode="auto">
          <a:xfrm>
            <a:off x="8077200" y="152400"/>
            <a:ext cx="881304" cy="1463040"/>
          </a:xfrm>
          <a:prstGeom prst="rect">
            <a:avLst/>
          </a:prstGeom>
          <a:noFill/>
        </p:spPr>
      </p:pic>
      <p:sp>
        <p:nvSpPr>
          <p:cNvPr id="13" name="Rectangle 12"/>
          <p:cNvSpPr/>
          <p:nvPr/>
        </p:nvSpPr>
        <p:spPr>
          <a:xfrm>
            <a:off x="4267200" y="6019800"/>
            <a:ext cx="4572000" cy="646331"/>
          </a:xfrm>
          <a:prstGeom prst="rect">
            <a:avLst/>
          </a:prstGeom>
        </p:spPr>
        <p:txBody>
          <a:bodyPr>
            <a:spAutoFit/>
          </a:bodyPr>
          <a:lstStyle/>
          <a:p>
            <a:pPr algn="just"/>
            <a:r>
              <a:rPr lang="en-US" dirty="0" smtClean="0"/>
              <a:t>These muscles are respiratory muscle and are innervated by intercostal nerves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ipe(down)">
                                      <p:cBhvr>
                                        <p:cTn id="25" dur="5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wipe(down)">
                                      <p:cBhvr>
                                        <p:cTn id="30" dur="500"/>
                                        <p:tgtEl>
                                          <p:spTgt spid="3">
                                            <p:txEl>
                                              <p:pRg st="8" end="8"/>
                                            </p:txEl>
                                          </p:spTgt>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wipe(down)">
                                      <p:cBhvr>
                                        <p:cTn id="33" dur="500"/>
                                        <p:tgtEl>
                                          <p:spTgt spid="3">
                                            <p:txEl>
                                              <p:pRg st="9" end="9"/>
                                            </p:txEl>
                                          </p:spTgt>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3">
                                            <p:txEl>
                                              <p:pRg st="10" end="10"/>
                                            </p:txEl>
                                          </p:spTgt>
                                        </p:tgtEl>
                                        <p:attrNameLst>
                                          <p:attrName>style.visibility</p:attrName>
                                        </p:attrNameLst>
                                      </p:cBhvr>
                                      <p:to>
                                        <p:strVal val="visible"/>
                                      </p:to>
                                    </p:set>
                                    <p:animEffect transition="in" filter="wipe(down)">
                                      <p:cBhvr>
                                        <p:cTn id="36" dur="500"/>
                                        <p:tgtEl>
                                          <p:spTgt spid="3">
                                            <p:txEl>
                                              <p:pRg st="10" end="10"/>
                                            </p:txEl>
                                          </p:spTgt>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animEffect transition="in" filter="wipe(down)">
                                      <p:cBhvr>
                                        <p:cTn id="39" dur="500"/>
                                        <p:tgtEl>
                                          <p:spTgt spid="3">
                                            <p:txEl>
                                              <p:pRg st="11" end="11"/>
                                            </p:txEl>
                                          </p:spTgt>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animEffect transition="in" filter="wipe(down)">
                                      <p:cBhvr>
                                        <p:cTn id="42" dur="500"/>
                                        <p:tgtEl>
                                          <p:spTgt spid="3">
                                            <p:txEl>
                                              <p:pRg st="12" end="12"/>
                                            </p:txEl>
                                          </p:spTgt>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3">
                                            <p:txEl>
                                              <p:pRg st="13" end="13"/>
                                            </p:txEl>
                                          </p:spTgt>
                                        </p:tgtEl>
                                        <p:attrNameLst>
                                          <p:attrName>style.visibility</p:attrName>
                                        </p:attrNameLst>
                                      </p:cBhvr>
                                      <p:to>
                                        <p:strVal val="visible"/>
                                      </p:to>
                                    </p:set>
                                    <p:animEffect transition="in" filter="wipe(down)">
                                      <p:cBhvr>
                                        <p:cTn id="45" dur="500"/>
                                        <p:tgtEl>
                                          <p:spTgt spid="3">
                                            <p:txEl>
                                              <p:pRg st="13" end="13"/>
                                            </p:txEl>
                                          </p:spTgt>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3">
                                            <p:txEl>
                                              <p:pRg st="14" end="14"/>
                                            </p:txEl>
                                          </p:spTgt>
                                        </p:tgtEl>
                                        <p:attrNameLst>
                                          <p:attrName>style.visibility</p:attrName>
                                        </p:attrNameLst>
                                      </p:cBhvr>
                                      <p:to>
                                        <p:strVal val="visible"/>
                                      </p:to>
                                    </p:set>
                                    <p:animEffect transition="in" filter="wipe(down)">
                                      <p:cBhvr>
                                        <p:cTn id="48" dur="500"/>
                                        <p:tgtEl>
                                          <p:spTgt spid="3">
                                            <p:txEl>
                                              <p:pRg st="14" end="14"/>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13">
                                            <p:txEl>
                                              <p:pRg st="0" end="0"/>
                                            </p:txEl>
                                          </p:spTgt>
                                        </p:tgtEl>
                                        <p:attrNameLst>
                                          <p:attrName>style.visibility</p:attrName>
                                        </p:attrNameLst>
                                      </p:cBhvr>
                                      <p:to>
                                        <p:strVal val="visible"/>
                                      </p:to>
                                    </p:set>
                                    <p:animEffect transition="in" filter="wipe(down)">
                                      <p:cBhvr>
                                        <p:cTn id="53"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3" grpId="0" build="allAtOnce"/>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C00000"/>
                </a:solidFill>
              </a:rPr>
              <a:t>Deep muscles </a:t>
            </a:r>
            <a:br>
              <a:rPr lang="en-US" dirty="0" smtClean="0">
                <a:solidFill>
                  <a:srgbClr val="C00000"/>
                </a:solidFill>
              </a:rPr>
            </a:br>
            <a:r>
              <a:rPr lang="en-US" dirty="0" smtClean="0">
                <a:solidFill>
                  <a:srgbClr val="C00000"/>
                </a:solidFill>
              </a:rPr>
              <a:t>(intrinsic muscles of back)</a:t>
            </a:r>
            <a:endParaRPr lang="en-US" dirty="0">
              <a:solidFill>
                <a:srgbClr val="C00000"/>
              </a:solidFill>
            </a:endParaRPr>
          </a:p>
        </p:txBody>
      </p:sp>
      <p:sp>
        <p:nvSpPr>
          <p:cNvPr id="3" name="Content Placeholder 2"/>
          <p:cNvSpPr>
            <a:spLocks noGrp="1"/>
          </p:cNvSpPr>
          <p:nvPr>
            <p:ph idx="1"/>
          </p:nvPr>
        </p:nvSpPr>
        <p:spPr/>
        <p:txBody>
          <a:bodyPr>
            <a:normAutofit fontScale="92500" lnSpcReduction="20000"/>
          </a:bodyPr>
          <a:lstStyle/>
          <a:p>
            <a:pPr>
              <a:lnSpc>
                <a:spcPct val="90000"/>
              </a:lnSpc>
            </a:pPr>
            <a:r>
              <a:rPr lang="en-US" dirty="0" smtClean="0">
                <a:solidFill>
                  <a:srgbClr val="0070C0"/>
                </a:solidFill>
              </a:rPr>
              <a:t>Splenius</a:t>
            </a:r>
            <a:r>
              <a:rPr lang="en-US" dirty="0" smtClean="0"/>
              <a:t>-</a:t>
            </a:r>
            <a:r>
              <a:rPr lang="en-US" dirty="0" err="1" smtClean="0"/>
              <a:t>capitis</a:t>
            </a:r>
            <a:r>
              <a:rPr lang="en-US" dirty="0" smtClean="0"/>
              <a:t>, </a:t>
            </a:r>
            <a:r>
              <a:rPr lang="en-US" dirty="0" err="1" smtClean="0"/>
              <a:t>cervicis</a:t>
            </a:r>
            <a:endParaRPr lang="en-US" dirty="0" smtClean="0"/>
          </a:p>
          <a:p>
            <a:pPr>
              <a:lnSpc>
                <a:spcPct val="90000"/>
              </a:lnSpc>
            </a:pPr>
            <a:endParaRPr lang="en-US" dirty="0" smtClean="0"/>
          </a:p>
          <a:p>
            <a:pPr>
              <a:lnSpc>
                <a:spcPct val="90000"/>
              </a:lnSpc>
            </a:pPr>
            <a:r>
              <a:rPr lang="en-US" dirty="0" smtClean="0">
                <a:solidFill>
                  <a:srgbClr val="0070C0"/>
                </a:solidFill>
              </a:rPr>
              <a:t>Erector spinae</a:t>
            </a:r>
            <a:r>
              <a:rPr lang="en-US" dirty="0" smtClean="0"/>
              <a:t>-3 column </a:t>
            </a:r>
          </a:p>
          <a:p>
            <a:pPr lvl="1">
              <a:lnSpc>
                <a:spcPct val="90000"/>
              </a:lnSpc>
            </a:pPr>
            <a:r>
              <a:rPr lang="en-US" sz="2000" dirty="0" err="1" smtClean="0"/>
              <a:t>Spinalis</a:t>
            </a:r>
            <a:endParaRPr lang="en-US" sz="2000" dirty="0" smtClean="0"/>
          </a:p>
          <a:p>
            <a:pPr lvl="1">
              <a:lnSpc>
                <a:spcPct val="90000"/>
              </a:lnSpc>
            </a:pPr>
            <a:r>
              <a:rPr lang="en-US" sz="2000" dirty="0" err="1" smtClean="0"/>
              <a:t>Longissimus</a:t>
            </a:r>
            <a:r>
              <a:rPr lang="en-US" sz="2000" dirty="0" smtClean="0"/>
              <a:t> </a:t>
            </a:r>
          </a:p>
          <a:p>
            <a:pPr lvl="1">
              <a:lnSpc>
                <a:spcPct val="90000"/>
              </a:lnSpc>
            </a:pPr>
            <a:r>
              <a:rPr lang="en-US" sz="2000" dirty="0" err="1" smtClean="0"/>
              <a:t>Iliocostalis</a:t>
            </a:r>
            <a:r>
              <a:rPr lang="en-US" sz="2000" dirty="0" smtClean="0"/>
              <a:t> </a:t>
            </a:r>
          </a:p>
          <a:p>
            <a:pPr lvl="1">
              <a:lnSpc>
                <a:spcPct val="90000"/>
              </a:lnSpc>
            </a:pPr>
            <a:r>
              <a:rPr lang="en-US" sz="2000" dirty="0" smtClean="0"/>
              <a:t>All 3 column </a:t>
            </a:r>
            <a:r>
              <a:rPr lang="en-US" sz="2000" dirty="0" smtClean="0">
                <a:solidFill>
                  <a:srgbClr val="0070C0"/>
                </a:solidFill>
              </a:rPr>
              <a:t>extend vertebral column when both side work together</a:t>
            </a:r>
            <a:r>
              <a:rPr lang="en-US" sz="2000" dirty="0" smtClean="0"/>
              <a:t>. If </a:t>
            </a:r>
            <a:r>
              <a:rPr lang="en-US" sz="2000" dirty="0" smtClean="0">
                <a:solidFill>
                  <a:srgbClr val="0070C0"/>
                </a:solidFill>
              </a:rPr>
              <a:t>only one side </a:t>
            </a:r>
            <a:r>
              <a:rPr lang="en-US" sz="2000" dirty="0" smtClean="0"/>
              <a:t>is active they cause </a:t>
            </a:r>
            <a:r>
              <a:rPr lang="en-US" sz="2000" dirty="0" smtClean="0">
                <a:solidFill>
                  <a:srgbClr val="0070C0"/>
                </a:solidFill>
              </a:rPr>
              <a:t>lateral bending</a:t>
            </a:r>
          </a:p>
          <a:p>
            <a:pPr lvl="1">
              <a:lnSpc>
                <a:spcPct val="90000"/>
              </a:lnSpc>
            </a:pPr>
            <a:endParaRPr lang="en-US" sz="2000" dirty="0" smtClean="0"/>
          </a:p>
          <a:p>
            <a:pPr>
              <a:lnSpc>
                <a:spcPct val="90000"/>
              </a:lnSpc>
            </a:pPr>
            <a:r>
              <a:rPr lang="en-US" dirty="0" err="1" smtClean="0">
                <a:solidFill>
                  <a:srgbClr val="0070C0"/>
                </a:solidFill>
              </a:rPr>
              <a:t>Transversospinal</a:t>
            </a:r>
            <a:r>
              <a:rPr lang="en-US" dirty="0" smtClean="0">
                <a:solidFill>
                  <a:srgbClr val="0070C0"/>
                </a:solidFill>
              </a:rPr>
              <a:t> group </a:t>
            </a:r>
            <a:r>
              <a:rPr lang="en-US" dirty="0" smtClean="0"/>
              <a:t>of muscle-lie deep to erector </a:t>
            </a:r>
            <a:r>
              <a:rPr lang="en-US" dirty="0" err="1" smtClean="0"/>
              <a:t>spinae</a:t>
            </a:r>
            <a:endParaRPr lang="en-US" dirty="0" smtClean="0"/>
          </a:p>
          <a:p>
            <a:pPr lvl="1">
              <a:lnSpc>
                <a:spcPct val="90000"/>
              </a:lnSpc>
            </a:pPr>
            <a:r>
              <a:rPr lang="en-US" sz="2000" dirty="0" smtClean="0"/>
              <a:t>Produce rotational and lateral bending between adjacent vertebra, also stabilize vertebral column</a:t>
            </a:r>
          </a:p>
          <a:p>
            <a:pPr lvl="1">
              <a:lnSpc>
                <a:spcPct val="90000"/>
              </a:lnSpc>
            </a:pPr>
            <a:r>
              <a:rPr lang="en-US" sz="2000" dirty="0" smtClean="0"/>
              <a:t>Include </a:t>
            </a:r>
            <a:r>
              <a:rPr lang="en-US" sz="2000" dirty="0" err="1" smtClean="0">
                <a:solidFill>
                  <a:srgbClr val="0070C0"/>
                </a:solidFill>
              </a:rPr>
              <a:t>semispinalis</a:t>
            </a:r>
            <a:r>
              <a:rPr lang="en-US" sz="2000" dirty="0" smtClean="0">
                <a:solidFill>
                  <a:srgbClr val="0070C0"/>
                </a:solidFill>
              </a:rPr>
              <a:t>, </a:t>
            </a:r>
            <a:r>
              <a:rPr lang="en-US" sz="2000" dirty="0" err="1" smtClean="0">
                <a:solidFill>
                  <a:srgbClr val="0070C0"/>
                </a:solidFill>
              </a:rPr>
              <a:t>multifidus</a:t>
            </a:r>
            <a:r>
              <a:rPr lang="en-US" sz="2000" dirty="0" smtClean="0">
                <a:solidFill>
                  <a:srgbClr val="0070C0"/>
                </a:solidFill>
              </a:rPr>
              <a:t>, rotators  </a:t>
            </a:r>
          </a:p>
          <a:p>
            <a:pPr lvl="1">
              <a:lnSpc>
                <a:spcPct val="90000"/>
              </a:lnSpc>
            </a:pPr>
            <a:endParaRPr lang="en-US" sz="2000" dirty="0" smtClean="0"/>
          </a:p>
          <a:p>
            <a:pPr>
              <a:lnSpc>
                <a:spcPct val="90000"/>
              </a:lnSpc>
            </a:pPr>
            <a:r>
              <a:rPr lang="en-US" dirty="0" smtClean="0"/>
              <a:t>Supplied by dorsal rami</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52</a:t>
            </a:fld>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classconnection.s3.amazonaws.com/50/flashcards/591050/png/splenius_cervicis1317410906338-14419A9C7586DFD2FCA.png"/>
          <p:cNvPicPr>
            <a:picLocks noChangeAspect="1" noChangeArrowheads="1"/>
          </p:cNvPicPr>
          <p:nvPr/>
        </p:nvPicPr>
        <p:blipFill>
          <a:blip r:embed="rId3" cstate="print"/>
          <a:srcRect l="6452" r="5376" b="4762"/>
          <a:stretch>
            <a:fillRect/>
          </a:stretch>
        </p:blipFill>
        <p:spPr bwMode="auto">
          <a:xfrm>
            <a:off x="228600" y="990600"/>
            <a:ext cx="3149194" cy="3840480"/>
          </a:xfrm>
          <a:prstGeom prst="rect">
            <a:avLst/>
          </a:prstGeom>
          <a:noFill/>
        </p:spPr>
      </p:pic>
      <p:sp>
        <p:nvSpPr>
          <p:cNvPr id="3" name="Rectangle 2"/>
          <p:cNvSpPr/>
          <p:nvPr/>
        </p:nvSpPr>
        <p:spPr>
          <a:xfrm>
            <a:off x="152400" y="5105400"/>
            <a:ext cx="4572000" cy="677108"/>
          </a:xfrm>
          <a:prstGeom prst="rect">
            <a:avLst/>
          </a:prstGeom>
        </p:spPr>
        <p:txBody>
          <a:bodyPr>
            <a:spAutoFit/>
          </a:bodyPr>
          <a:lstStyle/>
          <a:p>
            <a:r>
              <a:rPr lang="en-US" sz="1400" dirty="0" smtClean="0"/>
              <a:t>Arise from midline &amp; extend </a:t>
            </a:r>
            <a:r>
              <a:rPr lang="en-US" sz="1400" dirty="0" err="1" smtClean="0"/>
              <a:t>superolaterally</a:t>
            </a:r>
            <a:r>
              <a:rPr lang="en-US" sz="1400" dirty="0" smtClean="0"/>
              <a:t> </a:t>
            </a:r>
          </a:p>
          <a:p>
            <a:r>
              <a:rPr lang="en-US" sz="1200" dirty="0" smtClean="0">
                <a:solidFill>
                  <a:srgbClr val="0070C0"/>
                </a:solidFill>
              </a:rPr>
              <a:t>Splenius </a:t>
            </a:r>
            <a:r>
              <a:rPr lang="en-US" sz="1200" dirty="0" err="1" smtClean="0">
                <a:solidFill>
                  <a:srgbClr val="0070C0"/>
                </a:solidFill>
              </a:rPr>
              <a:t>cervicis</a:t>
            </a:r>
            <a:r>
              <a:rPr lang="en-US" sz="1200" dirty="0" smtClean="0">
                <a:solidFill>
                  <a:srgbClr val="0070C0"/>
                </a:solidFill>
              </a:rPr>
              <a:t> </a:t>
            </a:r>
            <a:r>
              <a:rPr lang="en-US" sz="1200" dirty="0" smtClean="0"/>
              <a:t>- cervical vertebrae </a:t>
            </a:r>
          </a:p>
          <a:p>
            <a:r>
              <a:rPr lang="en-US" sz="1200" dirty="0" smtClean="0">
                <a:solidFill>
                  <a:srgbClr val="0070C0"/>
                </a:solidFill>
              </a:rPr>
              <a:t>Splenius </a:t>
            </a:r>
            <a:r>
              <a:rPr lang="en-US" sz="1200" dirty="0" err="1" smtClean="0">
                <a:solidFill>
                  <a:srgbClr val="0070C0"/>
                </a:solidFill>
              </a:rPr>
              <a:t>capitis</a:t>
            </a:r>
            <a:r>
              <a:rPr lang="en-US" sz="1200" dirty="0" smtClean="0">
                <a:solidFill>
                  <a:srgbClr val="0070C0"/>
                </a:solidFill>
              </a:rPr>
              <a:t> </a:t>
            </a:r>
            <a:r>
              <a:rPr lang="en-US" sz="1200" dirty="0" smtClean="0"/>
              <a:t>- cranium </a:t>
            </a:r>
          </a:p>
        </p:txBody>
      </p:sp>
      <p:sp>
        <p:nvSpPr>
          <p:cNvPr id="5" name="Rectangle 4"/>
          <p:cNvSpPr/>
          <p:nvPr/>
        </p:nvSpPr>
        <p:spPr>
          <a:xfrm>
            <a:off x="5867400" y="5029200"/>
            <a:ext cx="3276600" cy="954107"/>
          </a:xfrm>
          <a:prstGeom prst="rect">
            <a:avLst/>
          </a:prstGeom>
        </p:spPr>
        <p:txBody>
          <a:bodyPr wrap="square">
            <a:spAutoFit/>
          </a:bodyPr>
          <a:lstStyle/>
          <a:p>
            <a:pPr>
              <a:buFont typeface="Arial" pitchFamily="34" charset="0"/>
              <a:buChar char="•"/>
            </a:pPr>
            <a:r>
              <a:rPr lang="en-US" sz="1400" dirty="0" smtClean="0"/>
              <a:t>Lie in a “groove” on each side of vertebral column between </a:t>
            </a:r>
            <a:r>
              <a:rPr lang="en-US" sz="1400" dirty="0" smtClean="0">
                <a:solidFill>
                  <a:srgbClr val="0070C0"/>
                </a:solidFill>
              </a:rPr>
              <a:t>spinous processes </a:t>
            </a:r>
            <a:r>
              <a:rPr lang="en-US" sz="1400" dirty="0" smtClean="0"/>
              <a:t>centrally</a:t>
            </a:r>
            <a:r>
              <a:rPr lang="en-US" sz="1400" dirty="0" smtClean="0">
                <a:solidFill>
                  <a:srgbClr val="0070C0"/>
                </a:solidFill>
              </a:rPr>
              <a:t> &amp; angles of ribs </a:t>
            </a:r>
            <a:r>
              <a:rPr lang="en-US" sz="1400" dirty="0" smtClean="0"/>
              <a:t>laterally</a:t>
            </a:r>
          </a:p>
        </p:txBody>
      </p:sp>
      <p:sp>
        <p:nvSpPr>
          <p:cNvPr id="6" name="Rectangle 5"/>
          <p:cNvSpPr/>
          <p:nvPr/>
        </p:nvSpPr>
        <p:spPr>
          <a:xfrm>
            <a:off x="304800" y="457200"/>
            <a:ext cx="1838965" cy="369332"/>
          </a:xfrm>
          <a:prstGeom prst="rect">
            <a:avLst/>
          </a:prstGeom>
        </p:spPr>
        <p:txBody>
          <a:bodyPr wrap="none">
            <a:spAutoFit/>
          </a:bodyPr>
          <a:lstStyle/>
          <a:p>
            <a:r>
              <a:rPr lang="en-US" dirty="0" smtClean="0">
                <a:solidFill>
                  <a:srgbClr val="0070C0"/>
                </a:solidFill>
              </a:rPr>
              <a:t>Splenius muscles </a:t>
            </a:r>
          </a:p>
        </p:txBody>
      </p:sp>
      <p:sp>
        <p:nvSpPr>
          <p:cNvPr id="7" name="TextBox 6"/>
          <p:cNvSpPr txBox="1"/>
          <p:nvPr/>
        </p:nvSpPr>
        <p:spPr>
          <a:xfrm>
            <a:off x="6400800" y="533400"/>
            <a:ext cx="2223686" cy="369332"/>
          </a:xfrm>
          <a:prstGeom prst="rect">
            <a:avLst/>
          </a:prstGeom>
          <a:noFill/>
        </p:spPr>
        <p:txBody>
          <a:bodyPr wrap="none" rtlCol="0">
            <a:spAutoFit/>
          </a:bodyPr>
          <a:lstStyle/>
          <a:p>
            <a:r>
              <a:rPr lang="en-US" dirty="0" smtClean="0">
                <a:solidFill>
                  <a:srgbClr val="0070C0"/>
                </a:solidFill>
              </a:rPr>
              <a:t>Erector </a:t>
            </a:r>
            <a:r>
              <a:rPr lang="en-US" dirty="0" err="1" smtClean="0">
                <a:solidFill>
                  <a:srgbClr val="0070C0"/>
                </a:solidFill>
              </a:rPr>
              <a:t>spinae</a:t>
            </a:r>
            <a:r>
              <a:rPr lang="en-US" dirty="0" smtClean="0">
                <a:solidFill>
                  <a:srgbClr val="0070C0"/>
                </a:solidFill>
              </a:rPr>
              <a:t> muscle</a:t>
            </a:r>
            <a:endParaRPr lang="en-US" dirty="0">
              <a:solidFill>
                <a:srgbClr val="0070C0"/>
              </a:solidFill>
            </a:endParaRPr>
          </a:p>
        </p:txBody>
      </p:sp>
      <p:sp>
        <p:nvSpPr>
          <p:cNvPr id="8" name="Slide Number Placeholder 7"/>
          <p:cNvSpPr>
            <a:spLocks noGrp="1"/>
          </p:cNvSpPr>
          <p:nvPr>
            <p:ph type="sldNum" sz="quarter" idx="12"/>
          </p:nvPr>
        </p:nvSpPr>
        <p:spPr/>
        <p:txBody>
          <a:bodyPr/>
          <a:lstStyle/>
          <a:p>
            <a:fld id="{B6F15528-21DE-4FAA-801E-634DDDAF4B2B}" type="slidenum">
              <a:rPr lang="en-US" smtClean="0"/>
              <a:pPr/>
              <a:t>53</a:t>
            </a:fld>
            <a:endParaRPr lang="en-US"/>
          </a:p>
        </p:txBody>
      </p:sp>
      <p:grpSp>
        <p:nvGrpSpPr>
          <p:cNvPr id="9" name="Group 8"/>
          <p:cNvGrpSpPr/>
          <p:nvPr/>
        </p:nvGrpSpPr>
        <p:grpSpPr>
          <a:xfrm>
            <a:off x="5943600" y="990600"/>
            <a:ext cx="2733905" cy="3840480"/>
            <a:chOff x="3429000" y="1143000"/>
            <a:chExt cx="2733905" cy="3840480"/>
          </a:xfrm>
        </p:grpSpPr>
        <p:pic>
          <p:nvPicPr>
            <p:cNvPr id="10" name="Picture 9" descr="http://fce-study.netdna-ssl.com/images/upload-flashcards/796705/523971_m.png"/>
            <p:cNvPicPr>
              <a:picLocks noChangeAspect="1" noChangeArrowheads="1"/>
            </p:cNvPicPr>
            <p:nvPr/>
          </p:nvPicPr>
          <p:blipFill>
            <a:blip r:embed="rId4" cstate="print"/>
            <a:srcRect l="33174" t="2315" r="21345" b="2778"/>
            <a:stretch>
              <a:fillRect/>
            </a:stretch>
          </p:blipFill>
          <p:spPr bwMode="auto">
            <a:xfrm>
              <a:off x="4267200" y="1143000"/>
              <a:ext cx="1895705" cy="3840480"/>
            </a:xfrm>
            <a:prstGeom prst="rect">
              <a:avLst/>
            </a:prstGeom>
            <a:noFill/>
          </p:spPr>
        </p:pic>
        <p:sp>
          <p:nvSpPr>
            <p:cNvPr id="11" name="TextBox 10"/>
            <p:cNvSpPr txBox="1"/>
            <p:nvPr/>
          </p:nvSpPr>
          <p:spPr>
            <a:xfrm>
              <a:off x="3429000" y="2133600"/>
              <a:ext cx="920445" cy="369332"/>
            </a:xfrm>
            <a:prstGeom prst="rect">
              <a:avLst/>
            </a:prstGeom>
            <a:noFill/>
          </p:spPr>
          <p:txBody>
            <a:bodyPr wrap="none" rtlCol="0">
              <a:spAutoFit/>
            </a:bodyPr>
            <a:lstStyle/>
            <a:p>
              <a:r>
                <a:rPr lang="en-US" sz="1200" dirty="0" err="1" smtClean="0"/>
                <a:t>Iliocostalis</a:t>
              </a:r>
              <a:r>
                <a:rPr lang="en-US" dirty="0" smtClean="0"/>
                <a:t> </a:t>
              </a:r>
              <a:endParaRPr lang="en-US" dirty="0"/>
            </a:p>
          </p:txBody>
        </p:sp>
        <p:sp>
          <p:nvSpPr>
            <p:cNvPr id="12" name="TextBox 11"/>
            <p:cNvSpPr txBox="1"/>
            <p:nvPr/>
          </p:nvSpPr>
          <p:spPr>
            <a:xfrm>
              <a:off x="3429000" y="2514600"/>
              <a:ext cx="938077" cy="261610"/>
            </a:xfrm>
            <a:prstGeom prst="rect">
              <a:avLst/>
            </a:prstGeom>
            <a:noFill/>
          </p:spPr>
          <p:txBody>
            <a:bodyPr wrap="none" rtlCol="0">
              <a:spAutoFit/>
            </a:bodyPr>
            <a:lstStyle/>
            <a:p>
              <a:r>
                <a:rPr lang="en-US" sz="1100" dirty="0" err="1" smtClean="0"/>
                <a:t>Longissimus</a:t>
              </a:r>
              <a:r>
                <a:rPr lang="en-US" sz="1100" dirty="0" smtClean="0"/>
                <a:t> </a:t>
              </a:r>
              <a:endParaRPr lang="en-US" sz="1100" dirty="0"/>
            </a:p>
          </p:txBody>
        </p:sp>
        <p:sp>
          <p:nvSpPr>
            <p:cNvPr id="13" name="TextBox 12"/>
            <p:cNvSpPr txBox="1"/>
            <p:nvPr/>
          </p:nvSpPr>
          <p:spPr>
            <a:xfrm>
              <a:off x="3657600" y="2819400"/>
              <a:ext cx="671979" cy="261610"/>
            </a:xfrm>
            <a:prstGeom prst="rect">
              <a:avLst/>
            </a:prstGeom>
            <a:noFill/>
          </p:spPr>
          <p:txBody>
            <a:bodyPr wrap="none" rtlCol="0">
              <a:spAutoFit/>
            </a:bodyPr>
            <a:lstStyle/>
            <a:p>
              <a:r>
                <a:rPr lang="en-US" sz="1100" dirty="0" err="1" smtClean="0"/>
                <a:t>Spinalis</a:t>
              </a:r>
              <a:r>
                <a:rPr lang="en-US" sz="1100" dirty="0" smtClean="0"/>
                <a:t> </a:t>
              </a:r>
              <a:endParaRPr lang="en-US" sz="1100" dirty="0"/>
            </a:p>
          </p:txBody>
        </p:sp>
      </p:grpSp>
      <mc:AlternateContent xmlns:mc="http://schemas.openxmlformats.org/markup-compatibility/2006" xmlns:p14="http://schemas.microsoft.com/office/powerpoint/2010/main">
        <mc:Choice Requires="p14">
          <p:contentPart p14:bwMode="auto" r:id="rId5">
            <p14:nvContentPartPr>
              <p14:cNvPr id="100353" name="Ink 1"/>
              <p14:cNvContentPartPr>
                <a14:cpLocks xmlns:a14="http://schemas.microsoft.com/office/drawing/2010/main" noRot="1" noChangeAspect="1" noEditPoints="1" noChangeArrowheads="1" noChangeShapeType="1"/>
              </p14:cNvContentPartPr>
              <p14:nvPr/>
            </p14:nvContentPartPr>
            <p14:xfrm>
              <a:off x="2562225" y="3598863"/>
              <a:ext cx="920750" cy="17462"/>
            </p14:xfrm>
          </p:contentPart>
        </mc:Choice>
        <mc:Fallback xmlns="">
          <p:pic>
            <p:nvPicPr>
              <p:cNvPr id="100353" name="Ink 1"/>
              <p:cNvPicPr>
                <a:picLocks noRot="1" noChangeAspect="1" noEditPoints="1" noChangeArrowheads="1" noChangeShapeType="1"/>
              </p:cNvPicPr>
              <p:nvPr/>
            </p:nvPicPr>
            <p:blipFill>
              <a:blip r:embed="rId6"/>
              <a:stretch>
                <a:fillRect/>
              </a:stretch>
            </p:blipFill>
            <p:spPr>
              <a:xfrm>
                <a:off x="2546387" y="3536142"/>
                <a:ext cx="952426" cy="1432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00354" name="Ink 2"/>
              <p14:cNvContentPartPr>
                <a14:cpLocks xmlns:a14="http://schemas.microsoft.com/office/drawing/2010/main" noRot="1" noChangeAspect="1" noEditPoints="1" noChangeArrowheads="1" noChangeShapeType="1"/>
              </p14:cNvContentPartPr>
              <p14:nvPr/>
            </p14:nvContentPartPr>
            <p14:xfrm>
              <a:off x="2276475" y="2446338"/>
              <a:ext cx="715963" cy="26987"/>
            </p14:xfrm>
          </p:contentPart>
        </mc:Choice>
        <mc:Fallback xmlns="">
          <p:pic>
            <p:nvPicPr>
              <p:cNvPr id="100354" name="Ink 2"/>
              <p:cNvPicPr>
                <a:picLocks noRot="1" noChangeAspect="1" noEditPoints="1" noChangeArrowheads="1" noChangeShapeType="1"/>
              </p:cNvPicPr>
              <p:nvPr/>
            </p:nvPicPr>
            <p:blipFill>
              <a:blip r:embed="rId8"/>
              <a:stretch>
                <a:fillRect/>
              </a:stretch>
            </p:blipFill>
            <p:spPr>
              <a:xfrm>
                <a:off x="2260637" y="2383842"/>
                <a:ext cx="747640" cy="152335"/>
              </a:xfrm>
              <a:prstGeom prst="rect">
                <a:avLst/>
              </a:prstGeom>
            </p:spPr>
          </p:pic>
        </mc:Fallback>
      </mc:AlternateContent>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doctorspainreliefsystems.com/wp-content/uploads/2014/10/5OyMSkp5XBeyBeaPydd16A.png"/>
          <p:cNvPicPr>
            <a:picLocks noChangeAspect="1" noChangeArrowheads="1"/>
          </p:cNvPicPr>
          <p:nvPr/>
        </p:nvPicPr>
        <p:blipFill>
          <a:blip r:embed="rId3" cstate="print"/>
          <a:srcRect/>
          <a:stretch>
            <a:fillRect/>
          </a:stretch>
        </p:blipFill>
        <p:spPr bwMode="auto">
          <a:xfrm>
            <a:off x="2667000" y="914400"/>
            <a:ext cx="3631907" cy="3474720"/>
          </a:xfrm>
          <a:prstGeom prst="rect">
            <a:avLst/>
          </a:prstGeom>
          <a:noFill/>
        </p:spPr>
      </p:pic>
      <p:sp>
        <p:nvSpPr>
          <p:cNvPr id="4" name="Rectangle 3"/>
          <p:cNvSpPr/>
          <p:nvPr/>
        </p:nvSpPr>
        <p:spPr>
          <a:xfrm>
            <a:off x="2438400" y="4343400"/>
            <a:ext cx="4572000" cy="1815882"/>
          </a:xfrm>
          <a:prstGeom prst="rect">
            <a:avLst/>
          </a:prstGeom>
        </p:spPr>
        <p:txBody>
          <a:bodyPr wrap="square">
            <a:spAutoFit/>
          </a:bodyPr>
          <a:lstStyle/>
          <a:p>
            <a:pPr>
              <a:buFont typeface="Arial" pitchFamily="34" charset="0"/>
              <a:buChar char="•"/>
            </a:pPr>
            <a:r>
              <a:rPr lang="en-US" sz="1400" dirty="0" smtClean="0"/>
              <a:t>Occupy “gutter” between </a:t>
            </a:r>
            <a:r>
              <a:rPr lang="en-US" sz="1400" dirty="0" smtClean="0">
                <a:solidFill>
                  <a:srgbClr val="0070C0"/>
                </a:solidFill>
              </a:rPr>
              <a:t>spinous &amp; transverse processes </a:t>
            </a:r>
          </a:p>
          <a:p>
            <a:pPr>
              <a:buFont typeface="Arial" pitchFamily="34" charset="0"/>
              <a:buChar char="•"/>
            </a:pPr>
            <a:r>
              <a:rPr lang="en-US" sz="1400" dirty="0" smtClean="0"/>
              <a:t>Originate from transverse processes of vertebrae &amp; pass to spinous processes of more superior vertebrae</a:t>
            </a:r>
          </a:p>
          <a:p>
            <a:pPr marL="448056" lvl="1" indent="-384048">
              <a:buSzPct val="80000"/>
              <a:buFont typeface="Arial" pitchFamily="34" charset="0"/>
              <a:buChar char="•"/>
            </a:pPr>
            <a:r>
              <a:rPr lang="en-US" sz="1400" dirty="0" smtClean="0"/>
              <a:t>Group consists of:</a:t>
            </a:r>
          </a:p>
          <a:p>
            <a:pPr marL="804672" lvl="2" indent="-457200">
              <a:buSzPct val="80000"/>
              <a:buFont typeface="+mj-lt"/>
              <a:buAutoNum type="arabicPeriod"/>
            </a:pPr>
            <a:r>
              <a:rPr lang="en-US" sz="1400" dirty="0" err="1" smtClean="0"/>
              <a:t>Semispinalis</a:t>
            </a:r>
            <a:r>
              <a:rPr lang="en-US" sz="1400" dirty="0" smtClean="0"/>
              <a:t> (</a:t>
            </a:r>
            <a:r>
              <a:rPr lang="en-US" sz="1400" dirty="0" err="1" smtClean="0"/>
              <a:t>capitis</a:t>
            </a:r>
            <a:r>
              <a:rPr lang="en-US" sz="1400" dirty="0" smtClean="0"/>
              <a:t>, </a:t>
            </a:r>
            <a:r>
              <a:rPr lang="en-US" sz="1400" dirty="0" err="1" smtClean="0"/>
              <a:t>cervicis</a:t>
            </a:r>
            <a:r>
              <a:rPr lang="en-US" sz="1400" dirty="0" smtClean="0"/>
              <a:t> &amp; </a:t>
            </a:r>
            <a:r>
              <a:rPr lang="en-US" sz="1400" dirty="0" err="1" smtClean="0"/>
              <a:t>thoracis</a:t>
            </a:r>
            <a:r>
              <a:rPr lang="en-US" sz="1400" dirty="0" smtClean="0"/>
              <a:t>) - run parallel to long axis of neck</a:t>
            </a:r>
          </a:p>
          <a:p>
            <a:pPr marL="804672" lvl="2" indent="-457200">
              <a:buSzPct val="80000"/>
              <a:buFont typeface="+mj-lt"/>
              <a:buAutoNum type="arabicPeriod"/>
            </a:pPr>
            <a:r>
              <a:rPr lang="en-US" sz="1400" dirty="0" err="1" smtClean="0"/>
              <a:t>Multifidus</a:t>
            </a:r>
            <a:endParaRPr lang="en-US" sz="1400" dirty="0" smtClean="0"/>
          </a:p>
          <a:p>
            <a:pPr marL="804672" lvl="2" indent="-457200">
              <a:buSzPct val="80000"/>
              <a:buFont typeface="+mj-lt"/>
              <a:buAutoNum type="arabicPeriod"/>
            </a:pPr>
            <a:r>
              <a:rPr lang="en-US" sz="1400" dirty="0" err="1" smtClean="0"/>
              <a:t>Rotatores</a:t>
            </a:r>
            <a:endParaRPr lang="en-US" sz="1400" dirty="0" smtClean="0"/>
          </a:p>
        </p:txBody>
      </p:sp>
      <p:sp>
        <p:nvSpPr>
          <p:cNvPr id="5" name="Rectangle 4"/>
          <p:cNvSpPr/>
          <p:nvPr/>
        </p:nvSpPr>
        <p:spPr>
          <a:xfrm>
            <a:off x="2819400" y="304800"/>
            <a:ext cx="3311997" cy="369332"/>
          </a:xfrm>
          <a:prstGeom prst="rect">
            <a:avLst/>
          </a:prstGeom>
        </p:spPr>
        <p:txBody>
          <a:bodyPr wrap="none">
            <a:spAutoFit/>
          </a:bodyPr>
          <a:lstStyle/>
          <a:p>
            <a:r>
              <a:rPr lang="en-US" dirty="0" err="1" smtClean="0">
                <a:solidFill>
                  <a:srgbClr val="0070C0"/>
                </a:solidFill>
              </a:rPr>
              <a:t>Transversospinal</a:t>
            </a:r>
            <a:r>
              <a:rPr lang="en-US" dirty="0" smtClean="0">
                <a:solidFill>
                  <a:srgbClr val="0070C0"/>
                </a:solidFill>
              </a:rPr>
              <a:t> group of muscle</a:t>
            </a:r>
            <a:endParaRPr lang="en-US" dirty="0">
              <a:solidFill>
                <a:srgbClr val="0070C0"/>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54</a:t>
            </a:fld>
            <a:endParaRPr 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Minor deep muscles </a:t>
            </a:r>
            <a:endParaRPr lang="en-US" dirty="0">
              <a:solidFill>
                <a:srgbClr val="C00000"/>
              </a:solidFill>
            </a:endParaRPr>
          </a:p>
        </p:txBody>
      </p:sp>
      <p:sp>
        <p:nvSpPr>
          <p:cNvPr id="3" name="Content Placeholder 2"/>
          <p:cNvSpPr>
            <a:spLocks noGrp="1"/>
          </p:cNvSpPr>
          <p:nvPr>
            <p:ph sz="half" idx="1"/>
          </p:nvPr>
        </p:nvSpPr>
        <p:spPr/>
        <p:txBody>
          <a:bodyPr>
            <a:normAutofit fontScale="85000" lnSpcReduction="20000"/>
          </a:bodyPr>
          <a:lstStyle/>
          <a:p>
            <a:r>
              <a:rPr lang="en-US" dirty="0" err="1" smtClean="0"/>
              <a:t>Interspinales</a:t>
            </a:r>
            <a:r>
              <a:rPr lang="en-US" dirty="0" smtClean="0"/>
              <a:t> </a:t>
            </a:r>
          </a:p>
          <a:p>
            <a:endParaRPr lang="en-US" dirty="0" smtClean="0"/>
          </a:p>
          <a:p>
            <a:r>
              <a:rPr lang="en-US" dirty="0" err="1" smtClean="0"/>
              <a:t>Intertransversarii</a:t>
            </a:r>
            <a:endParaRPr lang="en-US" dirty="0" smtClean="0"/>
          </a:p>
          <a:p>
            <a:endParaRPr lang="en-US" dirty="0" smtClean="0"/>
          </a:p>
          <a:p>
            <a:r>
              <a:rPr lang="en-US" dirty="0" err="1" smtClean="0"/>
              <a:t>Levatores</a:t>
            </a:r>
            <a:r>
              <a:rPr lang="en-US" dirty="0" smtClean="0"/>
              <a:t> </a:t>
            </a:r>
            <a:r>
              <a:rPr lang="en-US" dirty="0" err="1" smtClean="0"/>
              <a:t>costarum</a:t>
            </a:r>
            <a:r>
              <a:rPr lang="en-US" dirty="0" smtClean="0"/>
              <a:t> - arise from the ends of the transverse processes of the seventh cervical and upper eleven thoracic vertebrae, insert into the outer surface of the rib immediately below the vertebra from which it takes origin, between the tubercle and the angle. </a:t>
            </a:r>
          </a:p>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55</a:t>
            </a:fld>
            <a:endParaRPr lang="en-US"/>
          </a:p>
        </p:txBody>
      </p:sp>
      <p:pic>
        <p:nvPicPr>
          <p:cNvPr id="217089" name="Picture 1"/>
          <p:cNvPicPr>
            <a:picLocks noChangeAspect="1" noChangeArrowheads="1"/>
          </p:cNvPicPr>
          <p:nvPr/>
        </p:nvPicPr>
        <p:blipFill>
          <a:blip r:embed="rId3" cstate="print"/>
          <a:srcRect/>
          <a:stretch>
            <a:fillRect/>
          </a:stretch>
        </p:blipFill>
        <p:spPr bwMode="auto">
          <a:xfrm>
            <a:off x="5334000" y="1447800"/>
            <a:ext cx="2390775" cy="5076825"/>
          </a:xfrm>
          <a:prstGeom prst="rect">
            <a:avLst/>
          </a:prstGeom>
          <a:noFill/>
          <a:ln w="9525">
            <a:noFill/>
            <a:miter lim="800000"/>
            <a:headEnd/>
            <a:tailEnd/>
          </a:ln>
        </p:spPr>
      </p:pic>
      <mc:AlternateContent xmlns:mc="http://schemas.openxmlformats.org/markup-compatibility/2006" xmlns:p14="http://schemas.microsoft.com/office/powerpoint/2010/main">
        <mc:Choice Requires="p14">
          <p:contentPart p14:bwMode="auto" r:id="rId4">
            <p14:nvContentPartPr>
              <p14:cNvPr id="4" name="Ink 1"/>
              <p14:cNvContentPartPr>
                <a14:cpLocks xmlns:a14="http://schemas.microsoft.com/office/drawing/2010/main" noRot="1" noChangeAspect="1" noEditPoints="1" noChangeArrowheads="1" noChangeShapeType="1"/>
              </p14:cNvContentPartPr>
              <p14:nvPr/>
            </p14:nvContentPartPr>
            <p14:xfrm>
              <a:off x="5741988" y="1973263"/>
              <a:ext cx="608012" cy="1587"/>
            </p14:xfrm>
          </p:contentPart>
        </mc:Choice>
        <mc:Fallback xmlns="">
          <p:pic>
            <p:nvPicPr>
              <p:cNvPr id="4" name="Ink 1"/>
              <p:cNvPicPr>
                <a:picLocks noRot="1" noChangeAspect="1" noEditPoints="1" noChangeArrowheads="1" noChangeShapeType="1"/>
              </p:cNvPicPr>
              <p:nvPr/>
            </p:nvPicPr>
            <p:blipFill>
              <a:blip r:embed="rId5"/>
              <a:stretch>
                <a:fillRect/>
              </a:stretch>
            </p:blipFill>
            <p:spPr>
              <a:xfrm>
                <a:off x="5726149" y="1693951"/>
                <a:ext cx="639691" cy="560211"/>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17090" name="Ink 2"/>
              <p14:cNvContentPartPr>
                <a14:cpLocks xmlns:a14="http://schemas.microsoft.com/office/drawing/2010/main" noRot="1" noChangeAspect="1" noEditPoints="1" noChangeArrowheads="1" noChangeShapeType="1"/>
              </p14:cNvContentPartPr>
              <p14:nvPr/>
            </p14:nvContentPartPr>
            <p14:xfrm>
              <a:off x="5554663" y="2428875"/>
              <a:ext cx="928687" cy="17463"/>
            </p14:xfrm>
          </p:contentPart>
        </mc:Choice>
        <mc:Fallback xmlns="">
          <p:pic>
            <p:nvPicPr>
              <p:cNvPr id="217090" name="Ink 2"/>
              <p:cNvPicPr>
                <a:picLocks noRot="1" noChangeAspect="1" noEditPoints="1" noChangeArrowheads="1" noChangeShapeType="1"/>
              </p:cNvPicPr>
              <p:nvPr/>
            </p:nvPicPr>
            <p:blipFill>
              <a:blip r:embed="rId7"/>
              <a:stretch>
                <a:fillRect/>
              </a:stretch>
            </p:blipFill>
            <p:spPr>
              <a:xfrm>
                <a:off x="5538465" y="2366151"/>
                <a:ext cx="960723" cy="142911"/>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17091" name="Ink 3"/>
              <p14:cNvContentPartPr>
                <a14:cpLocks xmlns:a14="http://schemas.microsoft.com/office/drawing/2010/main" noRot="1" noChangeAspect="1" noEditPoints="1" noChangeArrowheads="1" noChangeShapeType="1"/>
              </p14:cNvContentPartPr>
              <p14:nvPr/>
            </p14:nvContentPartPr>
            <p14:xfrm>
              <a:off x="5446713" y="3786188"/>
              <a:ext cx="635000" cy="1587"/>
            </p14:xfrm>
          </p:contentPart>
        </mc:Choice>
        <mc:Fallback xmlns="">
          <p:pic>
            <p:nvPicPr>
              <p:cNvPr id="217091" name="Ink 3"/>
              <p:cNvPicPr>
                <a:picLocks noRot="1" noChangeAspect="1" noEditPoints="1" noChangeArrowheads="1" noChangeShapeType="1"/>
              </p:cNvPicPr>
              <p:nvPr/>
            </p:nvPicPr>
            <p:blipFill>
              <a:blip r:embed="rId9"/>
              <a:stretch>
                <a:fillRect/>
              </a:stretch>
            </p:blipFill>
            <p:spPr>
              <a:xfrm>
                <a:off x="5430874" y="3506876"/>
                <a:ext cx="666678" cy="560211"/>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17092" name="Ink 4"/>
              <p14:cNvContentPartPr>
                <a14:cpLocks xmlns:a14="http://schemas.microsoft.com/office/drawing/2010/main" noRot="1" noChangeAspect="1" noEditPoints="1" noChangeArrowheads="1" noChangeShapeType="1"/>
              </p14:cNvContentPartPr>
              <p14:nvPr/>
            </p14:nvContentPartPr>
            <p14:xfrm>
              <a:off x="5456238" y="3956050"/>
              <a:ext cx="554037" cy="9525"/>
            </p14:xfrm>
          </p:contentPart>
        </mc:Choice>
        <mc:Fallback xmlns="">
          <p:pic>
            <p:nvPicPr>
              <p:cNvPr id="217092" name="Ink 4"/>
              <p:cNvPicPr>
                <a:picLocks noRot="1" noChangeAspect="1" noEditPoints="1" noChangeArrowheads="1" noChangeShapeType="1"/>
              </p:cNvPicPr>
              <p:nvPr/>
            </p:nvPicPr>
            <p:blipFill>
              <a:blip r:embed="rId11"/>
              <a:stretch>
                <a:fillRect/>
              </a:stretch>
            </p:blipFill>
            <p:spPr>
              <a:xfrm>
                <a:off x="5440398" y="3885803"/>
                <a:ext cx="585717" cy="150019"/>
              </a:xfrm>
              <a:prstGeom prst="rect">
                <a:avLst/>
              </a:prstGeom>
            </p:spPr>
          </p:pic>
        </mc:Fallback>
      </mc:AlternateContent>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Contents of vertebral canal</a:t>
            </a:r>
            <a:endParaRPr lang="en-US" dirty="0">
              <a:solidFill>
                <a:srgbClr val="C00000"/>
              </a:solidFill>
            </a:endParaRPr>
          </a:p>
        </p:txBody>
      </p:sp>
      <p:sp>
        <p:nvSpPr>
          <p:cNvPr id="3" name="Content Placeholder 2"/>
          <p:cNvSpPr>
            <a:spLocks noGrp="1"/>
          </p:cNvSpPr>
          <p:nvPr>
            <p:ph sz="half" idx="1"/>
          </p:nvPr>
        </p:nvSpPr>
        <p:spPr/>
        <p:txBody>
          <a:bodyPr>
            <a:normAutofit/>
          </a:bodyPr>
          <a:lstStyle/>
          <a:p>
            <a:r>
              <a:rPr lang="en-US" dirty="0" smtClean="0"/>
              <a:t>Spinal cord </a:t>
            </a:r>
          </a:p>
          <a:p>
            <a:endParaRPr lang="en-US" dirty="0" smtClean="0"/>
          </a:p>
          <a:p>
            <a:r>
              <a:rPr lang="en-US" dirty="0" smtClean="0"/>
              <a:t>Spinal nerve roots</a:t>
            </a:r>
          </a:p>
          <a:p>
            <a:endParaRPr lang="en-US" dirty="0" smtClean="0"/>
          </a:p>
          <a:p>
            <a:r>
              <a:rPr lang="en-US" dirty="0" smtClean="0"/>
              <a:t>Spinal meninges</a:t>
            </a:r>
          </a:p>
          <a:p>
            <a:endParaRPr lang="en-US" dirty="0" smtClean="0"/>
          </a:p>
          <a:p>
            <a:r>
              <a:rPr lang="en-US" dirty="0" smtClean="0"/>
              <a:t>Neurovascular structures that supply them</a:t>
            </a:r>
            <a:endParaRPr lang="en-US" dirty="0"/>
          </a:p>
        </p:txBody>
      </p:sp>
      <p:pic>
        <p:nvPicPr>
          <p:cNvPr id="74755" name="Picture 3"/>
          <p:cNvPicPr>
            <a:picLocks noChangeAspect="1" noChangeArrowheads="1"/>
          </p:cNvPicPr>
          <p:nvPr/>
        </p:nvPicPr>
        <p:blipFill>
          <a:blip r:embed="rId2" cstate="print"/>
          <a:srcRect/>
          <a:stretch>
            <a:fillRect/>
          </a:stretch>
        </p:blipFill>
        <p:spPr bwMode="auto">
          <a:xfrm>
            <a:off x="4495800" y="1828800"/>
            <a:ext cx="4391141" cy="374904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B6F15528-21DE-4FAA-801E-634DDDAF4B2B}" type="slidenum">
              <a:rPr lang="en-US" smtClean="0"/>
              <a:pPr/>
              <a:t>56</a:t>
            </a:fld>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C00000"/>
                </a:solidFill>
              </a:rPr>
              <a:t>Spinal cord </a:t>
            </a:r>
            <a:endParaRPr lang="en-US" dirty="0">
              <a:solidFill>
                <a:srgbClr val="C00000"/>
              </a:solidFill>
            </a:endParaRPr>
          </a:p>
        </p:txBody>
      </p:sp>
      <p:sp>
        <p:nvSpPr>
          <p:cNvPr id="3" name="Content Placeholder 2"/>
          <p:cNvSpPr>
            <a:spLocks noGrp="1"/>
          </p:cNvSpPr>
          <p:nvPr>
            <p:ph sz="half" idx="1"/>
          </p:nvPr>
        </p:nvSpPr>
        <p:spPr/>
        <p:txBody>
          <a:bodyPr>
            <a:normAutofit fontScale="92500" lnSpcReduction="10000"/>
          </a:bodyPr>
          <a:lstStyle/>
          <a:p>
            <a:pPr algn="just">
              <a:lnSpc>
                <a:spcPct val="90000"/>
              </a:lnSpc>
            </a:pPr>
            <a:r>
              <a:rPr lang="en-US" sz="2800" dirty="0" smtClean="0"/>
              <a:t>Downward continuation of </a:t>
            </a:r>
            <a:r>
              <a:rPr lang="en-US" sz="2800" dirty="0" smtClean="0">
                <a:solidFill>
                  <a:srgbClr val="0070C0"/>
                </a:solidFill>
              </a:rPr>
              <a:t>medulla oblongata</a:t>
            </a:r>
          </a:p>
          <a:p>
            <a:pPr algn="just">
              <a:lnSpc>
                <a:spcPct val="90000"/>
              </a:lnSpc>
            </a:pPr>
            <a:endParaRPr lang="en-US" sz="2800" dirty="0" smtClean="0"/>
          </a:p>
          <a:p>
            <a:pPr algn="just">
              <a:lnSpc>
                <a:spcPct val="90000"/>
              </a:lnSpc>
            </a:pPr>
            <a:r>
              <a:rPr lang="en-US" sz="2800" dirty="0" smtClean="0"/>
              <a:t>In adults: </a:t>
            </a:r>
            <a:r>
              <a:rPr lang="en-US" sz="2800" dirty="0" smtClean="0">
                <a:solidFill>
                  <a:srgbClr val="0070C0"/>
                </a:solidFill>
              </a:rPr>
              <a:t>42 – 45cm </a:t>
            </a:r>
            <a:r>
              <a:rPr lang="en-US" sz="2800" dirty="0" smtClean="0"/>
              <a:t>in length </a:t>
            </a:r>
          </a:p>
          <a:p>
            <a:pPr algn="just">
              <a:lnSpc>
                <a:spcPct val="90000"/>
              </a:lnSpc>
            </a:pPr>
            <a:endParaRPr lang="en-US" sz="2800" dirty="0" smtClean="0"/>
          </a:p>
          <a:p>
            <a:pPr algn="just">
              <a:lnSpc>
                <a:spcPct val="90000"/>
              </a:lnSpc>
            </a:pPr>
            <a:r>
              <a:rPr lang="en-US" sz="2800" dirty="0" smtClean="0"/>
              <a:t>Extends from </a:t>
            </a:r>
            <a:r>
              <a:rPr lang="en-US" sz="2800" dirty="0" smtClean="0">
                <a:solidFill>
                  <a:srgbClr val="0070C0"/>
                </a:solidFill>
              </a:rPr>
              <a:t>foramen magnum to the level of L1 - L2 vertebra in adult </a:t>
            </a:r>
          </a:p>
          <a:p>
            <a:pPr algn="just">
              <a:lnSpc>
                <a:spcPct val="90000"/>
              </a:lnSpc>
            </a:pPr>
            <a:endParaRPr lang="en-US" sz="2800" dirty="0" smtClean="0"/>
          </a:p>
          <a:p>
            <a:pPr algn="just">
              <a:lnSpc>
                <a:spcPct val="90000"/>
              </a:lnSpc>
            </a:pPr>
            <a:r>
              <a:rPr lang="en-US" sz="2800" dirty="0" smtClean="0"/>
              <a:t>Lie in upper 2/3 of vertebral column</a:t>
            </a:r>
            <a:endParaRPr lang="en-US" dirty="0"/>
          </a:p>
        </p:txBody>
      </p:sp>
      <p:pic>
        <p:nvPicPr>
          <p:cNvPr id="7" name="Picture 7" descr="http://pt.wkhealth.com/FullTextService/CT%7b06b9ee1beed59419cc1656b6268cad833728ef20f35ed0c5b45bc2c0969a7d1b5a6bc28024c7d5db2909e420e536b56e%7d/C1FF14.jpg"/>
          <p:cNvPicPr>
            <a:picLocks noChangeAspect="1" noChangeArrowheads="1"/>
          </p:cNvPicPr>
          <p:nvPr/>
        </p:nvPicPr>
        <p:blipFill>
          <a:blip r:embed="rId3" cstate="print"/>
          <a:srcRect/>
          <a:stretch>
            <a:fillRect/>
          </a:stretch>
        </p:blipFill>
        <p:spPr bwMode="auto">
          <a:xfrm>
            <a:off x="4522788" y="304800"/>
            <a:ext cx="4621212" cy="6308725"/>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B6F15528-21DE-4FAA-801E-634DDDAF4B2B}" type="slidenum">
              <a:rPr lang="en-US" smtClean="0"/>
              <a:pPr/>
              <a:t>57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ipe(down)">
                                      <p:cBhvr>
                                        <p:cTn id="10" dur="500"/>
                                        <p:tgtEl>
                                          <p:spTgt spid="3">
                                            <p:txEl>
                                              <p:pRg st="2" end="2"/>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wipe(down)">
                                      <p:cBhvr>
                                        <p:cTn id="13" dur="500"/>
                                        <p:tgtEl>
                                          <p:spTgt spid="3">
                                            <p:txEl>
                                              <p:pRg st="4" end="4"/>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wipe(down)">
                                      <p:cBhvr>
                                        <p:cTn id="1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dirty="0" err="1" smtClean="0">
                <a:solidFill>
                  <a:srgbClr val="C00000"/>
                </a:solidFill>
              </a:rPr>
              <a:t>Conus</a:t>
            </a:r>
            <a:r>
              <a:rPr lang="en-US" sz="2800" dirty="0" smtClean="0">
                <a:solidFill>
                  <a:srgbClr val="C00000"/>
                </a:solidFill>
              </a:rPr>
              <a:t> </a:t>
            </a:r>
            <a:r>
              <a:rPr lang="en-US" sz="2800" dirty="0" err="1" smtClean="0">
                <a:solidFill>
                  <a:srgbClr val="C00000"/>
                </a:solidFill>
              </a:rPr>
              <a:t>medularis</a:t>
            </a:r>
            <a:r>
              <a:rPr lang="en-US" sz="2800" dirty="0" smtClean="0">
                <a:solidFill>
                  <a:srgbClr val="C00000"/>
                </a:solidFill>
              </a:rPr>
              <a:t>, </a:t>
            </a:r>
            <a:r>
              <a:rPr lang="en-US" sz="2800" dirty="0" err="1" smtClean="0">
                <a:solidFill>
                  <a:srgbClr val="C00000"/>
                </a:solidFill>
              </a:rPr>
              <a:t>filum</a:t>
            </a:r>
            <a:r>
              <a:rPr lang="en-US" sz="2800" dirty="0" smtClean="0">
                <a:solidFill>
                  <a:srgbClr val="C00000"/>
                </a:solidFill>
              </a:rPr>
              <a:t> </a:t>
            </a:r>
            <a:r>
              <a:rPr lang="en-US" sz="2800" dirty="0" err="1" smtClean="0">
                <a:solidFill>
                  <a:srgbClr val="C00000"/>
                </a:solidFill>
              </a:rPr>
              <a:t>terminale</a:t>
            </a:r>
            <a:r>
              <a:rPr lang="en-US" sz="2800" dirty="0" smtClean="0">
                <a:solidFill>
                  <a:srgbClr val="C00000"/>
                </a:solidFill>
              </a:rPr>
              <a:t>, </a:t>
            </a:r>
            <a:br>
              <a:rPr lang="en-US" sz="2800" dirty="0" smtClean="0">
                <a:solidFill>
                  <a:srgbClr val="C00000"/>
                </a:solidFill>
              </a:rPr>
            </a:br>
            <a:r>
              <a:rPr lang="en-US" sz="2800" dirty="0" err="1" smtClean="0">
                <a:solidFill>
                  <a:srgbClr val="C00000"/>
                </a:solidFill>
              </a:rPr>
              <a:t>cauda</a:t>
            </a:r>
            <a:r>
              <a:rPr lang="en-US" sz="2800" dirty="0" smtClean="0">
                <a:solidFill>
                  <a:srgbClr val="C00000"/>
                </a:solidFill>
              </a:rPr>
              <a:t> </a:t>
            </a:r>
            <a:r>
              <a:rPr lang="en-US" sz="2800" dirty="0" err="1" smtClean="0">
                <a:solidFill>
                  <a:srgbClr val="C00000"/>
                </a:solidFill>
              </a:rPr>
              <a:t>equina</a:t>
            </a:r>
            <a:r>
              <a:rPr lang="en-US" sz="2800" dirty="0" smtClean="0">
                <a:solidFill>
                  <a:srgbClr val="C00000"/>
                </a:solidFill>
              </a:rPr>
              <a:t> </a:t>
            </a:r>
            <a:endParaRPr lang="en-US" sz="2800" dirty="0">
              <a:solidFill>
                <a:srgbClr val="C00000"/>
              </a:solidFill>
            </a:endParaRPr>
          </a:p>
        </p:txBody>
      </p:sp>
      <p:sp>
        <p:nvSpPr>
          <p:cNvPr id="3" name="Content Placeholder 2"/>
          <p:cNvSpPr>
            <a:spLocks noGrp="1"/>
          </p:cNvSpPr>
          <p:nvPr>
            <p:ph sz="half" idx="1"/>
          </p:nvPr>
        </p:nvSpPr>
        <p:spPr/>
        <p:txBody>
          <a:bodyPr>
            <a:normAutofit fontScale="92500" lnSpcReduction="10000"/>
          </a:bodyPr>
          <a:lstStyle/>
          <a:p>
            <a:pPr algn="just"/>
            <a:r>
              <a:rPr lang="en-US" sz="2300" dirty="0" smtClean="0"/>
              <a:t>Tapering lower end of spinal cord - </a:t>
            </a:r>
            <a:r>
              <a:rPr lang="en-US" sz="2300" dirty="0" err="1" smtClean="0">
                <a:solidFill>
                  <a:srgbClr val="0070C0"/>
                </a:solidFill>
              </a:rPr>
              <a:t>conus</a:t>
            </a:r>
            <a:r>
              <a:rPr lang="en-US" sz="2300" dirty="0" smtClean="0">
                <a:solidFill>
                  <a:srgbClr val="0070C0"/>
                </a:solidFill>
              </a:rPr>
              <a:t> </a:t>
            </a:r>
            <a:r>
              <a:rPr lang="en-US" sz="2300" dirty="0" err="1" smtClean="0">
                <a:solidFill>
                  <a:srgbClr val="0070C0"/>
                </a:solidFill>
              </a:rPr>
              <a:t>medullaris</a:t>
            </a:r>
            <a:endParaRPr lang="en-US" sz="2300" dirty="0" smtClean="0">
              <a:solidFill>
                <a:srgbClr val="0070C0"/>
              </a:solidFill>
            </a:endParaRPr>
          </a:p>
          <a:p>
            <a:pPr algn="just"/>
            <a:endParaRPr lang="en-US" sz="2300" dirty="0" smtClean="0"/>
          </a:p>
          <a:p>
            <a:pPr algn="just"/>
            <a:r>
              <a:rPr lang="en-US" sz="2300" dirty="0" smtClean="0"/>
              <a:t>Below </a:t>
            </a:r>
            <a:r>
              <a:rPr lang="en-US" sz="2300" dirty="0" err="1" smtClean="0"/>
              <a:t>conus</a:t>
            </a:r>
            <a:r>
              <a:rPr lang="en-US" sz="2300" dirty="0" smtClean="0"/>
              <a:t> </a:t>
            </a:r>
            <a:r>
              <a:rPr lang="en-US" sz="2300" dirty="0" err="1" smtClean="0"/>
              <a:t>medullaris</a:t>
            </a:r>
            <a:r>
              <a:rPr lang="en-US" sz="2300" dirty="0" smtClean="0"/>
              <a:t> pia mater continue downward as </a:t>
            </a:r>
            <a:r>
              <a:rPr lang="en-US" sz="2300" dirty="0" err="1" smtClean="0">
                <a:solidFill>
                  <a:srgbClr val="0070C0"/>
                </a:solidFill>
              </a:rPr>
              <a:t>filum</a:t>
            </a:r>
            <a:r>
              <a:rPr lang="en-US" sz="2300" dirty="0" smtClean="0">
                <a:solidFill>
                  <a:srgbClr val="0070C0"/>
                </a:solidFill>
              </a:rPr>
              <a:t> </a:t>
            </a:r>
            <a:r>
              <a:rPr lang="en-US" sz="2300" dirty="0" err="1" smtClean="0">
                <a:solidFill>
                  <a:srgbClr val="0070C0"/>
                </a:solidFill>
              </a:rPr>
              <a:t>terminale</a:t>
            </a:r>
            <a:r>
              <a:rPr lang="en-US" sz="2300" dirty="0" smtClean="0">
                <a:solidFill>
                  <a:srgbClr val="0070C0"/>
                </a:solidFill>
              </a:rPr>
              <a:t> </a:t>
            </a:r>
          </a:p>
          <a:p>
            <a:pPr algn="just"/>
            <a:endParaRPr lang="en-US" sz="2300" dirty="0" smtClean="0">
              <a:solidFill>
                <a:srgbClr val="0070C0"/>
              </a:solidFill>
            </a:endParaRPr>
          </a:p>
          <a:p>
            <a:pPr algn="just"/>
            <a:r>
              <a:rPr lang="en-US" sz="2300" dirty="0" smtClean="0"/>
              <a:t>Dura and arachnoid extend up to </a:t>
            </a:r>
            <a:r>
              <a:rPr lang="en-US" sz="2300" dirty="0" smtClean="0">
                <a:solidFill>
                  <a:srgbClr val="0070C0"/>
                </a:solidFill>
              </a:rPr>
              <a:t>S2</a:t>
            </a:r>
            <a:endParaRPr lang="en-US" sz="2300" dirty="0" smtClean="0"/>
          </a:p>
          <a:p>
            <a:pPr algn="just"/>
            <a:endParaRPr lang="en-US" sz="2300" dirty="0" smtClean="0"/>
          </a:p>
          <a:p>
            <a:pPr algn="just"/>
            <a:r>
              <a:rPr lang="en-US" sz="2300" dirty="0" err="1" smtClean="0"/>
              <a:t>Filum</a:t>
            </a:r>
            <a:r>
              <a:rPr lang="en-US" sz="2300" dirty="0" smtClean="0"/>
              <a:t> </a:t>
            </a:r>
            <a:r>
              <a:rPr lang="en-US" sz="2300" dirty="0" err="1" smtClean="0"/>
              <a:t>terminale</a:t>
            </a:r>
            <a:r>
              <a:rPr lang="en-US" sz="2300" dirty="0" smtClean="0"/>
              <a:t> surrounded by roots of </a:t>
            </a:r>
            <a:r>
              <a:rPr lang="en-US" sz="2000" dirty="0" smtClean="0">
                <a:solidFill>
                  <a:srgbClr val="FF0000"/>
                </a:solidFill>
              </a:rPr>
              <a:t>lumbar, sacral, </a:t>
            </a:r>
            <a:r>
              <a:rPr lang="en-US" sz="2000" dirty="0" err="1" smtClean="0">
                <a:solidFill>
                  <a:srgbClr val="FF0000"/>
                </a:solidFill>
              </a:rPr>
              <a:t>coccygeal</a:t>
            </a:r>
            <a:r>
              <a:rPr lang="en-US" sz="2000" dirty="0" smtClean="0">
                <a:solidFill>
                  <a:srgbClr val="FF0000"/>
                </a:solidFill>
              </a:rPr>
              <a:t> spinal nerve roots - </a:t>
            </a:r>
            <a:r>
              <a:rPr lang="en-US" sz="2300" dirty="0" smtClean="0"/>
              <a:t> </a:t>
            </a:r>
            <a:r>
              <a:rPr lang="en-US" sz="2300" dirty="0" err="1" smtClean="0">
                <a:solidFill>
                  <a:srgbClr val="0070C0"/>
                </a:solidFill>
              </a:rPr>
              <a:t>cauda</a:t>
            </a:r>
            <a:r>
              <a:rPr lang="en-US" sz="2300" dirty="0" smtClean="0">
                <a:solidFill>
                  <a:srgbClr val="0070C0"/>
                </a:solidFill>
              </a:rPr>
              <a:t> </a:t>
            </a:r>
            <a:r>
              <a:rPr lang="en-US" sz="2300" dirty="0" err="1" smtClean="0">
                <a:solidFill>
                  <a:srgbClr val="0070C0"/>
                </a:solidFill>
              </a:rPr>
              <a:t>equina</a:t>
            </a:r>
            <a:endParaRPr lang="en-US" sz="2300" dirty="0" smtClean="0">
              <a:solidFill>
                <a:srgbClr val="0070C0"/>
              </a:solidFill>
            </a:endParaRPr>
          </a:p>
          <a:p>
            <a:endParaRPr lang="en-US" dirty="0"/>
          </a:p>
        </p:txBody>
      </p:sp>
      <p:pic>
        <p:nvPicPr>
          <p:cNvPr id="92163" name="Picture 3"/>
          <p:cNvPicPr>
            <a:picLocks noChangeAspect="1" noChangeArrowheads="1"/>
          </p:cNvPicPr>
          <p:nvPr/>
        </p:nvPicPr>
        <p:blipFill>
          <a:blip r:embed="rId2" cstate="print"/>
          <a:srcRect/>
          <a:stretch>
            <a:fillRect/>
          </a:stretch>
        </p:blipFill>
        <p:spPr bwMode="auto">
          <a:xfrm>
            <a:off x="6172200" y="0"/>
            <a:ext cx="2651759" cy="3566160"/>
          </a:xfrm>
          <a:prstGeom prst="rect">
            <a:avLst/>
          </a:prstGeom>
          <a:noFill/>
          <a:ln w="9525">
            <a:noFill/>
            <a:miter lim="800000"/>
            <a:headEnd/>
            <a:tailEnd/>
          </a:ln>
        </p:spPr>
      </p:pic>
      <p:pic>
        <p:nvPicPr>
          <p:cNvPr id="92165" name="Picture 5" descr="http://sciweb.hfcc.net/Biology/AP/233/233lecture/neuro/overall/course1/Images/L2I22.jpg"/>
          <p:cNvPicPr>
            <a:picLocks noChangeAspect="1" noChangeArrowheads="1"/>
          </p:cNvPicPr>
          <p:nvPr/>
        </p:nvPicPr>
        <p:blipFill>
          <a:blip r:embed="rId3" cstate="print"/>
          <a:srcRect/>
          <a:stretch>
            <a:fillRect/>
          </a:stretch>
        </p:blipFill>
        <p:spPr bwMode="auto">
          <a:xfrm>
            <a:off x="5403677" y="3657600"/>
            <a:ext cx="3740323" cy="3200400"/>
          </a:xfrm>
          <a:prstGeom prst="rect">
            <a:avLst/>
          </a:prstGeom>
          <a:noFill/>
        </p:spPr>
      </p:pic>
      <p:sp>
        <p:nvSpPr>
          <p:cNvPr id="6" name="Slide Number Placeholder 5"/>
          <p:cNvSpPr>
            <a:spLocks noGrp="1"/>
          </p:cNvSpPr>
          <p:nvPr>
            <p:ph type="sldNum" sz="quarter" idx="12"/>
          </p:nvPr>
        </p:nvSpPr>
        <p:spPr/>
        <p:txBody>
          <a:bodyPr/>
          <a:lstStyle/>
          <a:p>
            <a:fld id="{B6F15528-21DE-4FAA-801E-634DDDAF4B2B}" type="slidenum">
              <a:rPr lang="en-US" smtClean="0"/>
              <a:pPr/>
              <a:t>58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ipe(down)">
                                      <p:cBhvr>
                                        <p:cTn id="10" dur="500"/>
                                        <p:tgtEl>
                                          <p:spTgt spid="3">
                                            <p:txEl>
                                              <p:pRg st="2" end="2"/>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wipe(down)">
                                      <p:cBhvr>
                                        <p:cTn id="13" dur="500"/>
                                        <p:tgtEl>
                                          <p:spTgt spid="3">
                                            <p:txEl>
                                              <p:pRg st="4" end="4"/>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wipe(down)">
                                      <p:cBhvr>
                                        <p:cTn id="1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C00000"/>
                </a:solidFill>
              </a:rPr>
              <a:t>Enlargements </a:t>
            </a:r>
            <a:endParaRPr lang="en-US" dirty="0">
              <a:solidFill>
                <a:srgbClr val="C00000"/>
              </a:solidFill>
            </a:endParaRPr>
          </a:p>
        </p:txBody>
      </p:sp>
      <p:sp>
        <p:nvSpPr>
          <p:cNvPr id="3" name="Content Placeholder 2"/>
          <p:cNvSpPr>
            <a:spLocks noGrp="1"/>
          </p:cNvSpPr>
          <p:nvPr>
            <p:ph sz="half" idx="1"/>
          </p:nvPr>
        </p:nvSpPr>
        <p:spPr/>
        <p:txBody>
          <a:bodyPr>
            <a:normAutofit fontScale="92500" lnSpcReduction="10000"/>
          </a:bodyPr>
          <a:lstStyle/>
          <a:p>
            <a:pPr algn="just"/>
            <a:r>
              <a:rPr lang="en-US" sz="2000" dirty="0" smtClean="0">
                <a:solidFill>
                  <a:srgbClr val="0070C0"/>
                </a:solidFill>
              </a:rPr>
              <a:t>Cervical enlargement</a:t>
            </a:r>
          </a:p>
          <a:p>
            <a:pPr lvl="1" algn="just"/>
            <a:r>
              <a:rPr lang="en-US" sz="1800" dirty="0" smtClean="0">
                <a:solidFill>
                  <a:srgbClr val="0070C0"/>
                </a:solidFill>
              </a:rPr>
              <a:t>C4 -T1/2 segments </a:t>
            </a:r>
            <a:r>
              <a:rPr lang="en-US" sz="1800" dirty="0" smtClean="0"/>
              <a:t>of spinal cord</a:t>
            </a:r>
          </a:p>
          <a:p>
            <a:pPr lvl="1" algn="just">
              <a:buNone/>
            </a:pPr>
            <a:endParaRPr lang="en-US" sz="1800" dirty="0" smtClean="0"/>
          </a:p>
          <a:p>
            <a:pPr lvl="1" algn="just"/>
            <a:r>
              <a:rPr lang="en-US" sz="1800" dirty="0" smtClean="0"/>
              <a:t>Anterior rami of spinal nerves arising from it form </a:t>
            </a:r>
            <a:r>
              <a:rPr lang="en-US" sz="1800" dirty="0" smtClean="0">
                <a:solidFill>
                  <a:srgbClr val="0070C0"/>
                </a:solidFill>
              </a:rPr>
              <a:t>brachial plexus</a:t>
            </a:r>
            <a:endParaRPr lang="en-US" sz="1800" dirty="0" smtClean="0"/>
          </a:p>
          <a:p>
            <a:pPr algn="just"/>
            <a:endParaRPr lang="en-US" sz="2000" dirty="0" smtClean="0"/>
          </a:p>
          <a:p>
            <a:r>
              <a:rPr lang="en-US" sz="2000" dirty="0" err="1" smtClean="0">
                <a:solidFill>
                  <a:srgbClr val="0070C0"/>
                </a:solidFill>
              </a:rPr>
              <a:t>Lumbosacral</a:t>
            </a:r>
            <a:r>
              <a:rPr lang="en-US" sz="2000" dirty="0" smtClean="0">
                <a:solidFill>
                  <a:srgbClr val="0070C0"/>
                </a:solidFill>
              </a:rPr>
              <a:t> </a:t>
            </a:r>
            <a:r>
              <a:rPr lang="en-US" sz="1800" dirty="0" smtClean="0">
                <a:solidFill>
                  <a:srgbClr val="0070C0"/>
                </a:solidFill>
              </a:rPr>
              <a:t>(lumbar) </a:t>
            </a:r>
            <a:r>
              <a:rPr lang="en-US" sz="2000" dirty="0" smtClean="0">
                <a:solidFill>
                  <a:srgbClr val="0070C0"/>
                </a:solidFill>
              </a:rPr>
              <a:t>enlargement </a:t>
            </a:r>
          </a:p>
          <a:p>
            <a:pPr lvl="1" algn="just"/>
            <a:r>
              <a:rPr lang="en-US" sz="1800" dirty="0" smtClean="0">
                <a:solidFill>
                  <a:srgbClr val="0070C0"/>
                </a:solidFill>
              </a:rPr>
              <a:t>T11 - S1/2 segments </a:t>
            </a:r>
            <a:r>
              <a:rPr lang="en-US" sz="1800" dirty="0" smtClean="0"/>
              <a:t>of spinal cord</a:t>
            </a:r>
          </a:p>
          <a:p>
            <a:pPr lvl="1" algn="just"/>
            <a:endParaRPr lang="en-US" sz="1800" dirty="0" smtClean="0"/>
          </a:p>
          <a:p>
            <a:pPr lvl="1" algn="just"/>
            <a:r>
              <a:rPr lang="en-US" sz="1800" dirty="0" smtClean="0"/>
              <a:t>Anterior rami of spinal nerves arising from this enlargement make up </a:t>
            </a:r>
            <a:r>
              <a:rPr lang="en-US" sz="1800" dirty="0" smtClean="0">
                <a:solidFill>
                  <a:srgbClr val="0070C0"/>
                </a:solidFill>
              </a:rPr>
              <a:t>lumbar &amp; sacral plexuses</a:t>
            </a:r>
            <a:endParaRPr lang="en-US" sz="1800" dirty="0" smtClean="0"/>
          </a:p>
          <a:p>
            <a:endParaRPr lang="en-US" dirty="0"/>
          </a:p>
        </p:txBody>
      </p:sp>
      <p:pic>
        <p:nvPicPr>
          <p:cNvPr id="87042" name="Picture 2"/>
          <p:cNvPicPr>
            <a:picLocks noChangeAspect="1" noChangeArrowheads="1"/>
          </p:cNvPicPr>
          <p:nvPr/>
        </p:nvPicPr>
        <p:blipFill>
          <a:blip r:embed="rId2" cstate="print"/>
          <a:srcRect l="2151" t="6627" r="75184"/>
          <a:stretch>
            <a:fillRect/>
          </a:stretch>
        </p:blipFill>
        <p:spPr bwMode="auto">
          <a:xfrm>
            <a:off x="5867400" y="0"/>
            <a:ext cx="2293673" cy="658368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B6F15528-21DE-4FAA-801E-634DDDAF4B2B}" type="slidenum">
              <a:rPr lang="en-US" smtClean="0"/>
              <a:pPr/>
              <a:t>59</a:t>
            </a:fld>
            <a:endParaRPr lang="en-US"/>
          </a:p>
        </p:txBody>
      </p:sp>
      <mc:AlternateContent xmlns:mc="http://schemas.openxmlformats.org/markup-compatibility/2006" xmlns:p14="http://schemas.microsoft.com/office/powerpoint/2010/main">
        <mc:Choice Requires="p14">
          <p:contentPart p14:bwMode="auto" r:id="rId3">
            <p14:nvContentPartPr>
              <p14:cNvPr id="87043" name="Ink 3"/>
              <p14:cNvContentPartPr>
                <a14:cpLocks xmlns:a14="http://schemas.microsoft.com/office/drawing/2010/main" noRot="1" noChangeAspect="1" noEditPoints="1" noChangeArrowheads="1" noChangeShapeType="1"/>
              </p14:cNvContentPartPr>
              <p14:nvPr/>
            </p14:nvContentPartPr>
            <p14:xfrm>
              <a:off x="7153275" y="1955800"/>
              <a:ext cx="392113" cy="9525"/>
            </p14:xfrm>
          </p:contentPart>
        </mc:Choice>
        <mc:Fallback xmlns="">
          <p:pic>
            <p:nvPicPr>
              <p:cNvPr id="87043" name="Ink 3"/>
              <p:cNvPicPr>
                <a:picLocks noRot="1" noChangeAspect="1" noEditPoints="1" noChangeArrowheads="1" noChangeShapeType="1"/>
              </p:cNvPicPr>
              <p:nvPr/>
            </p:nvPicPr>
            <p:blipFill>
              <a:blip r:embed="rId4"/>
              <a:stretch>
                <a:fillRect/>
              </a:stretch>
            </p:blipFill>
            <p:spPr>
              <a:xfrm>
                <a:off x="7137072" y="1891323"/>
                <a:ext cx="424159" cy="138479"/>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7044" name="Ink 4"/>
              <p14:cNvContentPartPr>
                <a14:cpLocks xmlns:a14="http://schemas.microsoft.com/office/drawing/2010/main" noRot="1" noChangeAspect="1" noEditPoints="1" noChangeArrowheads="1" noChangeShapeType="1"/>
              </p14:cNvContentPartPr>
              <p14:nvPr/>
            </p14:nvContentPartPr>
            <p14:xfrm>
              <a:off x="7126288" y="2054225"/>
              <a:ext cx="785812" cy="44450"/>
            </p14:xfrm>
          </p:contentPart>
        </mc:Choice>
        <mc:Fallback xmlns="">
          <p:pic>
            <p:nvPicPr>
              <p:cNvPr id="87044" name="Ink 4"/>
              <p:cNvPicPr>
                <a:picLocks noRot="1" noChangeAspect="1" noEditPoints="1" noChangeArrowheads="1" noChangeShapeType="1"/>
              </p:cNvPicPr>
              <p:nvPr/>
            </p:nvPicPr>
            <p:blipFill>
              <a:blip r:embed="rId6"/>
              <a:stretch>
                <a:fillRect/>
              </a:stretch>
            </p:blipFill>
            <p:spPr>
              <a:xfrm>
                <a:off x="7110449" y="1991135"/>
                <a:ext cx="817489" cy="170631"/>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7045" name="Ink 5"/>
              <p14:cNvContentPartPr>
                <a14:cpLocks xmlns:a14="http://schemas.microsoft.com/office/drawing/2010/main" noRot="1" noChangeAspect="1" noEditPoints="1" noChangeArrowheads="1" noChangeShapeType="1"/>
              </p14:cNvContentPartPr>
              <p14:nvPr/>
            </p14:nvContentPartPr>
            <p14:xfrm>
              <a:off x="7116763" y="3759200"/>
              <a:ext cx="438150" cy="26988"/>
            </p14:xfrm>
          </p:contentPart>
        </mc:Choice>
        <mc:Fallback xmlns="">
          <p:pic>
            <p:nvPicPr>
              <p:cNvPr id="87045" name="Ink 5"/>
              <p:cNvPicPr>
                <a:picLocks noRot="1" noChangeAspect="1" noEditPoints="1" noChangeArrowheads="1" noChangeShapeType="1"/>
              </p:cNvPicPr>
              <p:nvPr/>
            </p:nvPicPr>
            <p:blipFill>
              <a:blip r:embed="rId8"/>
              <a:stretch>
                <a:fillRect/>
              </a:stretch>
            </p:blipFill>
            <p:spPr>
              <a:xfrm>
                <a:off x="7100922" y="3695868"/>
                <a:ext cx="469832" cy="154012"/>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7046" name="Ink 6"/>
              <p14:cNvContentPartPr>
                <a14:cpLocks xmlns:a14="http://schemas.microsoft.com/office/drawing/2010/main" noRot="1" noChangeAspect="1" noEditPoints="1" noChangeArrowheads="1" noChangeShapeType="1"/>
              </p14:cNvContentPartPr>
              <p14:nvPr/>
            </p14:nvContentPartPr>
            <p14:xfrm>
              <a:off x="7126288" y="3919538"/>
              <a:ext cx="776287" cy="9525"/>
            </p14:xfrm>
          </p:contentPart>
        </mc:Choice>
        <mc:Fallback xmlns="">
          <p:pic>
            <p:nvPicPr>
              <p:cNvPr id="87046" name="Ink 6"/>
              <p:cNvPicPr>
                <a:picLocks noRot="1" noChangeAspect="1" noEditPoints="1" noChangeArrowheads="1" noChangeShapeType="1"/>
              </p:cNvPicPr>
              <p:nvPr/>
            </p:nvPicPr>
            <p:blipFill>
              <a:blip r:embed="rId10"/>
              <a:stretch>
                <a:fillRect/>
              </a:stretch>
            </p:blipFill>
            <p:spPr>
              <a:xfrm>
                <a:off x="7110445" y="3843338"/>
                <a:ext cx="807972" cy="161925"/>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wipe(down)">
                                      <p:cBhvr>
                                        <p:cTn id="13" dur="500"/>
                                        <p:tgtEl>
                                          <p:spTgt spid="3">
                                            <p:txEl>
                                              <p:pRg st="3" end="3"/>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wipe(down)">
                                      <p:cBhvr>
                                        <p:cTn id="16" dur="500"/>
                                        <p:tgtEl>
                                          <p:spTgt spid="3">
                                            <p:txEl>
                                              <p:pRg st="5" end="5"/>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wipe(down)">
                                      <p:cBhvr>
                                        <p:cTn id="19" dur="500"/>
                                        <p:tgtEl>
                                          <p:spTgt spid="3">
                                            <p:txEl>
                                              <p:pRg st="6" end="6"/>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wipe(down)">
                                      <p:cBhvr>
                                        <p:cTn id="2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Spinal nerves </a:t>
            </a:r>
            <a:endParaRPr lang="en-US" dirty="0">
              <a:solidFill>
                <a:srgbClr val="C00000"/>
              </a:solidFill>
            </a:endParaRPr>
          </a:p>
        </p:txBody>
      </p:sp>
      <p:sp>
        <p:nvSpPr>
          <p:cNvPr id="3" name="Content Placeholder 2"/>
          <p:cNvSpPr>
            <a:spLocks noGrp="1"/>
          </p:cNvSpPr>
          <p:nvPr>
            <p:ph sz="half" idx="1"/>
          </p:nvPr>
        </p:nvSpPr>
        <p:spPr/>
        <p:txBody>
          <a:bodyPr>
            <a:normAutofit fontScale="92500" lnSpcReduction="10000"/>
          </a:bodyPr>
          <a:lstStyle/>
          <a:p>
            <a:pPr algn="just"/>
            <a:r>
              <a:rPr lang="en-US" dirty="0" smtClean="0"/>
              <a:t>Anterior root/lets + posterior root/lets (spinal ganglion) </a:t>
            </a:r>
            <a:r>
              <a:rPr lang="en-US" dirty="0" smtClean="0">
                <a:sym typeface="Wingdings" pitchFamily="2" charset="2"/>
              </a:rPr>
              <a:t> trunk of spinal nerve  ventral + dorsal rami</a:t>
            </a:r>
            <a:endParaRPr lang="en-US" dirty="0" smtClean="0"/>
          </a:p>
          <a:p>
            <a:pPr marL="64008" indent="0" algn="just">
              <a:buNone/>
            </a:pPr>
            <a:endParaRPr lang="en-US" dirty="0" smtClean="0"/>
          </a:p>
          <a:p>
            <a:pPr algn="just"/>
            <a:r>
              <a:rPr lang="en-US" dirty="0" smtClean="0">
                <a:solidFill>
                  <a:srgbClr val="0070C0"/>
                </a:solidFill>
              </a:rPr>
              <a:t>Spinal cord segment</a:t>
            </a:r>
            <a:endParaRPr lang="en-US" dirty="0" smtClean="0"/>
          </a:p>
          <a:p>
            <a:pPr lvl="1" algn="just"/>
            <a:r>
              <a:rPr lang="en-US" dirty="0" smtClean="0"/>
              <a:t>Portion of spinal cord giving rise to rootlets &amp; roots that ultimately form </a:t>
            </a:r>
            <a:r>
              <a:rPr lang="en-US" dirty="0" smtClean="0">
                <a:solidFill>
                  <a:srgbClr val="0070C0"/>
                </a:solidFill>
              </a:rPr>
              <a:t>one bilateral pair of spinal nerves </a:t>
            </a:r>
            <a:endParaRPr lang="en-US" dirty="0">
              <a:solidFill>
                <a:srgbClr val="0070C0"/>
              </a:solidFill>
            </a:endParaRPr>
          </a:p>
        </p:txBody>
      </p:sp>
      <p:pic>
        <p:nvPicPr>
          <p:cNvPr id="88066" name="Picture 2"/>
          <p:cNvPicPr>
            <a:picLocks noChangeAspect="1" noChangeArrowheads="1"/>
          </p:cNvPicPr>
          <p:nvPr/>
        </p:nvPicPr>
        <p:blipFill>
          <a:blip r:embed="rId2" cstate="print"/>
          <a:srcRect/>
          <a:stretch>
            <a:fillRect/>
          </a:stretch>
        </p:blipFill>
        <p:spPr bwMode="auto">
          <a:xfrm>
            <a:off x="4752975" y="2514600"/>
            <a:ext cx="4391025" cy="2333625"/>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B6F15528-21DE-4FAA-801E-634DDDAF4B2B}" type="slidenum">
              <a:rPr lang="en-US" smtClean="0"/>
              <a:pPr/>
              <a:t>60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ipe(down)">
                                      <p:cBhvr>
                                        <p:cTn id="10" dur="500"/>
                                        <p:tgtEl>
                                          <p:spTgt spid="3">
                                            <p:txEl>
                                              <p:pRg st="2" end="2"/>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wipe(down)">
                                      <p:cBhvr>
                                        <p:cTn id="1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normAutofit fontScale="77500" lnSpcReduction="20000"/>
          </a:bodyPr>
          <a:lstStyle/>
          <a:p>
            <a:pPr algn="just"/>
            <a:r>
              <a:rPr lang="en-US" dirty="0" smtClean="0">
                <a:solidFill>
                  <a:srgbClr val="0070C0"/>
                </a:solidFill>
              </a:rPr>
              <a:t>31 pairs of spinal nerve</a:t>
            </a:r>
          </a:p>
          <a:p>
            <a:pPr lvl="1" algn="just"/>
            <a:r>
              <a:rPr lang="en-US" dirty="0" smtClean="0"/>
              <a:t>8 – cervical </a:t>
            </a:r>
          </a:p>
          <a:p>
            <a:pPr lvl="1" algn="just"/>
            <a:r>
              <a:rPr lang="en-US" dirty="0" smtClean="0"/>
              <a:t>12 – thoracic </a:t>
            </a:r>
          </a:p>
          <a:p>
            <a:pPr lvl="1" algn="just"/>
            <a:r>
              <a:rPr lang="en-US" dirty="0" smtClean="0"/>
              <a:t>5 – lumbar </a:t>
            </a:r>
          </a:p>
          <a:p>
            <a:pPr lvl="1" algn="just"/>
            <a:r>
              <a:rPr lang="en-US" dirty="0" smtClean="0"/>
              <a:t>5- sacral </a:t>
            </a:r>
          </a:p>
          <a:p>
            <a:pPr lvl="1" algn="just"/>
            <a:r>
              <a:rPr lang="en-US" dirty="0" smtClean="0"/>
              <a:t>3-4 </a:t>
            </a:r>
            <a:r>
              <a:rPr lang="en-US" dirty="0" err="1" smtClean="0"/>
              <a:t>coccygeal</a:t>
            </a:r>
            <a:r>
              <a:rPr lang="en-US" dirty="0" smtClean="0"/>
              <a:t> which unit to from one </a:t>
            </a:r>
            <a:r>
              <a:rPr lang="en-US" dirty="0" err="1" smtClean="0"/>
              <a:t>coccygeal</a:t>
            </a:r>
            <a:r>
              <a:rPr lang="en-US" dirty="0" smtClean="0"/>
              <a:t> nerve)</a:t>
            </a:r>
          </a:p>
          <a:p>
            <a:pPr algn="just"/>
            <a:endParaRPr lang="en-US" dirty="0" smtClean="0"/>
          </a:p>
          <a:p>
            <a:pPr algn="just"/>
            <a:r>
              <a:rPr lang="en-US" dirty="0" smtClean="0"/>
              <a:t>All cervical spinal nerves exit through the intervertebral foramina above corresponding vertebra, except 8</a:t>
            </a:r>
            <a:r>
              <a:rPr lang="en-US" baseline="30000" dirty="0" smtClean="0"/>
              <a:t>th</a:t>
            </a:r>
            <a:r>
              <a:rPr lang="en-US" dirty="0" smtClean="0"/>
              <a:t> </a:t>
            </a:r>
          </a:p>
          <a:p>
            <a:pPr algn="just"/>
            <a:endParaRPr lang="en-US" dirty="0" smtClean="0"/>
          </a:p>
          <a:p>
            <a:pPr algn="just"/>
            <a:r>
              <a:rPr lang="en-US" dirty="0" smtClean="0"/>
              <a:t>All other spinal nerves exit below corresponding vertebra </a:t>
            </a:r>
            <a:endParaRPr lang="en-US" dirty="0"/>
          </a:p>
        </p:txBody>
      </p:sp>
      <p:pic>
        <p:nvPicPr>
          <p:cNvPr id="94210" name="Picture 2"/>
          <p:cNvPicPr>
            <a:picLocks noChangeAspect="1" noChangeArrowheads="1"/>
          </p:cNvPicPr>
          <p:nvPr/>
        </p:nvPicPr>
        <p:blipFill>
          <a:blip r:embed="rId3" cstate="print"/>
          <a:srcRect l="13064" r="48321"/>
          <a:stretch>
            <a:fillRect/>
          </a:stretch>
        </p:blipFill>
        <p:spPr bwMode="auto">
          <a:xfrm>
            <a:off x="5105400" y="304800"/>
            <a:ext cx="3505200" cy="63246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B6F15528-21DE-4FAA-801E-634DDDAF4B2B}" type="slidenum">
              <a:rPr lang="en-US" smtClean="0"/>
              <a:pPr/>
              <a:t>61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wipe(down)">
                                      <p:cBhvr>
                                        <p:cTn id="25" dur="500"/>
                                        <p:tgtEl>
                                          <p:spTgt spid="3">
                                            <p:txEl>
                                              <p:pRg st="7" end="7"/>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wipe(down)">
                                      <p:cBhvr>
                                        <p:cTn id="28"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C00000"/>
                </a:solidFill>
              </a:rPr>
              <a:t>Meninges </a:t>
            </a:r>
            <a:endParaRPr lang="en-US" dirty="0">
              <a:solidFill>
                <a:srgbClr val="C00000"/>
              </a:solidFill>
            </a:endParaRPr>
          </a:p>
        </p:txBody>
      </p:sp>
      <p:sp>
        <p:nvSpPr>
          <p:cNvPr id="3" name="Content Placeholder 2"/>
          <p:cNvSpPr>
            <a:spLocks noGrp="1"/>
          </p:cNvSpPr>
          <p:nvPr>
            <p:ph sz="half" idx="1"/>
          </p:nvPr>
        </p:nvSpPr>
        <p:spPr/>
        <p:txBody>
          <a:bodyPr>
            <a:normAutofit fontScale="92500" lnSpcReduction="20000"/>
          </a:bodyPr>
          <a:lstStyle/>
          <a:p>
            <a:pPr algn="just"/>
            <a:r>
              <a:rPr lang="en-US" dirty="0" smtClean="0">
                <a:solidFill>
                  <a:srgbClr val="0070C0"/>
                </a:solidFill>
              </a:rPr>
              <a:t>Dura mater</a:t>
            </a:r>
          </a:p>
          <a:p>
            <a:pPr algn="just"/>
            <a:endParaRPr lang="en-US" dirty="0" smtClean="0">
              <a:solidFill>
                <a:srgbClr val="0070C0"/>
              </a:solidFill>
            </a:endParaRPr>
          </a:p>
          <a:p>
            <a:pPr algn="just"/>
            <a:r>
              <a:rPr lang="en-US" dirty="0" smtClean="0">
                <a:solidFill>
                  <a:srgbClr val="0070C0"/>
                </a:solidFill>
              </a:rPr>
              <a:t>Arachnoid mater </a:t>
            </a:r>
          </a:p>
          <a:p>
            <a:pPr algn="just"/>
            <a:endParaRPr lang="en-US" dirty="0" smtClean="0">
              <a:solidFill>
                <a:srgbClr val="0070C0"/>
              </a:solidFill>
            </a:endParaRPr>
          </a:p>
          <a:p>
            <a:pPr algn="just"/>
            <a:r>
              <a:rPr lang="en-US" dirty="0" smtClean="0">
                <a:solidFill>
                  <a:srgbClr val="0070C0"/>
                </a:solidFill>
              </a:rPr>
              <a:t>Pia mater </a:t>
            </a:r>
          </a:p>
          <a:p>
            <a:pPr lvl="1" algn="just"/>
            <a:r>
              <a:rPr lang="en-US" dirty="0" smtClean="0">
                <a:solidFill>
                  <a:srgbClr val="0070C0"/>
                </a:solidFill>
              </a:rPr>
              <a:t>Denticulate ligament </a:t>
            </a:r>
            <a:r>
              <a:rPr lang="en-US" dirty="0" smtClean="0"/>
              <a:t>is lateral extension of pia through arachnoid, attaching to inner surface of duramater</a:t>
            </a:r>
          </a:p>
          <a:p>
            <a:pPr lvl="1" algn="just"/>
            <a:endParaRPr lang="en-US" dirty="0" smtClean="0"/>
          </a:p>
          <a:p>
            <a:pPr lvl="1" algn="just"/>
            <a:r>
              <a:rPr lang="en-US" dirty="0" smtClean="0"/>
              <a:t>21 pair in number, help to suspend spinal cord</a:t>
            </a:r>
          </a:p>
          <a:p>
            <a:endParaRPr lang="en-US" dirty="0"/>
          </a:p>
        </p:txBody>
      </p:sp>
      <p:pic>
        <p:nvPicPr>
          <p:cNvPr id="89090" name="Picture 2" descr="http://41.media.tumblr.com/tumblr_lr3w5ukqxI1qgrnh8o1_500.jpg"/>
          <p:cNvPicPr>
            <a:picLocks noChangeAspect="1" noChangeArrowheads="1"/>
          </p:cNvPicPr>
          <p:nvPr/>
        </p:nvPicPr>
        <p:blipFill>
          <a:blip r:embed="rId3" cstate="print"/>
          <a:srcRect/>
          <a:stretch>
            <a:fillRect/>
          </a:stretch>
        </p:blipFill>
        <p:spPr bwMode="auto">
          <a:xfrm>
            <a:off x="4953000" y="1066800"/>
            <a:ext cx="3974593" cy="5120640"/>
          </a:xfrm>
          <a:prstGeom prst="rect">
            <a:avLst/>
          </a:prstGeom>
          <a:noFill/>
        </p:spPr>
      </p:pic>
      <p:sp>
        <p:nvSpPr>
          <p:cNvPr id="5" name="Slide Number Placeholder 4"/>
          <p:cNvSpPr>
            <a:spLocks noGrp="1"/>
          </p:cNvSpPr>
          <p:nvPr>
            <p:ph type="sldNum" sz="quarter" idx="12"/>
          </p:nvPr>
        </p:nvSpPr>
        <p:spPr/>
        <p:txBody>
          <a:bodyPr/>
          <a:lstStyle/>
          <a:p>
            <a:fld id="{B6F15528-21DE-4FAA-801E-634DDDAF4B2B}" type="slidenum">
              <a:rPr lang="en-US" smtClean="0"/>
              <a:pPr/>
              <a:t>62</a:t>
            </a:fld>
            <a:endParaRPr lang="en-US"/>
          </a:p>
        </p:txBody>
      </p:sp>
      <mc:AlternateContent xmlns:mc="http://schemas.openxmlformats.org/markup-compatibility/2006" xmlns:p14="http://schemas.microsoft.com/office/powerpoint/2010/main">
        <mc:Choice Requires="p14">
          <p:contentPart p14:bwMode="auto" r:id="rId4">
            <p14:nvContentPartPr>
              <p14:cNvPr id="123905" name="Ink 1"/>
              <p14:cNvContentPartPr>
                <a14:cpLocks xmlns:a14="http://schemas.microsoft.com/office/drawing/2010/main" noRot="1" noChangeAspect="1" noEditPoints="1" noChangeArrowheads="1" noChangeShapeType="1"/>
              </p14:cNvContentPartPr>
              <p14:nvPr/>
            </p14:nvContentPartPr>
            <p14:xfrm>
              <a:off x="8116888" y="4795838"/>
              <a:ext cx="696912" cy="1587"/>
            </p14:xfrm>
          </p:contentPart>
        </mc:Choice>
        <mc:Fallback xmlns="">
          <p:pic>
            <p:nvPicPr>
              <p:cNvPr id="123905" name="Ink 1"/>
              <p:cNvPicPr>
                <a:picLocks noRot="1" noChangeAspect="1" noEditPoints="1" noChangeArrowheads="1" noChangeShapeType="1"/>
              </p:cNvPicPr>
              <p:nvPr/>
            </p:nvPicPr>
            <p:blipFill>
              <a:blip r:embed="rId5"/>
              <a:stretch>
                <a:fillRect/>
              </a:stretch>
            </p:blipFill>
            <p:spPr>
              <a:xfrm>
                <a:off x="8101049" y="4516526"/>
                <a:ext cx="728590" cy="560211"/>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3906" name="Ink 2"/>
              <p14:cNvContentPartPr>
                <a14:cpLocks xmlns:a14="http://schemas.microsoft.com/office/drawing/2010/main" noRot="1" noChangeAspect="1" noEditPoints="1" noChangeArrowheads="1" noChangeShapeType="1"/>
              </p14:cNvContentPartPr>
              <p14:nvPr/>
            </p14:nvContentPartPr>
            <p14:xfrm>
              <a:off x="8205788" y="3911600"/>
              <a:ext cx="598487" cy="17463"/>
            </p14:xfrm>
          </p:contentPart>
        </mc:Choice>
        <mc:Fallback xmlns="">
          <p:pic>
            <p:nvPicPr>
              <p:cNvPr id="123906" name="Ink 2"/>
              <p:cNvPicPr>
                <a:picLocks noRot="1" noChangeAspect="1" noEditPoints="1" noChangeArrowheads="1" noChangeShapeType="1"/>
              </p:cNvPicPr>
              <p:nvPr/>
            </p:nvPicPr>
            <p:blipFill>
              <a:blip r:embed="rId7"/>
              <a:stretch>
                <a:fillRect/>
              </a:stretch>
            </p:blipFill>
            <p:spPr>
              <a:xfrm>
                <a:off x="8189583" y="3847569"/>
                <a:ext cx="630896" cy="145889"/>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23907" name="Ink 3"/>
              <p14:cNvContentPartPr>
                <a14:cpLocks xmlns:a14="http://schemas.microsoft.com/office/drawing/2010/main" noRot="1" noChangeAspect="1" noEditPoints="1" noChangeArrowheads="1" noChangeShapeType="1"/>
              </p14:cNvContentPartPr>
              <p14:nvPr/>
            </p14:nvContentPartPr>
            <p14:xfrm>
              <a:off x="8259763" y="3152775"/>
              <a:ext cx="563562" cy="34925"/>
            </p14:xfrm>
          </p:contentPart>
        </mc:Choice>
        <mc:Fallback xmlns="">
          <p:pic>
            <p:nvPicPr>
              <p:cNvPr id="123907" name="Ink 3"/>
              <p:cNvPicPr>
                <a:picLocks noRot="1" noChangeAspect="1" noEditPoints="1" noChangeArrowheads="1" noChangeShapeType="1"/>
              </p:cNvPicPr>
              <p:nvPr/>
            </p:nvPicPr>
            <p:blipFill>
              <a:blip r:embed="rId9"/>
              <a:stretch>
                <a:fillRect/>
              </a:stretch>
            </p:blipFill>
            <p:spPr>
              <a:xfrm>
                <a:off x="8243918" y="3090053"/>
                <a:ext cx="595251" cy="160726"/>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ipe(down)">
                                      <p:cBhvr>
                                        <p:cTn id="10" dur="500"/>
                                        <p:tgtEl>
                                          <p:spTgt spid="3">
                                            <p:txEl>
                                              <p:pRg st="2" end="2"/>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wipe(down)">
                                      <p:cBhvr>
                                        <p:cTn id="13" dur="500"/>
                                        <p:tgtEl>
                                          <p:spTgt spid="3">
                                            <p:txEl>
                                              <p:pRg st="4" end="4"/>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wipe(down)">
                                      <p:cBhvr>
                                        <p:cTn id="16" dur="500"/>
                                        <p:tgtEl>
                                          <p:spTgt spid="3">
                                            <p:txEl>
                                              <p:pRg st="5" end="5"/>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wipe(down)">
                                      <p:cBhvr>
                                        <p:cTn id="1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solidFill>
                  <a:srgbClr val="C00000"/>
                </a:solidFill>
              </a:rPr>
              <a:t>Spaces </a:t>
            </a:r>
            <a:endParaRPr lang="en-US" dirty="0">
              <a:solidFill>
                <a:srgbClr val="C00000"/>
              </a:solidFill>
            </a:endParaRPr>
          </a:p>
        </p:txBody>
      </p:sp>
      <p:sp>
        <p:nvSpPr>
          <p:cNvPr id="3" name="Content Placeholder 2"/>
          <p:cNvSpPr>
            <a:spLocks noGrp="1"/>
          </p:cNvSpPr>
          <p:nvPr>
            <p:ph sz="half" idx="1"/>
          </p:nvPr>
        </p:nvSpPr>
        <p:spPr/>
        <p:txBody>
          <a:bodyPr>
            <a:normAutofit fontScale="92500" lnSpcReduction="20000"/>
          </a:bodyPr>
          <a:lstStyle/>
          <a:p>
            <a:pPr algn="just"/>
            <a:r>
              <a:rPr lang="en-US" dirty="0" smtClean="0">
                <a:solidFill>
                  <a:srgbClr val="0070C0"/>
                </a:solidFill>
              </a:rPr>
              <a:t>Epidural space</a:t>
            </a:r>
          </a:p>
          <a:p>
            <a:pPr lvl="1" algn="just"/>
            <a:r>
              <a:rPr lang="en-US" dirty="0" smtClean="0"/>
              <a:t>Space outside dura</a:t>
            </a:r>
          </a:p>
          <a:p>
            <a:pPr lvl="1" algn="just"/>
            <a:r>
              <a:rPr lang="en-US" dirty="0" smtClean="0"/>
              <a:t>Contain fat, internal vertebral venous plexus</a:t>
            </a:r>
          </a:p>
          <a:p>
            <a:pPr algn="just"/>
            <a:endParaRPr lang="en-US" dirty="0" smtClean="0">
              <a:solidFill>
                <a:srgbClr val="0070C0"/>
              </a:solidFill>
            </a:endParaRPr>
          </a:p>
          <a:p>
            <a:pPr algn="just"/>
            <a:r>
              <a:rPr lang="en-US" dirty="0" smtClean="0">
                <a:solidFill>
                  <a:srgbClr val="0070C0"/>
                </a:solidFill>
              </a:rPr>
              <a:t>Subdural space</a:t>
            </a:r>
          </a:p>
          <a:p>
            <a:pPr lvl="1" algn="just"/>
            <a:r>
              <a:rPr lang="en-US" dirty="0" smtClean="0"/>
              <a:t>Space between dura and arachnoid</a:t>
            </a:r>
          </a:p>
          <a:p>
            <a:pPr algn="just"/>
            <a:endParaRPr lang="en-US" dirty="0" smtClean="0"/>
          </a:p>
          <a:p>
            <a:pPr algn="just"/>
            <a:r>
              <a:rPr lang="en-US" dirty="0" smtClean="0">
                <a:solidFill>
                  <a:srgbClr val="0070C0"/>
                </a:solidFill>
              </a:rPr>
              <a:t>Subarachnoid space</a:t>
            </a:r>
          </a:p>
          <a:p>
            <a:pPr lvl="1" algn="just"/>
            <a:r>
              <a:rPr lang="en-US" dirty="0" smtClean="0"/>
              <a:t>Space between arachnoid and pia</a:t>
            </a:r>
          </a:p>
          <a:p>
            <a:pPr lvl="1" algn="just"/>
            <a:r>
              <a:rPr lang="en-US" dirty="0" smtClean="0">
                <a:solidFill>
                  <a:srgbClr val="0070C0"/>
                </a:solidFill>
              </a:rPr>
              <a:t>Contain CSF</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63</a:t>
            </a:fld>
            <a:endParaRPr lang="en-US"/>
          </a:p>
        </p:txBody>
      </p:sp>
      <p:pic>
        <p:nvPicPr>
          <p:cNvPr id="5" name="Picture 2" descr="http://41.media.tumblr.com/tumblr_lr3w5ukqxI1qgrnh8o1_500.jpg"/>
          <p:cNvPicPr>
            <a:picLocks noChangeAspect="1" noChangeArrowheads="1"/>
          </p:cNvPicPr>
          <p:nvPr/>
        </p:nvPicPr>
        <p:blipFill>
          <a:blip r:embed="rId2" cstate="print"/>
          <a:srcRect/>
          <a:stretch>
            <a:fillRect/>
          </a:stretch>
        </p:blipFill>
        <p:spPr bwMode="auto">
          <a:xfrm>
            <a:off x="4724400" y="1447800"/>
            <a:ext cx="3974593" cy="5120640"/>
          </a:xfrm>
          <a:prstGeom prst="rect">
            <a:avLst/>
          </a:prstGeom>
          <a:noFill/>
        </p:spPr>
      </p:pic>
      <mc:AlternateContent xmlns:mc="http://schemas.openxmlformats.org/markup-compatibility/2006" xmlns:p14="http://schemas.microsoft.com/office/powerpoint/2010/main">
        <mc:Choice Requires="p14">
          <p:contentPart p14:bwMode="auto" r:id="rId3">
            <p14:nvContentPartPr>
              <p14:cNvPr id="239617" name="Ink 1"/>
              <p14:cNvContentPartPr>
                <a14:cpLocks xmlns:a14="http://schemas.microsoft.com/office/drawing/2010/main" noRot="1" noChangeAspect="1" noEditPoints="1" noChangeArrowheads="1" noChangeShapeType="1"/>
              </p14:cNvContentPartPr>
              <p14:nvPr/>
            </p14:nvContentPartPr>
            <p14:xfrm>
              <a:off x="4813300" y="5392738"/>
              <a:ext cx="1062038" cy="19050"/>
            </p14:xfrm>
          </p:contentPart>
        </mc:Choice>
        <mc:Fallback xmlns="">
          <p:pic>
            <p:nvPicPr>
              <p:cNvPr id="239617" name="Ink 1"/>
              <p:cNvPicPr>
                <a:picLocks noRot="1" noChangeAspect="1" noEditPoints="1" noChangeArrowheads="1" noChangeShapeType="1"/>
              </p:cNvPicPr>
              <p:nvPr/>
            </p:nvPicPr>
            <p:blipFill>
              <a:blip r:embed="rId4"/>
              <a:stretch>
                <a:fillRect/>
              </a:stretch>
            </p:blipFill>
            <p:spPr>
              <a:xfrm>
                <a:off x="4797459" y="5328261"/>
                <a:ext cx="1094079" cy="14837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39618" name="Ink 2"/>
              <p14:cNvContentPartPr>
                <a14:cpLocks xmlns:a14="http://schemas.microsoft.com/office/drawing/2010/main" noRot="1" noChangeAspect="1" noEditPoints="1" noChangeArrowheads="1" noChangeShapeType="1"/>
              </p14:cNvContentPartPr>
              <p14:nvPr/>
            </p14:nvContentPartPr>
            <p14:xfrm>
              <a:off x="4786313" y="4991100"/>
              <a:ext cx="920750" cy="1588"/>
            </p14:xfrm>
          </p:contentPart>
        </mc:Choice>
        <mc:Fallback xmlns="">
          <p:pic>
            <p:nvPicPr>
              <p:cNvPr id="239618" name="Ink 2"/>
              <p:cNvPicPr>
                <a:picLocks noRot="1" noChangeAspect="1" noEditPoints="1" noChangeArrowheads="1" noChangeShapeType="1"/>
              </p:cNvPicPr>
              <p:nvPr/>
            </p:nvPicPr>
            <p:blipFill>
              <a:blip r:embed="rId6"/>
              <a:stretch>
                <a:fillRect/>
              </a:stretch>
            </p:blipFill>
            <p:spPr>
              <a:xfrm>
                <a:off x="4770475" y="4711612"/>
                <a:ext cx="952426" cy="560564"/>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39619" name="Ink 3"/>
              <p14:cNvContentPartPr>
                <a14:cpLocks xmlns:a14="http://schemas.microsoft.com/office/drawing/2010/main" noRot="1" noChangeAspect="1" noEditPoints="1" noChangeArrowheads="1" noChangeShapeType="1"/>
              </p14:cNvContentPartPr>
              <p14:nvPr/>
            </p14:nvContentPartPr>
            <p14:xfrm>
              <a:off x="4768850" y="5153025"/>
              <a:ext cx="465138" cy="1588"/>
            </p14:xfrm>
          </p:contentPart>
        </mc:Choice>
        <mc:Fallback xmlns="">
          <p:pic>
            <p:nvPicPr>
              <p:cNvPr id="239619" name="Ink 3"/>
              <p:cNvPicPr>
                <a:picLocks noRot="1" noChangeAspect="1" noEditPoints="1" noChangeArrowheads="1" noChangeShapeType="1"/>
              </p:cNvPicPr>
              <p:nvPr/>
            </p:nvPicPr>
            <p:blipFill>
              <a:blip r:embed="rId8"/>
              <a:stretch>
                <a:fillRect/>
              </a:stretch>
            </p:blipFill>
            <p:spPr>
              <a:xfrm>
                <a:off x="4753009" y="4873537"/>
                <a:ext cx="496819" cy="560564"/>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wipe(down)">
                                      <p:cBhvr>
                                        <p:cTn id="16" dur="500"/>
                                        <p:tgtEl>
                                          <p:spTgt spid="3">
                                            <p:txEl>
                                              <p:pRg st="4" end="4"/>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wipe(down)">
                                      <p:cBhvr>
                                        <p:cTn id="19" dur="500"/>
                                        <p:tgtEl>
                                          <p:spTgt spid="3">
                                            <p:txEl>
                                              <p:pRg st="5" end="5"/>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wipe(down)">
                                      <p:cBhvr>
                                        <p:cTn id="22" dur="500"/>
                                        <p:tgtEl>
                                          <p:spTgt spid="3">
                                            <p:txEl>
                                              <p:pRg st="7" end="7"/>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wipe(down)">
                                      <p:cBhvr>
                                        <p:cTn id="25" dur="500"/>
                                        <p:tgtEl>
                                          <p:spTgt spid="3">
                                            <p:txEl>
                                              <p:pRg st="8" end="8"/>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wipe(down)">
                                      <p:cBhvr>
                                        <p:cTn id="28"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Lumbar puncture</a:t>
            </a:r>
            <a:endParaRPr lang="en-US" dirty="0">
              <a:solidFill>
                <a:srgbClr val="C00000"/>
              </a:solidFill>
            </a:endParaRPr>
          </a:p>
        </p:txBody>
      </p:sp>
      <p:sp>
        <p:nvSpPr>
          <p:cNvPr id="3" name="Content Placeholder 2"/>
          <p:cNvSpPr>
            <a:spLocks noGrp="1"/>
          </p:cNvSpPr>
          <p:nvPr>
            <p:ph sz="half" idx="1"/>
          </p:nvPr>
        </p:nvSpPr>
        <p:spPr/>
        <p:txBody>
          <a:bodyPr/>
          <a:lstStyle/>
          <a:p>
            <a:pPr algn="just">
              <a:lnSpc>
                <a:spcPct val="80000"/>
              </a:lnSpc>
            </a:pPr>
            <a:r>
              <a:rPr lang="en-US" sz="2000" dirty="0" smtClean="0"/>
              <a:t>Usually done between </a:t>
            </a:r>
            <a:r>
              <a:rPr lang="en-US" sz="2000" dirty="0" smtClean="0">
                <a:solidFill>
                  <a:srgbClr val="0070C0"/>
                </a:solidFill>
              </a:rPr>
              <a:t>L3&amp;L4 or L4&amp;L5</a:t>
            </a:r>
          </a:p>
          <a:p>
            <a:pPr algn="just">
              <a:lnSpc>
                <a:spcPct val="80000"/>
              </a:lnSpc>
            </a:pPr>
            <a:endParaRPr lang="en-US" sz="2000" dirty="0" smtClean="0"/>
          </a:p>
          <a:p>
            <a:pPr algn="just">
              <a:lnSpc>
                <a:spcPct val="80000"/>
              </a:lnSpc>
            </a:pPr>
            <a:r>
              <a:rPr lang="en-US" sz="2000" dirty="0" smtClean="0"/>
              <a:t>Done for measurement of CSF pressure and </a:t>
            </a:r>
            <a:r>
              <a:rPr lang="en-US" sz="2000" dirty="0" smtClean="0">
                <a:solidFill>
                  <a:srgbClr val="0070C0"/>
                </a:solidFill>
              </a:rPr>
              <a:t>taking out CSF </a:t>
            </a:r>
            <a:r>
              <a:rPr lang="en-US" sz="2000" dirty="0" smtClean="0"/>
              <a:t>for  </a:t>
            </a:r>
            <a:r>
              <a:rPr lang="en-US" sz="2000" dirty="0" smtClean="0">
                <a:solidFill>
                  <a:srgbClr val="0070C0"/>
                </a:solidFill>
              </a:rPr>
              <a:t>bacteriological and biochemical examinations</a:t>
            </a:r>
          </a:p>
          <a:p>
            <a:pPr algn="just">
              <a:lnSpc>
                <a:spcPct val="80000"/>
              </a:lnSpc>
            </a:pPr>
            <a:endParaRPr lang="en-US" sz="2000" dirty="0" smtClean="0"/>
          </a:p>
          <a:p>
            <a:pPr algn="just">
              <a:lnSpc>
                <a:spcPct val="80000"/>
              </a:lnSpc>
            </a:pPr>
            <a:r>
              <a:rPr lang="en-US" sz="2000" dirty="0" smtClean="0"/>
              <a:t>Allows </a:t>
            </a:r>
            <a:r>
              <a:rPr lang="en-US" sz="2000" dirty="0" smtClean="0">
                <a:solidFill>
                  <a:srgbClr val="0070C0"/>
                </a:solidFill>
              </a:rPr>
              <a:t>introduction of anesthesia, drugs </a:t>
            </a:r>
            <a:r>
              <a:rPr lang="en-US" sz="2000" dirty="0" smtClean="0"/>
              <a:t>or </a:t>
            </a:r>
            <a:r>
              <a:rPr lang="en-US" sz="2000" dirty="0" err="1" smtClean="0"/>
              <a:t>radiopaque</a:t>
            </a:r>
            <a:r>
              <a:rPr lang="en-US" sz="2000" dirty="0" smtClean="0"/>
              <a:t> material into the subarachnoid space</a:t>
            </a:r>
          </a:p>
          <a:p>
            <a:endParaRPr lang="en-US" dirty="0"/>
          </a:p>
        </p:txBody>
      </p:sp>
      <p:pic>
        <p:nvPicPr>
          <p:cNvPr id="5" name="Picture 6" descr="http://pt.wkhealth.com/FullTextService/CT%7b06b9ee1beed59419cc1656b6268cad833728ef20f35ed0c5b45bc2c0969a7d1b5a6bc28024c7d5db2909e420e536b56e%7d/C1FF18.jpg"/>
          <p:cNvPicPr>
            <a:picLocks noChangeAspect="1" noChangeArrowheads="1"/>
          </p:cNvPicPr>
          <p:nvPr/>
        </p:nvPicPr>
        <p:blipFill>
          <a:blip r:embed="rId3" cstate="print"/>
          <a:srcRect/>
          <a:stretch>
            <a:fillRect/>
          </a:stretch>
        </p:blipFill>
        <p:spPr bwMode="auto">
          <a:xfrm>
            <a:off x="4953000" y="1295400"/>
            <a:ext cx="3650910" cy="475488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6F15528-21DE-4FAA-801E-634DDDAF4B2B}" type="slidenum">
              <a:rPr lang="en-US" smtClean="0"/>
              <a:pPr/>
              <a:t>64</a:t>
            </a:fld>
            <a:endParaRPr lang="en-US"/>
          </a:p>
        </p:txBody>
      </p:sp>
      <p:sp>
        <p:nvSpPr>
          <p:cNvPr id="7" name="TextBox 6"/>
          <p:cNvSpPr txBox="1"/>
          <p:nvPr/>
        </p:nvSpPr>
        <p:spPr>
          <a:xfrm>
            <a:off x="609600" y="5181600"/>
            <a:ext cx="5029200" cy="1477328"/>
          </a:xfrm>
          <a:prstGeom prst="rect">
            <a:avLst/>
          </a:prstGeom>
          <a:noFill/>
        </p:spPr>
        <p:txBody>
          <a:bodyPr wrap="square" rtlCol="0">
            <a:spAutoFit/>
          </a:bodyPr>
          <a:lstStyle/>
          <a:p>
            <a:pPr marL="0" lvl="1"/>
            <a:r>
              <a:rPr lang="en-US" dirty="0" smtClean="0"/>
              <a:t>The needle pass through skin, superficial fascia, </a:t>
            </a:r>
            <a:r>
              <a:rPr lang="en-US" dirty="0" err="1" smtClean="0"/>
              <a:t>supraspinous</a:t>
            </a:r>
            <a:r>
              <a:rPr lang="en-US" dirty="0" smtClean="0"/>
              <a:t> ligament, </a:t>
            </a:r>
            <a:r>
              <a:rPr lang="en-US" dirty="0" err="1" smtClean="0"/>
              <a:t>interspinous</a:t>
            </a:r>
            <a:r>
              <a:rPr lang="en-US" dirty="0" smtClean="0"/>
              <a:t> ligament, </a:t>
            </a:r>
            <a:r>
              <a:rPr lang="en-US" dirty="0" err="1" smtClean="0"/>
              <a:t>ligamentum</a:t>
            </a:r>
            <a:r>
              <a:rPr lang="en-US" dirty="0" smtClean="0"/>
              <a:t> </a:t>
            </a:r>
            <a:r>
              <a:rPr lang="en-US" dirty="0" err="1" smtClean="0"/>
              <a:t>flavum</a:t>
            </a:r>
            <a:r>
              <a:rPr lang="en-US" dirty="0" smtClean="0"/>
              <a:t>, </a:t>
            </a:r>
            <a:r>
              <a:rPr lang="en-US" dirty="0" err="1" smtClean="0"/>
              <a:t>areolar</a:t>
            </a:r>
            <a:r>
              <a:rPr lang="en-US" dirty="0" smtClean="0"/>
              <a:t> tissue, </a:t>
            </a:r>
            <a:r>
              <a:rPr lang="en-US" dirty="0" err="1" smtClean="0"/>
              <a:t>duramater</a:t>
            </a:r>
            <a:r>
              <a:rPr lang="en-US" dirty="0" smtClean="0"/>
              <a:t> and </a:t>
            </a:r>
            <a:r>
              <a:rPr lang="en-US" dirty="0" err="1" smtClean="0"/>
              <a:t>arachnoid</a:t>
            </a:r>
            <a:r>
              <a:rPr lang="en-US" dirty="0" smtClean="0"/>
              <a:t> mater</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ipe(down)">
                                      <p:cBhvr>
                                        <p:cTn id="10" dur="500"/>
                                        <p:tgtEl>
                                          <p:spTgt spid="3">
                                            <p:txEl>
                                              <p:pRg st="2" end="2"/>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wipe(down)">
                                      <p:cBhvr>
                                        <p:cTn id="1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Grp="1" noChangeArrowheads="1"/>
          </p:cNvSpPr>
          <p:nvPr>
            <p:ph sz="half" idx="1"/>
          </p:nvPr>
        </p:nvSpPr>
        <p:spPr/>
        <p:txBody>
          <a:bodyPr/>
          <a:lstStyle/>
          <a:p>
            <a:pPr eaLnBrk="1" hangingPunct="1">
              <a:lnSpc>
                <a:spcPct val="80000"/>
              </a:lnSpc>
            </a:pPr>
            <a:r>
              <a:rPr lang="en-US" sz="2200" dirty="0" smtClean="0">
                <a:solidFill>
                  <a:srgbClr val="0070C0"/>
                </a:solidFill>
              </a:rPr>
              <a:t>Epidural block</a:t>
            </a:r>
          </a:p>
          <a:p>
            <a:pPr lvl="1" algn="just" eaLnBrk="1" hangingPunct="1">
              <a:lnSpc>
                <a:spcPct val="80000"/>
              </a:lnSpc>
            </a:pPr>
            <a:r>
              <a:rPr lang="en-US" sz="2000" dirty="0" smtClean="0"/>
              <a:t>Anesthetic agent is introduced in </a:t>
            </a:r>
            <a:r>
              <a:rPr lang="en-US" sz="2000" dirty="0" err="1" smtClean="0"/>
              <a:t>extradural</a:t>
            </a:r>
            <a:r>
              <a:rPr lang="en-US" sz="2000" dirty="0" smtClean="0"/>
              <a:t> space</a:t>
            </a:r>
          </a:p>
          <a:p>
            <a:pPr lvl="1" algn="just" eaLnBrk="1" hangingPunct="1">
              <a:lnSpc>
                <a:spcPct val="80000"/>
              </a:lnSpc>
            </a:pPr>
            <a:endParaRPr lang="en-US" sz="2000" dirty="0" smtClean="0"/>
          </a:p>
          <a:p>
            <a:pPr lvl="1" algn="just" eaLnBrk="1" hangingPunct="1">
              <a:lnSpc>
                <a:spcPct val="80000"/>
              </a:lnSpc>
            </a:pPr>
            <a:r>
              <a:rPr lang="en-US" sz="2000" dirty="0" smtClean="0"/>
              <a:t>Blocks the spinal roots after they exit the dural sac</a:t>
            </a:r>
          </a:p>
          <a:p>
            <a:pPr lvl="1" algn="just" eaLnBrk="1" hangingPunct="1">
              <a:lnSpc>
                <a:spcPct val="80000"/>
              </a:lnSpc>
            </a:pPr>
            <a:endParaRPr lang="en-US" sz="2000" dirty="0" smtClean="0"/>
          </a:p>
          <a:p>
            <a:pPr lvl="1" algn="just" eaLnBrk="1" hangingPunct="1">
              <a:lnSpc>
                <a:spcPct val="80000"/>
              </a:lnSpc>
            </a:pPr>
            <a:r>
              <a:rPr lang="en-US" sz="2000" dirty="0" smtClean="0"/>
              <a:t>Patients loss sensation below level of block</a:t>
            </a:r>
          </a:p>
        </p:txBody>
      </p:sp>
      <p:pic>
        <p:nvPicPr>
          <p:cNvPr id="48131" name="Picture 5" descr="http://www.mjhanesthesiology.com/images/second/epidural.gif"/>
          <p:cNvPicPr>
            <a:picLocks noChangeAspect="1" noChangeArrowheads="1"/>
          </p:cNvPicPr>
          <p:nvPr/>
        </p:nvPicPr>
        <p:blipFill>
          <a:blip r:embed="rId3" cstate="print"/>
          <a:srcRect/>
          <a:stretch>
            <a:fillRect/>
          </a:stretch>
        </p:blipFill>
        <p:spPr bwMode="auto">
          <a:xfrm>
            <a:off x="4724400" y="1676400"/>
            <a:ext cx="3590925" cy="268605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B6F15528-21DE-4FAA-801E-634DDDAF4B2B}" type="slidenum">
              <a:rPr lang="en-US" smtClean="0"/>
              <a:pPr/>
              <a:t>65</a:t>
            </a:fld>
            <a:endParaRPr lang="en-US"/>
          </a:p>
        </p:txBody>
      </p:sp>
      <p:sp>
        <p:nvSpPr>
          <p:cNvPr id="5" name="TextBox 4"/>
          <p:cNvSpPr txBox="1"/>
          <p:nvPr/>
        </p:nvSpPr>
        <p:spPr>
          <a:xfrm>
            <a:off x="990600" y="4797385"/>
            <a:ext cx="6324600" cy="1908215"/>
          </a:xfrm>
          <a:prstGeom prst="rect">
            <a:avLst/>
          </a:prstGeom>
          <a:noFill/>
        </p:spPr>
        <p:txBody>
          <a:bodyPr wrap="square" rtlCol="0">
            <a:spAutoFit/>
          </a:bodyPr>
          <a:lstStyle/>
          <a:p>
            <a:pPr marL="0" lvl="1"/>
            <a:r>
              <a:rPr lang="en-US" sz="2000" dirty="0" smtClean="0"/>
              <a:t>An anesthetic agent can also introduced through sacral hiatus in sacral canal -caudal epidural block. </a:t>
            </a:r>
          </a:p>
          <a:p>
            <a:pPr marL="0" lvl="1"/>
            <a:r>
              <a:rPr lang="en-US" sz="2000" dirty="0" smtClean="0"/>
              <a:t>It is used in operations in sacral region, including </a:t>
            </a:r>
            <a:r>
              <a:rPr lang="en-US" sz="2000" dirty="0" err="1" smtClean="0"/>
              <a:t>anorectal</a:t>
            </a:r>
            <a:r>
              <a:rPr lang="en-US" sz="2000" dirty="0" smtClean="0"/>
              <a:t> surgery and </a:t>
            </a:r>
            <a:r>
              <a:rPr lang="en-US" sz="2000" dirty="0" err="1" smtClean="0"/>
              <a:t>culdoscopy</a:t>
            </a:r>
            <a:r>
              <a:rPr lang="en-US" sz="2000" dirty="0" smtClean="0"/>
              <a:t> .Obstetrician used it to relive pain during delivery</a:t>
            </a:r>
          </a:p>
          <a:p>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Blood supply of spinal cord </a:t>
            </a:r>
            <a:endParaRPr lang="en-US" dirty="0">
              <a:solidFill>
                <a:srgbClr val="C00000"/>
              </a:solidFill>
            </a:endParaRPr>
          </a:p>
        </p:txBody>
      </p:sp>
      <p:sp>
        <p:nvSpPr>
          <p:cNvPr id="3" name="Content Placeholder 2"/>
          <p:cNvSpPr>
            <a:spLocks noGrp="1"/>
          </p:cNvSpPr>
          <p:nvPr>
            <p:ph sz="half" idx="1"/>
          </p:nvPr>
        </p:nvSpPr>
        <p:spPr/>
        <p:txBody>
          <a:bodyPr>
            <a:normAutofit/>
          </a:bodyPr>
          <a:lstStyle/>
          <a:p>
            <a:r>
              <a:rPr lang="en-US" sz="1800" dirty="0" smtClean="0">
                <a:solidFill>
                  <a:srgbClr val="0070C0"/>
                </a:solidFill>
              </a:rPr>
              <a:t>Arterial supply </a:t>
            </a:r>
          </a:p>
          <a:p>
            <a:pPr lvl="1"/>
            <a:r>
              <a:rPr lang="en-US" sz="1800" dirty="0" smtClean="0">
                <a:solidFill>
                  <a:srgbClr val="0070C0"/>
                </a:solidFill>
              </a:rPr>
              <a:t>3 longitudinal arteries</a:t>
            </a:r>
          </a:p>
          <a:p>
            <a:pPr lvl="2"/>
            <a:r>
              <a:rPr lang="en-US" sz="1800" dirty="0" smtClean="0"/>
              <a:t>1 anterior spinal artery</a:t>
            </a:r>
          </a:p>
          <a:p>
            <a:pPr lvl="2"/>
            <a:r>
              <a:rPr lang="en-US" sz="1800" dirty="0" smtClean="0"/>
              <a:t>2 posterior spinal arteries</a:t>
            </a:r>
          </a:p>
          <a:p>
            <a:pPr lvl="1"/>
            <a:r>
              <a:rPr lang="en-US" sz="1800" dirty="0" smtClean="0">
                <a:solidFill>
                  <a:srgbClr val="0070C0"/>
                </a:solidFill>
              </a:rPr>
              <a:t>Segmental (</a:t>
            </a:r>
            <a:r>
              <a:rPr lang="en-US" sz="1800" dirty="0" err="1" smtClean="0">
                <a:solidFill>
                  <a:srgbClr val="0070C0"/>
                </a:solidFill>
              </a:rPr>
              <a:t>radicular</a:t>
            </a:r>
            <a:r>
              <a:rPr lang="en-US" sz="1800" dirty="0" smtClean="0">
                <a:solidFill>
                  <a:srgbClr val="0070C0"/>
                </a:solidFill>
              </a:rPr>
              <a:t>) arteries</a:t>
            </a:r>
          </a:p>
          <a:p>
            <a:pPr lvl="2"/>
            <a:r>
              <a:rPr lang="en-US" sz="1800" dirty="0" smtClean="0"/>
              <a:t>Branches of vertebral, ascending cervical, deep cervical, intercostal, lumbar &amp; lateral sacral arteries</a:t>
            </a:r>
          </a:p>
          <a:p>
            <a:r>
              <a:rPr lang="en-US" sz="1800" dirty="0" smtClean="0">
                <a:solidFill>
                  <a:srgbClr val="0070C0"/>
                </a:solidFill>
              </a:rPr>
              <a:t>Venous drainage</a:t>
            </a:r>
          </a:p>
          <a:p>
            <a:pPr lvl="1"/>
            <a:r>
              <a:rPr lang="en-US" sz="1800" dirty="0" smtClean="0"/>
              <a:t>Follow the arteries  </a:t>
            </a:r>
          </a:p>
          <a:p>
            <a:endParaRPr lang="en-US" sz="1800"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66</a:t>
            </a:fld>
            <a:endParaRPr lang="en-US"/>
          </a:p>
        </p:txBody>
      </p:sp>
      <p:pic>
        <p:nvPicPr>
          <p:cNvPr id="136194" name="Picture 2" descr="http://image.slidesharecdn.com/pa2010back-100514140414-phpapp01/95/pa-2010-back-14-728.jpg?cb=1273846034"/>
          <p:cNvPicPr>
            <a:picLocks noChangeAspect="1" noChangeArrowheads="1"/>
          </p:cNvPicPr>
          <p:nvPr/>
        </p:nvPicPr>
        <p:blipFill>
          <a:blip r:embed="rId3" cstate="print"/>
          <a:srcRect r="5021"/>
          <a:stretch>
            <a:fillRect/>
          </a:stretch>
        </p:blipFill>
        <p:spPr bwMode="auto">
          <a:xfrm>
            <a:off x="4572000" y="1981200"/>
            <a:ext cx="4324350" cy="3419475"/>
          </a:xfrm>
          <a:prstGeom prst="rect">
            <a:avLst/>
          </a:prstGeom>
          <a:noFill/>
        </p:spPr>
      </p:pic>
      <p:sp>
        <p:nvSpPr>
          <p:cNvPr id="6" name="TextBox 5"/>
          <p:cNvSpPr txBox="1"/>
          <p:nvPr/>
        </p:nvSpPr>
        <p:spPr>
          <a:xfrm>
            <a:off x="838200" y="5486400"/>
            <a:ext cx="7391400" cy="1815882"/>
          </a:xfrm>
          <a:prstGeom prst="rect">
            <a:avLst/>
          </a:prstGeom>
          <a:noFill/>
        </p:spPr>
        <p:txBody>
          <a:bodyPr wrap="square" rtlCol="0">
            <a:spAutoFit/>
          </a:bodyPr>
          <a:lstStyle/>
          <a:p>
            <a:pPr marL="0" lvl="1">
              <a:defRPr/>
            </a:pPr>
            <a:r>
              <a:rPr lang="en-US" sz="1400" dirty="0" smtClean="0"/>
              <a:t>Anterior and posterior spinal arteries run longitudinally from medulla of brainstem to </a:t>
            </a:r>
            <a:r>
              <a:rPr lang="en-US" sz="1400" dirty="0" err="1" smtClean="0"/>
              <a:t>conus</a:t>
            </a:r>
            <a:r>
              <a:rPr lang="en-US" sz="1400" dirty="0" smtClean="0"/>
              <a:t> </a:t>
            </a:r>
            <a:r>
              <a:rPr lang="en-US" sz="1400" dirty="0" err="1" smtClean="0"/>
              <a:t>medullaris</a:t>
            </a:r>
            <a:r>
              <a:rPr lang="en-US" sz="1400" dirty="0" smtClean="0"/>
              <a:t> of spinal cord</a:t>
            </a:r>
          </a:p>
          <a:p>
            <a:pPr marL="0" lvl="1">
              <a:defRPr/>
            </a:pPr>
            <a:r>
              <a:rPr lang="en-US" sz="1400" dirty="0" smtClean="0"/>
              <a:t>Anterior spinal artery - formed by union of branches of </a:t>
            </a:r>
            <a:r>
              <a:rPr lang="en-US" sz="1400" b="1" dirty="0" smtClean="0"/>
              <a:t>vertebral</a:t>
            </a:r>
            <a:r>
              <a:rPr lang="en-US" sz="1400" dirty="0" smtClean="0"/>
              <a:t> </a:t>
            </a:r>
            <a:r>
              <a:rPr lang="en-US" sz="1400" b="1" dirty="0" smtClean="0"/>
              <a:t>arteries</a:t>
            </a:r>
            <a:r>
              <a:rPr lang="en-US" sz="1400" dirty="0" smtClean="0"/>
              <a:t>, runs inferiorly in anterior median fissure and supply approximately 2/3</a:t>
            </a:r>
            <a:r>
              <a:rPr lang="en-US" sz="1400" baseline="30000" dirty="0" smtClean="0"/>
              <a:t>rd</a:t>
            </a:r>
            <a:r>
              <a:rPr lang="en-US" sz="1400" dirty="0" smtClean="0"/>
              <a:t> of cross-sectional area of spinal cord</a:t>
            </a:r>
          </a:p>
          <a:p>
            <a:pPr marL="0" lvl="1">
              <a:defRPr/>
            </a:pPr>
            <a:r>
              <a:rPr lang="en-US" sz="1400" dirty="0" smtClean="0"/>
              <a:t>Posterior spinal artery - Branch of either </a:t>
            </a:r>
            <a:r>
              <a:rPr lang="en-US" sz="1400" b="1" dirty="0" smtClean="0"/>
              <a:t>vertebral artery </a:t>
            </a:r>
            <a:r>
              <a:rPr lang="en-US" sz="1400" dirty="0" smtClean="0"/>
              <a:t>or </a:t>
            </a:r>
            <a:r>
              <a:rPr lang="en-US" sz="1400" b="1" dirty="0" err="1" smtClean="0"/>
              <a:t>posteroinferior</a:t>
            </a:r>
            <a:r>
              <a:rPr lang="en-US" sz="1400" b="1" dirty="0" smtClean="0"/>
              <a:t> </a:t>
            </a:r>
            <a:r>
              <a:rPr lang="en-US" sz="1400" b="1" dirty="0" err="1" smtClean="0"/>
              <a:t>cerebellar</a:t>
            </a:r>
            <a:r>
              <a:rPr lang="en-US" sz="1400" b="1" dirty="0" smtClean="0"/>
              <a:t> artery</a:t>
            </a:r>
          </a:p>
          <a:p>
            <a:pPr marL="0" lvl="1">
              <a:defRPr/>
            </a:pPr>
            <a:endParaRPr lang="en-US" sz="1400" dirty="0" smtClean="0"/>
          </a:p>
          <a:p>
            <a:pPr marL="0" lvl="1">
              <a:defRPr/>
            </a:pPr>
            <a:endParaRPr lang="en-US" sz="1400" dirty="0" smtClean="0"/>
          </a:p>
          <a:p>
            <a:endParaRPr lang="en-US" sz="1400" dirty="0"/>
          </a:p>
        </p:txBody>
      </p:sp>
      <mc:AlternateContent xmlns:mc="http://schemas.openxmlformats.org/markup-compatibility/2006" xmlns:p14="http://schemas.microsoft.com/office/powerpoint/2010/main">
        <mc:Choice Requires="p14">
          <p:contentPart p14:bwMode="auto" r:id="rId4">
            <p14:nvContentPartPr>
              <p14:cNvPr id="247809" name="Ink 1"/>
              <p14:cNvContentPartPr>
                <a14:cpLocks xmlns:a14="http://schemas.microsoft.com/office/drawing/2010/main" noRot="1" noChangeAspect="1" noEditPoints="1" noChangeArrowheads="1" noChangeShapeType="1"/>
              </p14:cNvContentPartPr>
              <p14:nvPr/>
            </p14:nvContentPartPr>
            <p14:xfrm>
              <a:off x="5027613" y="3875088"/>
              <a:ext cx="919162" cy="1587"/>
            </p14:xfrm>
          </p:contentPart>
        </mc:Choice>
        <mc:Fallback xmlns="">
          <p:pic>
            <p:nvPicPr>
              <p:cNvPr id="247809" name="Ink 1"/>
              <p:cNvPicPr>
                <a:picLocks noRot="1" noChangeAspect="1" noEditPoints="1" noChangeArrowheads="1" noChangeShapeType="1"/>
              </p:cNvPicPr>
              <p:nvPr/>
            </p:nvPicPr>
            <p:blipFill>
              <a:blip r:embed="rId5"/>
              <a:stretch>
                <a:fillRect/>
              </a:stretch>
            </p:blipFill>
            <p:spPr>
              <a:xfrm>
                <a:off x="5011772" y="3595776"/>
                <a:ext cx="950845" cy="560211"/>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47810" name="Ink 2"/>
              <p14:cNvContentPartPr>
                <a14:cpLocks xmlns:a14="http://schemas.microsoft.com/office/drawing/2010/main" noRot="1" noChangeAspect="1" noEditPoints="1" noChangeArrowheads="1" noChangeShapeType="1"/>
              </p14:cNvContentPartPr>
              <p14:nvPr/>
            </p14:nvContentPartPr>
            <p14:xfrm>
              <a:off x="7831138" y="3751263"/>
              <a:ext cx="1162050" cy="26987"/>
            </p14:xfrm>
          </p:contentPart>
        </mc:Choice>
        <mc:Fallback xmlns="">
          <p:pic>
            <p:nvPicPr>
              <p:cNvPr id="247810" name="Ink 2"/>
              <p:cNvPicPr>
                <a:picLocks noRot="1" noChangeAspect="1" noEditPoints="1" noChangeArrowheads="1" noChangeShapeType="1"/>
              </p:cNvPicPr>
              <p:nvPr/>
            </p:nvPicPr>
            <p:blipFill>
              <a:blip r:embed="rId7"/>
              <a:stretch>
                <a:fillRect/>
              </a:stretch>
            </p:blipFill>
            <p:spPr>
              <a:xfrm>
                <a:off x="7815298" y="3687934"/>
                <a:ext cx="1193729" cy="153646"/>
              </a:xfrm>
              <a:prstGeom prst="rect">
                <a:avLst/>
              </a:prstGeom>
            </p:spPr>
          </p:pic>
        </mc:Fallback>
      </mc:AlternateContent>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C00000"/>
                </a:solidFill>
              </a:rPr>
              <a:t>Artery of </a:t>
            </a:r>
            <a:r>
              <a:rPr lang="en-US" dirty="0" err="1" smtClean="0">
                <a:solidFill>
                  <a:srgbClr val="C00000"/>
                </a:solidFill>
              </a:rPr>
              <a:t>adamkiewicz</a:t>
            </a:r>
            <a:r>
              <a:rPr lang="en-US" dirty="0" smtClean="0">
                <a:solidFill>
                  <a:srgbClr val="C00000"/>
                </a:solidFill>
              </a:rPr>
              <a:t/>
            </a:r>
            <a:br>
              <a:rPr lang="en-US" dirty="0" smtClean="0">
                <a:solidFill>
                  <a:srgbClr val="C00000"/>
                </a:solidFill>
              </a:rPr>
            </a:br>
            <a:r>
              <a:rPr lang="en-US" sz="3100" dirty="0" smtClean="0">
                <a:solidFill>
                  <a:srgbClr val="C00000"/>
                </a:solidFill>
              </a:rPr>
              <a:t> (</a:t>
            </a:r>
            <a:r>
              <a:rPr lang="en-US" sz="3100" dirty="0" err="1" smtClean="0">
                <a:solidFill>
                  <a:srgbClr val="C00000"/>
                </a:solidFill>
              </a:rPr>
              <a:t>arteria</a:t>
            </a:r>
            <a:r>
              <a:rPr lang="en-US" sz="3100" dirty="0" smtClean="0">
                <a:solidFill>
                  <a:srgbClr val="C00000"/>
                </a:solidFill>
              </a:rPr>
              <a:t> </a:t>
            </a:r>
            <a:r>
              <a:rPr lang="en-US" sz="3100" dirty="0" err="1" smtClean="0">
                <a:solidFill>
                  <a:srgbClr val="C00000"/>
                </a:solidFill>
              </a:rPr>
              <a:t>radicularis</a:t>
            </a:r>
            <a:r>
              <a:rPr lang="en-US" sz="3100" dirty="0" smtClean="0">
                <a:solidFill>
                  <a:srgbClr val="C00000"/>
                </a:solidFill>
              </a:rPr>
              <a:t> magna)</a:t>
            </a:r>
            <a:endParaRPr lang="en-US" sz="3100" dirty="0">
              <a:solidFill>
                <a:srgbClr val="C00000"/>
              </a:solidFill>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67</a:t>
            </a:fld>
            <a:endParaRPr lang="en-US"/>
          </a:p>
        </p:txBody>
      </p:sp>
      <p:sp>
        <p:nvSpPr>
          <p:cNvPr id="4" name="Rectangle 3"/>
          <p:cNvSpPr/>
          <p:nvPr/>
        </p:nvSpPr>
        <p:spPr>
          <a:xfrm>
            <a:off x="685800" y="5181600"/>
            <a:ext cx="7848600" cy="1569660"/>
          </a:xfrm>
          <a:prstGeom prst="rect">
            <a:avLst/>
          </a:prstGeom>
        </p:spPr>
        <p:txBody>
          <a:bodyPr wrap="square">
            <a:spAutoFit/>
          </a:bodyPr>
          <a:lstStyle/>
          <a:p>
            <a:pPr>
              <a:buFont typeface="Arial" pitchFamily="34" charset="0"/>
              <a:buChar char="•"/>
            </a:pPr>
            <a:r>
              <a:rPr lang="en-US" sz="1600" dirty="0" smtClean="0"/>
              <a:t>Typically arises from a </a:t>
            </a:r>
            <a:r>
              <a:rPr lang="en-US" sz="1600" dirty="0" smtClean="0">
                <a:solidFill>
                  <a:srgbClr val="0070C0"/>
                </a:solidFill>
              </a:rPr>
              <a:t>left posterior intercostal artery </a:t>
            </a:r>
            <a:r>
              <a:rPr lang="en-US" sz="1600" dirty="0" smtClean="0"/>
              <a:t>at the level of the </a:t>
            </a:r>
            <a:r>
              <a:rPr lang="en-US" sz="1600" dirty="0" smtClean="0">
                <a:solidFill>
                  <a:srgbClr val="0070C0"/>
                </a:solidFill>
              </a:rPr>
              <a:t>9th to 12th posterior intercostal artery </a:t>
            </a:r>
            <a:r>
              <a:rPr lang="en-US" sz="1600" dirty="0" smtClean="0"/>
              <a:t>, and </a:t>
            </a:r>
            <a:r>
              <a:rPr lang="en-US" sz="1600" dirty="0" smtClean="0">
                <a:solidFill>
                  <a:srgbClr val="0070C0"/>
                </a:solidFill>
              </a:rPr>
              <a:t>supplies the lower two thirds of the spinal cord (</a:t>
            </a:r>
            <a:r>
              <a:rPr lang="en-US" sz="1600" dirty="0" smtClean="0"/>
              <a:t>lumbar and sacral cord)</a:t>
            </a:r>
          </a:p>
          <a:p>
            <a:pPr>
              <a:buFont typeface="Arial" pitchFamily="34" charset="0"/>
              <a:buChar char="•"/>
            </a:pPr>
            <a:endParaRPr lang="en-US" sz="1600" dirty="0" smtClean="0"/>
          </a:p>
          <a:p>
            <a:pPr>
              <a:buFont typeface="Arial" pitchFamily="34" charset="0"/>
              <a:buChar char="•"/>
            </a:pPr>
            <a:r>
              <a:rPr lang="en-US" sz="1600" dirty="0" smtClean="0"/>
              <a:t>When damaged or obstructed, it can result in anterior spinal artery syndrome with loss of </a:t>
            </a:r>
            <a:r>
              <a:rPr lang="en-US" sz="1600" dirty="0" smtClean="0">
                <a:solidFill>
                  <a:srgbClr val="0070C0"/>
                </a:solidFill>
              </a:rPr>
              <a:t>urinary and fecal continence </a:t>
            </a:r>
            <a:r>
              <a:rPr lang="en-US" sz="1600" dirty="0" smtClean="0"/>
              <a:t>and impaired motor function of the </a:t>
            </a:r>
            <a:r>
              <a:rPr lang="en-US" sz="1600" dirty="0" smtClean="0">
                <a:solidFill>
                  <a:srgbClr val="0070C0"/>
                </a:solidFill>
              </a:rPr>
              <a:t>legs</a:t>
            </a:r>
            <a:endParaRPr lang="en-US" sz="1600" dirty="0">
              <a:solidFill>
                <a:srgbClr val="0070C0"/>
              </a:solidFill>
            </a:endParaRPr>
          </a:p>
        </p:txBody>
      </p:sp>
      <p:pic>
        <p:nvPicPr>
          <p:cNvPr id="245762" name="Picture 2"/>
          <p:cNvPicPr>
            <a:picLocks noChangeAspect="1" noChangeArrowheads="1"/>
          </p:cNvPicPr>
          <p:nvPr/>
        </p:nvPicPr>
        <p:blipFill>
          <a:blip r:embed="rId3" cstate="print"/>
          <a:srcRect t="6571"/>
          <a:stretch>
            <a:fillRect/>
          </a:stretch>
        </p:blipFill>
        <p:spPr bwMode="auto">
          <a:xfrm>
            <a:off x="2438400" y="1676400"/>
            <a:ext cx="4562475" cy="3114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14600"/>
            <a:ext cx="8229600" cy="1143000"/>
          </a:xfrm>
        </p:spPr>
        <p:txBody>
          <a:bodyPr>
            <a:normAutofit/>
          </a:bodyPr>
          <a:lstStyle/>
          <a:p>
            <a:r>
              <a:rPr lang="en-US" sz="4800" dirty="0" smtClean="0">
                <a:solidFill>
                  <a:srgbClr val="C00000"/>
                </a:solidFill>
              </a:rPr>
              <a:t>THANK YOU</a:t>
            </a:r>
            <a:endParaRPr lang="en-US" sz="4800" dirty="0">
              <a:solidFill>
                <a:srgbClr val="C00000"/>
              </a:solidFill>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68</a:t>
            </a:fld>
            <a:endParaRPr lang="en-US"/>
          </a:p>
        </p:txBody>
      </p:sp>
    </p:spTree>
    <p:extLst>
      <p:ext uri="{BB962C8B-B14F-4D97-AF65-F5344CB8AC3E}">
        <p14:creationId xmlns:p14="http://schemas.microsoft.com/office/powerpoint/2010/main" val="34178149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2270</TotalTime>
  <Words>2852</Words>
  <Application>Microsoft Office PowerPoint</Application>
  <PresentationFormat>On-screen Show (4:3)</PresentationFormat>
  <Paragraphs>687</Paragraphs>
  <Slides>68</Slides>
  <Notes>31</Notes>
  <HiddenSlides>0</HiddenSlides>
  <MMClips>0</MMClips>
  <ScaleCrop>false</ScaleCrop>
  <HeadingPairs>
    <vt:vector size="4" baseType="variant">
      <vt:variant>
        <vt:lpstr>Theme</vt:lpstr>
      </vt:variant>
      <vt:variant>
        <vt:i4>1</vt:i4>
      </vt:variant>
      <vt:variant>
        <vt:lpstr>Slide Titles</vt:lpstr>
      </vt:variant>
      <vt:variant>
        <vt:i4>68</vt:i4>
      </vt:variant>
    </vt:vector>
  </HeadingPairs>
  <TitlesOfParts>
    <vt:vector size="69" baseType="lpstr">
      <vt:lpstr>Apex</vt:lpstr>
      <vt:lpstr>Back      sarangdhar  kumar     department of anatomy     rmch,bareilly</vt:lpstr>
      <vt:lpstr>Learning objectives</vt:lpstr>
      <vt:lpstr>Learning objectives</vt:lpstr>
      <vt:lpstr>Introduction </vt:lpstr>
      <vt:lpstr>Skin &amp; fascia of back</vt:lpstr>
      <vt:lpstr> Vertebral column  (spine, spinal column, back bone)</vt:lpstr>
      <vt:lpstr>Vertebral column</vt:lpstr>
      <vt:lpstr>33 vertebrae</vt:lpstr>
      <vt:lpstr>Curvatures of vertebral column</vt:lpstr>
      <vt:lpstr>Primary and secondary curvatures of vertebral column</vt:lpstr>
      <vt:lpstr>Abnormal curvature of vertebral column</vt:lpstr>
      <vt:lpstr>vertebra</vt:lpstr>
      <vt:lpstr>Structure of vertebra</vt:lpstr>
      <vt:lpstr>PowerPoint Presentation</vt:lpstr>
      <vt:lpstr>PowerPoint Presentation</vt:lpstr>
      <vt:lpstr>Process of vertebra (7)</vt:lpstr>
      <vt:lpstr>Vertebral foramen / canal</vt:lpstr>
      <vt:lpstr>Vertebral notches and intervertebral foramina </vt:lpstr>
      <vt:lpstr>Laminectomy</vt:lpstr>
      <vt:lpstr>Regional characteristic of vertebrae</vt:lpstr>
      <vt:lpstr>Atypical cervical vertebra (C1, C2, C7) </vt:lpstr>
      <vt:lpstr>Atypical thoracic vertebrae (T1, T9, T10, T11, T12)</vt:lpstr>
      <vt:lpstr>Atypical lumbar vertebrae (L5)</vt:lpstr>
      <vt:lpstr>Sacrum</vt:lpstr>
      <vt:lpstr>Sacrum (anterior and posterior surface)</vt:lpstr>
      <vt:lpstr>Sacrum hiatus  and cornua</vt:lpstr>
      <vt:lpstr>PowerPoint Presentation</vt:lpstr>
      <vt:lpstr>Ligaments of vertebral column</vt:lpstr>
      <vt:lpstr>Joints of vertebral column </vt:lpstr>
      <vt:lpstr>Atlanto-occipital joint</vt:lpstr>
      <vt:lpstr>Ligaments and movement</vt:lpstr>
      <vt:lpstr>Compression fracture  Jefferson’s fracture( # of C1)</vt:lpstr>
      <vt:lpstr>Atlantoaxial joint</vt:lpstr>
      <vt:lpstr>Ligaments</vt:lpstr>
      <vt:lpstr>PowerPoint Presentation</vt:lpstr>
      <vt:lpstr>PowerPoint Presentation</vt:lpstr>
      <vt:lpstr>Hangman’s #</vt:lpstr>
      <vt:lpstr>Whiplash injury  of neck</vt:lpstr>
      <vt:lpstr>Some other joints between two vertebra</vt:lpstr>
      <vt:lpstr>Intervertebral disc</vt:lpstr>
      <vt:lpstr>Disc prolapse  (herniated intervertebral disc)</vt:lpstr>
      <vt:lpstr>Spina bifida</vt:lpstr>
      <vt:lpstr>PowerPoint Presentation</vt:lpstr>
      <vt:lpstr>Spondylitis  (ankylosing spondylitis)</vt:lpstr>
      <vt:lpstr>Spondylolysis and Spondylolisthesis</vt:lpstr>
      <vt:lpstr>Arterial supply of vertebrae</vt:lpstr>
      <vt:lpstr>Venous drainage </vt:lpstr>
      <vt:lpstr>Nerve supply </vt:lpstr>
      <vt:lpstr>Soft tissues of back</vt:lpstr>
      <vt:lpstr> Superficial muscles (Superficial extrinsic back muscles)   </vt:lpstr>
      <vt:lpstr>Intermediate muscle  (Intermediate extrinsic back muscles)  </vt:lpstr>
      <vt:lpstr>Deep muscles  (intrinsic muscles of back)</vt:lpstr>
      <vt:lpstr>PowerPoint Presentation</vt:lpstr>
      <vt:lpstr>PowerPoint Presentation</vt:lpstr>
      <vt:lpstr>Minor deep muscles </vt:lpstr>
      <vt:lpstr>Contents of vertebral canal</vt:lpstr>
      <vt:lpstr>Spinal cord </vt:lpstr>
      <vt:lpstr>Conus medularis, filum terminale,  cauda equina </vt:lpstr>
      <vt:lpstr>Enlargements </vt:lpstr>
      <vt:lpstr>Spinal nerves </vt:lpstr>
      <vt:lpstr>PowerPoint Presentation</vt:lpstr>
      <vt:lpstr>Meninges </vt:lpstr>
      <vt:lpstr>Spaces </vt:lpstr>
      <vt:lpstr>Lumbar puncture</vt:lpstr>
      <vt:lpstr>PowerPoint Presentation</vt:lpstr>
      <vt:lpstr>Blood supply of spinal cord </vt:lpstr>
      <vt:lpstr>Artery of adamkiewicz  (arteria radicularis magna)</vt:lpstr>
      <vt:lpstr>THANK YOU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Back </dc:title>
  <dc:creator/>
  <cp:lastModifiedBy>sarangdhar</cp:lastModifiedBy>
  <cp:revision>240</cp:revision>
  <dcterms:created xsi:type="dcterms:W3CDTF">2006-08-16T00:00:00Z</dcterms:created>
  <dcterms:modified xsi:type="dcterms:W3CDTF">2020-07-26T09:25:13Z</dcterms:modified>
</cp:coreProperties>
</file>